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2C_12D0A35B.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3BE_A3587CBE.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3F_E911496E.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7" r:id="rId1"/>
    <p:sldMasterId id="2147483688" r:id="rId2"/>
  </p:sldMasterIdLst>
  <p:notesMasterIdLst>
    <p:notesMasterId r:id="rId35"/>
  </p:notesMasterIdLst>
  <p:sldIdLst>
    <p:sldId id="300" r:id="rId3"/>
    <p:sldId id="905" r:id="rId4"/>
    <p:sldId id="959" r:id="rId5"/>
    <p:sldId id="304" r:id="rId6"/>
    <p:sldId id="958" r:id="rId7"/>
    <p:sldId id="305" r:id="rId8"/>
    <p:sldId id="324" r:id="rId9"/>
    <p:sldId id="309" r:id="rId10"/>
    <p:sldId id="907" r:id="rId11"/>
    <p:sldId id="312" r:id="rId12"/>
    <p:sldId id="906" r:id="rId13"/>
    <p:sldId id="313" r:id="rId14"/>
    <p:sldId id="332" r:id="rId15"/>
    <p:sldId id="315" r:id="rId16"/>
    <p:sldId id="316" r:id="rId17"/>
    <p:sldId id="960" r:id="rId18"/>
    <p:sldId id="318" r:id="rId19"/>
    <p:sldId id="319" r:id="rId20"/>
    <p:sldId id="323" r:id="rId21"/>
    <p:sldId id="320" r:id="rId22"/>
    <p:sldId id="321" r:id="rId23"/>
    <p:sldId id="322" r:id="rId24"/>
    <p:sldId id="961" r:id="rId25"/>
    <p:sldId id="962" r:id="rId26"/>
    <p:sldId id="966" r:id="rId27"/>
    <p:sldId id="964" r:id="rId28"/>
    <p:sldId id="965" r:id="rId29"/>
    <p:sldId id="967" r:id="rId30"/>
    <p:sldId id="968" r:id="rId31"/>
    <p:sldId id="969" r:id="rId32"/>
    <p:sldId id="970" r:id="rId33"/>
    <p:sldId id="30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B6359CF-1412-81F2-1969-54A109F7445B}" name="Alexandria Maylen Hurtt" initials="" userId="S::amhurtt@ucdavis.edu::eb8a14f7-2cbb-47e4-96a1-25169f888a4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3"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C000"/>
    <a:srgbClr val="FFAF00"/>
    <a:srgbClr val="000000"/>
    <a:srgbClr val="002554"/>
    <a:srgbClr val="A0A0A0"/>
    <a:srgbClr val="FF6800"/>
    <a:srgbClr val="BFDDFF"/>
    <a:srgbClr val="43546A"/>
    <a:srgbClr val="70AD47"/>
    <a:srgbClr val="5B9B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0" autoAdjust="0"/>
    <p:restoredTop sz="89638"/>
  </p:normalViewPr>
  <p:slideViewPr>
    <p:cSldViewPr snapToGrid="0" snapToObjects="1">
      <p:cViewPr varScale="1">
        <p:scale>
          <a:sx n="103" d="100"/>
          <a:sy n="103" d="100"/>
        </p:scale>
        <p:origin x="200" y="12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comments/modernComment_12C_12D0A35B.xml><?xml version="1.0" encoding="utf-8"?>
<p188:cmLst xmlns:a="http://schemas.openxmlformats.org/drawingml/2006/main" xmlns:r="http://schemas.openxmlformats.org/officeDocument/2006/relationships" xmlns:p188="http://schemas.microsoft.com/office/powerpoint/2018/8/main">
  <p188:cm id="{DEA348E3-0D33-FC4D-9760-C3E57A2E8E95}" authorId="{AB6359CF-1412-81F2-1969-54A109F7445B}" status="resolved" created="2023-06-26T16:56:04.795" complete="100000">
    <ac:txMkLst xmlns:ac="http://schemas.microsoft.com/office/drawing/2013/main/command">
      <pc:docMk xmlns:pc="http://schemas.microsoft.com/office/powerpoint/2013/main/command"/>
      <pc:sldMk xmlns:pc="http://schemas.microsoft.com/office/powerpoint/2013/main/command" cId="315663195" sldId="300"/>
      <ac:spMk id="2" creationId="{07362369-72BD-2704-517C-E26946E88DA2}"/>
      <ac:txMk cp="263" len="46">
        <ac:context len="575" hash="2762976942"/>
      </ac:txMk>
    </ac:txMkLst>
    <p188:pos x="8240758" y="765223"/>
    <p188:txBody>
      <a:bodyPr/>
      <a:lstStyle/>
      <a:p>
        <a:r>
          <a:rPr lang="en-US"/>
          <a:t>Is this accurate for this project?</a:t>
        </a:r>
      </a:p>
    </p188:txBody>
  </p188:cm>
</p188:cmLst>
</file>

<file path=ppt/comments/modernComment_13F_E911496E.xml><?xml version="1.0" encoding="utf-8"?>
<p188:cmLst xmlns:a="http://schemas.openxmlformats.org/drawingml/2006/main" xmlns:r="http://schemas.openxmlformats.org/officeDocument/2006/relationships" xmlns:p188="http://schemas.microsoft.com/office/powerpoint/2018/8/main">
  <p188:cm id="{795929C9-A507-C74D-9049-709A0CA94EBE}" authorId="{AB6359CF-1412-81F2-1969-54A109F7445B}" status="resolved" created="2023-06-26T16:39:50.510" complete="100000">
    <pc:sldMkLst xmlns:pc="http://schemas.microsoft.com/office/powerpoint/2013/main/command">
      <pc:docMk/>
      <pc:sldMk cId="3910224238" sldId="319"/>
    </pc:sldMkLst>
    <p188:txBody>
      <a:bodyPr/>
      <a:lstStyle/>
      <a:p>
        <a:r>
          <a:rPr lang="en-US"/>
          <a:t>Traditional schools - 2+ races — what is this %?</a:t>
        </a:r>
      </a:p>
    </p188:txBody>
  </p188:cm>
</p188:cmLst>
</file>

<file path=ppt/comments/modernComment_3BE_A3587CBE.xml><?xml version="1.0" encoding="utf-8"?>
<p188:cmLst xmlns:a="http://schemas.openxmlformats.org/drawingml/2006/main" xmlns:r="http://schemas.openxmlformats.org/officeDocument/2006/relationships" xmlns:p188="http://schemas.microsoft.com/office/powerpoint/2018/8/main">
  <p188:cm id="{FF84B857-2869-E041-8749-7A3A503F9DF0}" authorId="{AB6359CF-1412-81F2-1969-54A109F7445B}" status="resolved" created="2023-06-26T16:27:38.597" complete="100000">
    <ac:deMkLst xmlns:ac="http://schemas.microsoft.com/office/drawing/2013/main/command">
      <pc:docMk xmlns:pc="http://schemas.microsoft.com/office/powerpoint/2013/main/command"/>
      <pc:sldMk xmlns:pc="http://schemas.microsoft.com/office/powerpoint/2013/main/command" cId="2740485310" sldId="958"/>
      <ac:spMk id="6" creationId="{83F33DBB-2611-9FD2-1016-AEBED48D75FC}"/>
    </ac:deMkLst>
    <p188:txBody>
      <a:bodyPr/>
      <a:lstStyle/>
      <a:p>
        <a:r>
          <a:rPr lang="en-US"/>
          <a:t>PPIC’s 2014 estimates of alternative school graduation rates in California average around 37 percent, while the statewide rate was 81 percent.
 ^^ another bullet Kenda had included — keep?</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7B0F3D-03EA-404C-8CC6-016C30B2E745}" type="datetimeFigureOut">
              <a:rPr lang="en-US" smtClean="0"/>
              <a:t>6/26/23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838165-6723-471F-B8B0-518486A3293B}" type="slidenum">
              <a:rPr lang="en-US" smtClean="0"/>
              <a:t>‹#›</a:t>
            </a:fld>
            <a:endParaRPr lang="en-US"/>
          </a:p>
        </p:txBody>
      </p:sp>
    </p:spTree>
    <p:extLst>
      <p:ext uri="{BB962C8B-B14F-4D97-AF65-F5344CB8AC3E}">
        <p14:creationId xmlns:p14="http://schemas.microsoft.com/office/powerpoint/2010/main" val="2986858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838165-6723-471F-B8B0-518486A3293B}" type="slidenum">
              <a:rPr lang="en-US" smtClean="0"/>
              <a:t>1</a:t>
            </a:fld>
            <a:endParaRPr lang="en-US"/>
          </a:p>
        </p:txBody>
      </p:sp>
    </p:spTree>
    <p:extLst>
      <p:ext uri="{BB962C8B-B14F-4D97-AF65-F5344CB8AC3E}">
        <p14:creationId xmlns:p14="http://schemas.microsoft.com/office/powerpoint/2010/main" val="113174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838165-6723-471F-B8B0-518486A3293B}" type="slidenum">
              <a:rPr lang="en-US" smtClean="0"/>
              <a:t>11</a:t>
            </a:fld>
            <a:endParaRPr lang="en-US"/>
          </a:p>
        </p:txBody>
      </p:sp>
    </p:spTree>
    <p:extLst>
      <p:ext uri="{BB962C8B-B14F-4D97-AF65-F5344CB8AC3E}">
        <p14:creationId xmlns:p14="http://schemas.microsoft.com/office/powerpoint/2010/main" val="2316390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838165-6723-471F-B8B0-518486A3293B}" type="slidenum">
              <a:rPr lang="en-US" smtClean="0"/>
              <a:t>12</a:t>
            </a:fld>
            <a:endParaRPr lang="en-US"/>
          </a:p>
        </p:txBody>
      </p:sp>
    </p:spTree>
    <p:extLst>
      <p:ext uri="{BB962C8B-B14F-4D97-AF65-F5344CB8AC3E}">
        <p14:creationId xmlns:p14="http://schemas.microsoft.com/office/powerpoint/2010/main" val="246955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838165-6723-471F-B8B0-518486A3293B}" type="slidenum">
              <a:rPr lang="en-US" smtClean="0"/>
              <a:t>13</a:t>
            </a:fld>
            <a:endParaRPr lang="en-US"/>
          </a:p>
        </p:txBody>
      </p:sp>
    </p:spTree>
    <p:extLst>
      <p:ext uri="{BB962C8B-B14F-4D97-AF65-F5344CB8AC3E}">
        <p14:creationId xmlns:p14="http://schemas.microsoft.com/office/powerpoint/2010/main" val="3063099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838165-6723-471F-B8B0-518486A3293B}" type="slidenum">
              <a:rPr lang="en-US" smtClean="0"/>
              <a:t>16</a:t>
            </a:fld>
            <a:endParaRPr lang="en-US"/>
          </a:p>
        </p:txBody>
      </p:sp>
    </p:spTree>
    <p:extLst>
      <p:ext uri="{BB962C8B-B14F-4D97-AF65-F5344CB8AC3E}">
        <p14:creationId xmlns:p14="http://schemas.microsoft.com/office/powerpoint/2010/main" val="4005427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838165-6723-471F-B8B0-518486A3293B}" type="slidenum">
              <a:rPr lang="en-US" smtClean="0"/>
              <a:t>18</a:t>
            </a:fld>
            <a:endParaRPr lang="en-US"/>
          </a:p>
        </p:txBody>
      </p:sp>
    </p:spTree>
    <p:extLst>
      <p:ext uri="{BB962C8B-B14F-4D97-AF65-F5344CB8AC3E}">
        <p14:creationId xmlns:p14="http://schemas.microsoft.com/office/powerpoint/2010/main" val="1371781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838165-6723-471F-B8B0-518486A3293B}" type="slidenum">
              <a:rPr lang="en-US" smtClean="0"/>
              <a:t>19</a:t>
            </a:fld>
            <a:endParaRPr lang="en-US"/>
          </a:p>
        </p:txBody>
      </p:sp>
    </p:spTree>
    <p:extLst>
      <p:ext uri="{BB962C8B-B14F-4D97-AF65-F5344CB8AC3E}">
        <p14:creationId xmlns:p14="http://schemas.microsoft.com/office/powerpoint/2010/main" val="2892567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838165-6723-471F-B8B0-518486A3293B}" type="slidenum">
              <a:rPr lang="en-US" smtClean="0"/>
              <a:t>20</a:t>
            </a:fld>
            <a:endParaRPr lang="en-US"/>
          </a:p>
        </p:txBody>
      </p:sp>
    </p:spTree>
    <p:extLst>
      <p:ext uri="{BB962C8B-B14F-4D97-AF65-F5344CB8AC3E}">
        <p14:creationId xmlns:p14="http://schemas.microsoft.com/office/powerpoint/2010/main" val="4167953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838165-6723-471F-B8B0-518486A3293B}" type="slidenum">
              <a:rPr lang="en-US" smtClean="0"/>
              <a:t>22</a:t>
            </a:fld>
            <a:endParaRPr lang="en-US"/>
          </a:p>
        </p:txBody>
      </p:sp>
    </p:spTree>
    <p:extLst>
      <p:ext uri="{BB962C8B-B14F-4D97-AF65-F5344CB8AC3E}">
        <p14:creationId xmlns:p14="http://schemas.microsoft.com/office/powerpoint/2010/main" val="3145548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following graphs are from student-level data provided by CDE (College/Career Readiness Indicator dataset)</a:t>
            </a:r>
          </a:p>
          <a:p>
            <a:r>
              <a:rPr lang="en-US" dirty="0"/>
              <a:t>CTE: Completed at least one CTE pathway</a:t>
            </a:r>
          </a:p>
          <a:p>
            <a:r>
              <a:rPr lang="en-US" dirty="0"/>
              <a:t>Advanced Coursework: Took at least one AP or IB test</a:t>
            </a:r>
          </a:p>
          <a:p>
            <a:r>
              <a:rPr lang="en-US" dirty="0"/>
              <a:t>A-G Completion: Completed A-G sequence of courses</a:t>
            </a:r>
          </a:p>
          <a:p>
            <a:r>
              <a:rPr lang="en-US" dirty="0"/>
              <a:t>Graduation: Received HS Diploma</a:t>
            </a:r>
          </a:p>
        </p:txBody>
      </p:sp>
      <p:sp>
        <p:nvSpPr>
          <p:cNvPr id="4" name="Slide Number Placeholder 3"/>
          <p:cNvSpPr>
            <a:spLocks noGrp="1"/>
          </p:cNvSpPr>
          <p:nvPr>
            <p:ph type="sldNum" sz="quarter" idx="5"/>
          </p:nvPr>
        </p:nvSpPr>
        <p:spPr/>
        <p:txBody>
          <a:bodyPr/>
          <a:lstStyle/>
          <a:p>
            <a:fld id="{AD838165-6723-471F-B8B0-518486A3293B}" type="slidenum">
              <a:rPr lang="en-US" smtClean="0"/>
              <a:t>23</a:t>
            </a:fld>
            <a:endParaRPr lang="en-US"/>
          </a:p>
        </p:txBody>
      </p:sp>
    </p:spTree>
    <p:extLst>
      <p:ext uri="{BB962C8B-B14F-4D97-AF65-F5344CB8AC3E}">
        <p14:creationId xmlns:p14="http://schemas.microsoft.com/office/powerpoint/2010/main" val="2860390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838165-6723-471F-B8B0-518486A3293B}" type="slidenum">
              <a:rPr lang="en-US" smtClean="0"/>
              <a:t>24</a:t>
            </a:fld>
            <a:endParaRPr lang="en-US"/>
          </a:p>
        </p:txBody>
      </p:sp>
    </p:spTree>
    <p:extLst>
      <p:ext uri="{BB962C8B-B14F-4D97-AF65-F5344CB8AC3E}">
        <p14:creationId xmlns:p14="http://schemas.microsoft.com/office/powerpoint/2010/main" val="469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38165-6723-471F-B8B0-518486A329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3266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838165-6723-471F-B8B0-518486A3293B}" type="slidenum">
              <a:rPr lang="en-US" smtClean="0"/>
              <a:t>25</a:t>
            </a:fld>
            <a:endParaRPr lang="en-US"/>
          </a:p>
        </p:txBody>
      </p:sp>
    </p:spTree>
    <p:extLst>
      <p:ext uri="{BB962C8B-B14F-4D97-AF65-F5344CB8AC3E}">
        <p14:creationId xmlns:p14="http://schemas.microsoft.com/office/powerpoint/2010/main" val="2686210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838165-6723-471F-B8B0-518486A3293B}" type="slidenum">
              <a:rPr lang="en-US" smtClean="0"/>
              <a:t>26</a:t>
            </a:fld>
            <a:endParaRPr lang="en-US"/>
          </a:p>
        </p:txBody>
      </p:sp>
    </p:spTree>
    <p:extLst>
      <p:ext uri="{BB962C8B-B14F-4D97-AF65-F5344CB8AC3E}">
        <p14:creationId xmlns:p14="http://schemas.microsoft.com/office/powerpoint/2010/main" val="200569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838165-6723-471F-B8B0-518486A3293B}" type="slidenum">
              <a:rPr lang="en-US" smtClean="0"/>
              <a:t>27</a:t>
            </a:fld>
            <a:endParaRPr lang="en-US"/>
          </a:p>
        </p:txBody>
      </p:sp>
    </p:spTree>
    <p:extLst>
      <p:ext uri="{BB962C8B-B14F-4D97-AF65-F5344CB8AC3E}">
        <p14:creationId xmlns:p14="http://schemas.microsoft.com/office/powerpoint/2010/main" val="1253482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838165-6723-471F-B8B0-518486A3293B}" type="slidenum">
              <a:rPr lang="en-US" smtClean="0"/>
              <a:t>28</a:t>
            </a:fld>
            <a:endParaRPr lang="en-US"/>
          </a:p>
        </p:txBody>
      </p:sp>
    </p:spTree>
    <p:extLst>
      <p:ext uri="{BB962C8B-B14F-4D97-AF65-F5344CB8AC3E}">
        <p14:creationId xmlns:p14="http://schemas.microsoft.com/office/powerpoint/2010/main" val="1352811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838165-6723-471F-B8B0-518486A3293B}" type="slidenum">
              <a:rPr lang="en-US" smtClean="0"/>
              <a:t>29</a:t>
            </a:fld>
            <a:endParaRPr lang="en-US"/>
          </a:p>
        </p:txBody>
      </p:sp>
    </p:spTree>
    <p:extLst>
      <p:ext uri="{BB962C8B-B14F-4D97-AF65-F5344CB8AC3E}">
        <p14:creationId xmlns:p14="http://schemas.microsoft.com/office/powerpoint/2010/main" val="3985966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838165-6723-471F-B8B0-518486A3293B}" type="slidenum">
              <a:rPr lang="en-US" smtClean="0"/>
              <a:t>30</a:t>
            </a:fld>
            <a:endParaRPr lang="en-US"/>
          </a:p>
        </p:txBody>
      </p:sp>
    </p:spTree>
    <p:extLst>
      <p:ext uri="{BB962C8B-B14F-4D97-AF65-F5344CB8AC3E}">
        <p14:creationId xmlns:p14="http://schemas.microsoft.com/office/powerpoint/2010/main" val="2884036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838165-6723-471F-B8B0-518486A3293B}" type="slidenum">
              <a:rPr lang="en-US" smtClean="0"/>
              <a:t>31</a:t>
            </a:fld>
            <a:endParaRPr lang="en-US"/>
          </a:p>
        </p:txBody>
      </p:sp>
    </p:spTree>
    <p:extLst>
      <p:ext uri="{BB962C8B-B14F-4D97-AF65-F5344CB8AC3E}">
        <p14:creationId xmlns:p14="http://schemas.microsoft.com/office/powerpoint/2010/main" val="1588742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75% of students enrolled in alternative schools are juniors and seniors </a:t>
            </a:r>
          </a:p>
        </p:txBody>
      </p:sp>
      <p:sp>
        <p:nvSpPr>
          <p:cNvPr id="4" name="Slide Number Placeholder 3"/>
          <p:cNvSpPr>
            <a:spLocks noGrp="1"/>
          </p:cNvSpPr>
          <p:nvPr>
            <p:ph type="sldNum" sz="quarter" idx="5"/>
          </p:nvPr>
        </p:nvSpPr>
        <p:spPr/>
        <p:txBody>
          <a:bodyPr/>
          <a:lstStyle/>
          <a:p>
            <a:fld id="{AD838165-6723-471F-B8B0-518486A3293B}" type="slidenum">
              <a:rPr lang="en-US" smtClean="0"/>
              <a:t>3</a:t>
            </a:fld>
            <a:endParaRPr lang="en-US"/>
          </a:p>
        </p:txBody>
      </p:sp>
    </p:spTree>
    <p:extLst>
      <p:ext uri="{BB962C8B-B14F-4D97-AF65-F5344CB8AC3E}">
        <p14:creationId xmlns:p14="http://schemas.microsoft.com/office/powerpoint/2010/main" val="2105111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1" dirty="0"/>
              <a:t>Juvenile justice schools </a:t>
            </a:r>
            <a:r>
              <a:rPr lang="en-US" dirty="0"/>
              <a:t>inactive in California starting June 30, 2023 (</a:t>
            </a:r>
            <a:r>
              <a:rPr lang="en-US" b="0" i="0" u="none" strike="noStrike" dirty="0">
                <a:solidFill>
                  <a:srgbClr val="333333"/>
                </a:solidFill>
                <a:effectLst/>
                <a:latin typeface="minion-pro"/>
              </a:rPr>
              <a:t>SB 823, 2021)</a:t>
            </a:r>
            <a:endParaRPr lang="en-US" dirty="0"/>
          </a:p>
        </p:txBody>
      </p:sp>
      <p:sp>
        <p:nvSpPr>
          <p:cNvPr id="4" name="Slide Number Placeholder 3"/>
          <p:cNvSpPr>
            <a:spLocks noGrp="1"/>
          </p:cNvSpPr>
          <p:nvPr>
            <p:ph type="sldNum" sz="quarter" idx="5"/>
          </p:nvPr>
        </p:nvSpPr>
        <p:spPr/>
        <p:txBody>
          <a:bodyPr/>
          <a:lstStyle/>
          <a:p>
            <a:fld id="{AD838165-6723-471F-B8B0-518486A3293B}" type="slidenum">
              <a:rPr lang="en-US" smtClean="0"/>
              <a:t>4</a:t>
            </a:fld>
            <a:endParaRPr lang="en-US"/>
          </a:p>
        </p:txBody>
      </p:sp>
    </p:spTree>
    <p:extLst>
      <p:ext uri="{BB962C8B-B14F-4D97-AF65-F5344CB8AC3E}">
        <p14:creationId xmlns:p14="http://schemas.microsoft.com/office/powerpoint/2010/main" val="4064206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Continutation</a:t>
            </a:r>
            <a:r>
              <a:rPr lang="en-US" dirty="0"/>
              <a:t>: </a:t>
            </a:r>
            <a:r>
              <a:rPr lang="en-US" sz="1200" dirty="0">
                <a:solidFill>
                  <a:srgbClr val="000000"/>
                </a:solidFill>
                <a:latin typeface="Helvetica" pitchFamily="2" charset="0"/>
              </a:rPr>
              <a:t>A high school diploma program meant to meet the needs of students who are deemed at risk of not completing their education.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Alternative School of Choice: </a:t>
            </a:r>
            <a:r>
              <a:rPr lang="en-US" sz="1200" dirty="0">
                <a:solidFill>
                  <a:srgbClr val="000000"/>
                </a:solidFill>
                <a:latin typeface="Helvetica" pitchFamily="2" charset="0"/>
              </a:rPr>
              <a:t>A school or separate class within a school that is meant to provide different means of achieving grade-level standards and meeting students’ needs.</a:t>
            </a:r>
          </a:p>
          <a:p>
            <a:endParaRPr lang="en-US" dirty="0"/>
          </a:p>
        </p:txBody>
      </p:sp>
      <p:sp>
        <p:nvSpPr>
          <p:cNvPr id="4" name="Slide Number Placeholder 3"/>
          <p:cNvSpPr>
            <a:spLocks noGrp="1"/>
          </p:cNvSpPr>
          <p:nvPr>
            <p:ph type="sldNum" sz="quarter" idx="5"/>
          </p:nvPr>
        </p:nvSpPr>
        <p:spPr/>
        <p:txBody>
          <a:bodyPr/>
          <a:lstStyle/>
          <a:p>
            <a:fld id="{AD838165-6723-471F-B8B0-518486A3293B}" type="slidenum">
              <a:rPr lang="en-US" smtClean="0"/>
              <a:t>5</a:t>
            </a:fld>
            <a:endParaRPr lang="en-US"/>
          </a:p>
        </p:txBody>
      </p:sp>
    </p:spTree>
    <p:extLst>
      <p:ext uri="{BB962C8B-B14F-4D97-AF65-F5344CB8AC3E}">
        <p14:creationId xmlns:p14="http://schemas.microsoft.com/office/powerpoint/2010/main" val="2578613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Source: Public-use data. Annual Enrollment, California Unduplicated Pupil Data, </a:t>
            </a:r>
            <a:r>
              <a:rPr lang="en-US"/>
              <a:t>English Learner. </a:t>
            </a:r>
            <a:endParaRPr lang="en-US" dirty="0"/>
          </a:p>
        </p:txBody>
      </p:sp>
      <p:sp>
        <p:nvSpPr>
          <p:cNvPr id="4" name="Slide Number Placeholder 3"/>
          <p:cNvSpPr>
            <a:spLocks noGrp="1"/>
          </p:cNvSpPr>
          <p:nvPr>
            <p:ph type="sldNum" sz="quarter" idx="5"/>
          </p:nvPr>
        </p:nvSpPr>
        <p:spPr/>
        <p:txBody>
          <a:bodyPr/>
          <a:lstStyle/>
          <a:p>
            <a:fld id="{AD838165-6723-471F-B8B0-518486A3293B}" type="slidenum">
              <a:rPr lang="en-US" smtClean="0"/>
              <a:t>6</a:t>
            </a:fld>
            <a:endParaRPr lang="en-US"/>
          </a:p>
        </p:txBody>
      </p:sp>
    </p:spTree>
    <p:extLst>
      <p:ext uri="{BB962C8B-B14F-4D97-AF65-F5344CB8AC3E}">
        <p14:creationId xmlns:p14="http://schemas.microsoft.com/office/powerpoint/2010/main" val="1947509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Helvetica" pitchFamily="2" charset="0"/>
            </a:endParaRPr>
          </a:p>
        </p:txBody>
      </p:sp>
      <p:sp>
        <p:nvSpPr>
          <p:cNvPr id="4" name="Slide Number Placeholder 3"/>
          <p:cNvSpPr>
            <a:spLocks noGrp="1"/>
          </p:cNvSpPr>
          <p:nvPr>
            <p:ph type="sldNum" sz="quarter" idx="5"/>
          </p:nvPr>
        </p:nvSpPr>
        <p:spPr/>
        <p:txBody>
          <a:bodyPr/>
          <a:lstStyle/>
          <a:p>
            <a:fld id="{AD838165-6723-471F-B8B0-518486A3293B}" type="slidenum">
              <a:rPr lang="en-US" smtClean="0"/>
              <a:t>7</a:t>
            </a:fld>
            <a:endParaRPr lang="en-US"/>
          </a:p>
        </p:txBody>
      </p:sp>
    </p:spTree>
    <p:extLst>
      <p:ext uri="{BB962C8B-B14F-4D97-AF65-F5344CB8AC3E}">
        <p14:creationId xmlns:p14="http://schemas.microsoft.com/office/powerpoint/2010/main" val="121920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838165-6723-471F-B8B0-518486A3293B}" type="slidenum">
              <a:rPr lang="en-US" smtClean="0"/>
              <a:t>8</a:t>
            </a:fld>
            <a:endParaRPr lang="en-US"/>
          </a:p>
        </p:txBody>
      </p:sp>
    </p:spTree>
    <p:extLst>
      <p:ext uri="{BB962C8B-B14F-4D97-AF65-F5344CB8AC3E}">
        <p14:creationId xmlns:p14="http://schemas.microsoft.com/office/powerpoint/2010/main" val="3514789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838165-6723-471F-B8B0-518486A3293B}" type="slidenum">
              <a:rPr lang="en-US" smtClean="0"/>
              <a:t>10</a:t>
            </a:fld>
            <a:endParaRPr lang="en-US"/>
          </a:p>
        </p:txBody>
      </p:sp>
    </p:spTree>
    <p:extLst>
      <p:ext uri="{BB962C8B-B14F-4D97-AF65-F5344CB8AC3E}">
        <p14:creationId xmlns:p14="http://schemas.microsoft.com/office/powerpoint/2010/main" val="869764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DAE90-38E4-C703-E9D1-51DAF4DA8D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5C57AD-FF10-0884-7118-91BE838183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7B41D3-89D2-76CD-835C-94D9582D0F97}"/>
              </a:ext>
            </a:extLst>
          </p:cNvPr>
          <p:cNvSpPr>
            <a:spLocks noGrp="1"/>
          </p:cNvSpPr>
          <p:nvPr>
            <p:ph type="dt" sz="half" idx="10"/>
          </p:nvPr>
        </p:nvSpPr>
        <p:spPr/>
        <p:txBody>
          <a:bodyPr/>
          <a:lstStyle/>
          <a:p>
            <a:fld id="{F6CAD184-4085-B44D-8C9A-DF783A36E011}" type="datetimeFigureOut">
              <a:rPr lang="en-US" smtClean="0"/>
              <a:t>6/26/23</a:t>
            </a:fld>
            <a:endParaRPr lang="en-US"/>
          </a:p>
        </p:txBody>
      </p:sp>
      <p:sp>
        <p:nvSpPr>
          <p:cNvPr id="5" name="Footer Placeholder 4">
            <a:extLst>
              <a:ext uri="{FF2B5EF4-FFF2-40B4-BE49-F238E27FC236}">
                <a16:creationId xmlns:a16="http://schemas.microsoft.com/office/drawing/2014/main" id="{8319393A-7FC9-046C-AF1B-ACD94DAA7CFB}"/>
              </a:ext>
            </a:extLst>
          </p:cNvPr>
          <p:cNvSpPr>
            <a:spLocks noGrp="1"/>
          </p:cNvSpPr>
          <p:nvPr>
            <p:ph type="ftr" sz="quarter" idx="11"/>
          </p:nvPr>
        </p:nvSpPr>
        <p:spPr/>
        <p:txBody>
          <a:bodyPr/>
          <a:lstStyle/>
          <a:p>
            <a:pPr algn="l"/>
            <a:r>
              <a:rPr lang="en-US"/>
              <a:t>California Education Lab   </a:t>
            </a:r>
            <a:r>
              <a:rPr lang="en-US">
                <a:solidFill>
                  <a:schemeClr val="tx2"/>
                </a:solidFill>
              </a:rPr>
              <a:t>|</a:t>
            </a:r>
            <a:r>
              <a:rPr lang="en-US"/>
              <a:t>   Report Title   </a:t>
            </a:r>
            <a:r>
              <a:rPr lang="en-US">
                <a:solidFill>
                  <a:schemeClr val="tx2"/>
                </a:solidFill>
              </a:rPr>
              <a:t>|</a:t>
            </a:r>
            <a:r>
              <a:rPr lang="en-US"/>
              <a:t>   Date</a:t>
            </a:r>
            <a:endParaRPr lang="en-US" dirty="0"/>
          </a:p>
        </p:txBody>
      </p:sp>
      <p:sp>
        <p:nvSpPr>
          <p:cNvPr id="6" name="Slide Number Placeholder 5">
            <a:extLst>
              <a:ext uri="{FF2B5EF4-FFF2-40B4-BE49-F238E27FC236}">
                <a16:creationId xmlns:a16="http://schemas.microsoft.com/office/drawing/2014/main" id="{A9047B00-1663-C1D3-3265-759CC6AE93C7}"/>
              </a:ext>
            </a:extLst>
          </p:cNvPr>
          <p:cNvSpPr>
            <a:spLocks noGrp="1"/>
          </p:cNvSpPr>
          <p:nvPr>
            <p:ph type="sldNum" sz="quarter" idx="12"/>
          </p:nvPr>
        </p:nvSpPr>
        <p:spPr/>
        <p:txBody>
          <a:bodyPr/>
          <a:lstStyle/>
          <a:p>
            <a:fld id="{C1C216C5-4E61-6A40-B003-F9ADCD24D74A}" type="slidenum">
              <a:rPr lang="en-US" smtClean="0"/>
              <a:pPr/>
              <a:t>‹#›</a:t>
            </a:fld>
            <a:endParaRPr lang="en-US" dirty="0"/>
          </a:p>
        </p:txBody>
      </p:sp>
    </p:spTree>
    <p:extLst>
      <p:ext uri="{BB962C8B-B14F-4D97-AF65-F5344CB8AC3E}">
        <p14:creationId xmlns:p14="http://schemas.microsoft.com/office/powerpoint/2010/main" val="2421493989"/>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C82-ED20-87F4-4FF3-8DB3B0B3F6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74C046-7F39-E5F0-BB22-67A0BA507D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A9102C-BCAF-3970-B05A-C5CFE5CF34D0}"/>
              </a:ext>
            </a:extLst>
          </p:cNvPr>
          <p:cNvSpPr>
            <a:spLocks noGrp="1"/>
          </p:cNvSpPr>
          <p:nvPr>
            <p:ph type="dt" sz="half" idx="10"/>
          </p:nvPr>
        </p:nvSpPr>
        <p:spPr/>
        <p:txBody>
          <a:bodyPr/>
          <a:lstStyle/>
          <a:p>
            <a:fld id="{F6CAD184-4085-B44D-8C9A-DF783A36E011}" type="datetimeFigureOut">
              <a:rPr lang="en-US" smtClean="0"/>
              <a:t>6/26/23</a:t>
            </a:fld>
            <a:endParaRPr lang="en-US"/>
          </a:p>
        </p:txBody>
      </p:sp>
      <p:sp>
        <p:nvSpPr>
          <p:cNvPr id="5" name="Footer Placeholder 4">
            <a:extLst>
              <a:ext uri="{FF2B5EF4-FFF2-40B4-BE49-F238E27FC236}">
                <a16:creationId xmlns:a16="http://schemas.microsoft.com/office/drawing/2014/main" id="{B3E5184B-B161-EB9A-944F-6A04D70C3692}"/>
              </a:ext>
            </a:extLst>
          </p:cNvPr>
          <p:cNvSpPr>
            <a:spLocks noGrp="1"/>
          </p:cNvSpPr>
          <p:nvPr>
            <p:ph type="ftr" sz="quarter" idx="11"/>
          </p:nvPr>
        </p:nvSpPr>
        <p:spPr/>
        <p:txBody>
          <a:bodyPr/>
          <a:lstStyle/>
          <a:p>
            <a:pPr algn="l"/>
            <a:r>
              <a:rPr lang="en-US"/>
              <a:t>California Education Lab   </a:t>
            </a:r>
            <a:r>
              <a:rPr lang="en-US">
                <a:solidFill>
                  <a:schemeClr val="tx2"/>
                </a:solidFill>
              </a:rPr>
              <a:t>|</a:t>
            </a:r>
            <a:r>
              <a:rPr lang="en-US"/>
              <a:t>   Report Title   </a:t>
            </a:r>
            <a:r>
              <a:rPr lang="en-US">
                <a:solidFill>
                  <a:schemeClr val="tx2"/>
                </a:solidFill>
              </a:rPr>
              <a:t>|</a:t>
            </a:r>
            <a:r>
              <a:rPr lang="en-US"/>
              <a:t>   Date</a:t>
            </a:r>
            <a:endParaRPr lang="en-US" dirty="0"/>
          </a:p>
        </p:txBody>
      </p:sp>
      <p:sp>
        <p:nvSpPr>
          <p:cNvPr id="6" name="Slide Number Placeholder 5">
            <a:extLst>
              <a:ext uri="{FF2B5EF4-FFF2-40B4-BE49-F238E27FC236}">
                <a16:creationId xmlns:a16="http://schemas.microsoft.com/office/drawing/2014/main" id="{6E024C4D-23B7-D390-4708-06BD30C8CBDA}"/>
              </a:ext>
            </a:extLst>
          </p:cNvPr>
          <p:cNvSpPr>
            <a:spLocks noGrp="1"/>
          </p:cNvSpPr>
          <p:nvPr>
            <p:ph type="sldNum" sz="quarter" idx="12"/>
          </p:nvPr>
        </p:nvSpPr>
        <p:spPr/>
        <p:txBody>
          <a:bodyPr/>
          <a:lstStyle/>
          <a:p>
            <a:fld id="{C1C216C5-4E61-6A40-B003-F9ADCD24D74A}" type="slidenum">
              <a:rPr lang="en-US" smtClean="0"/>
              <a:pPr/>
              <a:t>‹#›</a:t>
            </a:fld>
            <a:endParaRPr lang="en-US" dirty="0"/>
          </a:p>
        </p:txBody>
      </p:sp>
    </p:spTree>
    <p:extLst>
      <p:ext uri="{BB962C8B-B14F-4D97-AF65-F5344CB8AC3E}">
        <p14:creationId xmlns:p14="http://schemas.microsoft.com/office/powerpoint/2010/main" val="216645533"/>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4F7AA0-C2BE-CF61-A7E5-C892ED92D9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EC82E7-2402-24D7-D80F-695AEEECC0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178BFB-60BF-6847-1A81-3EE34C6CEF67}"/>
              </a:ext>
            </a:extLst>
          </p:cNvPr>
          <p:cNvSpPr>
            <a:spLocks noGrp="1"/>
          </p:cNvSpPr>
          <p:nvPr>
            <p:ph type="dt" sz="half" idx="10"/>
          </p:nvPr>
        </p:nvSpPr>
        <p:spPr/>
        <p:txBody>
          <a:bodyPr/>
          <a:lstStyle/>
          <a:p>
            <a:fld id="{F6CAD184-4085-B44D-8C9A-DF783A36E011}" type="datetimeFigureOut">
              <a:rPr lang="en-US" smtClean="0"/>
              <a:t>6/26/23</a:t>
            </a:fld>
            <a:endParaRPr lang="en-US"/>
          </a:p>
        </p:txBody>
      </p:sp>
      <p:sp>
        <p:nvSpPr>
          <p:cNvPr id="5" name="Footer Placeholder 4">
            <a:extLst>
              <a:ext uri="{FF2B5EF4-FFF2-40B4-BE49-F238E27FC236}">
                <a16:creationId xmlns:a16="http://schemas.microsoft.com/office/drawing/2014/main" id="{5D0247DA-187B-C8AD-4D0C-5911D1C69886}"/>
              </a:ext>
            </a:extLst>
          </p:cNvPr>
          <p:cNvSpPr>
            <a:spLocks noGrp="1"/>
          </p:cNvSpPr>
          <p:nvPr>
            <p:ph type="ftr" sz="quarter" idx="11"/>
          </p:nvPr>
        </p:nvSpPr>
        <p:spPr/>
        <p:txBody>
          <a:bodyPr/>
          <a:lstStyle/>
          <a:p>
            <a:pPr algn="l"/>
            <a:r>
              <a:rPr lang="en-US"/>
              <a:t>California Education Lab   </a:t>
            </a:r>
            <a:r>
              <a:rPr lang="en-US">
                <a:solidFill>
                  <a:schemeClr val="tx2"/>
                </a:solidFill>
              </a:rPr>
              <a:t>|</a:t>
            </a:r>
            <a:r>
              <a:rPr lang="en-US"/>
              <a:t>   Report Title   </a:t>
            </a:r>
            <a:r>
              <a:rPr lang="en-US">
                <a:solidFill>
                  <a:schemeClr val="tx2"/>
                </a:solidFill>
              </a:rPr>
              <a:t>|</a:t>
            </a:r>
            <a:r>
              <a:rPr lang="en-US"/>
              <a:t>   Date</a:t>
            </a:r>
            <a:endParaRPr lang="en-US" dirty="0"/>
          </a:p>
        </p:txBody>
      </p:sp>
      <p:sp>
        <p:nvSpPr>
          <p:cNvPr id="6" name="Slide Number Placeholder 5">
            <a:extLst>
              <a:ext uri="{FF2B5EF4-FFF2-40B4-BE49-F238E27FC236}">
                <a16:creationId xmlns:a16="http://schemas.microsoft.com/office/drawing/2014/main" id="{51490EE5-2B86-C43D-8FC9-FC927FA5E0B2}"/>
              </a:ext>
            </a:extLst>
          </p:cNvPr>
          <p:cNvSpPr>
            <a:spLocks noGrp="1"/>
          </p:cNvSpPr>
          <p:nvPr>
            <p:ph type="sldNum" sz="quarter" idx="12"/>
          </p:nvPr>
        </p:nvSpPr>
        <p:spPr/>
        <p:txBody>
          <a:bodyPr/>
          <a:lstStyle/>
          <a:p>
            <a:fld id="{C1C216C5-4E61-6A40-B003-F9ADCD24D74A}" type="slidenum">
              <a:rPr lang="en-US" smtClean="0"/>
              <a:pPr/>
              <a:t>‹#›</a:t>
            </a:fld>
            <a:endParaRPr lang="en-US" dirty="0"/>
          </a:p>
        </p:txBody>
      </p:sp>
    </p:spTree>
    <p:extLst>
      <p:ext uri="{BB962C8B-B14F-4D97-AF65-F5344CB8AC3E}">
        <p14:creationId xmlns:p14="http://schemas.microsoft.com/office/powerpoint/2010/main" val="4219802033"/>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286BA7F-60A3-F941-BD76-9170B81C791A}"/>
              </a:ext>
            </a:extLst>
          </p:cNvPr>
          <p:cNvSpPr/>
          <p:nvPr userDrawn="1"/>
        </p:nvSpPr>
        <p:spPr>
          <a:xfrm>
            <a:off x="0" y="457199"/>
            <a:ext cx="12192000" cy="43891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9301449-B409-E34B-8204-7A73AF46F622}"/>
              </a:ext>
            </a:extLst>
          </p:cNvPr>
          <p:cNvSpPr/>
          <p:nvPr userDrawn="1"/>
        </p:nvSpPr>
        <p:spPr>
          <a:xfrm>
            <a:off x="0" y="0"/>
            <a:ext cx="12192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California Education Lab&#10;UC Davis School of Education">
            <a:extLst>
              <a:ext uri="{FF2B5EF4-FFF2-40B4-BE49-F238E27FC236}">
                <a16:creationId xmlns:a16="http://schemas.microsoft.com/office/drawing/2014/main" id="{A1109AAB-93A9-B34E-996E-207B1A279637}"/>
              </a:ext>
            </a:extLst>
          </p:cNvPr>
          <p:cNvPicPr>
            <a:picLocks noChangeAspect="1"/>
          </p:cNvPicPr>
          <p:nvPr userDrawn="1"/>
        </p:nvPicPr>
        <p:blipFill>
          <a:blip r:embed="rId2"/>
          <a:stretch>
            <a:fillRect/>
          </a:stretch>
        </p:blipFill>
        <p:spPr>
          <a:xfrm>
            <a:off x="548640" y="5212080"/>
            <a:ext cx="2852928" cy="1188720"/>
          </a:xfrm>
          <a:prstGeom prst="rect">
            <a:avLst/>
          </a:prstGeom>
        </p:spPr>
      </p:pic>
      <p:sp>
        <p:nvSpPr>
          <p:cNvPr id="25" name="Title 24">
            <a:extLst>
              <a:ext uri="{FF2B5EF4-FFF2-40B4-BE49-F238E27FC236}">
                <a16:creationId xmlns:a16="http://schemas.microsoft.com/office/drawing/2014/main" id="{102094AC-F177-B14E-9136-621B0606FD76}"/>
              </a:ext>
            </a:extLst>
          </p:cNvPr>
          <p:cNvSpPr>
            <a:spLocks noGrp="1"/>
          </p:cNvSpPr>
          <p:nvPr>
            <p:ph type="title"/>
          </p:nvPr>
        </p:nvSpPr>
        <p:spPr>
          <a:xfrm>
            <a:off x="548640" y="1005840"/>
            <a:ext cx="11064240" cy="822960"/>
          </a:xfrm>
        </p:spPr>
        <p:txBody>
          <a:bodyPr/>
          <a:lstStyle>
            <a:lvl1pPr>
              <a:defRPr>
                <a:solidFill>
                  <a:schemeClr val="bg1"/>
                </a:solidFill>
              </a:defRPr>
            </a:lvl1pPr>
          </a:lstStyle>
          <a:p>
            <a:r>
              <a:rPr lang="en-US" dirty="0"/>
              <a:t>Click to edit Master title style</a:t>
            </a:r>
          </a:p>
        </p:txBody>
      </p:sp>
      <p:sp>
        <p:nvSpPr>
          <p:cNvPr id="9" name="Subtitle 2">
            <a:extLst>
              <a:ext uri="{FF2B5EF4-FFF2-40B4-BE49-F238E27FC236}">
                <a16:creationId xmlns:a16="http://schemas.microsoft.com/office/drawing/2014/main" id="{95A8117C-9D07-BC4A-ACD3-0E99C9897B16}"/>
              </a:ext>
            </a:extLst>
          </p:cNvPr>
          <p:cNvSpPr>
            <a:spLocks noGrp="1"/>
          </p:cNvSpPr>
          <p:nvPr>
            <p:ph type="subTitle" idx="1" hasCustomPrompt="1"/>
          </p:nvPr>
        </p:nvSpPr>
        <p:spPr>
          <a:xfrm>
            <a:off x="548640" y="2560320"/>
            <a:ext cx="7315200" cy="359073"/>
          </a:xfrm>
        </p:spPr>
        <p:txBody>
          <a:bodyPr wrap="square" lIns="0" tIns="0" rIns="0" bIns="0">
            <a:spAutoFit/>
          </a:bodyPr>
          <a:lstStyle>
            <a:lvl1pPr marL="0" indent="0" algn="l">
              <a:lnSpc>
                <a:spcPts val="2800"/>
              </a:lnSpc>
              <a:spcBef>
                <a:spcPts val="0"/>
              </a:spcBef>
              <a:spcAft>
                <a:spcPts val="1000"/>
              </a:spcAft>
              <a:buNone/>
              <a:defRPr sz="2400" b="0" i="1">
                <a:solidFill>
                  <a:srgbClr val="FFBF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presented to text</a:t>
            </a:r>
          </a:p>
        </p:txBody>
      </p:sp>
      <p:sp>
        <p:nvSpPr>
          <p:cNvPr id="10" name="Text Placeholder 26">
            <a:extLst>
              <a:ext uri="{FF2B5EF4-FFF2-40B4-BE49-F238E27FC236}">
                <a16:creationId xmlns:a16="http://schemas.microsoft.com/office/drawing/2014/main" id="{5B60A3D3-9AA7-7A4C-ACEC-AC1997BD934D}"/>
              </a:ext>
            </a:extLst>
          </p:cNvPr>
          <p:cNvSpPr>
            <a:spLocks noGrp="1"/>
          </p:cNvSpPr>
          <p:nvPr>
            <p:ph type="body" sz="quarter" idx="10" hasCustomPrompt="1"/>
          </p:nvPr>
        </p:nvSpPr>
        <p:spPr>
          <a:xfrm>
            <a:off x="548640" y="3089805"/>
            <a:ext cx="7315200" cy="359073"/>
          </a:xfrm>
        </p:spPr>
        <p:txBody>
          <a:bodyPr lIns="0" tIns="0" rIns="0" bIns="0"/>
          <a:lstStyle>
            <a:lvl1pPr>
              <a:lnSpc>
                <a:spcPts val="2800"/>
              </a:lnSpc>
              <a:spcBef>
                <a:spcPts val="0"/>
              </a:spcBef>
              <a:spcAft>
                <a:spcPts val="1000"/>
              </a:spcAft>
              <a:defRPr sz="2400" b="0">
                <a:solidFill>
                  <a:schemeClr val="tx2"/>
                </a:solidFill>
              </a:defRPr>
            </a:lvl1pPr>
          </a:lstStyle>
          <a:p>
            <a:pPr lvl="0"/>
            <a:r>
              <a:rPr lang="en-US" dirty="0"/>
              <a:t>Click to edit date and author</a:t>
            </a:r>
          </a:p>
        </p:txBody>
      </p:sp>
    </p:spTree>
    <p:extLst>
      <p:ext uri="{BB962C8B-B14F-4D97-AF65-F5344CB8AC3E}">
        <p14:creationId xmlns:p14="http://schemas.microsoft.com/office/powerpoint/2010/main" val="1950988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EFC30-CEFB-7A40-A6FB-730E837E0872}"/>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B7368D6D-C9AA-E24F-B160-D0E6A302988F}"/>
              </a:ext>
            </a:extLst>
          </p:cNvPr>
          <p:cNvSpPr>
            <a:spLocks noGrp="1"/>
          </p:cNvSpPr>
          <p:nvPr>
            <p:ph type="ftr" sz="quarter" idx="10"/>
          </p:nvPr>
        </p:nvSpPr>
        <p:spPr/>
        <p:txBody>
          <a:bodyPr/>
          <a:lstStyle/>
          <a:p>
            <a:pPr algn="l"/>
            <a:r>
              <a:rPr lang="en-US"/>
              <a:t>California Education Lab   </a:t>
            </a:r>
            <a:r>
              <a:rPr lang="en-US">
                <a:solidFill>
                  <a:schemeClr val="tx2"/>
                </a:solidFill>
              </a:rPr>
              <a:t>|</a:t>
            </a:r>
            <a:r>
              <a:rPr lang="en-US"/>
              <a:t>   Report Title   </a:t>
            </a:r>
            <a:r>
              <a:rPr lang="en-US">
                <a:solidFill>
                  <a:schemeClr val="tx2"/>
                </a:solidFill>
              </a:rPr>
              <a:t>|</a:t>
            </a:r>
            <a:r>
              <a:rPr lang="en-US"/>
              <a:t>   Date</a:t>
            </a:r>
            <a:endParaRPr lang="en-US" dirty="0"/>
          </a:p>
        </p:txBody>
      </p:sp>
      <p:sp>
        <p:nvSpPr>
          <p:cNvPr id="4" name="Slide Number Placeholder 3">
            <a:extLst>
              <a:ext uri="{FF2B5EF4-FFF2-40B4-BE49-F238E27FC236}">
                <a16:creationId xmlns:a16="http://schemas.microsoft.com/office/drawing/2014/main" id="{8C19D312-A57D-0D4C-8621-75C680CF25EA}"/>
              </a:ext>
            </a:extLst>
          </p:cNvPr>
          <p:cNvSpPr>
            <a:spLocks noGrp="1"/>
          </p:cNvSpPr>
          <p:nvPr>
            <p:ph type="sldNum" sz="quarter" idx="11"/>
          </p:nvPr>
        </p:nvSpPr>
        <p:spPr/>
        <p:txBody>
          <a:bodyPr/>
          <a:lstStyle/>
          <a:p>
            <a:fld id="{C1C216C5-4E61-6A40-B003-F9ADCD24D74A}" type="slidenum">
              <a:rPr lang="en-US" smtClean="0"/>
              <a:pPr/>
              <a:t>‹#›</a:t>
            </a:fld>
            <a:endParaRPr lang="en-US" dirty="0"/>
          </a:p>
        </p:txBody>
      </p:sp>
      <p:sp>
        <p:nvSpPr>
          <p:cNvPr id="6" name="Text Placeholder 5">
            <a:extLst>
              <a:ext uri="{FF2B5EF4-FFF2-40B4-BE49-F238E27FC236}">
                <a16:creationId xmlns:a16="http://schemas.microsoft.com/office/drawing/2014/main" id="{0F4F9DA1-DA46-C341-A1F0-D186833B33E8}"/>
              </a:ext>
            </a:extLst>
          </p:cNvPr>
          <p:cNvSpPr>
            <a:spLocks noGrp="1"/>
          </p:cNvSpPr>
          <p:nvPr>
            <p:ph type="body" sz="quarter" idx="12"/>
          </p:nvPr>
        </p:nvSpPr>
        <p:spPr>
          <a:xfrm>
            <a:off x="549275" y="1828800"/>
            <a:ext cx="10972800" cy="2282676"/>
          </a:xfrm>
        </p:spPr>
        <p:txBody>
          <a:bodyPr lIns="0" tIns="0" rIns="0" bIns="0"/>
          <a:lstStyle/>
          <a:p>
            <a:pPr lvl="0"/>
            <a:r>
              <a:rPr lang="en-US" dirty="0"/>
              <a:t>Click to edit Master text styles</a:t>
            </a:r>
          </a:p>
          <a:p>
            <a:pPr lvl="1"/>
            <a:r>
              <a:rPr lang="en-US" dirty="0"/>
              <a:t>Second level</a:t>
            </a:r>
          </a:p>
          <a:p>
            <a:pPr lvl="2"/>
            <a:r>
              <a:rPr lang="en-US" dirty="0"/>
              <a:t>Third level (Body)</a:t>
            </a:r>
          </a:p>
          <a:p>
            <a:pPr lvl="3"/>
            <a:r>
              <a:rPr lang="en-US" dirty="0"/>
              <a:t>Fourth level (Bullet 1)</a:t>
            </a:r>
          </a:p>
          <a:p>
            <a:pPr lvl="4"/>
            <a:r>
              <a:rPr lang="en-US" dirty="0"/>
              <a:t>Fifth level (Bullet 2)</a:t>
            </a:r>
          </a:p>
        </p:txBody>
      </p:sp>
    </p:spTree>
    <p:extLst>
      <p:ext uri="{BB962C8B-B14F-4D97-AF65-F5344CB8AC3E}">
        <p14:creationId xmlns:p14="http://schemas.microsoft.com/office/powerpoint/2010/main" val="3519093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Column">
    <p:bg>
      <p:bgRef idx="1001">
        <a:schemeClr val="bg1"/>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C23C37-29F8-0148-A216-E42EF43FFFAC}"/>
              </a:ext>
            </a:extLst>
          </p:cNvPr>
          <p:cNvSpPr>
            <a:spLocks noGrp="1"/>
          </p:cNvSpPr>
          <p:nvPr>
            <p:ph type="title"/>
          </p:nvPr>
        </p:nvSpPr>
        <p:spPr/>
        <p:txBody>
          <a:bodyPr/>
          <a:lstStyle/>
          <a:p>
            <a:r>
              <a:rPr lang="en-US"/>
              <a:t>Click to edit Master title style</a:t>
            </a:r>
          </a:p>
        </p:txBody>
      </p:sp>
      <p:sp>
        <p:nvSpPr>
          <p:cNvPr id="7" name="Footer Placeholder 6">
            <a:extLst>
              <a:ext uri="{FF2B5EF4-FFF2-40B4-BE49-F238E27FC236}">
                <a16:creationId xmlns:a16="http://schemas.microsoft.com/office/drawing/2014/main" id="{B8E7B375-9C42-3F4A-9E47-2CB9EFF5ED41}"/>
              </a:ext>
            </a:extLst>
          </p:cNvPr>
          <p:cNvSpPr>
            <a:spLocks noGrp="1"/>
          </p:cNvSpPr>
          <p:nvPr>
            <p:ph type="ftr" sz="quarter" idx="10"/>
          </p:nvPr>
        </p:nvSpPr>
        <p:spPr/>
        <p:txBody>
          <a:bodyPr/>
          <a:lstStyle/>
          <a:p>
            <a:pPr algn="l"/>
            <a:r>
              <a:rPr lang="en-US"/>
              <a:t>California Education Lab   </a:t>
            </a:r>
            <a:r>
              <a:rPr lang="en-US">
                <a:solidFill>
                  <a:schemeClr val="tx2"/>
                </a:solidFill>
              </a:rPr>
              <a:t>|</a:t>
            </a:r>
            <a:r>
              <a:rPr lang="en-US"/>
              <a:t>   Report Title   </a:t>
            </a:r>
            <a:r>
              <a:rPr lang="en-US">
                <a:solidFill>
                  <a:schemeClr val="tx2"/>
                </a:solidFill>
              </a:rPr>
              <a:t>|</a:t>
            </a:r>
            <a:r>
              <a:rPr lang="en-US"/>
              <a:t>   Date</a:t>
            </a:r>
            <a:endParaRPr lang="en-US" dirty="0"/>
          </a:p>
        </p:txBody>
      </p:sp>
      <p:sp>
        <p:nvSpPr>
          <p:cNvPr id="10" name="Slide Number Placeholder 9">
            <a:extLst>
              <a:ext uri="{FF2B5EF4-FFF2-40B4-BE49-F238E27FC236}">
                <a16:creationId xmlns:a16="http://schemas.microsoft.com/office/drawing/2014/main" id="{B01DE4EF-2369-1F48-BBC7-6557F886584E}"/>
              </a:ext>
            </a:extLst>
          </p:cNvPr>
          <p:cNvSpPr>
            <a:spLocks noGrp="1"/>
          </p:cNvSpPr>
          <p:nvPr>
            <p:ph type="sldNum" sz="quarter" idx="12"/>
          </p:nvPr>
        </p:nvSpPr>
        <p:spPr/>
        <p:txBody>
          <a:bodyPr/>
          <a:lstStyle/>
          <a:p>
            <a:fld id="{C1C216C5-4E61-6A40-B003-F9ADCD24D74A}" type="slidenum">
              <a:rPr lang="en-US" smtClean="0"/>
              <a:pPr/>
              <a:t>‹#›</a:t>
            </a:fld>
            <a:endParaRPr lang="en-US" dirty="0"/>
          </a:p>
        </p:txBody>
      </p:sp>
      <p:sp>
        <p:nvSpPr>
          <p:cNvPr id="12" name="Text Placeholder 11">
            <a:extLst>
              <a:ext uri="{FF2B5EF4-FFF2-40B4-BE49-F238E27FC236}">
                <a16:creationId xmlns:a16="http://schemas.microsoft.com/office/drawing/2014/main" id="{B99C8D3D-6870-9844-B115-CC93A2C31E82}"/>
              </a:ext>
            </a:extLst>
          </p:cNvPr>
          <p:cNvSpPr>
            <a:spLocks noGrp="1"/>
          </p:cNvSpPr>
          <p:nvPr>
            <p:ph type="body" sz="quarter" idx="13"/>
          </p:nvPr>
        </p:nvSpPr>
        <p:spPr>
          <a:xfrm>
            <a:off x="549274" y="1828800"/>
            <a:ext cx="5029200" cy="288797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a:extLst>
              <a:ext uri="{FF2B5EF4-FFF2-40B4-BE49-F238E27FC236}">
                <a16:creationId xmlns:a16="http://schemas.microsoft.com/office/drawing/2014/main" id="{F0942625-DA6D-4E49-9611-A7CE30D281B5}"/>
              </a:ext>
            </a:extLst>
          </p:cNvPr>
          <p:cNvSpPr>
            <a:spLocks noGrp="1"/>
          </p:cNvSpPr>
          <p:nvPr>
            <p:ph type="body" sz="quarter" idx="14"/>
          </p:nvPr>
        </p:nvSpPr>
        <p:spPr>
          <a:xfrm>
            <a:off x="6492240" y="1828800"/>
            <a:ext cx="5029200" cy="2887970"/>
          </a:xfrm>
        </p:spPr>
        <p:txBody>
          <a:bodyPr l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562752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idebar Lef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A229AB-AA7D-3041-8B78-A21013988614}"/>
              </a:ext>
            </a:extLst>
          </p:cNvPr>
          <p:cNvSpPr>
            <a:spLocks noGrp="1"/>
          </p:cNvSpPr>
          <p:nvPr>
            <p:ph type="ftr" sz="quarter" idx="10"/>
          </p:nvPr>
        </p:nvSpPr>
        <p:spPr/>
        <p:txBody>
          <a:bodyPr/>
          <a:lstStyle/>
          <a:p>
            <a:pPr algn="l"/>
            <a:r>
              <a:rPr lang="en-US"/>
              <a:t>California Education Lab   </a:t>
            </a:r>
            <a:r>
              <a:rPr lang="en-US">
                <a:solidFill>
                  <a:schemeClr val="tx2"/>
                </a:solidFill>
              </a:rPr>
              <a:t>|</a:t>
            </a:r>
            <a:r>
              <a:rPr lang="en-US"/>
              <a:t>   Report Title   </a:t>
            </a:r>
            <a:r>
              <a:rPr lang="en-US">
                <a:solidFill>
                  <a:schemeClr val="tx2"/>
                </a:solidFill>
              </a:rPr>
              <a:t>|</a:t>
            </a:r>
            <a:r>
              <a:rPr lang="en-US"/>
              <a:t>   Date</a:t>
            </a:r>
            <a:endParaRPr lang="en-US" dirty="0"/>
          </a:p>
        </p:txBody>
      </p:sp>
      <p:sp>
        <p:nvSpPr>
          <p:cNvPr id="3" name="Slide Number Placeholder 2">
            <a:extLst>
              <a:ext uri="{FF2B5EF4-FFF2-40B4-BE49-F238E27FC236}">
                <a16:creationId xmlns:a16="http://schemas.microsoft.com/office/drawing/2014/main" id="{E4771D8E-0023-5C4A-987F-353C1166244D}"/>
              </a:ext>
            </a:extLst>
          </p:cNvPr>
          <p:cNvSpPr>
            <a:spLocks noGrp="1"/>
          </p:cNvSpPr>
          <p:nvPr>
            <p:ph type="sldNum" sz="quarter" idx="11"/>
          </p:nvPr>
        </p:nvSpPr>
        <p:spPr/>
        <p:txBody>
          <a:bodyPr/>
          <a:lstStyle/>
          <a:p>
            <a:fld id="{C1C216C5-4E61-6A40-B003-F9ADCD24D74A}" type="slidenum">
              <a:rPr lang="en-US" smtClean="0"/>
              <a:pPr/>
              <a:t>‹#›</a:t>
            </a:fld>
            <a:endParaRPr lang="en-US" dirty="0"/>
          </a:p>
        </p:txBody>
      </p:sp>
      <p:sp>
        <p:nvSpPr>
          <p:cNvPr id="4" name="Rectangle 3">
            <a:extLst>
              <a:ext uri="{FF2B5EF4-FFF2-40B4-BE49-F238E27FC236}">
                <a16:creationId xmlns:a16="http://schemas.microsoft.com/office/drawing/2014/main" id="{B5A06B8D-AA11-A344-AB2E-D74F7EFBF2BB}"/>
              </a:ext>
            </a:extLst>
          </p:cNvPr>
          <p:cNvSpPr/>
          <p:nvPr userDrawn="1"/>
        </p:nvSpPr>
        <p:spPr>
          <a:xfrm>
            <a:off x="0" y="0"/>
            <a:ext cx="3291840" cy="6035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77BD0AE-04E3-6E40-9950-0455590AA6F4}"/>
              </a:ext>
            </a:extLst>
          </p:cNvPr>
          <p:cNvSpPr/>
          <p:nvPr userDrawn="1"/>
        </p:nvSpPr>
        <p:spPr>
          <a:xfrm>
            <a:off x="3291840" y="-2"/>
            <a:ext cx="91440" cy="6035040"/>
          </a:xfrm>
          <a:prstGeom prst="rect">
            <a:avLst/>
          </a:prstGeom>
          <a:solidFill>
            <a:srgbClr val="FFB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1">
            <a:extLst>
              <a:ext uri="{FF2B5EF4-FFF2-40B4-BE49-F238E27FC236}">
                <a16:creationId xmlns:a16="http://schemas.microsoft.com/office/drawing/2014/main" id="{FB9BA45A-C1DF-C645-9338-E54BAF018223}"/>
              </a:ext>
            </a:extLst>
          </p:cNvPr>
          <p:cNvSpPr>
            <a:spLocks noGrp="1"/>
          </p:cNvSpPr>
          <p:nvPr>
            <p:ph type="body" sz="quarter" idx="13"/>
          </p:nvPr>
        </p:nvSpPr>
        <p:spPr>
          <a:xfrm>
            <a:off x="0" y="2449737"/>
            <a:ext cx="3291840" cy="1135567"/>
          </a:xfrm>
        </p:spPr>
        <p:txBody>
          <a:bodyPr lIns="365760" tIns="0" rIns="365760" bIns="0" anchor="ctr" anchorCtr="1"/>
          <a:lstStyle>
            <a:lvl1pPr algn="ctr">
              <a:lnSpc>
                <a:spcPts val="3000"/>
              </a:lnSpc>
              <a:spcBef>
                <a:spcPts val="0"/>
              </a:spcBef>
              <a:spcAft>
                <a:spcPts val="0"/>
              </a:spcAft>
              <a:defRPr sz="2400" b="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328754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Las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286BA7F-60A3-F941-BD76-9170B81C791A}"/>
              </a:ext>
            </a:extLst>
          </p:cNvPr>
          <p:cNvSpPr/>
          <p:nvPr userDrawn="1"/>
        </p:nvSpPr>
        <p:spPr>
          <a:xfrm>
            <a:off x="0" y="0"/>
            <a:ext cx="12192000" cy="48463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California Education Lab&#10;UC Davis School of Education">
            <a:extLst>
              <a:ext uri="{FF2B5EF4-FFF2-40B4-BE49-F238E27FC236}">
                <a16:creationId xmlns:a16="http://schemas.microsoft.com/office/drawing/2014/main" id="{A1109AAB-93A9-B34E-996E-207B1A279637}"/>
              </a:ext>
            </a:extLst>
          </p:cNvPr>
          <p:cNvPicPr>
            <a:picLocks noChangeAspect="1"/>
          </p:cNvPicPr>
          <p:nvPr userDrawn="1"/>
        </p:nvPicPr>
        <p:blipFill>
          <a:blip r:embed="rId2"/>
          <a:stretch>
            <a:fillRect/>
          </a:stretch>
        </p:blipFill>
        <p:spPr>
          <a:xfrm>
            <a:off x="548640" y="5212080"/>
            <a:ext cx="2852928" cy="1188720"/>
          </a:xfrm>
          <a:prstGeom prst="rect">
            <a:avLst/>
          </a:prstGeom>
        </p:spPr>
      </p:pic>
      <p:sp>
        <p:nvSpPr>
          <p:cNvPr id="25" name="Title 24">
            <a:extLst>
              <a:ext uri="{FF2B5EF4-FFF2-40B4-BE49-F238E27FC236}">
                <a16:creationId xmlns:a16="http://schemas.microsoft.com/office/drawing/2014/main" id="{102094AC-F177-B14E-9136-621B0606FD76}"/>
              </a:ext>
            </a:extLst>
          </p:cNvPr>
          <p:cNvSpPr>
            <a:spLocks noGrp="1"/>
          </p:cNvSpPr>
          <p:nvPr>
            <p:ph type="title" hasCustomPrompt="1"/>
          </p:nvPr>
        </p:nvSpPr>
        <p:spPr>
          <a:xfrm>
            <a:off x="548640" y="640080"/>
            <a:ext cx="11064240" cy="692497"/>
          </a:xfrm>
        </p:spPr>
        <p:txBody>
          <a:bodyPr/>
          <a:lstStyle>
            <a:lvl1pPr>
              <a:defRPr>
                <a:solidFill>
                  <a:schemeClr val="bg1"/>
                </a:solidFill>
              </a:defRPr>
            </a:lvl1pPr>
          </a:lstStyle>
          <a:p>
            <a:r>
              <a:rPr lang="en-US" dirty="0"/>
              <a:t>Thank you</a:t>
            </a:r>
          </a:p>
        </p:txBody>
      </p:sp>
      <p:sp>
        <p:nvSpPr>
          <p:cNvPr id="27" name="Text Placeholder 26">
            <a:extLst>
              <a:ext uri="{FF2B5EF4-FFF2-40B4-BE49-F238E27FC236}">
                <a16:creationId xmlns:a16="http://schemas.microsoft.com/office/drawing/2014/main" id="{26E745BD-72F8-4240-8A8A-201820623E69}"/>
              </a:ext>
            </a:extLst>
          </p:cNvPr>
          <p:cNvSpPr>
            <a:spLocks noGrp="1"/>
          </p:cNvSpPr>
          <p:nvPr>
            <p:ph type="body" sz="quarter" idx="10" hasCustomPrompt="1"/>
          </p:nvPr>
        </p:nvSpPr>
        <p:spPr>
          <a:xfrm>
            <a:off x="548640" y="2286000"/>
            <a:ext cx="11064240" cy="184666"/>
          </a:xfrm>
        </p:spPr>
        <p:txBody>
          <a:bodyPr lIns="0" tIns="0" rIns="0" bIns="0"/>
          <a:lstStyle>
            <a:lvl1pPr>
              <a:lnSpc>
                <a:spcPct val="100000"/>
              </a:lnSpc>
              <a:spcBef>
                <a:spcPts val="0"/>
              </a:spcBef>
              <a:spcAft>
                <a:spcPts val="0"/>
              </a:spcAft>
              <a:defRPr sz="1200" b="0">
                <a:solidFill>
                  <a:schemeClr val="bg1"/>
                </a:solidFill>
              </a:defRPr>
            </a:lvl1pPr>
          </a:lstStyle>
          <a:p>
            <a:pPr lvl="0"/>
            <a:r>
              <a:rPr lang="en-US" dirty="0"/>
              <a:t>Click to edit acknowledgements</a:t>
            </a:r>
          </a:p>
        </p:txBody>
      </p:sp>
    </p:spTree>
    <p:extLst>
      <p:ext uri="{BB962C8B-B14F-4D97-AF65-F5344CB8AC3E}">
        <p14:creationId xmlns:p14="http://schemas.microsoft.com/office/powerpoint/2010/main" val="858992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Acknowledgement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286BA7F-60A3-F941-BD76-9170B81C791A}"/>
              </a:ext>
            </a:extLst>
          </p:cNvPr>
          <p:cNvSpPr/>
          <p:nvPr userDrawn="1"/>
        </p:nvSpPr>
        <p:spPr>
          <a:xfrm>
            <a:off x="0" y="457199"/>
            <a:ext cx="12192000" cy="43891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548640" y="2560320"/>
            <a:ext cx="7315200" cy="359073"/>
          </a:xfrm>
        </p:spPr>
        <p:txBody>
          <a:bodyPr wrap="square" lIns="0" tIns="0" rIns="0" bIns="0">
            <a:spAutoFit/>
          </a:bodyPr>
          <a:lstStyle>
            <a:lvl1pPr marL="0" indent="0" algn="l">
              <a:lnSpc>
                <a:spcPts val="2800"/>
              </a:lnSpc>
              <a:spcBef>
                <a:spcPts val="0"/>
              </a:spcBef>
              <a:spcAft>
                <a:spcPts val="1000"/>
              </a:spcAft>
              <a:buNone/>
              <a:defRPr sz="2400" b="0" i="1">
                <a:solidFill>
                  <a:srgbClr val="FFBF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presented to text</a:t>
            </a:r>
          </a:p>
        </p:txBody>
      </p:sp>
      <p:sp>
        <p:nvSpPr>
          <p:cNvPr id="18" name="Rectangle 17">
            <a:extLst>
              <a:ext uri="{FF2B5EF4-FFF2-40B4-BE49-F238E27FC236}">
                <a16:creationId xmlns:a16="http://schemas.microsoft.com/office/drawing/2014/main" id="{59301449-B409-E34B-8204-7A73AF46F622}"/>
              </a:ext>
            </a:extLst>
          </p:cNvPr>
          <p:cNvSpPr/>
          <p:nvPr userDrawn="1"/>
        </p:nvSpPr>
        <p:spPr>
          <a:xfrm>
            <a:off x="0" y="0"/>
            <a:ext cx="12192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4681F69-9947-A946-BC1E-84C95C9C0661}"/>
              </a:ext>
            </a:extLst>
          </p:cNvPr>
          <p:cNvSpPr txBox="1"/>
          <p:nvPr userDrawn="1"/>
        </p:nvSpPr>
        <p:spPr>
          <a:xfrm>
            <a:off x="548640" y="137160"/>
            <a:ext cx="1097280" cy="182880"/>
          </a:xfrm>
          <a:prstGeom prst="rect">
            <a:avLst/>
          </a:prstGeom>
          <a:noFill/>
        </p:spPr>
        <p:txBody>
          <a:bodyPr wrap="square" lIns="0" tIns="0" rIns="0" bIns="0" rtlCol="0" anchor="ctr" anchorCtr="0">
            <a:spAutoFit/>
          </a:bodyPr>
          <a:lstStyle/>
          <a:p>
            <a:r>
              <a:rPr lang="en-US" sz="1600" b="1" spc="100" baseline="0" dirty="0">
                <a:latin typeface="Proxima Nova Rg" panose="02000506030000020004" pitchFamily="2" charset="77"/>
              </a:rPr>
              <a:t>REPORT</a:t>
            </a:r>
          </a:p>
        </p:txBody>
      </p:sp>
      <p:pic>
        <p:nvPicPr>
          <p:cNvPr id="24" name="Picture 23" descr="California Education Lab&#10;UC Davis School of Education">
            <a:extLst>
              <a:ext uri="{FF2B5EF4-FFF2-40B4-BE49-F238E27FC236}">
                <a16:creationId xmlns:a16="http://schemas.microsoft.com/office/drawing/2014/main" id="{A1109AAB-93A9-B34E-996E-207B1A279637}"/>
              </a:ext>
            </a:extLst>
          </p:cNvPr>
          <p:cNvPicPr>
            <a:picLocks noChangeAspect="1"/>
          </p:cNvPicPr>
          <p:nvPr userDrawn="1"/>
        </p:nvPicPr>
        <p:blipFill>
          <a:blip r:embed="rId2"/>
          <a:stretch>
            <a:fillRect/>
          </a:stretch>
        </p:blipFill>
        <p:spPr>
          <a:xfrm>
            <a:off x="548640" y="5212080"/>
            <a:ext cx="2852928" cy="1188720"/>
          </a:xfrm>
          <a:prstGeom prst="rect">
            <a:avLst/>
          </a:prstGeom>
        </p:spPr>
      </p:pic>
      <p:sp>
        <p:nvSpPr>
          <p:cNvPr id="25" name="Title 24">
            <a:extLst>
              <a:ext uri="{FF2B5EF4-FFF2-40B4-BE49-F238E27FC236}">
                <a16:creationId xmlns:a16="http://schemas.microsoft.com/office/drawing/2014/main" id="{102094AC-F177-B14E-9136-621B0606FD76}"/>
              </a:ext>
            </a:extLst>
          </p:cNvPr>
          <p:cNvSpPr>
            <a:spLocks noGrp="1"/>
          </p:cNvSpPr>
          <p:nvPr>
            <p:ph type="title"/>
          </p:nvPr>
        </p:nvSpPr>
        <p:spPr>
          <a:xfrm>
            <a:off x="548640" y="1005840"/>
            <a:ext cx="11064240" cy="822960"/>
          </a:xfrm>
        </p:spPr>
        <p:txBody>
          <a:bodyPr/>
          <a:lstStyle>
            <a:lvl1pPr>
              <a:defRPr>
                <a:solidFill>
                  <a:schemeClr val="bg1"/>
                </a:solidFill>
              </a:defRPr>
            </a:lvl1pPr>
          </a:lstStyle>
          <a:p>
            <a:r>
              <a:rPr lang="en-US" dirty="0"/>
              <a:t>Click to edit Master title style</a:t>
            </a:r>
          </a:p>
        </p:txBody>
      </p:sp>
      <p:sp>
        <p:nvSpPr>
          <p:cNvPr id="27" name="Text Placeholder 26">
            <a:extLst>
              <a:ext uri="{FF2B5EF4-FFF2-40B4-BE49-F238E27FC236}">
                <a16:creationId xmlns:a16="http://schemas.microsoft.com/office/drawing/2014/main" id="{26E745BD-72F8-4240-8A8A-201820623E69}"/>
              </a:ext>
            </a:extLst>
          </p:cNvPr>
          <p:cNvSpPr>
            <a:spLocks noGrp="1"/>
          </p:cNvSpPr>
          <p:nvPr>
            <p:ph type="body" sz="quarter" idx="10" hasCustomPrompt="1"/>
          </p:nvPr>
        </p:nvSpPr>
        <p:spPr>
          <a:xfrm>
            <a:off x="548640" y="3089805"/>
            <a:ext cx="7315200" cy="359073"/>
          </a:xfrm>
        </p:spPr>
        <p:txBody>
          <a:bodyPr lIns="0" tIns="0" rIns="0" bIns="0"/>
          <a:lstStyle>
            <a:lvl1pPr>
              <a:lnSpc>
                <a:spcPts val="2800"/>
              </a:lnSpc>
              <a:spcBef>
                <a:spcPts val="0"/>
              </a:spcBef>
              <a:spcAft>
                <a:spcPts val="1000"/>
              </a:spcAft>
              <a:defRPr sz="2400" b="0">
                <a:solidFill>
                  <a:schemeClr val="tx2"/>
                </a:solidFill>
              </a:defRPr>
            </a:lvl1pPr>
          </a:lstStyle>
          <a:p>
            <a:pPr lvl="0"/>
            <a:r>
              <a:rPr lang="en-US" dirty="0"/>
              <a:t>Click to edit date and author</a:t>
            </a:r>
          </a:p>
        </p:txBody>
      </p:sp>
      <p:sp>
        <p:nvSpPr>
          <p:cNvPr id="9" name="Text Placeholder 26">
            <a:extLst>
              <a:ext uri="{FF2B5EF4-FFF2-40B4-BE49-F238E27FC236}">
                <a16:creationId xmlns:a16="http://schemas.microsoft.com/office/drawing/2014/main" id="{105B6672-0E00-2849-A74E-DA419CB3434D}"/>
              </a:ext>
            </a:extLst>
          </p:cNvPr>
          <p:cNvSpPr>
            <a:spLocks noGrp="1"/>
          </p:cNvSpPr>
          <p:nvPr>
            <p:ph type="body" sz="quarter" idx="11" hasCustomPrompt="1"/>
          </p:nvPr>
        </p:nvSpPr>
        <p:spPr>
          <a:xfrm>
            <a:off x="8503920" y="2560319"/>
            <a:ext cx="3108960" cy="184666"/>
          </a:xfrm>
        </p:spPr>
        <p:txBody>
          <a:bodyPr lIns="0" tIns="0" rIns="0" bIns="0"/>
          <a:lstStyle>
            <a:lvl1pPr>
              <a:lnSpc>
                <a:spcPct val="100000"/>
              </a:lnSpc>
              <a:spcBef>
                <a:spcPts val="0"/>
              </a:spcBef>
              <a:spcAft>
                <a:spcPts val="0"/>
              </a:spcAft>
              <a:defRPr sz="1200" b="0">
                <a:solidFill>
                  <a:schemeClr val="bg1"/>
                </a:solidFill>
              </a:defRPr>
            </a:lvl1pPr>
          </a:lstStyle>
          <a:p>
            <a:pPr lvl="0"/>
            <a:r>
              <a:rPr lang="en-US" dirty="0"/>
              <a:t>Click to edit acknowledgements</a:t>
            </a:r>
          </a:p>
        </p:txBody>
      </p:sp>
      <p:cxnSp>
        <p:nvCxnSpPr>
          <p:cNvPr id="6" name="Straight Connector 5">
            <a:extLst>
              <a:ext uri="{FF2B5EF4-FFF2-40B4-BE49-F238E27FC236}">
                <a16:creationId xmlns:a16="http://schemas.microsoft.com/office/drawing/2014/main" id="{53ABE19D-2C71-9649-A66D-9CD89EEC4CE0}"/>
              </a:ext>
            </a:extLst>
          </p:cNvPr>
          <p:cNvCxnSpPr/>
          <p:nvPr userDrawn="1"/>
        </p:nvCxnSpPr>
        <p:spPr>
          <a:xfrm>
            <a:off x="8321040" y="2560320"/>
            <a:ext cx="0" cy="21031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790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debar Righ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A229AB-AA7D-3041-8B78-A21013988614}"/>
              </a:ext>
            </a:extLst>
          </p:cNvPr>
          <p:cNvSpPr>
            <a:spLocks noGrp="1"/>
          </p:cNvSpPr>
          <p:nvPr>
            <p:ph type="ftr" sz="quarter" idx="10"/>
          </p:nvPr>
        </p:nvSpPr>
        <p:spPr/>
        <p:txBody>
          <a:bodyPr/>
          <a:lstStyle/>
          <a:p>
            <a:pPr algn="l"/>
            <a:r>
              <a:rPr lang="en-US"/>
              <a:t>California Education Lab   </a:t>
            </a:r>
            <a:r>
              <a:rPr lang="en-US">
                <a:solidFill>
                  <a:schemeClr val="tx2"/>
                </a:solidFill>
              </a:rPr>
              <a:t>|</a:t>
            </a:r>
            <a:r>
              <a:rPr lang="en-US"/>
              <a:t>   Report Title   </a:t>
            </a:r>
            <a:r>
              <a:rPr lang="en-US">
                <a:solidFill>
                  <a:schemeClr val="tx2"/>
                </a:solidFill>
              </a:rPr>
              <a:t>|</a:t>
            </a:r>
            <a:r>
              <a:rPr lang="en-US"/>
              <a:t>   Date</a:t>
            </a:r>
            <a:endParaRPr lang="en-US" dirty="0"/>
          </a:p>
        </p:txBody>
      </p:sp>
      <p:sp>
        <p:nvSpPr>
          <p:cNvPr id="3" name="Slide Number Placeholder 2">
            <a:extLst>
              <a:ext uri="{FF2B5EF4-FFF2-40B4-BE49-F238E27FC236}">
                <a16:creationId xmlns:a16="http://schemas.microsoft.com/office/drawing/2014/main" id="{E4771D8E-0023-5C4A-987F-353C1166244D}"/>
              </a:ext>
            </a:extLst>
          </p:cNvPr>
          <p:cNvSpPr>
            <a:spLocks noGrp="1"/>
          </p:cNvSpPr>
          <p:nvPr>
            <p:ph type="sldNum" sz="quarter" idx="11"/>
          </p:nvPr>
        </p:nvSpPr>
        <p:spPr/>
        <p:txBody>
          <a:bodyPr/>
          <a:lstStyle/>
          <a:p>
            <a:fld id="{C1C216C5-4E61-6A40-B003-F9ADCD24D74A}" type="slidenum">
              <a:rPr lang="en-US" smtClean="0"/>
              <a:pPr/>
              <a:t>‹#›</a:t>
            </a:fld>
            <a:endParaRPr lang="en-US" dirty="0"/>
          </a:p>
        </p:txBody>
      </p:sp>
      <p:sp>
        <p:nvSpPr>
          <p:cNvPr id="4" name="Rectangle 3">
            <a:extLst>
              <a:ext uri="{FF2B5EF4-FFF2-40B4-BE49-F238E27FC236}">
                <a16:creationId xmlns:a16="http://schemas.microsoft.com/office/drawing/2014/main" id="{B5A06B8D-AA11-A344-AB2E-D74F7EFBF2BB}"/>
              </a:ext>
            </a:extLst>
          </p:cNvPr>
          <p:cNvSpPr/>
          <p:nvPr userDrawn="1"/>
        </p:nvSpPr>
        <p:spPr>
          <a:xfrm>
            <a:off x="8897112" y="-2"/>
            <a:ext cx="3291840" cy="6035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77BD0AE-04E3-6E40-9950-0455590AA6F4}"/>
              </a:ext>
            </a:extLst>
          </p:cNvPr>
          <p:cNvSpPr/>
          <p:nvPr userDrawn="1"/>
        </p:nvSpPr>
        <p:spPr>
          <a:xfrm>
            <a:off x="8805672" y="-2"/>
            <a:ext cx="91440" cy="6035040"/>
          </a:xfrm>
          <a:prstGeom prst="rect">
            <a:avLst/>
          </a:prstGeom>
          <a:solidFill>
            <a:srgbClr val="FFB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1">
            <a:extLst>
              <a:ext uri="{FF2B5EF4-FFF2-40B4-BE49-F238E27FC236}">
                <a16:creationId xmlns:a16="http://schemas.microsoft.com/office/drawing/2014/main" id="{FB9BA45A-C1DF-C645-9338-E54BAF018223}"/>
              </a:ext>
            </a:extLst>
          </p:cNvPr>
          <p:cNvSpPr>
            <a:spLocks noGrp="1"/>
          </p:cNvSpPr>
          <p:nvPr>
            <p:ph type="body" sz="quarter" idx="13"/>
          </p:nvPr>
        </p:nvSpPr>
        <p:spPr>
          <a:xfrm>
            <a:off x="8897112" y="2449735"/>
            <a:ext cx="3291840" cy="1135567"/>
          </a:xfrm>
        </p:spPr>
        <p:txBody>
          <a:bodyPr lIns="365760" tIns="0" rIns="365760" bIns="0" anchor="ctr" anchorCtr="1"/>
          <a:lstStyle>
            <a:lvl1pPr algn="ctr">
              <a:lnSpc>
                <a:spcPts val="3000"/>
              </a:lnSpc>
              <a:spcBef>
                <a:spcPts val="0"/>
              </a:spcBef>
              <a:spcAft>
                <a:spcPts val="0"/>
              </a:spcAft>
              <a:defRPr sz="2400" b="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4108095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lide 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830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E9632-8769-371F-C58B-12D16189EB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416948-6898-0F61-EE0E-52DCADE5E8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952B6D-FC02-1F1A-F9CC-00B98C920B30}"/>
              </a:ext>
            </a:extLst>
          </p:cNvPr>
          <p:cNvSpPr>
            <a:spLocks noGrp="1"/>
          </p:cNvSpPr>
          <p:nvPr>
            <p:ph type="dt" sz="half" idx="10"/>
          </p:nvPr>
        </p:nvSpPr>
        <p:spPr/>
        <p:txBody>
          <a:bodyPr/>
          <a:lstStyle/>
          <a:p>
            <a:fld id="{F6CAD184-4085-B44D-8C9A-DF783A36E011}" type="datetimeFigureOut">
              <a:rPr lang="en-US" smtClean="0"/>
              <a:t>6/26/23</a:t>
            </a:fld>
            <a:endParaRPr lang="en-US"/>
          </a:p>
        </p:txBody>
      </p:sp>
      <p:sp>
        <p:nvSpPr>
          <p:cNvPr id="5" name="Footer Placeholder 4">
            <a:extLst>
              <a:ext uri="{FF2B5EF4-FFF2-40B4-BE49-F238E27FC236}">
                <a16:creationId xmlns:a16="http://schemas.microsoft.com/office/drawing/2014/main" id="{CB8DC05E-5520-AB6A-E661-0E344998C6DD}"/>
              </a:ext>
            </a:extLst>
          </p:cNvPr>
          <p:cNvSpPr>
            <a:spLocks noGrp="1"/>
          </p:cNvSpPr>
          <p:nvPr>
            <p:ph type="ftr" sz="quarter" idx="11"/>
          </p:nvPr>
        </p:nvSpPr>
        <p:spPr/>
        <p:txBody>
          <a:bodyPr/>
          <a:lstStyle/>
          <a:p>
            <a:pPr algn="l"/>
            <a:r>
              <a:rPr lang="en-US"/>
              <a:t>California Education Lab   </a:t>
            </a:r>
            <a:r>
              <a:rPr lang="en-US">
                <a:solidFill>
                  <a:schemeClr val="tx2"/>
                </a:solidFill>
              </a:rPr>
              <a:t>|</a:t>
            </a:r>
            <a:r>
              <a:rPr lang="en-US"/>
              <a:t>   Report Title   </a:t>
            </a:r>
            <a:r>
              <a:rPr lang="en-US">
                <a:solidFill>
                  <a:schemeClr val="tx2"/>
                </a:solidFill>
              </a:rPr>
              <a:t>|</a:t>
            </a:r>
            <a:r>
              <a:rPr lang="en-US"/>
              <a:t>   Date</a:t>
            </a:r>
            <a:endParaRPr lang="en-US" dirty="0"/>
          </a:p>
        </p:txBody>
      </p:sp>
      <p:sp>
        <p:nvSpPr>
          <p:cNvPr id="6" name="Slide Number Placeholder 5">
            <a:extLst>
              <a:ext uri="{FF2B5EF4-FFF2-40B4-BE49-F238E27FC236}">
                <a16:creationId xmlns:a16="http://schemas.microsoft.com/office/drawing/2014/main" id="{EB35C0A7-EF52-0EDD-6D99-D98358042C40}"/>
              </a:ext>
            </a:extLst>
          </p:cNvPr>
          <p:cNvSpPr>
            <a:spLocks noGrp="1"/>
          </p:cNvSpPr>
          <p:nvPr>
            <p:ph type="sldNum" sz="quarter" idx="12"/>
          </p:nvPr>
        </p:nvSpPr>
        <p:spPr/>
        <p:txBody>
          <a:bodyPr/>
          <a:lstStyle/>
          <a:p>
            <a:fld id="{C1C216C5-4E61-6A40-B003-F9ADCD24D74A}" type="slidenum">
              <a:rPr lang="en-US" smtClean="0"/>
              <a:pPr/>
              <a:t>‹#›</a:t>
            </a:fld>
            <a:endParaRPr lang="en-US" dirty="0"/>
          </a:p>
        </p:txBody>
      </p:sp>
    </p:spTree>
    <p:extLst>
      <p:ext uri="{BB962C8B-B14F-4D97-AF65-F5344CB8AC3E}">
        <p14:creationId xmlns:p14="http://schemas.microsoft.com/office/powerpoint/2010/main" val="2066952944"/>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CAD184-4085-B44D-8C9A-DF783A36E011}" type="datetimeFigureOut">
              <a:rPr lang="en-US" smtClean="0"/>
              <a:t>6/26/23</a:t>
            </a:fld>
            <a:endParaRPr lang="en-US"/>
          </a:p>
        </p:txBody>
      </p:sp>
      <p:sp>
        <p:nvSpPr>
          <p:cNvPr id="5" name="Footer Placeholder 4"/>
          <p:cNvSpPr>
            <a:spLocks noGrp="1"/>
          </p:cNvSpPr>
          <p:nvPr>
            <p:ph type="ftr" sz="quarter" idx="11"/>
          </p:nvPr>
        </p:nvSpPr>
        <p:spPr/>
        <p:txBody>
          <a:bodyPr/>
          <a:lstStyle/>
          <a:p>
            <a:pPr algn="l"/>
            <a:r>
              <a:rPr lang="en-US"/>
              <a:t>California Education Lab   </a:t>
            </a:r>
            <a:r>
              <a:rPr lang="en-US">
                <a:solidFill>
                  <a:schemeClr val="tx2"/>
                </a:solidFill>
              </a:rPr>
              <a:t>|</a:t>
            </a:r>
            <a:r>
              <a:rPr lang="en-US"/>
              <a:t>   Report Title   </a:t>
            </a:r>
            <a:r>
              <a:rPr lang="en-US">
                <a:solidFill>
                  <a:schemeClr val="tx2"/>
                </a:solidFill>
              </a:rPr>
              <a:t>|</a:t>
            </a:r>
            <a:r>
              <a:rPr lang="en-US"/>
              <a:t>   Date</a:t>
            </a:r>
            <a:endParaRPr lang="en-US" dirty="0"/>
          </a:p>
        </p:txBody>
      </p:sp>
      <p:sp>
        <p:nvSpPr>
          <p:cNvPr id="6" name="Slide Number Placeholder 5"/>
          <p:cNvSpPr>
            <a:spLocks noGrp="1"/>
          </p:cNvSpPr>
          <p:nvPr>
            <p:ph type="sldNum" sz="quarter" idx="12"/>
          </p:nvPr>
        </p:nvSpPr>
        <p:spPr/>
        <p:txBody>
          <a:bodyPr/>
          <a:lstStyle/>
          <a:p>
            <a:fld id="{C1C216C5-4E61-6A40-B003-F9ADCD24D74A}" type="slidenum">
              <a:rPr lang="en-US" smtClean="0"/>
              <a:pPr/>
              <a:t>‹#›</a:t>
            </a:fld>
            <a:endParaRPr lang="en-US" dirty="0"/>
          </a:p>
        </p:txBody>
      </p:sp>
    </p:spTree>
    <p:extLst>
      <p:ext uri="{BB962C8B-B14F-4D97-AF65-F5344CB8AC3E}">
        <p14:creationId xmlns:p14="http://schemas.microsoft.com/office/powerpoint/2010/main" val="1547228475"/>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CAD184-4085-B44D-8C9A-DF783A36E011}" type="datetimeFigureOut">
              <a:rPr lang="en-US" smtClean="0"/>
              <a:t>6/26/23</a:t>
            </a:fld>
            <a:endParaRPr lang="en-US"/>
          </a:p>
        </p:txBody>
      </p:sp>
      <p:sp>
        <p:nvSpPr>
          <p:cNvPr id="5" name="Footer Placeholder 4"/>
          <p:cNvSpPr>
            <a:spLocks noGrp="1"/>
          </p:cNvSpPr>
          <p:nvPr>
            <p:ph type="ftr" sz="quarter" idx="11"/>
          </p:nvPr>
        </p:nvSpPr>
        <p:spPr/>
        <p:txBody>
          <a:bodyPr/>
          <a:lstStyle/>
          <a:p>
            <a:pPr algn="l"/>
            <a:r>
              <a:rPr lang="en-US"/>
              <a:t>California Education Lab   </a:t>
            </a:r>
            <a:r>
              <a:rPr lang="en-US">
                <a:solidFill>
                  <a:schemeClr val="tx2"/>
                </a:solidFill>
              </a:rPr>
              <a:t>|</a:t>
            </a:r>
            <a:r>
              <a:rPr lang="en-US"/>
              <a:t>   Report Title   </a:t>
            </a:r>
            <a:r>
              <a:rPr lang="en-US">
                <a:solidFill>
                  <a:schemeClr val="tx2"/>
                </a:solidFill>
              </a:rPr>
              <a:t>|</a:t>
            </a:r>
            <a:r>
              <a:rPr lang="en-US"/>
              <a:t>   Date</a:t>
            </a:r>
            <a:endParaRPr lang="en-US" dirty="0"/>
          </a:p>
        </p:txBody>
      </p:sp>
      <p:sp>
        <p:nvSpPr>
          <p:cNvPr id="6" name="Slide Number Placeholder 5"/>
          <p:cNvSpPr>
            <a:spLocks noGrp="1"/>
          </p:cNvSpPr>
          <p:nvPr>
            <p:ph type="sldNum" sz="quarter" idx="12"/>
          </p:nvPr>
        </p:nvSpPr>
        <p:spPr/>
        <p:txBody>
          <a:bodyPr/>
          <a:lstStyle/>
          <a:p>
            <a:fld id="{C1C216C5-4E61-6A40-B003-F9ADCD24D74A}" type="slidenum">
              <a:rPr lang="en-US" smtClean="0"/>
              <a:pPr/>
              <a:t>‹#›</a:t>
            </a:fld>
            <a:endParaRPr lang="en-US" dirty="0"/>
          </a:p>
        </p:txBody>
      </p:sp>
    </p:spTree>
    <p:extLst>
      <p:ext uri="{BB962C8B-B14F-4D97-AF65-F5344CB8AC3E}">
        <p14:creationId xmlns:p14="http://schemas.microsoft.com/office/powerpoint/2010/main" val="3951373384"/>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CAD184-4085-B44D-8C9A-DF783A36E011}" type="datetimeFigureOut">
              <a:rPr lang="en-US" smtClean="0"/>
              <a:t>6/26/23</a:t>
            </a:fld>
            <a:endParaRPr lang="en-US"/>
          </a:p>
        </p:txBody>
      </p:sp>
      <p:sp>
        <p:nvSpPr>
          <p:cNvPr id="5" name="Footer Placeholder 4"/>
          <p:cNvSpPr>
            <a:spLocks noGrp="1"/>
          </p:cNvSpPr>
          <p:nvPr>
            <p:ph type="ftr" sz="quarter" idx="11"/>
          </p:nvPr>
        </p:nvSpPr>
        <p:spPr/>
        <p:txBody>
          <a:bodyPr/>
          <a:lstStyle/>
          <a:p>
            <a:pPr algn="l"/>
            <a:r>
              <a:rPr lang="en-US"/>
              <a:t>California Education Lab   </a:t>
            </a:r>
            <a:r>
              <a:rPr lang="en-US">
                <a:solidFill>
                  <a:schemeClr val="tx2"/>
                </a:solidFill>
              </a:rPr>
              <a:t>|</a:t>
            </a:r>
            <a:r>
              <a:rPr lang="en-US"/>
              <a:t>   Report Title   </a:t>
            </a:r>
            <a:r>
              <a:rPr lang="en-US">
                <a:solidFill>
                  <a:schemeClr val="tx2"/>
                </a:solidFill>
              </a:rPr>
              <a:t>|</a:t>
            </a:r>
            <a:r>
              <a:rPr lang="en-US"/>
              <a:t>   Date</a:t>
            </a:r>
            <a:endParaRPr lang="en-US" dirty="0"/>
          </a:p>
        </p:txBody>
      </p:sp>
      <p:sp>
        <p:nvSpPr>
          <p:cNvPr id="6" name="Slide Number Placeholder 5"/>
          <p:cNvSpPr>
            <a:spLocks noGrp="1"/>
          </p:cNvSpPr>
          <p:nvPr>
            <p:ph type="sldNum" sz="quarter" idx="12"/>
          </p:nvPr>
        </p:nvSpPr>
        <p:spPr/>
        <p:txBody>
          <a:bodyPr/>
          <a:lstStyle/>
          <a:p>
            <a:fld id="{C1C216C5-4E61-6A40-B003-F9ADCD24D74A}" type="slidenum">
              <a:rPr lang="en-US" smtClean="0"/>
              <a:pPr/>
              <a:t>‹#›</a:t>
            </a:fld>
            <a:endParaRPr lang="en-US" dirty="0"/>
          </a:p>
        </p:txBody>
      </p:sp>
    </p:spTree>
    <p:extLst>
      <p:ext uri="{BB962C8B-B14F-4D97-AF65-F5344CB8AC3E}">
        <p14:creationId xmlns:p14="http://schemas.microsoft.com/office/powerpoint/2010/main" val="1810539443"/>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CAD184-4085-B44D-8C9A-DF783A36E011}" type="datetimeFigureOut">
              <a:rPr lang="en-US" smtClean="0"/>
              <a:t>6/26/23</a:t>
            </a:fld>
            <a:endParaRPr lang="en-US"/>
          </a:p>
        </p:txBody>
      </p:sp>
      <p:sp>
        <p:nvSpPr>
          <p:cNvPr id="6" name="Footer Placeholder 5"/>
          <p:cNvSpPr>
            <a:spLocks noGrp="1"/>
          </p:cNvSpPr>
          <p:nvPr>
            <p:ph type="ftr" sz="quarter" idx="11"/>
          </p:nvPr>
        </p:nvSpPr>
        <p:spPr/>
        <p:txBody>
          <a:bodyPr/>
          <a:lstStyle/>
          <a:p>
            <a:pPr algn="l"/>
            <a:r>
              <a:rPr lang="en-US"/>
              <a:t>California Education Lab   </a:t>
            </a:r>
            <a:r>
              <a:rPr lang="en-US">
                <a:solidFill>
                  <a:schemeClr val="tx2"/>
                </a:solidFill>
              </a:rPr>
              <a:t>|</a:t>
            </a:r>
            <a:r>
              <a:rPr lang="en-US"/>
              <a:t>   Report Title   </a:t>
            </a:r>
            <a:r>
              <a:rPr lang="en-US">
                <a:solidFill>
                  <a:schemeClr val="tx2"/>
                </a:solidFill>
              </a:rPr>
              <a:t>|</a:t>
            </a:r>
            <a:r>
              <a:rPr lang="en-US"/>
              <a:t>   Date</a:t>
            </a:r>
            <a:endParaRPr lang="en-US" dirty="0"/>
          </a:p>
        </p:txBody>
      </p:sp>
      <p:sp>
        <p:nvSpPr>
          <p:cNvPr id="7" name="Slide Number Placeholder 6"/>
          <p:cNvSpPr>
            <a:spLocks noGrp="1"/>
          </p:cNvSpPr>
          <p:nvPr>
            <p:ph type="sldNum" sz="quarter" idx="12"/>
          </p:nvPr>
        </p:nvSpPr>
        <p:spPr/>
        <p:txBody>
          <a:bodyPr/>
          <a:lstStyle/>
          <a:p>
            <a:fld id="{C1C216C5-4E61-6A40-B003-F9ADCD24D74A}" type="slidenum">
              <a:rPr lang="en-US" smtClean="0"/>
              <a:pPr/>
              <a:t>‹#›</a:t>
            </a:fld>
            <a:endParaRPr lang="en-US" dirty="0"/>
          </a:p>
        </p:txBody>
      </p:sp>
    </p:spTree>
    <p:extLst>
      <p:ext uri="{BB962C8B-B14F-4D97-AF65-F5344CB8AC3E}">
        <p14:creationId xmlns:p14="http://schemas.microsoft.com/office/powerpoint/2010/main" val="3461205702"/>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CAD184-4085-B44D-8C9A-DF783A36E011}" type="datetimeFigureOut">
              <a:rPr lang="en-US" smtClean="0"/>
              <a:t>6/26/23</a:t>
            </a:fld>
            <a:endParaRPr lang="en-US"/>
          </a:p>
        </p:txBody>
      </p:sp>
      <p:sp>
        <p:nvSpPr>
          <p:cNvPr id="8" name="Footer Placeholder 7"/>
          <p:cNvSpPr>
            <a:spLocks noGrp="1"/>
          </p:cNvSpPr>
          <p:nvPr>
            <p:ph type="ftr" sz="quarter" idx="11"/>
          </p:nvPr>
        </p:nvSpPr>
        <p:spPr/>
        <p:txBody>
          <a:bodyPr/>
          <a:lstStyle/>
          <a:p>
            <a:pPr algn="l"/>
            <a:r>
              <a:rPr lang="en-US"/>
              <a:t>California Education Lab   </a:t>
            </a:r>
            <a:r>
              <a:rPr lang="en-US">
                <a:solidFill>
                  <a:schemeClr val="tx2"/>
                </a:solidFill>
              </a:rPr>
              <a:t>|</a:t>
            </a:r>
            <a:r>
              <a:rPr lang="en-US"/>
              <a:t>   Report Title   </a:t>
            </a:r>
            <a:r>
              <a:rPr lang="en-US">
                <a:solidFill>
                  <a:schemeClr val="tx2"/>
                </a:solidFill>
              </a:rPr>
              <a:t>|</a:t>
            </a:r>
            <a:r>
              <a:rPr lang="en-US"/>
              <a:t>   Date</a:t>
            </a:r>
            <a:endParaRPr lang="en-US" dirty="0"/>
          </a:p>
        </p:txBody>
      </p:sp>
      <p:sp>
        <p:nvSpPr>
          <p:cNvPr id="9" name="Slide Number Placeholder 8"/>
          <p:cNvSpPr>
            <a:spLocks noGrp="1"/>
          </p:cNvSpPr>
          <p:nvPr>
            <p:ph type="sldNum" sz="quarter" idx="12"/>
          </p:nvPr>
        </p:nvSpPr>
        <p:spPr/>
        <p:txBody>
          <a:bodyPr/>
          <a:lstStyle/>
          <a:p>
            <a:fld id="{C1C216C5-4E61-6A40-B003-F9ADCD24D74A}" type="slidenum">
              <a:rPr lang="en-US" smtClean="0"/>
              <a:pPr/>
              <a:t>‹#›</a:t>
            </a:fld>
            <a:endParaRPr lang="en-US" dirty="0"/>
          </a:p>
        </p:txBody>
      </p:sp>
    </p:spTree>
    <p:extLst>
      <p:ext uri="{BB962C8B-B14F-4D97-AF65-F5344CB8AC3E}">
        <p14:creationId xmlns:p14="http://schemas.microsoft.com/office/powerpoint/2010/main" val="2696914763"/>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CAD184-4085-B44D-8C9A-DF783A36E011}" type="datetimeFigureOut">
              <a:rPr lang="en-US" smtClean="0"/>
              <a:t>6/26/23</a:t>
            </a:fld>
            <a:endParaRPr lang="en-US"/>
          </a:p>
        </p:txBody>
      </p:sp>
      <p:sp>
        <p:nvSpPr>
          <p:cNvPr id="4" name="Footer Placeholder 3"/>
          <p:cNvSpPr>
            <a:spLocks noGrp="1"/>
          </p:cNvSpPr>
          <p:nvPr>
            <p:ph type="ftr" sz="quarter" idx="11"/>
          </p:nvPr>
        </p:nvSpPr>
        <p:spPr/>
        <p:txBody>
          <a:bodyPr/>
          <a:lstStyle/>
          <a:p>
            <a:pPr algn="l"/>
            <a:r>
              <a:rPr lang="en-US"/>
              <a:t>California Education Lab   </a:t>
            </a:r>
            <a:r>
              <a:rPr lang="en-US">
                <a:solidFill>
                  <a:schemeClr val="tx2"/>
                </a:solidFill>
              </a:rPr>
              <a:t>|</a:t>
            </a:r>
            <a:r>
              <a:rPr lang="en-US"/>
              <a:t>   Report Title   </a:t>
            </a:r>
            <a:r>
              <a:rPr lang="en-US">
                <a:solidFill>
                  <a:schemeClr val="tx2"/>
                </a:solidFill>
              </a:rPr>
              <a:t>|</a:t>
            </a:r>
            <a:r>
              <a:rPr lang="en-US"/>
              <a:t>   Date</a:t>
            </a:r>
            <a:endParaRPr lang="en-US" dirty="0"/>
          </a:p>
        </p:txBody>
      </p:sp>
      <p:sp>
        <p:nvSpPr>
          <p:cNvPr id="5" name="Slide Number Placeholder 4"/>
          <p:cNvSpPr>
            <a:spLocks noGrp="1"/>
          </p:cNvSpPr>
          <p:nvPr>
            <p:ph type="sldNum" sz="quarter" idx="12"/>
          </p:nvPr>
        </p:nvSpPr>
        <p:spPr/>
        <p:txBody>
          <a:bodyPr/>
          <a:lstStyle/>
          <a:p>
            <a:fld id="{C1C216C5-4E61-6A40-B003-F9ADCD24D74A}" type="slidenum">
              <a:rPr lang="en-US" smtClean="0"/>
              <a:pPr/>
              <a:t>‹#›</a:t>
            </a:fld>
            <a:endParaRPr lang="en-US" dirty="0"/>
          </a:p>
        </p:txBody>
      </p:sp>
    </p:spTree>
    <p:extLst>
      <p:ext uri="{BB962C8B-B14F-4D97-AF65-F5344CB8AC3E}">
        <p14:creationId xmlns:p14="http://schemas.microsoft.com/office/powerpoint/2010/main" val="3119206644"/>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CAD184-4085-B44D-8C9A-DF783A36E011}" type="datetimeFigureOut">
              <a:rPr lang="en-US" smtClean="0"/>
              <a:t>6/26/23</a:t>
            </a:fld>
            <a:endParaRPr lang="en-US"/>
          </a:p>
        </p:txBody>
      </p:sp>
      <p:sp>
        <p:nvSpPr>
          <p:cNvPr id="3" name="Footer Placeholder 2"/>
          <p:cNvSpPr>
            <a:spLocks noGrp="1"/>
          </p:cNvSpPr>
          <p:nvPr>
            <p:ph type="ftr" sz="quarter" idx="11"/>
          </p:nvPr>
        </p:nvSpPr>
        <p:spPr/>
        <p:txBody>
          <a:bodyPr/>
          <a:lstStyle/>
          <a:p>
            <a:pPr algn="l"/>
            <a:r>
              <a:rPr lang="en-US"/>
              <a:t>California Education Lab   </a:t>
            </a:r>
            <a:r>
              <a:rPr lang="en-US">
                <a:solidFill>
                  <a:schemeClr val="tx2"/>
                </a:solidFill>
              </a:rPr>
              <a:t>|</a:t>
            </a:r>
            <a:r>
              <a:rPr lang="en-US"/>
              <a:t>   Report Title   </a:t>
            </a:r>
            <a:r>
              <a:rPr lang="en-US">
                <a:solidFill>
                  <a:schemeClr val="tx2"/>
                </a:solidFill>
              </a:rPr>
              <a:t>|</a:t>
            </a:r>
            <a:r>
              <a:rPr lang="en-US"/>
              <a:t>   Date</a:t>
            </a:r>
            <a:endParaRPr lang="en-US" dirty="0"/>
          </a:p>
        </p:txBody>
      </p:sp>
      <p:sp>
        <p:nvSpPr>
          <p:cNvPr id="4" name="Slide Number Placeholder 3"/>
          <p:cNvSpPr>
            <a:spLocks noGrp="1"/>
          </p:cNvSpPr>
          <p:nvPr>
            <p:ph type="sldNum" sz="quarter" idx="12"/>
          </p:nvPr>
        </p:nvSpPr>
        <p:spPr/>
        <p:txBody>
          <a:bodyPr/>
          <a:lstStyle/>
          <a:p>
            <a:fld id="{C1C216C5-4E61-6A40-B003-F9ADCD24D74A}" type="slidenum">
              <a:rPr lang="en-US" smtClean="0"/>
              <a:pPr/>
              <a:t>‹#›</a:t>
            </a:fld>
            <a:endParaRPr lang="en-US" dirty="0"/>
          </a:p>
        </p:txBody>
      </p:sp>
    </p:spTree>
    <p:extLst>
      <p:ext uri="{BB962C8B-B14F-4D97-AF65-F5344CB8AC3E}">
        <p14:creationId xmlns:p14="http://schemas.microsoft.com/office/powerpoint/2010/main" val="401604262"/>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CAD184-4085-B44D-8C9A-DF783A36E011}" type="datetimeFigureOut">
              <a:rPr lang="en-US" smtClean="0"/>
              <a:t>6/26/23</a:t>
            </a:fld>
            <a:endParaRPr lang="en-US"/>
          </a:p>
        </p:txBody>
      </p:sp>
      <p:sp>
        <p:nvSpPr>
          <p:cNvPr id="6" name="Footer Placeholder 5"/>
          <p:cNvSpPr>
            <a:spLocks noGrp="1"/>
          </p:cNvSpPr>
          <p:nvPr>
            <p:ph type="ftr" sz="quarter" idx="11"/>
          </p:nvPr>
        </p:nvSpPr>
        <p:spPr/>
        <p:txBody>
          <a:bodyPr/>
          <a:lstStyle/>
          <a:p>
            <a:pPr algn="l"/>
            <a:r>
              <a:rPr lang="en-US"/>
              <a:t>California Education Lab   </a:t>
            </a:r>
            <a:r>
              <a:rPr lang="en-US">
                <a:solidFill>
                  <a:schemeClr val="tx2"/>
                </a:solidFill>
              </a:rPr>
              <a:t>|</a:t>
            </a:r>
            <a:r>
              <a:rPr lang="en-US"/>
              <a:t>   Report Title   </a:t>
            </a:r>
            <a:r>
              <a:rPr lang="en-US">
                <a:solidFill>
                  <a:schemeClr val="tx2"/>
                </a:solidFill>
              </a:rPr>
              <a:t>|</a:t>
            </a:r>
            <a:r>
              <a:rPr lang="en-US"/>
              <a:t>   Date</a:t>
            </a:r>
            <a:endParaRPr lang="en-US" dirty="0"/>
          </a:p>
        </p:txBody>
      </p:sp>
      <p:sp>
        <p:nvSpPr>
          <p:cNvPr id="7" name="Slide Number Placeholder 6"/>
          <p:cNvSpPr>
            <a:spLocks noGrp="1"/>
          </p:cNvSpPr>
          <p:nvPr>
            <p:ph type="sldNum" sz="quarter" idx="12"/>
          </p:nvPr>
        </p:nvSpPr>
        <p:spPr/>
        <p:txBody>
          <a:bodyPr/>
          <a:lstStyle/>
          <a:p>
            <a:fld id="{C1C216C5-4E61-6A40-B003-F9ADCD24D74A}" type="slidenum">
              <a:rPr lang="en-US" smtClean="0"/>
              <a:pPr/>
              <a:t>‹#›</a:t>
            </a:fld>
            <a:endParaRPr lang="en-US" dirty="0"/>
          </a:p>
        </p:txBody>
      </p:sp>
    </p:spTree>
    <p:extLst>
      <p:ext uri="{BB962C8B-B14F-4D97-AF65-F5344CB8AC3E}">
        <p14:creationId xmlns:p14="http://schemas.microsoft.com/office/powerpoint/2010/main" val="1992732434"/>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CAD184-4085-B44D-8C9A-DF783A36E011}" type="datetimeFigureOut">
              <a:rPr lang="en-US" smtClean="0"/>
              <a:t>6/26/23</a:t>
            </a:fld>
            <a:endParaRPr lang="en-US"/>
          </a:p>
        </p:txBody>
      </p:sp>
      <p:sp>
        <p:nvSpPr>
          <p:cNvPr id="6" name="Footer Placeholder 5"/>
          <p:cNvSpPr>
            <a:spLocks noGrp="1"/>
          </p:cNvSpPr>
          <p:nvPr>
            <p:ph type="ftr" sz="quarter" idx="11"/>
          </p:nvPr>
        </p:nvSpPr>
        <p:spPr/>
        <p:txBody>
          <a:bodyPr/>
          <a:lstStyle/>
          <a:p>
            <a:pPr algn="l"/>
            <a:r>
              <a:rPr lang="en-US"/>
              <a:t>California Education Lab   </a:t>
            </a:r>
            <a:r>
              <a:rPr lang="en-US">
                <a:solidFill>
                  <a:schemeClr val="tx2"/>
                </a:solidFill>
              </a:rPr>
              <a:t>|</a:t>
            </a:r>
            <a:r>
              <a:rPr lang="en-US"/>
              <a:t>   Report Title   </a:t>
            </a:r>
            <a:r>
              <a:rPr lang="en-US">
                <a:solidFill>
                  <a:schemeClr val="tx2"/>
                </a:solidFill>
              </a:rPr>
              <a:t>|</a:t>
            </a:r>
            <a:r>
              <a:rPr lang="en-US"/>
              <a:t>   Date</a:t>
            </a:r>
            <a:endParaRPr lang="en-US" dirty="0"/>
          </a:p>
        </p:txBody>
      </p:sp>
      <p:sp>
        <p:nvSpPr>
          <p:cNvPr id="7" name="Slide Number Placeholder 6"/>
          <p:cNvSpPr>
            <a:spLocks noGrp="1"/>
          </p:cNvSpPr>
          <p:nvPr>
            <p:ph type="sldNum" sz="quarter" idx="12"/>
          </p:nvPr>
        </p:nvSpPr>
        <p:spPr/>
        <p:txBody>
          <a:bodyPr/>
          <a:lstStyle/>
          <a:p>
            <a:fld id="{C1C216C5-4E61-6A40-B003-F9ADCD24D74A}" type="slidenum">
              <a:rPr lang="en-US" smtClean="0"/>
              <a:pPr/>
              <a:t>‹#›</a:t>
            </a:fld>
            <a:endParaRPr lang="en-US" dirty="0"/>
          </a:p>
        </p:txBody>
      </p:sp>
    </p:spTree>
    <p:extLst>
      <p:ext uri="{BB962C8B-B14F-4D97-AF65-F5344CB8AC3E}">
        <p14:creationId xmlns:p14="http://schemas.microsoft.com/office/powerpoint/2010/main" val="1086132329"/>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CAD184-4085-B44D-8C9A-DF783A36E011}" type="datetimeFigureOut">
              <a:rPr lang="en-US" smtClean="0"/>
              <a:t>6/26/23</a:t>
            </a:fld>
            <a:endParaRPr lang="en-US"/>
          </a:p>
        </p:txBody>
      </p:sp>
      <p:sp>
        <p:nvSpPr>
          <p:cNvPr id="5" name="Footer Placeholder 4"/>
          <p:cNvSpPr>
            <a:spLocks noGrp="1"/>
          </p:cNvSpPr>
          <p:nvPr>
            <p:ph type="ftr" sz="quarter" idx="11"/>
          </p:nvPr>
        </p:nvSpPr>
        <p:spPr/>
        <p:txBody>
          <a:bodyPr/>
          <a:lstStyle/>
          <a:p>
            <a:pPr algn="l"/>
            <a:r>
              <a:rPr lang="en-US"/>
              <a:t>California Education Lab   </a:t>
            </a:r>
            <a:r>
              <a:rPr lang="en-US">
                <a:solidFill>
                  <a:schemeClr val="tx2"/>
                </a:solidFill>
              </a:rPr>
              <a:t>|</a:t>
            </a:r>
            <a:r>
              <a:rPr lang="en-US"/>
              <a:t>   Report Title   </a:t>
            </a:r>
            <a:r>
              <a:rPr lang="en-US">
                <a:solidFill>
                  <a:schemeClr val="tx2"/>
                </a:solidFill>
              </a:rPr>
              <a:t>|</a:t>
            </a:r>
            <a:r>
              <a:rPr lang="en-US"/>
              <a:t>   Date</a:t>
            </a:r>
            <a:endParaRPr lang="en-US" dirty="0"/>
          </a:p>
        </p:txBody>
      </p:sp>
      <p:sp>
        <p:nvSpPr>
          <p:cNvPr id="6" name="Slide Number Placeholder 5"/>
          <p:cNvSpPr>
            <a:spLocks noGrp="1"/>
          </p:cNvSpPr>
          <p:nvPr>
            <p:ph type="sldNum" sz="quarter" idx="12"/>
          </p:nvPr>
        </p:nvSpPr>
        <p:spPr/>
        <p:txBody>
          <a:bodyPr/>
          <a:lstStyle/>
          <a:p>
            <a:fld id="{C1C216C5-4E61-6A40-B003-F9ADCD24D74A}" type="slidenum">
              <a:rPr lang="en-US" smtClean="0"/>
              <a:pPr/>
              <a:t>‹#›</a:t>
            </a:fld>
            <a:endParaRPr lang="en-US" dirty="0"/>
          </a:p>
        </p:txBody>
      </p:sp>
    </p:spTree>
    <p:extLst>
      <p:ext uri="{BB962C8B-B14F-4D97-AF65-F5344CB8AC3E}">
        <p14:creationId xmlns:p14="http://schemas.microsoft.com/office/powerpoint/2010/main" val="3195793555"/>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E0D29-7EEF-9067-528F-0364265D15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0AD500-6F84-E1F1-1BA3-1A3B61834A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85233D-8386-077C-F14E-3C76A289026B}"/>
              </a:ext>
            </a:extLst>
          </p:cNvPr>
          <p:cNvSpPr>
            <a:spLocks noGrp="1"/>
          </p:cNvSpPr>
          <p:nvPr>
            <p:ph type="dt" sz="half" idx="10"/>
          </p:nvPr>
        </p:nvSpPr>
        <p:spPr/>
        <p:txBody>
          <a:bodyPr/>
          <a:lstStyle/>
          <a:p>
            <a:fld id="{F6CAD184-4085-B44D-8C9A-DF783A36E011}" type="datetimeFigureOut">
              <a:rPr lang="en-US" smtClean="0"/>
              <a:t>6/26/23</a:t>
            </a:fld>
            <a:endParaRPr lang="en-US"/>
          </a:p>
        </p:txBody>
      </p:sp>
      <p:sp>
        <p:nvSpPr>
          <p:cNvPr id="5" name="Footer Placeholder 4">
            <a:extLst>
              <a:ext uri="{FF2B5EF4-FFF2-40B4-BE49-F238E27FC236}">
                <a16:creationId xmlns:a16="http://schemas.microsoft.com/office/drawing/2014/main" id="{4AEEEBC4-9A94-1BEC-C578-8926B173C0C9}"/>
              </a:ext>
            </a:extLst>
          </p:cNvPr>
          <p:cNvSpPr>
            <a:spLocks noGrp="1"/>
          </p:cNvSpPr>
          <p:nvPr>
            <p:ph type="ftr" sz="quarter" idx="11"/>
          </p:nvPr>
        </p:nvSpPr>
        <p:spPr/>
        <p:txBody>
          <a:bodyPr/>
          <a:lstStyle/>
          <a:p>
            <a:pPr algn="l"/>
            <a:r>
              <a:rPr lang="en-US"/>
              <a:t>California Education Lab   </a:t>
            </a:r>
            <a:r>
              <a:rPr lang="en-US">
                <a:solidFill>
                  <a:schemeClr val="tx2"/>
                </a:solidFill>
              </a:rPr>
              <a:t>|</a:t>
            </a:r>
            <a:r>
              <a:rPr lang="en-US"/>
              <a:t>   Report Title   </a:t>
            </a:r>
            <a:r>
              <a:rPr lang="en-US">
                <a:solidFill>
                  <a:schemeClr val="tx2"/>
                </a:solidFill>
              </a:rPr>
              <a:t>|</a:t>
            </a:r>
            <a:r>
              <a:rPr lang="en-US"/>
              <a:t>   Date</a:t>
            </a:r>
            <a:endParaRPr lang="en-US" dirty="0"/>
          </a:p>
        </p:txBody>
      </p:sp>
      <p:sp>
        <p:nvSpPr>
          <p:cNvPr id="6" name="Slide Number Placeholder 5">
            <a:extLst>
              <a:ext uri="{FF2B5EF4-FFF2-40B4-BE49-F238E27FC236}">
                <a16:creationId xmlns:a16="http://schemas.microsoft.com/office/drawing/2014/main" id="{20D6BC46-A4BF-6C04-DE51-874819A7219D}"/>
              </a:ext>
            </a:extLst>
          </p:cNvPr>
          <p:cNvSpPr>
            <a:spLocks noGrp="1"/>
          </p:cNvSpPr>
          <p:nvPr>
            <p:ph type="sldNum" sz="quarter" idx="12"/>
          </p:nvPr>
        </p:nvSpPr>
        <p:spPr/>
        <p:txBody>
          <a:bodyPr/>
          <a:lstStyle/>
          <a:p>
            <a:fld id="{C1C216C5-4E61-6A40-B003-F9ADCD24D74A}" type="slidenum">
              <a:rPr lang="en-US" smtClean="0"/>
              <a:pPr/>
              <a:t>‹#›</a:t>
            </a:fld>
            <a:endParaRPr lang="en-US" dirty="0"/>
          </a:p>
        </p:txBody>
      </p:sp>
    </p:spTree>
    <p:extLst>
      <p:ext uri="{BB962C8B-B14F-4D97-AF65-F5344CB8AC3E}">
        <p14:creationId xmlns:p14="http://schemas.microsoft.com/office/powerpoint/2010/main" val="3919197568"/>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CAD184-4085-B44D-8C9A-DF783A36E011}" type="datetimeFigureOut">
              <a:rPr lang="en-US" smtClean="0"/>
              <a:t>6/26/23</a:t>
            </a:fld>
            <a:endParaRPr lang="en-US"/>
          </a:p>
        </p:txBody>
      </p:sp>
      <p:sp>
        <p:nvSpPr>
          <p:cNvPr id="5" name="Footer Placeholder 4"/>
          <p:cNvSpPr>
            <a:spLocks noGrp="1"/>
          </p:cNvSpPr>
          <p:nvPr>
            <p:ph type="ftr" sz="quarter" idx="11"/>
          </p:nvPr>
        </p:nvSpPr>
        <p:spPr/>
        <p:txBody>
          <a:bodyPr/>
          <a:lstStyle/>
          <a:p>
            <a:pPr algn="l"/>
            <a:r>
              <a:rPr lang="en-US"/>
              <a:t>California Education Lab   </a:t>
            </a:r>
            <a:r>
              <a:rPr lang="en-US">
                <a:solidFill>
                  <a:schemeClr val="tx2"/>
                </a:solidFill>
              </a:rPr>
              <a:t>|</a:t>
            </a:r>
            <a:r>
              <a:rPr lang="en-US"/>
              <a:t>   Report Title   </a:t>
            </a:r>
            <a:r>
              <a:rPr lang="en-US">
                <a:solidFill>
                  <a:schemeClr val="tx2"/>
                </a:solidFill>
              </a:rPr>
              <a:t>|</a:t>
            </a:r>
            <a:r>
              <a:rPr lang="en-US"/>
              <a:t>   Date</a:t>
            </a:r>
            <a:endParaRPr lang="en-US" dirty="0"/>
          </a:p>
        </p:txBody>
      </p:sp>
      <p:sp>
        <p:nvSpPr>
          <p:cNvPr id="6" name="Slide Number Placeholder 5"/>
          <p:cNvSpPr>
            <a:spLocks noGrp="1"/>
          </p:cNvSpPr>
          <p:nvPr>
            <p:ph type="sldNum" sz="quarter" idx="12"/>
          </p:nvPr>
        </p:nvSpPr>
        <p:spPr/>
        <p:txBody>
          <a:bodyPr/>
          <a:lstStyle/>
          <a:p>
            <a:fld id="{C1C216C5-4E61-6A40-B003-F9ADCD24D74A}" type="slidenum">
              <a:rPr lang="en-US" smtClean="0"/>
              <a:pPr/>
              <a:t>‹#›</a:t>
            </a:fld>
            <a:endParaRPr lang="en-US" dirty="0"/>
          </a:p>
        </p:txBody>
      </p:sp>
    </p:spTree>
    <p:extLst>
      <p:ext uri="{BB962C8B-B14F-4D97-AF65-F5344CB8AC3E}">
        <p14:creationId xmlns:p14="http://schemas.microsoft.com/office/powerpoint/2010/main" val="1165655991"/>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EFC30-CEFB-7A40-A6FB-730E837E0872}"/>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B7368D6D-C9AA-E24F-B160-D0E6A302988F}"/>
              </a:ext>
            </a:extLst>
          </p:cNvPr>
          <p:cNvSpPr>
            <a:spLocks noGrp="1"/>
          </p:cNvSpPr>
          <p:nvPr>
            <p:ph type="ftr" sz="quarter" idx="10"/>
          </p:nvPr>
        </p:nvSpPr>
        <p:spPr/>
        <p:txBody>
          <a:bodyPr/>
          <a:lstStyle/>
          <a:p>
            <a:pPr algn="l"/>
            <a:r>
              <a:rPr lang="en-US"/>
              <a:t>California Education Lab   </a:t>
            </a:r>
            <a:r>
              <a:rPr lang="en-US">
                <a:solidFill>
                  <a:schemeClr val="tx2"/>
                </a:solidFill>
              </a:rPr>
              <a:t>|</a:t>
            </a:r>
            <a:r>
              <a:rPr lang="en-US"/>
              <a:t>   Report Title   </a:t>
            </a:r>
            <a:r>
              <a:rPr lang="en-US">
                <a:solidFill>
                  <a:schemeClr val="tx2"/>
                </a:solidFill>
              </a:rPr>
              <a:t>|</a:t>
            </a:r>
            <a:r>
              <a:rPr lang="en-US"/>
              <a:t>   Date</a:t>
            </a:r>
            <a:endParaRPr lang="en-US" dirty="0"/>
          </a:p>
        </p:txBody>
      </p:sp>
      <p:sp>
        <p:nvSpPr>
          <p:cNvPr id="4" name="Slide Number Placeholder 3">
            <a:extLst>
              <a:ext uri="{FF2B5EF4-FFF2-40B4-BE49-F238E27FC236}">
                <a16:creationId xmlns:a16="http://schemas.microsoft.com/office/drawing/2014/main" id="{8C19D312-A57D-0D4C-8621-75C680CF25EA}"/>
              </a:ext>
            </a:extLst>
          </p:cNvPr>
          <p:cNvSpPr>
            <a:spLocks noGrp="1"/>
          </p:cNvSpPr>
          <p:nvPr>
            <p:ph type="sldNum" sz="quarter" idx="11"/>
          </p:nvPr>
        </p:nvSpPr>
        <p:spPr/>
        <p:txBody>
          <a:bodyPr/>
          <a:lstStyle/>
          <a:p>
            <a:fld id="{C1C216C5-4E61-6A40-B003-F9ADCD24D74A}" type="slidenum">
              <a:rPr lang="en-US" smtClean="0"/>
              <a:pPr/>
              <a:t>‹#›</a:t>
            </a:fld>
            <a:endParaRPr lang="en-US" dirty="0"/>
          </a:p>
        </p:txBody>
      </p:sp>
      <p:sp>
        <p:nvSpPr>
          <p:cNvPr id="6" name="Text Placeholder 5">
            <a:extLst>
              <a:ext uri="{FF2B5EF4-FFF2-40B4-BE49-F238E27FC236}">
                <a16:creationId xmlns:a16="http://schemas.microsoft.com/office/drawing/2014/main" id="{0F4F9DA1-DA46-C341-A1F0-D186833B33E8}"/>
              </a:ext>
            </a:extLst>
          </p:cNvPr>
          <p:cNvSpPr>
            <a:spLocks noGrp="1"/>
          </p:cNvSpPr>
          <p:nvPr>
            <p:ph type="body" sz="quarter" idx="12"/>
          </p:nvPr>
        </p:nvSpPr>
        <p:spPr>
          <a:xfrm>
            <a:off x="549275" y="1828800"/>
            <a:ext cx="10972800" cy="2282676"/>
          </a:xfrm>
        </p:spPr>
        <p:txBody>
          <a:bodyPr lIns="0" tIns="0" rIns="0" bIns="0"/>
          <a:lstStyle/>
          <a:p>
            <a:pPr lvl="0"/>
            <a:r>
              <a:rPr lang="en-US" dirty="0"/>
              <a:t>Click to edit Master text styles</a:t>
            </a:r>
          </a:p>
          <a:p>
            <a:pPr lvl="1"/>
            <a:r>
              <a:rPr lang="en-US" dirty="0"/>
              <a:t>Second level</a:t>
            </a:r>
          </a:p>
          <a:p>
            <a:pPr lvl="2"/>
            <a:r>
              <a:rPr lang="en-US" dirty="0"/>
              <a:t>Third level (Body)</a:t>
            </a:r>
          </a:p>
          <a:p>
            <a:pPr lvl="3"/>
            <a:r>
              <a:rPr lang="en-US" dirty="0"/>
              <a:t>Fourth level (Bullet 1)</a:t>
            </a:r>
          </a:p>
          <a:p>
            <a:pPr lvl="4"/>
            <a:r>
              <a:rPr lang="en-US" dirty="0"/>
              <a:t>Fifth level (Bullet 2)</a:t>
            </a:r>
          </a:p>
        </p:txBody>
      </p:sp>
    </p:spTree>
    <p:extLst>
      <p:ext uri="{BB962C8B-B14F-4D97-AF65-F5344CB8AC3E}">
        <p14:creationId xmlns:p14="http://schemas.microsoft.com/office/powerpoint/2010/main" val="2043893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4FB58-A9AA-D4AE-AB4F-891C0AE5F0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82741F-204F-5BBA-62B5-2C0351A1B6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608811-BC38-1584-50A0-C7A9E9AF2A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EB55E1-9848-E9B9-A751-54995A6BABEE}"/>
              </a:ext>
            </a:extLst>
          </p:cNvPr>
          <p:cNvSpPr>
            <a:spLocks noGrp="1"/>
          </p:cNvSpPr>
          <p:nvPr>
            <p:ph type="dt" sz="half" idx="10"/>
          </p:nvPr>
        </p:nvSpPr>
        <p:spPr/>
        <p:txBody>
          <a:bodyPr/>
          <a:lstStyle/>
          <a:p>
            <a:fld id="{F6CAD184-4085-B44D-8C9A-DF783A36E011}" type="datetimeFigureOut">
              <a:rPr lang="en-US" smtClean="0"/>
              <a:t>6/26/23</a:t>
            </a:fld>
            <a:endParaRPr lang="en-US"/>
          </a:p>
        </p:txBody>
      </p:sp>
      <p:sp>
        <p:nvSpPr>
          <p:cNvPr id="6" name="Footer Placeholder 5">
            <a:extLst>
              <a:ext uri="{FF2B5EF4-FFF2-40B4-BE49-F238E27FC236}">
                <a16:creationId xmlns:a16="http://schemas.microsoft.com/office/drawing/2014/main" id="{4134A084-B50D-F385-32FB-9B62DCD65E7D}"/>
              </a:ext>
            </a:extLst>
          </p:cNvPr>
          <p:cNvSpPr>
            <a:spLocks noGrp="1"/>
          </p:cNvSpPr>
          <p:nvPr>
            <p:ph type="ftr" sz="quarter" idx="11"/>
          </p:nvPr>
        </p:nvSpPr>
        <p:spPr/>
        <p:txBody>
          <a:bodyPr/>
          <a:lstStyle/>
          <a:p>
            <a:pPr algn="l"/>
            <a:r>
              <a:rPr lang="en-US"/>
              <a:t>California Education Lab   </a:t>
            </a:r>
            <a:r>
              <a:rPr lang="en-US">
                <a:solidFill>
                  <a:schemeClr val="tx2"/>
                </a:solidFill>
              </a:rPr>
              <a:t>|</a:t>
            </a:r>
            <a:r>
              <a:rPr lang="en-US"/>
              <a:t>   Report Title   </a:t>
            </a:r>
            <a:r>
              <a:rPr lang="en-US">
                <a:solidFill>
                  <a:schemeClr val="tx2"/>
                </a:solidFill>
              </a:rPr>
              <a:t>|</a:t>
            </a:r>
            <a:r>
              <a:rPr lang="en-US"/>
              <a:t>   Date</a:t>
            </a:r>
            <a:endParaRPr lang="en-US" dirty="0"/>
          </a:p>
        </p:txBody>
      </p:sp>
      <p:sp>
        <p:nvSpPr>
          <p:cNvPr id="7" name="Slide Number Placeholder 6">
            <a:extLst>
              <a:ext uri="{FF2B5EF4-FFF2-40B4-BE49-F238E27FC236}">
                <a16:creationId xmlns:a16="http://schemas.microsoft.com/office/drawing/2014/main" id="{CBB22458-4D83-98D9-8BCB-DA68B2B46989}"/>
              </a:ext>
            </a:extLst>
          </p:cNvPr>
          <p:cNvSpPr>
            <a:spLocks noGrp="1"/>
          </p:cNvSpPr>
          <p:nvPr>
            <p:ph type="sldNum" sz="quarter" idx="12"/>
          </p:nvPr>
        </p:nvSpPr>
        <p:spPr/>
        <p:txBody>
          <a:bodyPr/>
          <a:lstStyle/>
          <a:p>
            <a:fld id="{C1C216C5-4E61-6A40-B003-F9ADCD24D74A}" type="slidenum">
              <a:rPr lang="en-US" smtClean="0"/>
              <a:pPr/>
              <a:t>‹#›</a:t>
            </a:fld>
            <a:endParaRPr lang="en-US" dirty="0"/>
          </a:p>
        </p:txBody>
      </p:sp>
    </p:spTree>
    <p:extLst>
      <p:ext uri="{BB962C8B-B14F-4D97-AF65-F5344CB8AC3E}">
        <p14:creationId xmlns:p14="http://schemas.microsoft.com/office/powerpoint/2010/main" val="3407692437"/>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CFEEF-4AE9-9703-E44C-E530D88CAB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6B3954-95D3-5C29-E9E7-5CC1D1247C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A89CA2-6D7B-C6AA-1F9D-8A6547B1C4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7A03A8-0CAE-0EE3-F3C2-F241E9DAF8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BC7952-B16B-DF4F-FCFD-860C02BBD7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07977E-1FAB-12EF-FCB9-1DD034D159CF}"/>
              </a:ext>
            </a:extLst>
          </p:cNvPr>
          <p:cNvSpPr>
            <a:spLocks noGrp="1"/>
          </p:cNvSpPr>
          <p:nvPr>
            <p:ph type="dt" sz="half" idx="10"/>
          </p:nvPr>
        </p:nvSpPr>
        <p:spPr/>
        <p:txBody>
          <a:bodyPr/>
          <a:lstStyle/>
          <a:p>
            <a:fld id="{F6CAD184-4085-B44D-8C9A-DF783A36E011}" type="datetimeFigureOut">
              <a:rPr lang="en-US" smtClean="0"/>
              <a:t>6/26/23</a:t>
            </a:fld>
            <a:endParaRPr lang="en-US"/>
          </a:p>
        </p:txBody>
      </p:sp>
      <p:sp>
        <p:nvSpPr>
          <p:cNvPr id="8" name="Footer Placeholder 7">
            <a:extLst>
              <a:ext uri="{FF2B5EF4-FFF2-40B4-BE49-F238E27FC236}">
                <a16:creationId xmlns:a16="http://schemas.microsoft.com/office/drawing/2014/main" id="{C0C86072-D8B4-905A-6DE7-18AC82556A6D}"/>
              </a:ext>
            </a:extLst>
          </p:cNvPr>
          <p:cNvSpPr>
            <a:spLocks noGrp="1"/>
          </p:cNvSpPr>
          <p:nvPr>
            <p:ph type="ftr" sz="quarter" idx="11"/>
          </p:nvPr>
        </p:nvSpPr>
        <p:spPr/>
        <p:txBody>
          <a:bodyPr/>
          <a:lstStyle/>
          <a:p>
            <a:pPr algn="l"/>
            <a:r>
              <a:rPr lang="en-US"/>
              <a:t>California Education Lab   </a:t>
            </a:r>
            <a:r>
              <a:rPr lang="en-US">
                <a:solidFill>
                  <a:schemeClr val="tx2"/>
                </a:solidFill>
              </a:rPr>
              <a:t>|</a:t>
            </a:r>
            <a:r>
              <a:rPr lang="en-US"/>
              <a:t>   Report Title   </a:t>
            </a:r>
            <a:r>
              <a:rPr lang="en-US">
                <a:solidFill>
                  <a:schemeClr val="tx2"/>
                </a:solidFill>
              </a:rPr>
              <a:t>|</a:t>
            </a:r>
            <a:r>
              <a:rPr lang="en-US"/>
              <a:t>   Date</a:t>
            </a:r>
            <a:endParaRPr lang="en-US" dirty="0"/>
          </a:p>
        </p:txBody>
      </p:sp>
      <p:sp>
        <p:nvSpPr>
          <p:cNvPr id="9" name="Slide Number Placeholder 8">
            <a:extLst>
              <a:ext uri="{FF2B5EF4-FFF2-40B4-BE49-F238E27FC236}">
                <a16:creationId xmlns:a16="http://schemas.microsoft.com/office/drawing/2014/main" id="{7A4EF768-DD69-2548-299A-35B15278DBDA}"/>
              </a:ext>
            </a:extLst>
          </p:cNvPr>
          <p:cNvSpPr>
            <a:spLocks noGrp="1"/>
          </p:cNvSpPr>
          <p:nvPr>
            <p:ph type="sldNum" sz="quarter" idx="12"/>
          </p:nvPr>
        </p:nvSpPr>
        <p:spPr/>
        <p:txBody>
          <a:bodyPr/>
          <a:lstStyle/>
          <a:p>
            <a:fld id="{C1C216C5-4E61-6A40-B003-F9ADCD24D74A}" type="slidenum">
              <a:rPr lang="en-US" smtClean="0"/>
              <a:pPr/>
              <a:t>‹#›</a:t>
            </a:fld>
            <a:endParaRPr lang="en-US" dirty="0"/>
          </a:p>
        </p:txBody>
      </p:sp>
    </p:spTree>
    <p:extLst>
      <p:ext uri="{BB962C8B-B14F-4D97-AF65-F5344CB8AC3E}">
        <p14:creationId xmlns:p14="http://schemas.microsoft.com/office/powerpoint/2010/main" val="229871766"/>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ADF3E-5718-ED7B-B91F-20D9696595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F06E79-FCE3-EDC0-E1C1-BD8A4FAA3050}"/>
              </a:ext>
            </a:extLst>
          </p:cNvPr>
          <p:cNvSpPr>
            <a:spLocks noGrp="1"/>
          </p:cNvSpPr>
          <p:nvPr>
            <p:ph type="dt" sz="half" idx="10"/>
          </p:nvPr>
        </p:nvSpPr>
        <p:spPr/>
        <p:txBody>
          <a:bodyPr/>
          <a:lstStyle/>
          <a:p>
            <a:fld id="{F6CAD184-4085-B44D-8C9A-DF783A36E011}" type="datetimeFigureOut">
              <a:rPr lang="en-US" smtClean="0"/>
              <a:t>6/26/23</a:t>
            </a:fld>
            <a:endParaRPr lang="en-US"/>
          </a:p>
        </p:txBody>
      </p:sp>
      <p:sp>
        <p:nvSpPr>
          <p:cNvPr id="4" name="Footer Placeholder 3">
            <a:extLst>
              <a:ext uri="{FF2B5EF4-FFF2-40B4-BE49-F238E27FC236}">
                <a16:creationId xmlns:a16="http://schemas.microsoft.com/office/drawing/2014/main" id="{CB891952-2D99-45CC-347F-EF0A0B8AA76F}"/>
              </a:ext>
            </a:extLst>
          </p:cNvPr>
          <p:cNvSpPr>
            <a:spLocks noGrp="1"/>
          </p:cNvSpPr>
          <p:nvPr>
            <p:ph type="ftr" sz="quarter" idx="11"/>
          </p:nvPr>
        </p:nvSpPr>
        <p:spPr/>
        <p:txBody>
          <a:bodyPr/>
          <a:lstStyle/>
          <a:p>
            <a:pPr algn="l"/>
            <a:r>
              <a:rPr lang="en-US"/>
              <a:t>California Education Lab   </a:t>
            </a:r>
            <a:r>
              <a:rPr lang="en-US">
                <a:solidFill>
                  <a:schemeClr val="tx2"/>
                </a:solidFill>
              </a:rPr>
              <a:t>|</a:t>
            </a:r>
            <a:r>
              <a:rPr lang="en-US"/>
              <a:t>   Report Title   </a:t>
            </a:r>
            <a:r>
              <a:rPr lang="en-US">
                <a:solidFill>
                  <a:schemeClr val="tx2"/>
                </a:solidFill>
              </a:rPr>
              <a:t>|</a:t>
            </a:r>
            <a:r>
              <a:rPr lang="en-US"/>
              <a:t>   Date</a:t>
            </a:r>
            <a:endParaRPr lang="en-US" dirty="0"/>
          </a:p>
        </p:txBody>
      </p:sp>
      <p:sp>
        <p:nvSpPr>
          <p:cNvPr id="5" name="Slide Number Placeholder 4">
            <a:extLst>
              <a:ext uri="{FF2B5EF4-FFF2-40B4-BE49-F238E27FC236}">
                <a16:creationId xmlns:a16="http://schemas.microsoft.com/office/drawing/2014/main" id="{2CFD2C0D-5DCF-F7F6-BBED-6D0094835A9F}"/>
              </a:ext>
            </a:extLst>
          </p:cNvPr>
          <p:cNvSpPr>
            <a:spLocks noGrp="1"/>
          </p:cNvSpPr>
          <p:nvPr>
            <p:ph type="sldNum" sz="quarter" idx="12"/>
          </p:nvPr>
        </p:nvSpPr>
        <p:spPr/>
        <p:txBody>
          <a:bodyPr/>
          <a:lstStyle/>
          <a:p>
            <a:fld id="{C1C216C5-4E61-6A40-B003-F9ADCD24D74A}" type="slidenum">
              <a:rPr lang="en-US" smtClean="0"/>
              <a:pPr/>
              <a:t>‹#›</a:t>
            </a:fld>
            <a:endParaRPr lang="en-US" dirty="0"/>
          </a:p>
        </p:txBody>
      </p:sp>
    </p:spTree>
    <p:extLst>
      <p:ext uri="{BB962C8B-B14F-4D97-AF65-F5344CB8AC3E}">
        <p14:creationId xmlns:p14="http://schemas.microsoft.com/office/powerpoint/2010/main" val="1364407953"/>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BE1ABC-58FB-F9D3-10C9-F2F190DBB7EC}"/>
              </a:ext>
            </a:extLst>
          </p:cNvPr>
          <p:cNvSpPr>
            <a:spLocks noGrp="1"/>
          </p:cNvSpPr>
          <p:nvPr>
            <p:ph type="dt" sz="half" idx="10"/>
          </p:nvPr>
        </p:nvSpPr>
        <p:spPr/>
        <p:txBody>
          <a:bodyPr/>
          <a:lstStyle/>
          <a:p>
            <a:fld id="{F6CAD184-4085-B44D-8C9A-DF783A36E011}" type="datetimeFigureOut">
              <a:rPr lang="en-US" smtClean="0"/>
              <a:t>6/26/23</a:t>
            </a:fld>
            <a:endParaRPr lang="en-US"/>
          </a:p>
        </p:txBody>
      </p:sp>
      <p:sp>
        <p:nvSpPr>
          <p:cNvPr id="3" name="Footer Placeholder 2">
            <a:extLst>
              <a:ext uri="{FF2B5EF4-FFF2-40B4-BE49-F238E27FC236}">
                <a16:creationId xmlns:a16="http://schemas.microsoft.com/office/drawing/2014/main" id="{933BF3BD-FDC7-6220-DBB1-A74B8ED135A6}"/>
              </a:ext>
            </a:extLst>
          </p:cNvPr>
          <p:cNvSpPr>
            <a:spLocks noGrp="1"/>
          </p:cNvSpPr>
          <p:nvPr>
            <p:ph type="ftr" sz="quarter" idx="11"/>
          </p:nvPr>
        </p:nvSpPr>
        <p:spPr/>
        <p:txBody>
          <a:bodyPr/>
          <a:lstStyle/>
          <a:p>
            <a:pPr algn="l"/>
            <a:r>
              <a:rPr lang="en-US"/>
              <a:t>California Education Lab   </a:t>
            </a:r>
            <a:r>
              <a:rPr lang="en-US">
                <a:solidFill>
                  <a:schemeClr val="tx2"/>
                </a:solidFill>
              </a:rPr>
              <a:t>|</a:t>
            </a:r>
            <a:r>
              <a:rPr lang="en-US"/>
              <a:t>   Report Title   </a:t>
            </a:r>
            <a:r>
              <a:rPr lang="en-US">
                <a:solidFill>
                  <a:schemeClr val="tx2"/>
                </a:solidFill>
              </a:rPr>
              <a:t>|</a:t>
            </a:r>
            <a:r>
              <a:rPr lang="en-US"/>
              <a:t>   Date</a:t>
            </a:r>
            <a:endParaRPr lang="en-US" dirty="0"/>
          </a:p>
        </p:txBody>
      </p:sp>
      <p:sp>
        <p:nvSpPr>
          <p:cNvPr id="4" name="Slide Number Placeholder 3">
            <a:extLst>
              <a:ext uri="{FF2B5EF4-FFF2-40B4-BE49-F238E27FC236}">
                <a16:creationId xmlns:a16="http://schemas.microsoft.com/office/drawing/2014/main" id="{1E189295-1B7C-908F-FE23-E6C72B84D6AA}"/>
              </a:ext>
            </a:extLst>
          </p:cNvPr>
          <p:cNvSpPr>
            <a:spLocks noGrp="1"/>
          </p:cNvSpPr>
          <p:nvPr>
            <p:ph type="sldNum" sz="quarter" idx="12"/>
          </p:nvPr>
        </p:nvSpPr>
        <p:spPr/>
        <p:txBody>
          <a:bodyPr/>
          <a:lstStyle/>
          <a:p>
            <a:fld id="{C1C216C5-4E61-6A40-B003-F9ADCD24D74A}" type="slidenum">
              <a:rPr lang="en-US" smtClean="0"/>
              <a:pPr/>
              <a:t>‹#›</a:t>
            </a:fld>
            <a:endParaRPr lang="en-US" dirty="0"/>
          </a:p>
        </p:txBody>
      </p:sp>
    </p:spTree>
    <p:extLst>
      <p:ext uri="{BB962C8B-B14F-4D97-AF65-F5344CB8AC3E}">
        <p14:creationId xmlns:p14="http://schemas.microsoft.com/office/powerpoint/2010/main" val="3039377356"/>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AF25E-9568-EDF3-771F-EA5141E20E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A414F5-EF4E-389C-9810-637C70979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4E28DF-225A-3A98-0CBD-1E6BD8160B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D03B3C-271D-D057-C7A7-3BFB5EABE57F}"/>
              </a:ext>
            </a:extLst>
          </p:cNvPr>
          <p:cNvSpPr>
            <a:spLocks noGrp="1"/>
          </p:cNvSpPr>
          <p:nvPr>
            <p:ph type="dt" sz="half" idx="10"/>
          </p:nvPr>
        </p:nvSpPr>
        <p:spPr/>
        <p:txBody>
          <a:bodyPr/>
          <a:lstStyle/>
          <a:p>
            <a:fld id="{F6CAD184-4085-B44D-8C9A-DF783A36E011}" type="datetimeFigureOut">
              <a:rPr lang="en-US" smtClean="0"/>
              <a:t>6/26/23</a:t>
            </a:fld>
            <a:endParaRPr lang="en-US"/>
          </a:p>
        </p:txBody>
      </p:sp>
      <p:sp>
        <p:nvSpPr>
          <p:cNvPr id="6" name="Footer Placeholder 5">
            <a:extLst>
              <a:ext uri="{FF2B5EF4-FFF2-40B4-BE49-F238E27FC236}">
                <a16:creationId xmlns:a16="http://schemas.microsoft.com/office/drawing/2014/main" id="{C08ABFA0-884C-ABFD-D7D0-A7366613594C}"/>
              </a:ext>
            </a:extLst>
          </p:cNvPr>
          <p:cNvSpPr>
            <a:spLocks noGrp="1"/>
          </p:cNvSpPr>
          <p:nvPr>
            <p:ph type="ftr" sz="quarter" idx="11"/>
          </p:nvPr>
        </p:nvSpPr>
        <p:spPr/>
        <p:txBody>
          <a:bodyPr/>
          <a:lstStyle/>
          <a:p>
            <a:pPr algn="l"/>
            <a:r>
              <a:rPr lang="en-US"/>
              <a:t>California Education Lab   </a:t>
            </a:r>
            <a:r>
              <a:rPr lang="en-US">
                <a:solidFill>
                  <a:schemeClr val="tx2"/>
                </a:solidFill>
              </a:rPr>
              <a:t>|</a:t>
            </a:r>
            <a:r>
              <a:rPr lang="en-US"/>
              <a:t>   Report Title   </a:t>
            </a:r>
            <a:r>
              <a:rPr lang="en-US">
                <a:solidFill>
                  <a:schemeClr val="tx2"/>
                </a:solidFill>
              </a:rPr>
              <a:t>|</a:t>
            </a:r>
            <a:r>
              <a:rPr lang="en-US"/>
              <a:t>   Date</a:t>
            </a:r>
            <a:endParaRPr lang="en-US" dirty="0"/>
          </a:p>
        </p:txBody>
      </p:sp>
      <p:sp>
        <p:nvSpPr>
          <p:cNvPr id="7" name="Slide Number Placeholder 6">
            <a:extLst>
              <a:ext uri="{FF2B5EF4-FFF2-40B4-BE49-F238E27FC236}">
                <a16:creationId xmlns:a16="http://schemas.microsoft.com/office/drawing/2014/main" id="{202FEA3C-1AC3-FF0B-A514-5856EF7C95C2}"/>
              </a:ext>
            </a:extLst>
          </p:cNvPr>
          <p:cNvSpPr>
            <a:spLocks noGrp="1"/>
          </p:cNvSpPr>
          <p:nvPr>
            <p:ph type="sldNum" sz="quarter" idx="12"/>
          </p:nvPr>
        </p:nvSpPr>
        <p:spPr/>
        <p:txBody>
          <a:bodyPr/>
          <a:lstStyle/>
          <a:p>
            <a:fld id="{C1C216C5-4E61-6A40-B003-F9ADCD24D74A}" type="slidenum">
              <a:rPr lang="en-US" smtClean="0"/>
              <a:pPr/>
              <a:t>‹#›</a:t>
            </a:fld>
            <a:endParaRPr lang="en-US" dirty="0"/>
          </a:p>
        </p:txBody>
      </p:sp>
    </p:spTree>
    <p:extLst>
      <p:ext uri="{BB962C8B-B14F-4D97-AF65-F5344CB8AC3E}">
        <p14:creationId xmlns:p14="http://schemas.microsoft.com/office/powerpoint/2010/main" val="308635699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044CB-25AD-F96C-7285-9C36C4AF30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D1B757-5276-66A5-E832-C9C7FEF514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EB4AB2-D35C-8436-65A5-3EF3DE5D42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15C96A-CAD9-B9FC-DD31-DE38B8C3D3B2}"/>
              </a:ext>
            </a:extLst>
          </p:cNvPr>
          <p:cNvSpPr>
            <a:spLocks noGrp="1"/>
          </p:cNvSpPr>
          <p:nvPr>
            <p:ph type="dt" sz="half" idx="10"/>
          </p:nvPr>
        </p:nvSpPr>
        <p:spPr/>
        <p:txBody>
          <a:bodyPr/>
          <a:lstStyle/>
          <a:p>
            <a:fld id="{F6CAD184-4085-B44D-8C9A-DF783A36E011}" type="datetimeFigureOut">
              <a:rPr lang="en-US" smtClean="0"/>
              <a:t>6/26/23</a:t>
            </a:fld>
            <a:endParaRPr lang="en-US"/>
          </a:p>
        </p:txBody>
      </p:sp>
      <p:sp>
        <p:nvSpPr>
          <p:cNvPr id="6" name="Footer Placeholder 5">
            <a:extLst>
              <a:ext uri="{FF2B5EF4-FFF2-40B4-BE49-F238E27FC236}">
                <a16:creationId xmlns:a16="http://schemas.microsoft.com/office/drawing/2014/main" id="{C02C5372-B876-EEB7-D350-5EDE690AC4D3}"/>
              </a:ext>
            </a:extLst>
          </p:cNvPr>
          <p:cNvSpPr>
            <a:spLocks noGrp="1"/>
          </p:cNvSpPr>
          <p:nvPr>
            <p:ph type="ftr" sz="quarter" idx="11"/>
          </p:nvPr>
        </p:nvSpPr>
        <p:spPr/>
        <p:txBody>
          <a:bodyPr/>
          <a:lstStyle/>
          <a:p>
            <a:pPr algn="l"/>
            <a:r>
              <a:rPr lang="en-US"/>
              <a:t>California Education Lab   </a:t>
            </a:r>
            <a:r>
              <a:rPr lang="en-US">
                <a:solidFill>
                  <a:schemeClr val="tx2"/>
                </a:solidFill>
              </a:rPr>
              <a:t>|</a:t>
            </a:r>
            <a:r>
              <a:rPr lang="en-US"/>
              <a:t>   Report Title   </a:t>
            </a:r>
            <a:r>
              <a:rPr lang="en-US">
                <a:solidFill>
                  <a:schemeClr val="tx2"/>
                </a:solidFill>
              </a:rPr>
              <a:t>|</a:t>
            </a:r>
            <a:r>
              <a:rPr lang="en-US"/>
              <a:t>   Date</a:t>
            </a:r>
            <a:endParaRPr lang="en-US" dirty="0"/>
          </a:p>
        </p:txBody>
      </p:sp>
      <p:sp>
        <p:nvSpPr>
          <p:cNvPr id="7" name="Slide Number Placeholder 6">
            <a:extLst>
              <a:ext uri="{FF2B5EF4-FFF2-40B4-BE49-F238E27FC236}">
                <a16:creationId xmlns:a16="http://schemas.microsoft.com/office/drawing/2014/main" id="{DAA038FE-42BA-7B85-49F3-147AAE1F6DE3}"/>
              </a:ext>
            </a:extLst>
          </p:cNvPr>
          <p:cNvSpPr>
            <a:spLocks noGrp="1"/>
          </p:cNvSpPr>
          <p:nvPr>
            <p:ph type="sldNum" sz="quarter" idx="12"/>
          </p:nvPr>
        </p:nvSpPr>
        <p:spPr/>
        <p:txBody>
          <a:bodyPr/>
          <a:lstStyle/>
          <a:p>
            <a:fld id="{C1C216C5-4E61-6A40-B003-F9ADCD24D74A}" type="slidenum">
              <a:rPr lang="en-US" smtClean="0"/>
              <a:pPr/>
              <a:t>‹#›</a:t>
            </a:fld>
            <a:endParaRPr lang="en-US" dirty="0"/>
          </a:p>
        </p:txBody>
      </p:sp>
    </p:spTree>
    <p:extLst>
      <p:ext uri="{BB962C8B-B14F-4D97-AF65-F5344CB8AC3E}">
        <p14:creationId xmlns:p14="http://schemas.microsoft.com/office/powerpoint/2010/main" val="519674934"/>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DE056B-B017-4CC7-E4CD-215A121EB6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32B45D-2A3F-A546-AACA-BEC05E382D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0A0D22-C95B-E344-9646-6CA0444116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CAD184-4085-B44D-8C9A-DF783A36E011}" type="datetimeFigureOut">
              <a:rPr lang="en-US" smtClean="0"/>
              <a:t>6/26/23</a:t>
            </a:fld>
            <a:endParaRPr lang="en-US"/>
          </a:p>
        </p:txBody>
      </p:sp>
      <p:sp>
        <p:nvSpPr>
          <p:cNvPr id="5" name="Footer Placeholder 4">
            <a:extLst>
              <a:ext uri="{FF2B5EF4-FFF2-40B4-BE49-F238E27FC236}">
                <a16:creationId xmlns:a16="http://schemas.microsoft.com/office/drawing/2014/main" id="{741528F9-04A9-113E-F07E-036EAEDF00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California Education Lab   </a:t>
            </a:r>
            <a:r>
              <a:rPr lang="en-US">
                <a:solidFill>
                  <a:schemeClr val="tx2"/>
                </a:solidFill>
              </a:rPr>
              <a:t>|</a:t>
            </a:r>
            <a:r>
              <a:rPr lang="en-US"/>
              <a:t>   Report Title   </a:t>
            </a:r>
            <a:r>
              <a:rPr lang="en-US">
                <a:solidFill>
                  <a:schemeClr val="tx2"/>
                </a:solidFill>
              </a:rPr>
              <a:t>|</a:t>
            </a:r>
            <a:r>
              <a:rPr lang="en-US"/>
              <a:t>   Date</a:t>
            </a:r>
            <a:endParaRPr lang="en-US" dirty="0"/>
          </a:p>
        </p:txBody>
      </p:sp>
      <p:sp>
        <p:nvSpPr>
          <p:cNvPr id="6" name="Slide Number Placeholder 5">
            <a:extLst>
              <a:ext uri="{FF2B5EF4-FFF2-40B4-BE49-F238E27FC236}">
                <a16:creationId xmlns:a16="http://schemas.microsoft.com/office/drawing/2014/main" id="{8AD543E7-7B18-D668-294C-1C414BB2BE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C216C5-4E61-6A40-B003-F9ADCD24D74A}" type="slidenum">
              <a:rPr lang="en-US" smtClean="0"/>
              <a:pPr/>
              <a:t>‹#›</a:t>
            </a:fld>
            <a:endParaRPr lang="en-US" dirty="0"/>
          </a:p>
        </p:txBody>
      </p:sp>
    </p:spTree>
    <p:extLst>
      <p:ext uri="{BB962C8B-B14F-4D97-AF65-F5344CB8AC3E}">
        <p14:creationId xmlns:p14="http://schemas.microsoft.com/office/powerpoint/2010/main" val="124858324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6" r:id="rId16"/>
    <p:sldLayoutId id="2147483665" r:id="rId17"/>
    <p:sldLayoutId id="2147483663" r:id="rId18"/>
    <p:sldLayoutId id="2147483657" r:id="rId1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CAD184-4085-B44D-8C9A-DF783A36E011}" type="datetimeFigureOut">
              <a:rPr lang="en-US" smtClean="0"/>
              <a:t>6/26/23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California Education Lab   </a:t>
            </a:r>
            <a:r>
              <a:rPr lang="en-US">
                <a:solidFill>
                  <a:schemeClr val="tx2"/>
                </a:solidFill>
              </a:rPr>
              <a:t>|</a:t>
            </a:r>
            <a:r>
              <a:rPr lang="en-US"/>
              <a:t>   Report Title   </a:t>
            </a:r>
            <a:r>
              <a:rPr lang="en-US">
                <a:solidFill>
                  <a:schemeClr val="tx2"/>
                </a:solidFill>
              </a:rPr>
              <a:t>|</a:t>
            </a:r>
            <a:r>
              <a:rPr lang="en-US"/>
              <a:t>   Date</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C216C5-4E61-6A40-B003-F9ADCD24D74A}" type="slidenum">
              <a:rPr lang="en-US" smtClean="0"/>
              <a:pPr/>
              <a:t>‹#›</a:t>
            </a:fld>
            <a:endParaRPr lang="en-US" dirty="0"/>
          </a:p>
        </p:txBody>
      </p:sp>
    </p:spTree>
    <p:extLst>
      <p:ext uri="{BB962C8B-B14F-4D97-AF65-F5344CB8AC3E}">
        <p14:creationId xmlns:p14="http://schemas.microsoft.com/office/powerpoint/2010/main" val="401426018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2C_12D0A35B.xm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3F_E911496E.xml"/><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2.emf"/></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ppic.org/blog/calculating-high-school-graduation-rates/"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microsoft.com/office/2018/10/relationships/comments" Target="../comments/modernComment_3BE_A3587CBE.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EdSource%20(2008)" TargetMode="External"/><Relationship Id="rId4" Type="http://schemas.openxmlformats.org/officeDocument/2006/relationships/hyperlink" Target="https://www.ppic.org/blog/calculating-high-school-graduation-rat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E0B6F7-3146-6644-B80D-6F3FD13C2AF3}"/>
              </a:ext>
            </a:extLst>
          </p:cNvPr>
          <p:cNvSpPr>
            <a:spLocks noGrp="1"/>
          </p:cNvSpPr>
          <p:nvPr>
            <p:ph type="title"/>
          </p:nvPr>
        </p:nvSpPr>
        <p:spPr>
          <a:xfrm>
            <a:off x="348615" y="1450820"/>
            <a:ext cx="11494770" cy="822960"/>
          </a:xfrm>
        </p:spPr>
        <p:txBody>
          <a:bodyPr>
            <a:noAutofit/>
          </a:bodyPr>
          <a:lstStyle/>
          <a:p>
            <a:pPr algn="ctr"/>
            <a:r>
              <a:rPr lang="en-US" sz="4200" b="1" dirty="0">
                <a:latin typeface="Arial" panose="020B0604020202020204" pitchFamily="34" charset="0"/>
                <a:cs typeface="Arial" panose="020B0604020202020204" pitchFamily="34" charset="0"/>
              </a:rPr>
              <a:t>Exploring Alternative Schooling in California</a:t>
            </a:r>
          </a:p>
        </p:txBody>
      </p:sp>
      <p:sp>
        <p:nvSpPr>
          <p:cNvPr id="6" name="Subtitle 5">
            <a:extLst>
              <a:ext uri="{FF2B5EF4-FFF2-40B4-BE49-F238E27FC236}">
                <a16:creationId xmlns:a16="http://schemas.microsoft.com/office/drawing/2014/main" id="{3F052105-CEF1-5148-BAF5-2CB77BCC905A}"/>
              </a:ext>
            </a:extLst>
          </p:cNvPr>
          <p:cNvSpPr>
            <a:spLocks noGrp="1"/>
          </p:cNvSpPr>
          <p:nvPr>
            <p:ph type="subTitle" idx="1"/>
          </p:nvPr>
        </p:nvSpPr>
        <p:spPr>
          <a:xfrm>
            <a:off x="2438400" y="2672799"/>
            <a:ext cx="7315200" cy="1512402"/>
          </a:xfrm>
        </p:spPr>
        <p:txBody>
          <a:bodyPr/>
          <a:lstStyle/>
          <a:p>
            <a:pPr algn="ctr">
              <a:lnSpc>
                <a:spcPct val="150000"/>
              </a:lnSpc>
              <a:spcAft>
                <a:spcPts val="0"/>
              </a:spcAft>
            </a:pPr>
            <a:r>
              <a:rPr lang="en-US" i="0" dirty="0">
                <a:solidFill>
                  <a:srgbClr val="FEC000"/>
                </a:solidFill>
                <a:latin typeface="Arial" panose="020B0604020202020204" pitchFamily="34" charset="0"/>
                <a:cs typeface="Arial" panose="020B0604020202020204" pitchFamily="34" charset="0"/>
              </a:rPr>
              <a:t>Justin </a:t>
            </a:r>
            <a:r>
              <a:rPr lang="en-US" i="0" dirty="0" err="1">
                <a:solidFill>
                  <a:srgbClr val="FEC000"/>
                </a:solidFill>
                <a:latin typeface="Arial" panose="020B0604020202020204" pitchFamily="34" charset="0"/>
                <a:cs typeface="Arial" panose="020B0604020202020204" pitchFamily="34" charset="0"/>
              </a:rPr>
              <a:t>Luu</a:t>
            </a:r>
            <a:r>
              <a:rPr lang="en-US" i="0" dirty="0">
                <a:solidFill>
                  <a:srgbClr val="FEC000"/>
                </a:solidFill>
                <a:latin typeface="Arial" panose="020B0604020202020204" pitchFamily="34" charset="0"/>
                <a:cs typeface="Arial" panose="020B0604020202020204" pitchFamily="34" charset="0"/>
              </a:rPr>
              <a:t>, Kenda </a:t>
            </a:r>
            <a:r>
              <a:rPr lang="en-US" i="0" dirty="0" err="1">
                <a:solidFill>
                  <a:srgbClr val="FEC000"/>
                </a:solidFill>
                <a:latin typeface="Arial" panose="020B0604020202020204" pitchFamily="34" charset="0"/>
                <a:cs typeface="Arial" panose="020B0604020202020204" pitchFamily="34" charset="0"/>
              </a:rPr>
              <a:t>Wyels</a:t>
            </a:r>
            <a:r>
              <a:rPr lang="en-US" i="0" dirty="0">
                <a:solidFill>
                  <a:srgbClr val="FEC000"/>
                </a:solidFill>
                <a:latin typeface="Arial" panose="020B0604020202020204" pitchFamily="34" charset="0"/>
                <a:cs typeface="Arial" panose="020B0604020202020204" pitchFamily="34" charset="0"/>
              </a:rPr>
              <a:t>, and Alexandria Hurtt</a:t>
            </a:r>
          </a:p>
          <a:p>
            <a:pPr algn="ctr">
              <a:lnSpc>
                <a:spcPct val="150000"/>
              </a:lnSpc>
              <a:spcAft>
                <a:spcPts val="0"/>
              </a:spcAft>
            </a:pPr>
            <a:r>
              <a:rPr lang="en-US" sz="2000" dirty="0">
                <a:solidFill>
                  <a:srgbClr val="FEC000"/>
                </a:solidFill>
                <a:latin typeface="Arial" panose="020B0604020202020204" pitchFamily="34" charset="0"/>
                <a:cs typeface="Arial" panose="020B0604020202020204" pitchFamily="34" charset="0"/>
              </a:rPr>
              <a:t>with</a:t>
            </a:r>
          </a:p>
          <a:p>
            <a:pPr algn="ctr">
              <a:lnSpc>
                <a:spcPct val="150000"/>
              </a:lnSpc>
              <a:spcAft>
                <a:spcPts val="0"/>
              </a:spcAft>
            </a:pPr>
            <a:r>
              <a:rPr lang="en-US" i="0" dirty="0">
                <a:solidFill>
                  <a:srgbClr val="FEC000"/>
                </a:solidFill>
                <a:latin typeface="Arial" panose="020B0604020202020204" pitchFamily="34" charset="0"/>
                <a:cs typeface="Arial" panose="020B0604020202020204" pitchFamily="34" charset="0"/>
              </a:rPr>
              <a:t>Sherrie Reed and Michal Kurlaender</a:t>
            </a:r>
          </a:p>
        </p:txBody>
      </p:sp>
      <p:sp>
        <p:nvSpPr>
          <p:cNvPr id="2" name="Subtitle 2">
            <a:extLst>
              <a:ext uri="{FF2B5EF4-FFF2-40B4-BE49-F238E27FC236}">
                <a16:creationId xmlns:a16="http://schemas.microsoft.com/office/drawing/2014/main" id="{07362369-72BD-2704-517C-E26946E88DA2}"/>
              </a:ext>
            </a:extLst>
          </p:cNvPr>
          <p:cNvSpPr txBox="1">
            <a:spLocks/>
          </p:cNvSpPr>
          <p:nvPr/>
        </p:nvSpPr>
        <p:spPr>
          <a:xfrm>
            <a:off x="3613785" y="5254577"/>
            <a:ext cx="8229600" cy="121840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spcAft>
                <a:spcPts val="800"/>
              </a:spcAft>
              <a:buFont typeface="Arial" panose="020B0604020202020204" pitchFamily="34" charset="0"/>
              <a:buChar char="•"/>
              <a:defRPr sz="1800" kern="1200">
                <a:solidFill>
                  <a:schemeClr val="bg1"/>
                </a:solidFill>
                <a:latin typeface="Arial" panose="020B0604020202020204" pitchFamily="34" charset="0"/>
                <a:ea typeface="Proxima Nova" charset="0"/>
                <a:cs typeface="Arial" panose="020B0604020202020204" pitchFamily="34" charset="0"/>
              </a:defRPr>
            </a:lvl1pPr>
            <a:lvl2pPr marL="514350" indent="-171450" algn="l" defTabSz="685800" rtl="0" eaLnBrk="1" latinLnBrk="0" hangingPunct="1">
              <a:lnSpc>
                <a:spcPct val="90000"/>
              </a:lnSpc>
              <a:spcBef>
                <a:spcPts val="375"/>
              </a:spcBef>
              <a:spcAft>
                <a:spcPts val="800"/>
              </a:spcAft>
              <a:buFont typeface="Arial" panose="020B0604020202020204" pitchFamily="34" charset="0"/>
              <a:buChar char="•"/>
              <a:defRPr sz="1800" kern="1200">
                <a:solidFill>
                  <a:schemeClr val="bg1"/>
                </a:solidFill>
                <a:latin typeface="Arial" panose="020B0604020202020204" pitchFamily="34" charset="0"/>
                <a:ea typeface="Proxima Nova" charset="0"/>
                <a:cs typeface="Arial" panose="020B0604020202020204" pitchFamily="34" charset="0"/>
              </a:defRPr>
            </a:lvl2pPr>
            <a:lvl3pPr marL="857250" indent="-171450" algn="l" defTabSz="685800" rtl="0" eaLnBrk="1" latinLnBrk="0" hangingPunct="1">
              <a:lnSpc>
                <a:spcPct val="90000"/>
              </a:lnSpc>
              <a:spcBef>
                <a:spcPts val="375"/>
              </a:spcBef>
              <a:spcAft>
                <a:spcPts val="800"/>
              </a:spcAft>
              <a:buFont typeface="Arial" panose="020B0604020202020204" pitchFamily="34" charset="0"/>
              <a:buChar char="•"/>
              <a:defRPr sz="1800" kern="1200">
                <a:solidFill>
                  <a:schemeClr val="bg1"/>
                </a:solidFill>
                <a:latin typeface="Arial" panose="020B0604020202020204" pitchFamily="34" charset="0"/>
                <a:ea typeface="Proxima Nova" charset="0"/>
                <a:cs typeface="Arial" panose="020B0604020202020204" pitchFamily="34" charset="0"/>
              </a:defRPr>
            </a:lvl3pPr>
            <a:lvl4pPr marL="1200150" indent="-171450" algn="l" defTabSz="685800" rtl="0" eaLnBrk="1" latinLnBrk="0" hangingPunct="1">
              <a:lnSpc>
                <a:spcPct val="90000"/>
              </a:lnSpc>
              <a:spcBef>
                <a:spcPts val="375"/>
              </a:spcBef>
              <a:spcAft>
                <a:spcPts val="800"/>
              </a:spcAft>
              <a:buFont typeface="Arial" panose="020B0604020202020204" pitchFamily="34" charset="0"/>
              <a:buChar char="•"/>
              <a:defRPr sz="1800" kern="1200">
                <a:solidFill>
                  <a:schemeClr val="bg1"/>
                </a:solidFill>
                <a:latin typeface="Arial" panose="020B0604020202020204" pitchFamily="34" charset="0"/>
                <a:ea typeface="Proxima Nova" charset="0"/>
                <a:cs typeface="Arial" panose="020B0604020202020204" pitchFamily="34" charset="0"/>
              </a:defRPr>
            </a:lvl4pPr>
            <a:lvl5pPr marL="1543050" indent="-171450" algn="l" defTabSz="685800" rtl="0" eaLnBrk="1" latinLnBrk="0" hangingPunct="1">
              <a:lnSpc>
                <a:spcPct val="90000"/>
              </a:lnSpc>
              <a:spcBef>
                <a:spcPts val="375"/>
              </a:spcBef>
              <a:spcAft>
                <a:spcPts val="800"/>
              </a:spcAft>
              <a:buFont typeface="Arial" panose="020B0604020202020204" pitchFamily="34" charset="0"/>
              <a:buChar char="•"/>
              <a:defRPr sz="1800" kern="1200">
                <a:solidFill>
                  <a:schemeClr val="bg1"/>
                </a:solidFill>
                <a:latin typeface="Arial" panose="020B0604020202020204" pitchFamily="34" charset="0"/>
                <a:ea typeface="Proxima Nova"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r>
              <a:rPr lang="en-US" sz="1200" dirty="0">
                <a:solidFill>
                  <a:srgbClr val="002855"/>
                </a:solidFill>
              </a:rPr>
              <a:t>The research reported here was conducted under research partnership agreements between the University of California, Davis (Michal Kurlaender, PI) and the California Department of Education and the California Community Colleges Chancellor’s Office, respectively. Research was funded by the Stuart Foundation. California Education Lab is also grateful to College Futures Foundation for their ongoing support. The findings and conclusions here are those of the authors and do not necessarily reflect the positions or policies of the funders or the agencies providing the data.</a:t>
            </a:r>
          </a:p>
        </p:txBody>
      </p:sp>
    </p:spTree>
    <p:extLst>
      <p:ext uri="{BB962C8B-B14F-4D97-AF65-F5344CB8AC3E}">
        <p14:creationId xmlns:p14="http://schemas.microsoft.com/office/powerpoint/2010/main" val="315663195"/>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5FA5E0A-965B-8B28-A5DD-46F279F64D73}"/>
              </a:ext>
            </a:extLst>
          </p:cNvPr>
          <p:cNvSpPr>
            <a:spLocks noGrp="1"/>
          </p:cNvSpPr>
          <p:nvPr>
            <p:ph type="sldNum" sz="quarter" idx="12"/>
          </p:nvPr>
        </p:nvSpPr>
        <p:spPr>
          <a:xfrm>
            <a:off x="9319001" y="6352930"/>
            <a:ext cx="2743200" cy="365125"/>
          </a:xfrm>
        </p:spPr>
        <p:txBody>
          <a:bodyPr/>
          <a:lstStyle/>
          <a:p>
            <a:fld id="{C1C216C5-4E61-6A40-B003-F9ADCD24D74A}" type="slidenum">
              <a:rPr lang="en-US" smtClean="0"/>
              <a:pPr/>
              <a:t>10</a:t>
            </a:fld>
            <a:endParaRPr lang="en-US" dirty="0"/>
          </a:p>
        </p:txBody>
      </p:sp>
      <p:sp>
        <p:nvSpPr>
          <p:cNvPr id="5" name="Title 1">
            <a:extLst>
              <a:ext uri="{FF2B5EF4-FFF2-40B4-BE49-F238E27FC236}">
                <a16:creationId xmlns:a16="http://schemas.microsoft.com/office/drawing/2014/main" id="{32B1AD12-D2E9-1E6E-B2ED-E7591F9C6568}"/>
              </a:ext>
            </a:extLst>
          </p:cNvPr>
          <p:cNvSpPr txBox="1">
            <a:spLocks/>
          </p:cNvSpPr>
          <p:nvPr/>
        </p:nvSpPr>
        <p:spPr>
          <a:xfrm>
            <a:off x="426332" y="412357"/>
            <a:ext cx="10972800" cy="959243"/>
          </a:xfrm>
          <a:prstGeom prst="rect">
            <a:avLst/>
          </a:prstGeom>
        </p:spPr>
        <p:txBody>
          <a:bodyPr anchor="ctr">
            <a:normAutofit/>
          </a:bodyPr>
          <a:lstStyle>
            <a:lvl1pPr algn="l" defTabSz="914400" rtl="0" eaLnBrk="1" latinLnBrk="0" hangingPunct="1">
              <a:lnSpc>
                <a:spcPct val="90000"/>
              </a:lnSpc>
              <a:spcBef>
                <a:spcPct val="0"/>
              </a:spcBef>
              <a:buNone/>
              <a:defRPr sz="5400" b="1" kern="1200">
                <a:solidFill>
                  <a:srgbClr val="002855"/>
                </a:solidFill>
                <a:latin typeface="Proxima Nova" charset="0"/>
                <a:ea typeface="Proxima Nova" charset="0"/>
                <a:cs typeface="Proxima Nova" charset="0"/>
              </a:defRPr>
            </a:lvl1pPr>
          </a:lstStyle>
          <a:p>
            <a:pPr lvl="0" algn="ctr"/>
            <a:r>
              <a:rPr lang="en-US" sz="4000" dirty="0">
                <a:latin typeface="Arial" panose="020B0604020202020204" pitchFamily="34" charset="0"/>
                <a:cs typeface="Arial" panose="020B0604020202020204" pitchFamily="34" charset="0"/>
              </a:rPr>
              <a:t>School Type by Locale (2022)</a:t>
            </a:r>
            <a:endParaRPr kumimoji="0" lang="en-US" sz="4000" b="1"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9AD8C77-F681-0C8D-BB35-7EA9EC8FB957}"/>
              </a:ext>
            </a:extLst>
          </p:cNvPr>
          <p:cNvPicPr>
            <a:picLocks noChangeAspect="1"/>
          </p:cNvPicPr>
          <p:nvPr/>
        </p:nvPicPr>
        <p:blipFill>
          <a:blip r:embed="rId3"/>
          <a:stretch>
            <a:fillRect/>
          </a:stretch>
        </p:blipFill>
        <p:spPr>
          <a:xfrm>
            <a:off x="305644" y="1432367"/>
            <a:ext cx="11580711" cy="4114800"/>
          </a:xfrm>
          <a:prstGeom prst="rect">
            <a:avLst/>
          </a:prstGeom>
        </p:spPr>
      </p:pic>
      <p:sp>
        <p:nvSpPr>
          <p:cNvPr id="2" name="Footer Placeholder 2">
            <a:extLst>
              <a:ext uri="{FF2B5EF4-FFF2-40B4-BE49-F238E27FC236}">
                <a16:creationId xmlns:a16="http://schemas.microsoft.com/office/drawing/2014/main" id="{F50174AA-2FB5-6E2E-F919-BAD2BC160A33}"/>
              </a:ext>
            </a:extLst>
          </p:cNvPr>
          <p:cNvSpPr>
            <a:spLocks noGrp="1"/>
          </p:cNvSpPr>
          <p:nvPr>
            <p:ph type="ftr" sz="quarter" idx="10"/>
          </p:nvPr>
        </p:nvSpPr>
        <p:spPr>
          <a:xfrm>
            <a:off x="3192199" y="6352930"/>
            <a:ext cx="5441066" cy="365125"/>
          </a:xfrm>
        </p:spPr>
        <p:txBody>
          <a:bodyPr/>
          <a:lstStyle/>
          <a:p>
            <a:pPr algn="l"/>
            <a:r>
              <a:rPr lang="en-US" dirty="0"/>
              <a:t>California Education Lab  </a:t>
            </a:r>
            <a:r>
              <a:rPr lang="en-US" dirty="0">
                <a:solidFill>
                  <a:schemeClr val="tx2"/>
                </a:solidFill>
              </a:rPr>
              <a:t>|</a:t>
            </a:r>
            <a:r>
              <a:rPr lang="en-US" dirty="0"/>
              <a:t>  Exploring Alternative Schools in California  </a:t>
            </a:r>
            <a:r>
              <a:rPr lang="en-US" dirty="0">
                <a:solidFill>
                  <a:schemeClr val="tx2"/>
                </a:solidFill>
              </a:rPr>
              <a:t>|</a:t>
            </a:r>
            <a:r>
              <a:rPr lang="en-US" dirty="0"/>
              <a:t>   June 2023</a:t>
            </a:r>
          </a:p>
        </p:txBody>
      </p:sp>
    </p:spTree>
    <p:extLst>
      <p:ext uri="{BB962C8B-B14F-4D97-AF65-F5344CB8AC3E}">
        <p14:creationId xmlns:p14="http://schemas.microsoft.com/office/powerpoint/2010/main" val="738895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9CFF802-8167-7A2B-2C3C-4FD83F167A87}"/>
              </a:ext>
            </a:extLst>
          </p:cNvPr>
          <p:cNvSpPr>
            <a:spLocks noGrp="1"/>
          </p:cNvSpPr>
          <p:nvPr>
            <p:ph type="sldNum" sz="quarter" idx="11"/>
          </p:nvPr>
        </p:nvSpPr>
        <p:spPr>
          <a:xfrm>
            <a:off x="9311945" y="6369289"/>
            <a:ext cx="2743200" cy="365125"/>
          </a:xfrm>
        </p:spPr>
        <p:txBody>
          <a:bodyPr/>
          <a:lstStyle/>
          <a:p>
            <a:fld id="{C1C216C5-4E61-6A40-B003-F9ADCD24D74A}" type="slidenum">
              <a:rPr lang="en-US" smtClean="0"/>
              <a:pPr/>
              <a:t>11</a:t>
            </a:fld>
            <a:endParaRPr lang="en-US" dirty="0"/>
          </a:p>
        </p:txBody>
      </p:sp>
      <p:sp>
        <p:nvSpPr>
          <p:cNvPr id="4" name="Text Placeholder 3">
            <a:extLst>
              <a:ext uri="{FF2B5EF4-FFF2-40B4-BE49-F238E27FC236}">
                <a16:creationId xmlns:a16="http://schemas.microsoft.com/office/drawing/2014/main" id="{A90754A1-719E-CBB2-8C87-0871530E7406}"/>
              </a:ext>
            </a:extLst>
          </p:cNvPr>
          <p:cNvSpPr>
            <a:spLocks noGrp="1"/>
          </p:cNvSpPr>
          <p:nvPr>
            <p:ph type="body" sz="quarter" idx="13"/>
          </p:nvPr>
        </p:nvSpPr>
        <p:spPr>
          <a:xfrm>
            <a:off x="185196" y="2698503"/>
            <a:ext cx="2847372" cy="1124037"/>
          </a:xfrm>
        </p:spPr>
        <p:txBody>
          <a:bodyPr>
            <a:noAutofit/>
          </a:bodyPr>
          <a:lstStyle/>
          <a:p>
            <a:pPr marL="0" indent="0">
              <a:buNone/>
            </a:pPr>
            <a:r>
              <a:rPr lang="en-US" sz="2800" b="1" dirty="0">
                <a:latin typeface="Arial" panose="020B0604020202020204" pitchFamily="34" charset="0"/>
                <a:cs typeface="Arial" panose="020B0604020202020204" pitchFamily="34" charset="0"/>
              </a:rPr>
              <a:t>School Type by Locale</a:t>
            </a:r>
          </a:p>
          <a:p>
            <a:pPr marL="0" indent="0">
              <a:buNone/>
            </a:pPr>
            <a:r>
              <a:rPr lang="en-US" sz="2800" b="1" dirty="0">
                <a:latin typeface="Arial" panose="020B0604020202020204" pitchFamily="34" charset="0"/>
                <a:cs typeface="Arial" panose="020B0604020202020204" pitchFamily="34" charset="0"/>
              </a:rPr>
              <a:t>(2022)</a:t>
            </a:r>
          </a:p>
        </p:txBody>
      </p:sp>
      <p:graphicFrame>
        <p:nvGraphicFramePr>
          <p:cNvPr id="5" name="Table 4">
            <a:extLst>
              <a:ext uri="{FF2B5EF4-FFF2-40B4-BE49-F238E27FC236}">
                <a16:creationId xmlns:a16="http://schemas.microsoft.com/office/drawing/2014/main" id="{52D9B1BC-3021-A85C-7A66-30E08B8E5F64}"/>
              </a:ext>
            </a:extLst>
          </p:cNvPr>
          <p:cNvGraphicFramePr>
            <a:graphicFrameLocks noGrp="1"/>
          </p:cNvGraphicFramePr>
          <p:nvPr>
            <p:extLst>
              <p:ext uri="{D42A27DB-BD31-4B8C-83A1-F6EECF244321}">
                <p14:modId xmlns:p14="http://schemas.microsoft.com/office/powerpoint/2010/main" val="1477443383"/>
              </p:ext>
            </p:extLst>
          </p:nvPr>
        </p:nvGraphicFramePr>
        <p:xfrm>
          <a:off x="3477289" y="1038226"/>
          <a:ext cx="8340463" cy="4781547"/>
        </p:xfrm>
        <a:graphic>
          <a:graphicData uri="http://schemas.openxmlformats.org/drawingml/2006/table">
            <a:tbl>
              <a:tblPr firstRow="1" lastRow="1" bandRow="1">
                <a:tableStyleId>{073A0DAA-6AF3-43AB-8588-CEC1D06C72B9}</a:tableStyleId>
              </a:tblPr>
              <a:tblGrid>
                <a:gridCol w="3490671">
                  <a:extLst>
                    <a:ext uri="{9D8B030D-6E8A-4147-A177-3AD203B41FA5}">
                      <a16:colId xmlns:a16="http://schemas.microsoft.com/office/drawing/2014/main" val="4247383021"/>
                    </a:ext>
                  </a:extLst>
                </a:gridCol>
                <a:gridCol w="1319514">
                  <a:extLst>
                    <a:ext uri="{9D8B030D-6E8A-4147-A177-3AD203B41FA5}">
                      <a16:colId xmlns:a16="http://schemas.microsoft.com/office/drawing/2014/main" val="3359053232"/>
                    </a:ext>
                  </a:extLst>
                </a:gridCol>
                <a:gridCol w="1203767">
                  <a:extLst>
                    <a:ext uri="{9D8B030D-6E8A-4147-A177-3AD203B41FA5}">
                      <a16:colId xmlns:a16="http://schemas.microsoft.com/office/drawing/2014/main" val="1959469313"/>
                    </a:ext>
                  </a:extLst>
                </a:gridCol>
                <a:gridCol w="1215342">
                  <a:extLst>
                    <a:ext uri="{9D8B030D-6E8A-4147-A177-3AD203B41FA5}">
                      <a16:colId xmlns:a16="http://schemas.microsoft.com/office/drawing/2014/main" val="334590598"/>
                    </a:ext>
                  </a:extLst>
                </a:gridCol>
                <a:gridCol w="1111169">
                  <a:extLst>
                    <a:ext uri="{9D8B030D-6E8A-4147-A177-3AD203B41FA5}">
                      <a16:colId xmlns:a16="http://schemas.microsoft.com/office/drawing/2014/main" val="171401893"/>
                    </a:ext>
                  </a:extLst>
                </a:gridCol>
              </a:tblGrid>
              <a:tr h="5312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School Type</a:t>
                      </a:r>
                      <a:endParaRPr lang="en-US" sz="1800" dirty="0">
                        <a:solidFill>
                          <a:schemeClr val="bg1"/>
                        </a:solidFill>
                        <a:latin typeface="Helvetica" pitchFamily="2" charset="0"/>
                      </a:endParaRPr>
                    </a:p>
                  </a:txBody>
                  <a:tcPr anchor="ctr"/>
                </a:tc>
                <a:tc>
                  <a:txBody>
                    <a:bodyPr/>
                    <a:lstStyle/>
                    <a:p>
                      <a:pPr algn="ctr"/>
                      <a:r>
                        <a:rPr lang="en-US" sz="1800" dirty="0">
                          <a:solidFill>
                            <a:schemeClr val="bg1"/>
                          </a:solidFill>
                        </a:rPr>
                        <a:t>Urban</a:t>
                      </a:r>
                      <a:endParaRPr lang="en-US" sz="1800" dirty="0">
                        <a:solidFill>
                          <a:schemeClr val="bg1"/>
                        </a:solidFill>
                        <a:latin typeface="Helvetica" pitchFamily="2" charset="0"/>
                      </a:endParaRPr>
                    </a:p>
                  </a:txBody>
                  <a:tcPr anchor="ctr"/>
                </a:tc>
                <a:tc>
                  <a:txBody>
                    <a:bodyPr/>
                    <a:lstStyle/>
                    <a:p>
                      <a:pPr algn="ctr"/>
                      <a:r>
                        <a:rPr lang="en-US" sz="1800" dirty="0">
                          <a:solidFill>
                            <a:schemeClr val="bg1"/>
                          </a:solidFill>
                        </a:rPr>
                        <a:t>Suburban</a:t>
                      </a:r>
                      <a:endParaRPr lang="en-US" sz="1800" dirty="0">
                        <a:solidFill>
                          <a:schemeClr val="bg1"/>
                        </a:solidFill>
                        <a:latin typeface="Helvetica" pitchFamily="2" charset="0"/>
                      </a:endParaRPr>
                    </a:p>
                  </a:txBody>
                  <a:tcPr anchor="ctr"/>
                </a:tc>
                <a:tc>
                  <a:txBody>
                    <a:bodyPr/>
                    <a:lstStyle/>
                    <a:p>
                      <a:pPr algn="ctr"/>
                      <a:r>
                        <a:rPr lang="en-US" sz="1800" dirty="0">
                          <a:solidFill>
                            <a:schemeClr val="bg1"/>
                          </a:solidFill>
                        </a:rPr>
                        <a:t>Town</a:t>
                      </a:r>
                      <a:endParaRPr lang="en-US" sz="1800" dirty="0">
                        <a:solidFill>
                          <a:schemeClr val="bg1"/>
                        </a:solidFill>
                        <a:latin typeface="Helvetica" pitchFamily="2" charset="0"/>
                      </a:endParaRPr>
                    </a:p>
                  </a:txBody>
                  <a:tcPr anchor="ctr"/>
                </a:tc>
                <a:tc>
                  <a:txBody>
                    <a:bodyPr/>
                    <a:lstStyle/>
                    <a:p>
                      <a:pPr algn="ctr"/>
                      <a:r>
                        <a:rPr lang="en-US" sz="1800" dirty="0">
                          <a:solidFill>
                            <a:schemeClr val="bg1"/>
                          </a:solidFill>
                        </a:rPr>
                        <a:t>Rural</a:t>
                      </a:r>
                      <a:endParaRPr lang="en-US" sz="1800" dirty="0">
                        <a:solidFill>
                          <a:schemeClr val="bg1"/>
                        </a:solidFill>
                        <a:latin typeface="Helvetica" pitchFamily="2" charset="0"/>
                      </a:endParaRPr>
                    </a:p>
                  </a:txBody>
                  <a:tcPr anchor="ctr"/>
                </a:tc>
                <a:extLst>
                  <a:ext uri="{0D108BD9-81ED-4DB2-BD59-A6C34878D82A}">
                    <a16:rowId xmlns:a16="http://schemas.microsoft.com/office/drawing/2014/main" val="879507940"/>
                  </a:ext>
                </a:extLst>
              </a:tr>
              <a:tr h="531283">
                <a:tc>
                  <a:txBody>
                    <a:bodyPr/>
                    <a:lstStyle/>
                    <a:p>
                      <a:pPr lvl="1" algn="l" fontAlgn="b"/>
                      <a:r>
                        <a:rPr lang="en-US" sz="1800" dirty="0">
                          <a:solidFill>
                            <a:srgbClr val="000000"/>
                          </a:solidFill>
                        </a:rPr>
                        <a:t>Alternative Schools of Choice</a:t>
                      </a:r>
                      <a:endParaRPr lang="en-US" sz="1800" dirty="0">
                        <a:solidFill>
                          <a:srgbClr val="000000"/>
                        </a:solidFill>
                        <a:latin typeface="Helvetica" pitchFamily="2" charset="0"/>
                      </a:endParaRPr>
                    </a:p>
                  </a:txBody>
                  <a:tcPr marL="9525" marR="9525" marT="9525" marB="0" anchor="ctr"/>
                </a:tc>
                <a:tc>
                  <a:txBody>
                    <a:bodyPr/>
                    <a:lstStyle/>
                    <a:p>
                      <a:pPr algn="ctr" fontAlgn="b"/>
                      <a:r>
                        <a:rPr lang="en-US" sz="1800" dirty="0">
                          <a:solidFill>
                            <a:srgbClr val="000000"/>
                          </a:solidFill>
                        </a:rPr>
                        <a:t>127</a:t>
                      </a:r>
                      <a:endParaRPr lang="en-US" sz="1800" dirty="0">
                        <a:solidFill>
                          <a:srgbClr val="000000"/>
                        </a:solidFill>
                        <a:latin typeface="Helvetica" pitchFamily="2" charset="0"/>
                      </a:endParaRPr>
                    </a:p>
                  </a:txBody>
                  <a:tcPr marL="9525" marR="9525" marT="9525" marB="0" anchor="ctr"/>
                </a:tc>
                <a:tc>
                  <a:txBody>
                    <a:bodyPr/>
                    <a:lstStyle/>
                    <a:p>
                      <a:pPr algn="ctr" fontAlgn="b"/>
                      <a:r>
                        <a:rPr lang="en-US" sz="1800" dirty="0">
                          <a:solidFill>
                            <a:srgbClr val="000000"/>
                          </a:solidFill>
                        </a:rPr>
                        <a:t>137</a:t>
                      </a:r>
                      <a:endParaRPr lang="en-US" sz="1800" dirty="0">
                        <a:solidFill>
                          <a:srgbClr val="000000"/>
                        </a:solidFill>
                        <a:latin typeface="Helvetica" pitchFamily="2" charset="0"/>
                      </a:endParaRPr>
                    </a:p>
                  </a:txBody>
                  <a:tcPr marL="9525" marR="9525" marT="9525" marB="0" anchor="ctr"/>
                </a:tc>
                <a:tc>
                  <a:txBody>
                    <a:bodyPr/>
                    <a:lstStyle/>
                    <a:p>
                      <a:pPr algn="ctr" fontAlgn="b"/>
                      <a:r>
                        <a:rPr lang="en-US" sz="1800" dirty="0">
                          <a:solidFill>
                            <a:srgbClr val="000000"/>
                          </a:solidFill>
                        </a:rPr>
                        <a:t>31</a:t>
                      </a:r>
                      <a:endParaRPr lang="en-US" sz="1800" dirty="0">
                        <a:solidFill>
                          <a:srgbClr val="000000"/>
                        </a:solidFill>
                        <a:latin typeface="Helvetica" pitchFamily="2" charset="0"/>
                      </a:endParaRPr>
                    </a:p>
                  </a:txBody>
                  <a:tcPr marL="9525" marR="9525" marT="9525" marB="0" anchor="ctr"/>
                </a:tc>
                <a:tc>
                  <a:txBody>
                    <a:bodyPr/>
                    <a:lstStyle/>
                    <a:p>
                      <a:pPr algn="ctr" fontAlgn="b"/>
                      <a:r>
                        <a:rPr lang="en-US" sz="1800" dirty="0">
                          <a:solidFill>
                            <a:srgbClr val="000000"/>
                          </a:solidFill>
                        </a:rPr>
                        <a:t>21</a:t>
                      </a:r>
                      <a:endParaRPr lang="en-US" sz="1800" dirty="0">
                        <a:solidFill>
                          <a:srgbClr val="000000"/>
                        </a:solidFill>
                        <a:latin typeface="Helvetica" pitchFamily="2" charset="0"/>
                      </a:endParaRPr>
                    </a:p>
                  </a:txBody>
                  <a:tcPr marL="9525" marR="9525" marT="9525" marB="0" anchor="ctr"/>
                </a:tc>
                <a:extLst>
                  <a:ext uri="{0D108BD9-81ED-4DB2-BD59-A6C34878D82A}">
                    <a16:rowId xmlns:a16="http://schemas.microsoft.com/office/drawing/2014/main" val="4110798845"/>
                  </a:ext>
                </a:extLst>
              </a:tr>
              <a:tr h="531283">
                <a:tc>
                  <a:txBody>
                    <a:bodyPr/>
                    <a:lstStyle/>
                    <a:p>
                      <a:pPr lvl="1" algn="l" fontAlgn="b"/>
                      <a:r>
                        <a:rPr lang="en-US" sz="1800" dirty="0">
                          <a:solidFill>
                            <a:srgbClr val="000000"/>
                          </a:solidFill>
                        </a:rPr>
                        <a:t>Continuation High Schools</a:t>
                      </a:r>
                      <a:endParaRPr lang="en-US" sz="1800" dirty="0">
                        <a:solidFill>
                          <a:srgbClr val="000000"/>
                        </a:solidFill>
                        <a:latin typeface="Helvetica" pitchFamily="2" charset="0"/>
                      </a:endParaRPr>
                    </a:p>
                  </a:txBody>
                  <a:tcPr marL="9525" marR="9525" marT="9525" marB="0" anchor="ctr"/>
                </a:tc>
                <a:tc>
                  <a:txBody>
                    <a:bodyPr/>
                    <a:lstStyle/>
                    <a:p>
                      <a:pPr algn="ctr" fontAlgn="b"/>
                      <a:r>
                        <a:rPr lang="en-US" sz="1800" dirty="0">
                          <a:solidFill>
                            <a:srgbClr val="000000"/>
                          </a:solidFill>
                        </a:rPr>
                        <a:t>148</a:t>
                      </a:r>
                      <a:endParaRPr lang="en-US" sz="1800" dirty="0">
                        <a:solidFill>
                          <a:srgbClr val="000000"/>
                        </a:solidFill>
                        <a:latin typeface="Helvetica" pitchFamily="2" charset="0"/>
                      </a:endParaRPr>
                    </a:p>
                  </a:txBody>
                  <a:tcPr marL="9525" marR="9525" marT="9525" marB="0" anchor="ctr"/>
                </a:tc>
                <a:tc>
                  <a:txBody>
                    <a:bodyPr/>
                    <a:lstStyle/>
                    <a:p>
                      <a:pPr algn="ctr" fontAlgn="b"/>
                      <a:r>
                        <a:rPr lang="en-US" sz="1800" dirty="0">
                          <a:solidFill>
                            <a:srgbClr val="000000"/>
                          </a:solidFill>
                        </a:rPr>
                        <a:t>124</a:t>
                      </a:r>
                      <a:endParaRPr lang="en-US" sz="1800" dirty="0">
                        <a:solidFill>
                          <a:srgbClr val="000000"/>
                        </a:solidFill>
                        <a:latin typeface="Helvetica" pitchFamily="2" charset="0"/>
                      </a:endParaRPr>
                    </a:p>
                  </a:txBody>
                  <a:tcPr marL="9525" marR="9525" marT="9525" marB="0" anchor="ctr"/>
                </a:tc>
                <a:tc>
                  <a:txBody>
                    <a:bodyPr/>
                    <a:lstStyle/>
                    <a:p>
                      <a:pPr algn="ctr" fontAlgn="b"/>
                      <a:r>
                        <a:rPr lang="en-US" sz="1800" dirty="0">
                          <a:solidFill>
                            <a:srgbClr val="000000"/>
                          </a:solidFill>
                        </a:rPr>
                        <a:t>79</a:t>
                      </a:r>
                      <a:endParaRPr lang="en-US" sz="1800" dirty="0">
                        <a:solidFill>
                          <a:srgbClr val="000000"/>
                        </a:solidFill>
                        <a:latin typeface="Helvetica" pitchFamily="2" charset="0"/>
                      </a:endParaRPr>
                    </a:p>
                  </a:txBody>
                  <a:tcPr marL="9525" marR="9525" marT="9525" marB="0" anchor="ctr"/>
                </a:tc>
                <a:tc>
                  <a:txBody>
                    <a:bodyPr/>
                    <a:lstStyle/>
                    <a:p>
                      <a:pPr algn="ctr" fontAlgn="b"/>
                      <a:r>
                        <a:rPr lang="en-US" sz="1800" dirty="0">
                          <a:solidFill>
                            <a:srgbClr val="000000"/>
                          </a:solidFill>
                        </a:rPr>
                        <a:t>34</a:t>
                      </a:r>
                      <a:endParaRPr lang="en-US" sz="1800" dirty="0">
                        <a:solidFill>
                          <a:srgbClr val="000000"/>
                        </a:solidFill>
                        <a:latin typeface="Helvetica" pitchFamily="2" charset="0"/>
                      </a:endParaRPr>
                    </a:p>
                  </a:txBody>
                  <a:tcPr marL="9525" marR="9525" marT="9525" marB="0" anchor="ctr"/>
                </a:tc>
                <a:extLst>
                  <a:ext uri="{0D108BD9-81ED-4DB2-BD59-A6C34878D82A}">
                    <a16:rowId xmlns:a16="http://schemas.microsoft.com/office/drawing/2014/main" val="1631625562"/>
                  </a:ext>
                </a:extLst>
              </a:tr>
              <a:tr h="531283">
                <a:tc>
                  <a:txBody>
                    <a:bodyPr/>
                    <a:lstStyle/>
                    <a:p>
                      <a:pPr lvl="1" algn="l" fontAlgn="b"/>
                      <a:r>
                        <a:rPr lang="en-US" sz="1800" dirty="0">
                          <a:solidFill>
                            <a:srgbClr val="000000"/>
                          </a:solidFill>
                        </a:rPr>
                        <a:t>County-District Community</a:t>
                      </a:r>
                      <a:endParaRPr lang="en-US" sz="1800" dirty="0">
                        <a:solidFill>
                          <a:srgbClr val="000000"/>
                        </a:solidFill>
                        <a:latin typeface="Helvetica" pitchFamily="2" charset="0"/>
                      </a:endParaRPr>
                    </a:p>
                  </a:txBody>
                  <a:tcPr marL="9525" marR="9525" marT="9525" marB="0" anchor="ctr"/>
                </a:tc>
                <a:tc>
                  <a:txBody>
                    <a:bodyPr/>
                    <a:lstStyle/>
                    <a:p>
                      <a:pPr algn="ctr" fontAlgn="b"/>
                      <a:r>
                        <a:rPr lang="en-US" sz="1800" dirty="0">
                          <a:solidFill>
                            <a:srgbClr val="000000"/>
                          </a:solidFill>
                        </a:rPr>
                        <a:t>31</a:t>
                      </a:r>
                      <a:endParaRPr lang="en-US" sz="1800" dirty="0">
                        <a:solidFill>
                          <a:srgbClr val="000000"/>
                        </a:solidFill>
                        <a:latin typeface="Helvetica" pitchFamily="2" charset="0"/>
                      </a:endParaRPr>
                    </a:p>
                  </a:txBody>
                  <a:tcPr marL="9525" marR="9525" marT="9525" marB="0" anchor="ctr"/>
                </a:tc>
                <a:tc>
                  <a:txBody>
                    <a:bodyPr/>
                    <a:lstStyle/>
                    <a:p>
                      <a:pPr algn="ctr" fontAlgn="b"/>
                      <a:r>
                        <a:rPr lang="en-US" sz="1800" dirty="0">
                          <a:solidFill>
                            <a:srgbClr val="000000"/>
                          </a:solidFill>
                        </a:rPr>
                        <a:t>51</a:t>
                      </a:r>
                      <a:endParaRPr lang="en-US" sz="1800" dirty="0">
                        <a:solidFill>
                          <a:srgbClr val="000000"/>
                        </a:solidFill>
                        <a:latin typeface="Helvetica" pitchFamily="2" charset="0"/>
                      </a:endParaRPr>
                    </a:p>
                  </a:txBody>
                  <a:tcPr marL="9525" marR="9525" marT="9525" marB="0" anchor="ctr"/>
                </a:tc>
                <a:tc>
                  <a:txBody>
                    <a:bodyPr/>
                    <a:lstStyle/>
                    <a:p>
                      <a:pPr algn="ctr" fontAlgn="b"/>
                      <a:r>
                        <a:rPr lang="en-US" sz="1800" dirty="0">
                          <a:solidFill>
                            <a:srgbClr val="000000"/>
                          </a:solidFill>
                        </a:rPr>
                        <a:t>12</a:t>
                      </a:r>
                      <a:endParaRPr lang="en-US" sz="1800" dirty="0">
                        <a:solidFill>
                          <a:srgbClr val="000000"/>
                        </a:solidFill>
                        <a:latin typeface="Helvetica" pitchFamily="2" charset="0"/>
                      </a:endParaRPr>
                    </a:p>
                  </a:txBody>
                  <a:tcPr marL="9525" marR="9525" marT="9525" marB="0" anchor="ctr"/>
                </a:tc>
                <a:tc>
                  <a:txBody>
                    <a:bodyPr/>
                    <a:lstStyle/>
                    <a:p>
                      <a:pPr algn="ctr" fontAlgn="b"/>
                      <a:r>
                        <a:rPr lang="en-US" sz="1800" dirty="0">
                          <a:solidFill>
                            <a:srgbClr val="000000"/>
                          </a:solidFill>
                        </a:rPr>
                        <a:t>5</a:t>
                      </a:r>
                      <a:endParaRPr lang="en-US" sz="1800" dirty="0">
                        <a:solidFill>
                          <a:srgbClr val="000000"/>
                        </a:solidFill>
                        <a:latin typeface="Helvetica" pitchFamily="2" charset="0"/>
                      </a:endParaRPr>
                    </a:p>
                  </a:txBody>
                  <a:tcPr marL="9525" marR="9525" marT="9525" marB="0" anchor="ctr"/>
                </a:tc>
                <a:extLst>
                  <a:ext uri="{0D108BD9-81ED-4DB2-BD59-A6C34878D82A}">
                    <a16:rowId xmlns:a16="http://schemas.microsoft.com/office/drawing/2014/main" val="3966975123"/>
                  </a:ext>
                </a:extLst>
              </a:tr>
              <a:tr h="531283">
                <a:tc>
                  <a:txBody>
                    <a:bodyPr/>
                    <a:lstStyle/>
                    <a:p>
                      <a:pPr lvl="1" algn="l" fontAlgn="b"/>
                      <a:r>
                        <a:rPr lang="en-US" sz="1800" dirty="0">
                          <a:solidFill>
                            <a:srgbClr val="000000"/>
                          </a:solidFill>
                        </a:rPr>
                        <a:t>Juvenile Justice Schools</a:t>
                      </a:r>
                      <a:endParaRPr lang="en-US" sz="1800" dirty="0">
                        <a:solidFill>
                          <a:srgbClr val="000000"/>
                        </a:solidFill>
                        <a:latin typeface="Helvetica" pitchFamily="2" charset="0"/>
                      </a:endParaRPr>
                    </a:p>
                  </a:txBody>
                  <a:tcPr marL="9525" marR="9525" marT="9525" marB="0" anchor="ctr"/>
                </a:tc>
                <a:tc>
                  <a:txBody>
                    <a:bodyPr/>
                    <a:lstStyle/>
                    <a:p>
                      <a:pPr algn="ctr" fontAlgn="b"/>
                      <a:r>
                        <a:rPr lang="en-US" sz="1800" dirty="0">
                          <a:solidFill>
                            <a:srgbClr val="000000"/>
                          </a:solidFill>
                        </a:rPr>
                        <a:t>11</a:t>
                      </a:r>
                      <a:endParaRPr lang="en-US" sz="1800" dirty="0">
                        <a:solidFill>
                          <a:srgbClr val="000000"/>
                        </a:solidFill>
                        <a:latin typeface="Helvetica" pitchFamily="2" charset="0"/>
                      </a:endParaRPr>
                    </a:p>
                  </a:txBody>
                  <a:tcPr marL="9525" marR="9525" marT="9525" marB="0" anchor="ctr"/>
                </a:tc>
                <a:tc>
                  <a:txBody>
                    <a:bodyPr/>
                    <a:lstStyle/>
                    <a:p>
                      <a:pPr algn="ctr" fontAlgn="b"/>
                      <a:r>
                        <a:rPr lang="en-US" sz="1800">
                          <a:solidFill>
                            <a:srgbClr val="000000"/>
                          </a:solidFill>
                        </a:rPr>
                        <a:t>16</a:t>
                      </a:r>
                      <a:endParaRPr lang="en-US" sz="1800">
                        <a:solidFill>
                          <a:srgbClr val="000000"/>
                        </a:solidFill>
                        <a:latin typeface="Helvetica" pitchFamily="2" charset="0"/>
                      </a:endParaRPr>
                    </a:p>
                  </a:txBody>
                  <a:tcPr marL="9525" marR="9525" marT="9525" marB="0" anchor="ctr"/>
                </a:tc>
                <a:tc>
                  <a:txBody>
                    <a:bodyPr/>
                    <a:lstStyle/>
                    <a:p>
                      <a:pPr algn="ctr" fontAlgn="b"/>
                      <a:r>
                        <a:rPr lang="en-US" sz="1800" dirty="0">
                          <a:solidFill>
                            <a:srgbClr val="000000"/>
                          </a:solidFill>
                        </a:rPr>
                        <a:t>1</a:t>
                      </a:r>
                      <a:endParaRPr lang="en-US" sz="1800" dirty="0">
                        <a:solidFill>
                          <a:srgbClr val="000000"/>
                        </a:solidFill>
                        <a:latin typeface="Helvetica" pitchFamily="2" charset="0"/>
                      </a:endParaRPr>
                    </a:p>
                  </a:txBody>
                  <a:tcPr marL="9525" marR="9525" marT="9525" marB="0" anchor="ctr"/>
                </a:tc>
                <a:tc>
                  <a:txBody>
                    <a:bodyPr/>
                    <a:lstStyle/>
                    <a:p>
                      <a:pPr algn="ctr" fontAlgn="b"/>
                      <a:r>
                        <a:rPr lang="en-US" sz="1800" dirty="0">
                          <a:solidFill>
                            <a:srgbClr val="000000"/>
                          </a:solidFill>
                        </a:rPr>
                        <a:t>6</a:t>
                      </a:r>
                      <a:endParaRPr lang="en-US" sz="1800" dirty="0">
                        <a:solidFill>
                          <a:srgbClr val="000000"/>
                        </a:solidFill>
                        <a:latin typeface="Helvetica" pitchFamily="2" charset="0"/>
                      </a:endParaRPr>
                    </a:p>
                  </a:txBody>
                  <a:tcPr marL="9525" marR="9525" marT="9525" marB="0" anchor="ctr"/>
                </a:tc>
                <a:extLst>
                  <a:ext uri="{0D108BD9-81ED-4DB2-BD59-A6C34878D82A}">
                    <a16:rowId xmlns:a16="http://schemas.microsoft.com/office/drawing/2014/main" val="1934470470"/>
                  </a:ext>
                </a:extLst>
              </a:tr>
              <a:tr h="531283">
                <a:tc>
                  <a:txBody>
                    <a:bodyPr/>
                    <a:lstStyle/>
                    <a:p>
                      <a:pPr lvl="1" algn="l" fontAlgn="b"/>
                      <a:r>
                        <a:rPr lang="en-US" sz="1800" dirty="0">
                          <a:solidFill>
                            <a:srgbClr val="000000"/>
                          </a:solidFill>
                        </a:rPr>
                        <a:t>Opportunity Schools</a:t>
                      </a:r>
                      <a:endParaRPr lang="en-US" sz="1800" dirty="0">
                        <a:solidFill>
                          <a:srgbClr val="000000"/>
                        </a:solidFill>
                        <a:latin typeface="Helvetica" pitchFamily="2" charset="0"/>
                      </a:endParaRPr>
                    </a:p>
                  </a:txBody>
                  <a:tcPr marL="9525" marR="9525" marT="9525" marB="0" anchor="ctr"/>
                </a:tc>
                <a:tc>
                  <a:txBody>
                    <a:bodyPr/>
                    <a:lstStyle/>
                    <a:p>
                      <a:pPr algn="ctr" fontAlgn="b"/>
                      <a:r>
                        <a:rPr lang="en-US" sz="1800">
                          <a:solidFill>
                            <a:srgbClr val="000000"/>
                          </a:solidFill>
                        </a:rPr>
                        <a:t>3</a:t>
                      </a:r>
                      <a:endParaRPr lang="en-US" sz="1800">
                        <a:solidFill>
                          <a:srgbClr val="000000"/>
                        </a:solidFill>
                        <a:latin typeface="Helvetica" pitchFamily="2" charset="0"/>
                      </a:endParaRPr>
                    </a:p>
                  </a:txBody>
                  <a:tcPr marL="9525" marR="9525" marT="9525" marB="0" anchor="ctr"/>
                </a:tc>
                <a:tc>
                  <a:txBody>
                    <a:bodyPr/>
                    <a:lstStyle/>
                    <a:p>
                      <a:pPr algn="ctr" fontAlgn="b"/>
                      <a:r>
                        <a:rPr lang="en-US" sz="1800">
                          <a:solidFill>
                            <a:srgbClr val="000000"/>
                          </a:solidFill>
                        </a:rPr>
                        <a:t>8</a:t>
                      </a:r>
                      <a:endParaRPr lang="en-US" sz="1800">
                        <a:solidFill>
                          <a:srgbClr val="000000"/>
                        </a:solidFill>
                        <a:latin typeface="Helvetica" pitchFamily="2" charset="0"/>
                      </a:endParaRPr>
                    </a:p>
                  </a:txBody>
                  <a:tcPr marL="9525" marR="9525" marT="9525" marB="0" anchor="ctr"/>
                </a:tc>
                <a:tc>
                  <a:txBody>
                    <a:bodyPr/>
                    <a:lstStyle/>
                    <a:p>
                      <a:pPr algn="ctr" fontAlgn="b"/>
                      <a:r>
                        <a:rPr lang="en-US" sz="1800" dirty="0">
                          <a:solidFill>
                            <a:srgbClr val="000000"/>
                          </a:solidFill>
                        </a:rPr>
                        <a:t>2</a:t>
                      </a:r>
                      <a:endParaRPr lang="en-US" sz="1800" dirty="0">
                        <a:solidFill>
                          <a:srgbClr val="000000"/>
                        </a:solidFill>
                        <a:latin typeface="Helvetica" pitchFamily="2" charset="0"/>
                      </a:endParaRPr>
                    </a:p>
                  </a:txBody>
                  <a:tcPr marL="9525" marR="9525" marT="9525" marB="0" anchor="ctr"/>
                </a:tc>
                <a:tc>
                  <a:txBody>
                    <a:bodyPr/>
                    <a:lstStyle/>
                    <a:p>
                      <a:pPr algn="ctr" fontAlgn="b"/>
                      <a:r>
                        <a:rPr lang="en-US" sz="1800" dirty="0">
                          <a:solidFill>
                            <a:srgbClr val="000000"/>
                          </a:solidFill>
                          <a:latin typeface="Helvetica" pitchFamily="2" charset="0"/>
                        </a:rPr>
                        <a:t>0</a:t>
                      </a:r>
                    </a:p>
                  </a:txBody>
                  <a:tcPr marL="9525" marR="9525" marT="9525" marB="0" anchor="ctr"/>
                </a:tc>
                <a:extLst>
                  <a:ext uri="{0D108BD9-81ED-4DB2-BD59-A6C34878D82A}">
                    <a16:rowId xmlns:a16="http://schemas.microsoft.com/office/drawing/2014/main" val="1727796418"/>
                  </a:ext>
                </a:extLst>
              </a:tr>
              <a:tr h="531283">
                <a:tc>
                  <a:txBody>
                    <a:bodyPr/>
                    <a:lstStyle/>
                    <a:p>
                      <a:pPr lvl="1" algn="l" fontAlgn="b"/>
                      <a:r>
                        <a:rPr lang="en-US" sz="1800" dirty="0">
                          <a:solidFill>
                            <a:srgbClr val="000000"/>
                          </a:solidFill>
                        </a:rPr>
                        <a:t>Special Education</a:t>
                      </a:r>
                      <a:endParaRPr lang="en-US" sz="1800" dirty="0">
                        <a:solidFill>
                          <a:srgbClr val="000000"/>
                        </a:solidFill>
                        <a:latin typeface="Helvetica" pitchFamily="2" charset="0"/>
                      </a:endParaRPr>
                    </a:p>
                  </a:txBody>
                  <a:tcPr marL="9525" marR="9525" marT="9525" marB="0" anchor="ctr"/>
                </a:tc>
                <a:tc>
                  <a:txBody>
                    <a:bodyPr/>
                    <a:lstStyle/>
                    <a:p>
                      <a:pPr algn="ctr" fontAlgn="b"/>
                      <a:r>
                        <a:rPr lang="en-US" sz="1800">
                          <a:solidFill>
                            <a:srgbClr val="000000"/>
                          </a:solidFill>
                        </a:rPr>
                        <a:t>50</a:t>
                      </a:r>
                      <a:endParaRPr lang="en-US" sz="1800">
                        <a:solidFill>
                          <a:srgbClr val="000000"/>
                        </a:solidFill>
                        <a:latin typeface="Helvetica" pitchFamily="2" charset="0"/>
                      </a:endParaRPr>
                    </a:p>
                  </a:txBody>
                  <a:tcPr marL="9525" marR="9525" marT="9525" marB="0" anchor="ctr"/>
                </a:tc>
                <a:tc>
                  <a:txBody>
                    <a:bodyPr/>
                    <a:lstStyle/>
                    <a:p>
                      <a:pPr algn="ctr" fontAlgn="b"/>
                      <a:r>
                        <a:rPr lang="en-US" sz="1800">
                          <a:solidFill>
                            <a:srgbClr val="000000"/>
                          </a:solidFill>
                        </a:rPr>
                        <a:t>55</a:t>
                      </a:r>
                      <a:endParaRPr lang="en-US" sz="1800">
                        <a:solidFill>
                          <a:srgbClr val="000000"/>
                        </a:solidFill>
                        <a:latin typeface="Helvetica" pitchFamily="2" charset="0"/>
                      </a:endParaRPr>
                    </a:p>
                  </a:txBody>
                  <a:tcPr marL="9525" marR="9525" marT="9525" marB="0" anchor="ctr"/>
                </a:tc>
                <a:tc>
                  <a:txBody>
                    <a:bodyPr/>
                    <a:lstStyle/>
                    <a:p>
                      <a:pPr algn="ctr" fontAlgn="b"/>
                      <a:r>
                        <a:rPr lang="en-US" sz="1800" dirty="0">
                          <a:solidFill>
                            <a:srgbClr val="000000"/>
                          </a:solidFill>
                        </a:rPr>
                        <a:t>9</a:t>
                      </a:r>
                      <a:endParaRPr lang="en-US" sz="1800" dirty="0">
                        <a:solidFill>
                          <a:srgbClr val="000000"/>
                        </a:solidFill>
                        <a:latin typeface="Helvetica" pitchFamily="2" charset="0"/>
                      </a:endParaRPr>
                    </a:p>
                  </a:txBody>
                  <a:tcPr marL="9525" marR="9525" marT="9525" marB="0" anchor="ctr"/>
                </a:tc>
                <a:tc>
                  <a:txBody>
                    <a:bodyPr/>
                    <a:lstStyle/>
                    <a:p>
                      <a:pPr algn="ctr" fontAlgn="b"/>
                      <a:r>
                        <a:rPr lang="en-US" sz="1800" dirty="0">
                          <a:solidFill>
                            <a:srgbClr val="000000"/>
                          </a:solidFill>
                        </a:rPr>
                        <a:t>8</a:t>
                      </a:r>
                      <a:endParaRPr lang="en-US" sz="1800" dirty="0">
                        <a:solidFill>
                          <a:srgbClr val="000000"/>
                        </a:solidFill>
                        <a:latin typeface="Helvetica" pitchFamily="2" charset="0"/>
                      </a:endParaRPr>
                    </a:p>
                  </a:txBody>
                  <a:tcPr marL="9525" marR="9525" marT="9525" marB="0" anchor="ctr"/>
                </a:tc>
                <a:extLst>
                  <a:ext uri="{0D108BD9-81ED-4DB2-BD59-A6C34878D82A}">
                    <a16:rowId xmlns:a16="http://schemas.microsoft.com/office/drawing/2014/main" val="1196330199"/>
                  </a:ext>
                </a:extLst>
              </a:tr>
              <a:tr h="531283">
                <a:tc>
                  <a:txBody>
                    <a:bodyPr/>
                    <a:lstStyle/>
                    <a:p>
                      <a:pPr lvl="1" algn="l" fontAlgn="b"/>
                      <a:r>
                        <a:rPr lang="en-US" sz="1800" dirty="0">
                          <a:solidFill>
                            <a:srgbClr val="000000"/>
                          </a:solidFill>
                        </a:rPr>
                        <a:t>Traditional</a:t>
                      </a:r>
                      <a:endParaRPr lang="en-US" sz="1800" dirty="0">
                        <a:solidFill>
                          <a:srgbClr val="000000"/>
                        </a:solidFill>
                        <a:latin typeface="Helvetica" pitchFamily="2" charset="0"/>
                      </a:endParaRPr>
                    </a:p>
                  </a:txBody>
                  <a:tcPr marL="9525" marR="9525" marT="9525" marB="0" anchor="ctr"/>
                </a:tc>
                <a:tc>
                  <a:txBody>
                    <a:bodyPr/>
                    <a:lstStyle/>
                    <a:p>
                      <a:pPr algn="ctr" fontAlgn="b"/>
                      <a:r>
                        <a:rPr lang="en-US" sz="1800" dirty="0">
                          <a:solidFill>
                            <a:srgbClr val="000000"/>
                          </a:solidFill>
                        </a:rPr>
                        <a:t>3,339</a:t>
                      </a:r>
                      <a:endParaRPr lang="en-US" sz="1800" dirty="0">
                        <a:solidFill>
                          <a:srgbClr val="000000"/>
                        </a:solidFill>
                        <a:latin typeface="Helvetica" pitchFamily="2" charset="0"/>
                      </a:endParaRPr>
                    </a:p>
                  </a:txBody>
                  <a:tcPr marL="9525" marR="9525" marT="9525" marB="0" anchor="ctr"/>
                </a:tc>
                <a:tc>
                  <a:txBody>
                    <a:bodyPr/>
                    <a:lstStyle/>
                    <a:p>
                      <a:pPr algn="ctr" fontAlgn="b"/>
                      <a:r>
                        <a:rPr lang="en-US" sz="1800" dirty="0">
                          <a:solidFill>
                            <a:srgbClr val="000000"/>
                          </a:solidFill>
                        </a:rPr>
                        <a:t>2,996</a:t>
                      </a:r>
                      <a:endParaRPr lang="en-US" sz="1800" dirty="0">
                        <a:solidFill>
                          <a:srgbClr val="000000"/>
                        </a:solidFill>
                        <a:latin typeface="Helvetica" pitchFamily="2" charset="0"/>
                      </a:endParaRPr>
                    </a:p>
                  </a:txBody>
                  <a:tcPr marL="9525" marR="9525" marT="9525" marB="0" anchor="ctr"/>
                </a:tc>
                <a:tc>
                  <a:txBody>
                    <a:bodyPr/>
                    <a:lstStyle/>
                    <a:p>
                      <a:pPr algn="ctr" fontAlgn="b"/>
                      <a:r>
                        <a:rPr lang="en-US" sz="1800" dirty="0">
                          <a:solidFill>
                            <a:srgbClr val="000000"/>
                          </a:solidFill>
                        </a:rPr>
                        <a:t>582</a:t>
                      </a:r>
                      <a:endParaRPr lang="en-US" sz="1800" dirty="0">
                        <a:solidFill>
                          <a:srgbClr val="000000"/>
                        </a:solidFill>
                        <a:latin typeface="Helvetica" pitchFamily="2" charset="0"/>
                      </a:endParaRPr>
                    </a:p>
                  </a:txBody>
                  <a:tcPr marL="9525" marR="9525" marT="9525" marB="0" anchor="ctr"/>
                </a:tc>
                <a:tc>
                  <a:txBody>
                    <a:bodyPr/>
                    <a:lstStyle/>
                    <a:p>
                      <a:pPr algn="ctr" fontAlgn="b"/>
                      <a:r>
                        <a:rPr lang="en-US" sz="1800" dirty="0">
                          <a:solidFill>
                            <a:srgbClr val="000000"/>
                          </a:solidFill>
                        </a:rPr>
                        <a:t>901</a:t>
                      </a:r>
                      <a:endParaRPr lang="en-US" sz="1800" dirty="0">
                        <a:solidFill>
                          <a:srgbClr val="000000"/>
                        </a:solidFill>
                        <a:latin typeface="Helvetica" pitchFamily="2" charset="0"/>
                      </a:endParaRPr>
                    </a:p>
                  </a:txBody>
                  <a:tcPr marL="9525" marR="9525" marT="9525" marB="0" anchor="ctr"/>
                </a:tc>
                <a:extLst>
                  <a:ext uri="{0D108BD9-81ED-4DB2-BD59-A6C34878D82A}">
                    <a16:rowId xmlns:a16="http://schemas.microsoft.com/office/drawing/2014/main" val="802221029"/>
                  </a:ext>
                </a:extLst>
              </a:tr>
              <a:tr h="531283">
                <a:tc>
                  <a:txBody>
                    <a:bodyPr/>
                    <a:lstStyle/>
                    <a:p>
                      <a:pPr algn="ctr" fontAlgn="b"/>
                      <a:r>
                        <a:rPr lang="en-US" dirty="0">
                          <a:solidFill>
                            <a:schemeClr val="bg1"/>
                          </a:solidFill>
                        </a:rPr>
                        <a:t>Total</a:t>
                      </a:r>
                      <a:endParaRPr lang="en-US" dirty="0">
                        <a:solidFill>
                          <a:schemeClr val="bg1"/>
                        </a:solidFill>
                        <a:latin typeface="Helvetica" pitchFamily="2" charset="0"/>
                      </a:endParaRPr>
                    </a:p>
                  </a:txBody>
                  <a:tcPr marL="9525" marR="9525" marT="9525" marB="0" anchor="ctr"/>
                </a:tc>
                <a:tc>
                  <a:txBody>
                    <a:bodyPr/>
                    <a:lstStyle/>
                    <a:p>
                      <a:pPr algn="ctr" fontAlgn="b"/>
                      <a:r>
                        <a:rPr lang="en-US" sz="1800" dirty="0">
                          <a:solidFill>
                            <a:schemeClr val="bg1"/>
                          </a:solidFill>
                          <a:latin typeface="+mn-lt"/>
                        </a:rPr>
                        <a:t>3,709</a:t>
                      </a:r>
                    </a:p>
                  </a:txBody>
                  <a:tcPr marL="9525" marR="9525" marT="9525" marB="0" anchor="ctr"/>
                </a:tc>
                <a:tc>
                  <a:txBody>
                    <a:bodyPr/>
                    <a:lstStyle/>
                    <a:p>
                      <a:pPr algn="ctr" fontAlgn="b"/>
                      <a:r>
                        <a:rPr lang="en-US" sz="1800" dirty="0">
                          <a:solidFill>
                            <a:schemeClr val="bg1"/>
                          </a:solidFill>
                          <a:latin typeface="+mn-lt"/>
                        </a:rPr>
                        <a:t>3,387</a:t>
                      </a:r>
                    </a:p>
                  </a:txBody>
                  <a:tcPr marL="9525" marR="9525" marT="9525" marB="0" anchor="ctr"/>
                </a:tc>
                <a:tc>
                  <a:txBody>
                    <a:bodyPr/>
                    <a:lstStyle/>
                    <a:p>
                      <a:pPr algn="ctr" fontAlgn="b"/>
                      <a:r>
                        <a:rPr lang="en-US" sz="1800" dirty="0">
                          <a:solidFill>
                            <a:schemeClr val="bg1"/>
                          </a:solidFill>
                          <a:latin typeface="+mn-lt"/>
                        </a:rPr>
                        <a:t>716</a:t>
                      </a:r>
                    </a:p>
                  </a:txBody>
                  <a:tcPr marL="9525" marR="9525" marT="9525" marB="0" anchor="ctr"/>
                </a:tc>
                <a:tc>
                  <a:txBody>
                    <a:bodyPr/>
                    <a:lstStyle/>
                    <a:p>
                      <a:pPr algn="ctr" fontAlgn="b"/>
                      <a:r>
                        <a:rPr lang="en-US" sz="1800" dirty="0">
                          <a:solidFill>
                            <a:schemeClr val="bg1"/>
                          </a:solidFill>
                          <a:latin typeface="+mn-lt"/>
                        </a:rPr>
                        <a:t>909</a:t>
                      </a:r>
                    </a:p>
                  </a:txBody>
                  <a:tcPr marL="9525" marR="9525" marT="9525" marB="0" anchor="ctr"/>
                </a:tc>
                <a:extLst>
                  <a:ext uri="{0D108BD9-81ED-4DB2-BD59-A6C34878D82A}">
                    <a16:rowId xmlns:a16="http://schemas.microsoft.com/office/drawing/2014/main" val="2283976521"/>
                  </a:ext>
                </a:extLst>
              </a:tr>
            </a:tbl>
          </a:graphicData>
        </a:graphic>
      </p:graphicFrame>
      <p:sp>
        <p:nvSpPr>
          <p:cNvPr id="6" name="Footer Placeholder 2">
            <a:extLst>
              <a:ext uri="{FF2B5EF4-FFF2-40B4-BE49-F238E27FC236}">
                <a16:creationId xmlns:a16="http://schemas.microsoft.com/office/drawing/2014/main" id="{A7E34F21-961C-9EE8-4D8F-7C0F008000D9}"/>
              </a:ext>
            </a:extLst>
          </p:cNvPr>
          <p:cNvSpPr>
            <a:spLocks noGrp="1"/>
          </p:cNvSpPr>
          <p:nvPr>
            <p:ph type="ftr" sz="quarter" idx="10"/>
          </p:nvPr>
        </p:nvSpPr>
        <p:spPr>
          <a:xfrm>
            <a:off x="3375467" y="6369290"/>
            <a:ext cx="5441066" cy="365125"/>
          </a:xfrm>
        </p:spPr>
        <p:txBody>
          <a:bodyPr/>
          <a:lstStyle/>
          <a:p>
            <a:pPr algn="l"/>
            <a:r>
              <a:rPr lang="en-US" dirty="0"/>
              <a:t>California Education Lab  </a:t>
            </a:r>
            <a:r>
              <a:rPr lang="en-US" dirty="0">
                <a:solidFill>
                  <a:schemeClr val="tx2"/>
                </a:solidFill>
              </a:rPr>
              <a:t>|</a:t>
            </a:r>
            <a:r>
              <a:rPr lang="en-US" dirty="0"/>
              <a:t>  Exploring Alternative Schools in California  </a:t>
            </a:r>
            <a:r>
              <a:rPr lang="en-US" dirty="0">
                <a:solidFill>
                  <a:schemeClr val="tx2"/>
                </a:solidFill>
              </a:rPr>
              <a:t>|</a:t>
            </a:r>
            <a:r>
              <a:rPr lang="en-US" dirty="0"/>
              <a:t>   June 2023</a:t>
            </a:r>
          </a:p>
        </p:txBody>
      </p:sp>
    </p:spTree>
    <p:extLst>
      <p:ext uri="{BB962C8B-B14F-4D97-AF65-F5344CB8AC3E}">
        <p14:creationId xmlns:p14="http://schemas.microsoft.com/office/powerpoint/2010/main" val="2707086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2940E1-6D4D-B409-4972-48AA65F74F19}"/>
              </a:ext>
            </a:extLst>
          </p:cNvPr>
          <p:cNvSpPr>
            <a:spLocks noGrp="1"/>
          </p:cNvSpPr>
          <p:nvPr>
            <p:ph type="sldNum" sz="quarter" idx="12"/>
          </p:nvPr>
        </p:nvSpPr>
        <p:spPr>
          <a:xfrm>
            <a:off x="9143155" y="6356348"/>
            <a:ext cx="2743200" cy="365125"/>
          </a:xfrm>
        </p:spPr>
        <p:txBody>
          <a:bodyPr/>
          <a:lstStyle/>
          <a:p>
            <a:fld id="{C1C216C5-4E61-6A40-B003-F9ADCD24D74A}" type="slidenum">
              <a:rPr lang="en-US" smtClean="0"/>
              <a:pPr/>
              <a:t>12</a:t>
            </a:fld>
            <a:endParaRPr lang="en-US" dirty="0"/>
          </a:p>
        </p:txBody>
      </p:sp>
      <p:sp>
        <p:nvSpPr>
          <p:cNvPr id="5" name="Title 1">
            <a:extLst>
              <a:ext uri="{FF2B5EF4-FFF2-40B4-BE49-F238E27FC236}">
                <a16:creationId xmlns:a16="http://schemas.microsoft.com/office/drawing/2014/main" id="{06E456AF-F297-4143-2134-99A38AD1970E}"/>
              </a:ext>
            </a:extLst>
          </p:cNvPr>
          <p:cNvSpPr txBox="1">
            <a:spLocks/>
          </p:cNvSpPr>
          <p:nvPr/>
        </p:nvSpPr>
        <p:spPr>
          <a:xfrm>
            <a:off x="426332" y="326595"/>
            <a:ext cx="10972800" cy="959243"/>
          </a:xfrm>
          <a:prstGeom prst="rect">
            <a:avLst/>
          </a:prstGeom>
        </p:spPr>
        <p:txBody>
          <a:bodyPr anchor="ctr">
            <a:normAutofit/>
          </a:bodyPr>
          <a:lstStyle>
            <a:lvl1pPr algn="l" defTabSz="914400" rtl="0" eaLnBrk="1" latinLnBrk="0" hangingPunct="1">
              <a:lnSpc>
                <a:spcPct val="90000"/>
              </a:lnSpc>
              <a:spcBef>
                <a:spcPct val="0"/>
              </a:spcBef>
              <a:buNone/>
              <a:defRPr sz="5400" b="1" kern="1200">
                <a:solidFill>
                  <a:srgbClr val="002855"/>
                </a:solidFill>
                <a:latin typeface="Proxima Nova" charset="0"/>
                <a:ea typeface="Proxima Nova" charset="0"/>
                <a:cs typeface="Proxima Nova" charset="0"/>
              </a:defRPr>
            </a:lvl1pPr>
          </a:lstStyle>
          <a:p>
            <a:pPr lvl="0" algn="ctr"/>
            <a:r>
              <a:rPr lang="en-US" sz="4000" dirty="0">
                <a:latin typeface="Arial" panose="020B0604020202020204" pitchFamily="34" charset="0"/>
                <a:cs typeface="Arial" panose="020B0604020202020204" pitchFamily="34" charset="0"/>
              </a:rPr>
              <a:t>School Enrollment by Locale (2022)</a:t>
            </a:r>
            <a:endParaRPr kumimoji="0" lang="en-US" sz="4800" b="1"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3B0589D-79F1-E7D1-ECC1-86CF9FB43909}"/>
              </a:ext>
            </a:extLst>
          </p:cNvPr>
          <p:cNvPicPr>
            <a:picLocks noChangeAspect="1"/>
          </p:cNvPicPr>
          <p:nvPr/>
        </p:nvPicPr>
        <p:blipFill>
          <a:blip r:embed="rId3"/>
          <a:stretch>
            <a:fillRect/>
          </a:stretch>
        </p:blipFill>
        <p:spPr>
          <a:xfrm>
            <a:off x="103009" y="1360186"/>
            <a:ext cx="11985982" cy="4258799"/>
          </a:xfrm>
          <a:prstGeom prst="rect">
            <a:avLst/>
          </a:prstGeom>
        </p:spPr>
      </p:pic>
      <p:sp>
        <p:nvSpPr>
          <p:cNvPr id="2" name="Footer Placeholder 2">
            <a:extLst>
              <a:ext uri="{FF2B5EF4-FFF2-40B4-BE49-F238E27FC236}">
                <a16:creationId xmlns:a16="http://schemas.microsoft.com/office/drawing/2014/main" id="{F18A8374-C07E-4581-F986-0C863599251C}"/>
              </a:ext>
            </a:extLst>
          </p:cNvPr>
          <p:cNvSpPr>
            <a:spLocks noGrp="1"/>
          </p:cNvSpPr>
          <p:nvPr>
            <p:ph type="ftr" sz="quarter" idx="10"/>
          </p:nvPr>
        </p:nvSpPr>
        <p:spPr>
          <a:xfrm>
            <a:off x="3192199" y="6348842"/>
            <a:ext cx="5441066" cy="365125"/>
          </a:xfrm>
        </p:spPr>
        <p:txBody>
          <a:bodyPr/>
          <a:lstStyle/>
          <a:p>
            <a:pPr algn="l"/>
            <a:r>
              <a:rPr lang="en-US" dirty="0"/>
              <a:t>California Education Lab  </a:t>
            </a:r>
            <a:r>
              <a:rPr lang="en-US" dirty="0">
                <a:solidFill>
                  <a:schemeClr val="tx2"/>
                </a:solidFill>
              </a:rPr>
              <a:t>|</a:t>
            </a:r>
            <a:r>
              <a:rPr lang="en-US" dirty="0"/>
              <a:t>  Exploring Alternative Schools in California  </a:t>
            </a:r>
            <a:r>
              <a:rPr lang="en-US" dirty="0">
                <a:solidFill>
                  <a:schemeClr val="tx2"/>
                </a:solidFill>
              </a:rPr>
              <a:t>|</a:t>
            </a:r>
            <a:r>
              <a:rPr lang="en-US" dirty="0"/>
              <a:t>   June 2023</a:t>
            </a:r>
          </a:p>
        </p:txBody>
      </p:sp>
    </p:spTree>
    <p:extLst>
      <p:ext uri="{BB962C8B-B14F-4D97-AF65-F5344CB8AC3E}">
        <p14:creationId xmlns:p14="http://schemas.microsoft.com/office/powerpoint/2010/main" val="2783926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309CD40-A27B-128C-7CBE-FD05649FDE71}"/>
              </a:ext>
            </a:extLst>
          </p:cNvPr>
          <p:cNvSpPr>
            <a:spLocks noGrp="1"/>
          </p:cNvSpPr>
          <p:nvPr>
            <p:ph type="sldNum" sz="quarter" idx="11"/>
          </p:nvPr>
        </p:nvSpPr>
        <p:spPr>
          <a:xfrm>
            <a:off x="9267827" y="6352932"/>
            <a:ext cx="2743200" cy="365125"/>
          </a:xfrm>
        </p:spPr>
        <p:txBody>
          <a:bodyPr/>
          <a:lstStyle/>
          <a:p>
            <a:fld id="{C1C216C5-4E61-6A40-B003-F9ADCD24D74A}" type="slidenum">
              <a:rPr lang="en-US" smtClean="0"/>
              <a:pPr/>
              <a:t>13</a:t>
            </a:fld>
            <a:endParaRPr lang="en-US" dirty="0"/>
          </a:p>
        </p:txBody>
      </p:sp>
      <p:sp>
        <p:nvSpPr>
          <p:cNvPr id="4" name="Text Placeholder 3">
            <a:extLst>
              <a:ext uri="{FF2B5EF4-FFF2-40B4-BE49-F238E27FC236}">
                <a16:creationId xmlns:a16="http://schemas.microsoft.com/office/drawing/2014/main" id="{9CB03BBC-B5CA-808F-10DF-A2FA6C1359B7}"/>
              </a:ext>
            </a:extLst>
          </p:cNvPr>
          <p:cNvSpPr>
            <a:spLocks noGrp="1"/>
          </p:cNvSpPr>
          <p:nvPr>
            <p:ph type="body" sz="quarter" idx="13"/>
          </p:nvPr>
        </p:nvSpPr>
        <p:spPr>
          <a:xfrm>
            <a:off x="277792" y="2406240"/>
            <a:ext cx="2766349" cy="1332381"/>
          </a:xfrm>
        </p:spPr>
        <p:txBody>
          <a:bodyPr>
            <a:noAutofit/>
          </a:bodyPr>
          <a:lstStyle/>
          <a:p>
            <a:pPr marL="0" indent="0">
              <a:buNone/>
            </a:pPr>
            <a:r>
              <a:rPr lang="en-US" sz="2800" b="1" dirty="0">
                <a:latin typeface="Arial" panose="020B0604020202020204" pitchFamily="34" charset="0"/>
                <a:cs typeface="Arial" panose="020B0604020202020204" pitchFamily="34" charset="0"/>
              </a:rPr>
              <a:t>School Enrollment by Locale</a:t>
            </a:r>
          </a:p>
          <a:p>
            <a:pPr marL="0" indent="0">
              <a:buNone/>
            </a:pPr>
            <a:r>
              <a:rPr lang="en-US" sz="2800" b="1" dirty="0">
                <a:latin typeface="Arial" panose="020B0604020202020204" pitchFamily="34" charset="0"/>
                <a:cs typeface="Arial" panose="020B0604020202020204" pitchFamily="34" charset="0"/>
              </a:rPr>
              <a:t>(2022)</a:t>
            </a:r>
          </a:p>
        </p:txBody>
      </p:sp>
      <p:graphicFrame>
        <p:nvGraphicFramePr>
          <p:cNvPr id="5" name="Table 4">
            <a:extLst>
              <a:ext uri="{FF2B5EF4-FFF2-40B4-BE49-F238E27FC236}">
                <a16:creationId xmlns:a16="http://schemas.microsoft.com/office/drawing/2014/main" id="{B5A6C5F0-197A-1E91-6A28-DB9E6A62D28F}"/>
              </a:ext>
            </a:extLst>
          </p:cNvPr>
          <p:cNvGraphicFramePr>
            <a:graphicFrameLocks noGrp="1"/>
          </p:cNvGraphicFramePr>
          <p:nvPr>
            <p:extLst>
              <p:ext uri="{D42A27DB-BD31-4B8C-83A1-F6EECF244321}">
                <p14:modId xmlns:p14="http://schemas.microsoft.com/office/powerpoint/2010/main" val="2191431093"/>
              </p:ext>
            </p:extLst>
          </p:nvPr>
        </p:nvGraphicFramePr>
        <p:xfrm>
          <a:off x="3500438" y="994956"/>
          <a:ext cx="8510589" cy="4781547"/>
        </p:xfrm>
        <a:graphic>
          <a:graphicData uri="http://schemas.openxmlformats.org/drawingml/2006/table">
            <a:tbl>
              <a:tblPr firstRow="1" lastRow="1" bandRow="1">
                <a:tableStyleId>{073A0DAA-6AF3-43AB-8588-CEC1D06C72B9}</a:tableStyleId>
              </a:tblPr>
              <a:tblGrid>
                <a:gridCol w="4041946">
                  <a:extLst>
                    <a:ext uri="{9D8B030D-6E8A-4147-A177-3AD203B41FA5}">
                      <a16:colId xmlns:a16="http://schemas.microsoft.com/office/drawing/2014/main" val="4247383021"/>
                    </a:ext>
                  </a:extLst>
                </a:gridCol>
                <a:gridCol w="1140079">
                  <a:extLst>
                    <a:ext uri="{9D8B030D-6E8A-4147-A177-3AD203B41FA5}">
                      <a16:colId xmlns:a16="http://schemas.microsoft.com/office/drawing/2014/main" val="3359053232"/>
                    </a:ext>
                  </a:extLst>
                </a:gridCol>
                <a:gridCol w="1133050">
                  <a:extLst>
                    <a:ext uri="{9D8B030D-6E8A-4147-A177-3AD203B41FA5}">
                      <a16:colId xmlns:a16="http://schemas.microsoft.com/office/drawing/2014/main" val="1959469313"/>
                    </a:ext>
                  </a:extLst>
                </a:gridCol>
                <a:gridCol w="1100137">
                  <a:extLst>
                    <a:ext uri="{9D8B030D-6E8A-4147-A177-3AD203B41FA5}">
                      <a16:colId xmlns:a16="http://schemas.microsoft.com/office/drawing/2014/main" val="334590598"/>
                    </a:ext>
                  </a:extLst>
                </a:gridCol>
                <a:gridCol w="1095377">
                  <a:extLst>
                    <a:ext uri="{9D8B030D-6E8A-4147-A177-3AD203B41FA5}">
                      <a16:colId xmlns:a16="http://schemas.microsoft.com/office/drawing/2014/main" val="171401893"/>
                    </a:ext>
                  </a:extLst>
                </a:gridCol>
              </a:tblGrid>
              <a:tr h="5312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Calibri" panose="020F0502020204030204" pitchFamily="34" charset="0"/>
                          <a:cs typeface="Calibri" panose="020F0502020204030204" pitchFamily="34" charset="0"/>
                        </a:rPr>
                        <a:t>School Type</a:t>
                      </a:r>
                    </a:p>
                  </a:txBody>
                  <a:tcPr anchor="ctr"/>
                </a:tc>
                <a:tc>
                  <a:txBody>
                    <a:bodyPr/>
                    <a:lstStyle/>
                    <a:p>
                      <a:pPr algn="ctr"/>
                      <a:r>
                        <a:rPr lang="en-US" sz="1800" dirty="0">
                          <a:solidFill>
                            <a:schemeClr val="bg1"/>
                          </a:solidFill>
                          <a:latin typeface="Calibri" panose="020F0502020204030204" pitchFamily="34" charset="0"/>
                          <a:cs typeface="Calibri" panose="020F0502020204030204" pitchFamily="34" charset="0"/>
                        </a:rPr>
                        <a:t>Urban</a:t>
                      </a:r>
                    </a:p>
                  </a:txBody>
                  <a:tcPr anchor="ctr"/>
                </a:tc>
                <a:tc>
                  <a:txBody>
                    <a:bodyPr/>
                    <a:lstStyle/>
                    <a:p>
                      <a:pPr algn="ctr"/>
                      <a:r>
                        <a:rPr lang="en-US" sz="1800" dirty="0">
                          <a:solidFill>
                            <a:schemeClr val="bg1"/>
                          </a:solidFill>
                          <a:latin typeface="Calibri" panose="020F0502020204030204" pitchFamily="34" charset="0"/>
                          <a:cs typeface="Calibri" panose="020F0502020204030204" pitchFamily="34" charset="0"/>
                        </a:rPr>
                        <a:t>Suburban</a:t>
                      </a:r>
                    </a:p>
                  </a:txBody>
                  <a:tcPr anchor="ctr"/>
                </a:tc>
                <a:tc>
                  <a:txBody>
                    <a:bodyPr/>
                    <a:lstStyle/>
                    <a:p>
                      <a:pPr algn="ctr"/>
                      <a:r>
                        <a:rPr lang="en-US" sz="1800" dirty="0">
                          <a:solidFill>
                            <a:schemeClr val="bg1"/>
                          </a:solidFill>
                          <a:latin typeface="Calibri" panose="020F0502020204030204" pitchFamily="34" charset="0"/>
                          <a:cs typeface="Calibri" panose="020F0502020204030204" pitchFamily="34" charset="0"/>
                        </a:rPr>
                        <a:t>Town</a:t>
                      </a:r>
                    </a:p>
                  </a:txBody>
                  <a:tcPr anchor="ctr"/>
                </a:tc>
                <a:tc>
                  <a:txBody>
                    <a:bodyPr/>
                    <a:lstStyle/>
                    <a:p>
                      <a:pPr algn="ctr"/>
                      <a:r>
                        <a:rPr lang="en-US" sz="1800" dirty="0">
                          <a:solidFill>
                            <a:schemeClr val="bg1"/>
                          </a:solidFill>
                          <a:latin typeface="Calibri" panose="020F0502020204030204" pitchFamily="34" charset="0"/>
                          <a:cs typeface="Calibri" panose="020F0502020204030204" pitchFamily="34" charset="0"/>
                        </a:rPr>
                        <a:t>Rural</a:t>
                      </a:r>
                    </a:p>
                  </a:txBody>
                  <a:tcPr anchor="ctr"/>
                </a:tc>
                <a:extLst>
                  <a:ext uri="{0D108BD9-81ED-4DB2-BD59-A6C34878D82A}">
                    <a16:rowId xmlns:a16="http://schemas.microsoft.com/office/drawing/2014/main" val="879507940"/>
                  </a:ext>
                </a:extLst>
              </a:tr>
              <a:tr h="531283">
                <a:tc>
                  <a:txBody>
                    <a:bodyPr/>
                    <a:lstStyle/>
                    <a:p>
                      <a:pPr lvl="1" algn="l" fontAlgn="b"/>
                      <a:r>
                        <a:rPr lang="en-US" sz="1800" dirty="0">
                          <a:solidFill>
                            <a:srgbClr val="000000"/>
                          </a:solidFill>
                          <a:latin typeface="Calibri" panose="020F0502020204030204" pitchFamily="34" charset="0"/>
                          <a:cs typeface="Calibri" panose="020F0502020204030204" pitchFamily="34" charset="0"/>
                        </a:rPr>
                        <a:t>Alternative Schools of Choice</a:t>
                      </a:r>
                    </a:p>
                  </a:txBody>
                  <a:tcPr marL="9525" marR="9525" marT="9525" marB="0" anchor="ctr"/>
                </a:tc>
                <a:tc>
                  <a:txBody>
                    <a:bodyPr/>
                    <a:lstStyle/>
                    <a:p>
                      <a:pPr algn="ctr" fontAlgn="b"/>
                      <a:r>
                        <a:rPr lang="en-US" sz="1800" dirty="0">
                          <a:solidFill>
                            <a:srgbClr val="000000"/>
                          </a:solidFill>
                          <a:latin typeface="Calibri" panose="020F0502020204030204" pitchFamily="34" charset="0"/>
                          <a:cs typeface="Calibri" panose="020F0502020204030204" pitchFamily="34" charset="0"/>
                        </a:rPr>
                        <a:t>36,541</a:t>
                      </a:r>
                    </a:p>
                  </a:txBody>
                  <a:tcPr marL="9525" marR="9525" marT="9525" marB="0" anchor="ctr"/>
                </a:tc>
                <a:tc>
                  <a:txBody>
                    <a:bodyPr/>
                    <a:lstStyle/>
                    <a:p>
                      <a:pPr algn="ctr" fontAlgn="b"/>
                      <a:r>
                        <a:rPr lang="en-US" sz="1800" dirty="0">
                          <a:solidFill>
                            <a:srgbClr val="000000"/>
                          </a:solidFill>
                          <a:latin typeface="Calibri" panose="020F0502020204030204" pitchFamily="34" charset="0"/>
                          <a:cs typeface="Calibri" panose="020F0502020204030204" pitchFamily="34" charset="0"/>
                        </a:rPr>
                        <a:t>53,805</a:t>
                      </a:r>
                    </a:p>
                  </a:txBody>
                  <a:tcPr marL="9525" marR="9525" marT="9525" marB="0" anchor="ctr"/>
                </a:tc>
                <a:tc>
                  <a:txBody>
                    <a:bodyPr/>
                    <a:lstStyle/>
                    <a:p>
                      <a:pPr algn="ctr" fontAlgn="b"/>
                      <a:r>
                        <a:rPr lang="en-US" sz="1800" dirty="0">
                          <a:solidFill>
                            <a:srgbClr val="000000"/>
                          </a:solidFill>
                          <a:latin typeface="Calibri" panose="020F0502020204030204" pitchFamily="34" charset="0"/>
                          <a:cs typeface="Calibri" panose="020F0502020204030204" pitchFamily="34" charset="0"/>
                        </a:rPr>
                        <a:t>3,721</a:t>
                      </a:r>
                    </a:p>
                  </a:txBody>
                  <a:tcPr marL="9525" marR="9525" marT="9525" marB="0" anchor="ctr"/>
                </a:tc>
                <a:tc>
                  <a:txBody>
                    <a:bodyPr/>
                    <a:lstStyle/>
                    <a:p>
                      <a:pPr algn="ctr" fontAlgn="b"/>
                      <a:r>
                        <a:rPr lang="en-US" sz="1800" dirty="0">
                          <a:solidFill>
                            <a:srgbClr val="000000"/>
                          </a:solidFill>
                          <a:latin typeface="Calibri" panose="020F0502020204030204" pitchFamily="34" charset="0"/>
                          <a:cs typeface="Calibri" panose="020F0502020204030204" pitchFamily="34" charset="0"/>
                        </a:rPr>
                        <a:t>2,850</a:t>
                      </a:r>
                    </a:p>
                  </a:txBody>
                  <a:tcPr marL="9525" marR="9525" marT="9525" marB="0" anchor="ctr"/>
                </a:tc>
                <a:extLst>
                  <a:ext uri="{0D108BD9-81ED-4DB2-BD59-A6C34878D82A}">
                    <a16:rowId xmlns:a16="http://schemas.microsoft.com/office/drawing/2014/main" val="4110798845"/>
                  </a:ext>
                </a:extLst>
              </a:tr>
              <a:tr h="531283">
                <a:tc>
                  <a:txBody>
                    <a:bodyPr/>
                    <a:lstStyle/>
                    <a:p>
                      <a:pPr lvl="1" algn="l" fontAlgn="b"/>
                      <a:r>
                        <a:rPr lang="en-US" sz="1800" dirty="0">
                          <a:solidFill>
                            <a:srgbClr val="000000"/>
                          </a:solidFill>
                          <a:latin typeface="Calibri" panose="020F0502020204030204" pitchFamily="34" charset="0"/>
                          <a:cs typeface="Calibri" panose="020F0502020204030204" pitchFamily="34" charset="0"/>
                        </a:rPr>
                        <a:t>Continuation High Schools</a:t>
                      </a:r>
                    </a:p>
                  </a:txBody>
                  <a:tcPr marL="9525" marR="9525" marT="9525" marB="0" anchor="ctr"/>
                </a:tc>
                <a:tc>
                  <a:txBody>
                    <a:bodyPr/>
                    <a:lstStyle/>
                    <a:p>
                      <a:pPr algn="ctr" fontAlgn="b"/>
                      <a:r>
                        <a:rPr lang="en-US" sz="1800" dirty="0">
                          <a:solidFill>
                            <a:srgbClr val="000000"/>
                          </a:solidFill>
                          <a:latin typeface="Calibri" panose="020F0502020204030204" pitchFamily="34" charset="0"/>
                          <a:cs typeface="Calibri" panose="020F0502020204030204" pitchFamily="34" charset="0"/>
                        </a:rPr>
                        <a:t>23,203</a:t>
                      </a:r>
                    </a:p>
                  </a:txBody>
                  <a:tcPr marL="9525" marR="9525" marT="9525" marB="0" anchor="ctr"/>
                </a:tc>
                <a:tc>
                  <a:txBody>
                    <a:bodyPr/>
                    <a:lstStyle/>
                    <a:p>
                      <a:pPr algn="ctr" fontAlgn="b"/>
                      <a:r>
                        <a:rPr lang="en-US" sz="1800" dirty="0">
                          <a:solidFill>
                            <a:srgbClr val="000000"/>
                          </a:solidFill>
                          <a:latin typeface="Calibri" panose="020F0502020204030204" pitchFamily="34" charset="0"/>
                          <a:cs typeface="Calibri" panose="020F0502020204030204" pitchFamily="34" charset="0"/>
                        </a:rPr>
                        <a:t>19,205</a:t>
                      </a:r>
                    </a:p>
                  </a:txBody>
                  <a:tcPr marL="9525" marR="9525" marT="9525" marB="0" anchor="ctr"/>
                </a:tc>
                <a:tc>
                  <a:txBody>
                    <a:bodyPr/>
                    <a:lstStyle/>
                    <a:p>
                      <a:pPr algn="ctr" fontAlgn="b"/>
                      <a:r>
                        <a:rPr lang="en-US" sz="1800" dirty="0">
                          <a:solidFill>
                            <a:srgbClr val="000000"/>
                          </a:solidFill>
                          <a:latin typeface="Calibri" panose="020F0502020204030204" pitchFamily="34" charset="0"/>
                          <a:cs typeface="Calibri" panose="020F0502020204030204" pitchFamily="34" charset="0"/>
                        </a:rPr>
                        <a:t>4,875</a:t>
                      </a:r>
                    </a:p>
                  </a:txBody>
                  <a:tcPr marL="9525" marR="9525" marT="9525" marB="0" anchor="ctr"/>
                </a:tc>
                <a:tc>
                  <a:txBody>
                    <a:bodyPr/>
                    <a:lstStyle/>
                    <a:p>
                      <a:pPr algn="ctr" fontAlgn="b"/>
                      <a:r>
                        <a:rPr lang="en-US" sz="1800" dirty="0">
                          <a:solidFill>
                            <a:srgbClr val="000000"/>
                          </a:solidFill>
                          <a:latin typeface="Calibri" panose="020F0502020204030204" pitchFamily="34" charset="0"/>
                          <a:cs typeface="Calibri" panose="020F0502020204030204" pitchFamily="34" charset="0"/>
                        </a:rPr>
                        <a:t>2,526</a:t>
                      </a:r>
                    </a:p>
                  </a:txBody>
                  <a:tcPr marL="9525" marR="9525" marT="9525" marB="0" anchor="ctr"/>
                </a:tc>
                <a:extLst>
                  <a:ext uri="{0D108BD9-81ED-4DB2-BD59-A6C34878D82A}">
                    <a16:rowId xmlns:a16="http://schemas.microsoft.com/office/drawing/2014/main" val="1631625562"/>
                  </a:ext>
                </a:extLst>
              </a:tr>
              <a:tr h="531283">
                <a:tc>
                  <a:txBody>
                    <a:bodyPr/>
                    <a:lstStyle/>
                    <a:p>
                      <a:pPr lvl="1" algn="l" fontAlgn="b"/>
                      <a:r>
                        <a:rPr lang="en-US" sz="1800" dirty="0">
                          <a:solidFill>
                            <a:srgbClr val="000000"/>
                          </a:solidFill>
                          <a:latin typeface="Calibri" panose="020F0502020204030204" pitchFamily="34" charset="0"/>
                          <a:cs typeface="Calibri" panose="020F0502020204030204" pitchFamily="34" charset="0"/>
                        </a:rPr>
                        <a:t>County-District Community</a:t>
                      </a:r>
                    </a:p>
                  </a:txBody>
                  <a:tcPr marL="9525" marR="9525" marT="9525" marB="0" anchor="ctr"/>
                </a:tc>
                <a:tc>
                  <a:txBody>
                    <a:bodyPr/>
                    <a:lstStyle/>
                    <a:p>
                      <a:pPr algn="ctr" fontAlgn="b"/>
                      <a:r>
                        <a:rPr lang="en-US" sz="1800" dirty="0">
                          <a:solidFill>
                            <a:srgbClr val="000000"/>
                          </a:solidFill>
                          <a:latin typeface="Calibri" panose="020F0502020204030204" pitchFamily="34" charset="0"/>
                          <a:cs typeface="Calibri" panose="020F0502020204030204" pitchFamily="34" charset="0"/>
                        </a:rPr>
                        <a:t>2,078</a:t>
                      </a:r>
                    </a:p>
                  </a:txBody>
                  <a:tcPr marL="9525" marR="9525" marT="9525" marB="0" anchor="ctr"/>
                </a:tc>
                <a:tc>
                  <a:txBody>
                    <a:bodyPr/>
                    <a:lstStyle/>
                    <a:p>
                      <a:pPr algn="ctr" fontAlgn="b"/>
                      <a:r>
                        <a:rPr lang="en-US" sz="1800" dirty="0">
                          <a:solidFill>
                            <a:srgbClr val="000000"/>
                          </a:solidFill>
                          <a:latin typeface="Calibri" panose="020F0502020204030204" pitchFamily="34" charset="0"/>
                          <a:cs typeface="Calibri" panose="020F0502020204030204" pitchFamily="34" charset="0"/>
                        </a:rPr>
                        <a:t>7,670</a:t>
                      </a:r>
                    </a:p>
                  </a:txBody>
                  <a:tcPr marL="9525" marR="9525" marT="9525" marB="0" anchor="ctr"/>
                </a:tc>
                <a:tc>
                  <a:txBody>
                    <a:bodyPr/>
                    <a:lstStyle/>
                    <a:p>
                      <a:pPr algn="ctr" fontAlgn="b"/>
                      <a:r>
                        <a:rPr lang="en-US" sz="1800" dirty="0">
                          <a:solidFill>
                            <a:srgbClr val="000000"/>
                          </a:solidFill>
                          <a:latin typeface="Calibri" panose="020F0502020204030204" pitchFamily="34" charset="0"/>
                          <a:cs typeface="Calibri" panose="020F0502020204030204" pitchFamily="34" charset="0"/>
                        </a:rPr>
                        <a:t>1,096</a:t>
                      </a:r>
                    </a:p>
                  </a:txBody>
                  <a:tcPr marL="9525" marR="9525" marT="9525" marB="0" anchor="ctr"/>
                </a:tc>
                <a:tc>
                  <a:txBody>
                    <a:bodyPr/>
                    <a:lstStyle/>
                    <a:p>
                      <a:pPr algn="ctr" fontAlgn="b"/>
                      <a:r>
                        <a:rPr lang="en-US" sz="1800" dirty="0">
                          <a:solidFill>
                            <a:srgbClr val="000000"/>
                          </a:solidFill>
                          <a:latin typeface="Calibri" panose="020F0502020204030204" pitchFamily="34" charset="0"/>
                          <a:cs typeface="Calibri" panose="020F0502020204030204" pitchFamily="34" charset="0"/>
                        </a:rPr>
                        <a:t>491</a:t>
                      </a:r>
                    </a:p>
                  </a:txBody>
                  <a:tcPr marL="9525" marR="9525" marT="9525" marB="0" anchor="ctr"/>
                </a:tc>
                <a:extLst>
                  <a:ext uri="{0D108BD9-81ED-4DB2-BD59-A6C34878D82A}">
                    <a16:rowId xmlns:a16="http://schemas.microsoft.com/office/drawing/2014/main" val="3966975123"/>
                  </a:ext>
                </a:extLst>
              </a:tr>
              <a:tr h="531283">
                <a:tc>
                  <a:txBody>
                    <a:bodyPr/>
                    <a:lstStyle/>
                    <a:p>
                      <a:pPr lvl="1" algn="l" fontAlgn="b"/>
                      <a:r>
                        <a:rPr lang="en-US" sz="1800" dirty="0">
                          <a:solidFill>
                            <a:srgbClr val="000000"/>
                          </a:solidFill>
                          <a:latin typeface="Calibri" panose="020F0502020204030204" pitchFamily="34" charset="0"/>
                          <a:cs typeface="Calibri" panose="020F0502020204030204" pitchFamily="34" charset="0"/>
                        </a:rPr>
                        <a:t>Juvenile Justice Schools</a:t>
                      </a:r>
                    </a:p>
                  </a:txBody>
                  <a:tcPr marL="9525" marR="9525" marT="9525" marB="0" anchor="ctr"/>
                </a:tc>
                <a:tc>
                  <a:txBody>
                    <a:bodyPr/>
                    <a:lstStyle/>
                    <a:p>
                      <a:pPr algn="ctr" fontAlgn="b"/>
                      <a:r>
                        <a:rPr lang="en-US" sz="1800">
                          <a:solidFill>
                            <a:srgbClr val="000000"/>
                          </a:solidFill>
                          <a:latin typeface="Calibri" panose="020F0502020204030204" pitchFamily="34" charset="0"/>
                          <a:cs typeface="Calibri" panose="020F0502020204030204" pitchFamily="34" charset="0"/>
                        </a:rPr>
                        <a:t>367</a:t>
                      </a:r>
                    </a:p>
                  </a:txBody>
                  <a:tcPr marL="9525" marR="9525" marT="9525" marB="0" anchor="ctr"/>
                </a:tc>
                <a:tc>
                  <a:txBody>
                    <a:bodyPr/>
                    <a:lstStyle/>
                    <a:p>
                      <a:pPr algn="ctr" fontAlgn="b"/>
                      <a:r>
                        <a:rPr lang="en-US" sz="1800" dirty="0">
                          <a:solidFill>
                            <a:srgbClr val="000000"/>
                          </a:solidFill>
                          <a:latin typeface="Calibri" panose="020F0502020204030204" pitchFamily="34" charset="0"/>
                          <a:cs typeface="Calibri" panose="020F0502020204030204" pitchFamily="34" charset="0"/>
                        </a:rPr>
                        <a:t>1,455</a:t>
                      </a:r>
                    </a:p>
                  </a:txBody>
                  <a:tcPr marL="9525" marR="9525" marT="9525" marB="0" anchor="ctr"/>
                </a:tc>
                <a:tc>
                  <a:txBody>
                    <a:bodyPr/>
                    <a:lstStyle/>
                    <a:p>
                      <a:pPr algn="ctr" fontAlgn="b"/>
                      <a:r>
                        <a:rPr lang="en-US" sz="1800">
                          <a:solidFill>
                            <a:srgbClr val="000000"/>
                          </a:solidFill>
                          <a:latin typeface="Calibri" panose="020F0502020204030204" pitchFamily="34" charset="0"/>
                          <a:cs typeface="Calibri" panose="020F0502020204030204" pitchFamily="34" charset="0"/>
                        </a:rPr>
                        <a:t>16</a:t>
                      </a:r>
                    </a:p>
                  </a:txBody>
                  <a:tcPr marL="9525" marR="9525" marT="9525" marB="0" anchor="ctr"/>
                </a:tc>
                <a:tc>
                  <a:txBody>
                    <a:bodyPr/>
                    <a:lstStyle/>
                    <a:p>
                      <a:pPr algn="ctr" fontAlgn="b"/>
                      <a:r>
                        <a:rPr lang="en-US" sz="1800" dirty="0">
                          <a:solidFill>
                            <a:srgbClr val="000000"/>
                          </a:solidFill>
                          <a:latin typeface="Calibri" panose="020F0502020204030204" pitchFamily="34" charset="0"/>
                          <a:cs typeface="Calibri" panose="020F0502020204030204" pitchFamily="34" charset="0"/>
                        </a:rPr>
                        <a:t>312</a:t>
                      </a:r>
                    </a:p>
                  </a:txBody>
                  <a:tcPr marL="9525" marR="9525" marT="9525" marB="0" anchor="ctr"/>
                </a:tc>
                <a:extLst>
                  <a:ext uri="{0D108BD9-81ED-4DB2-BD59-A6C34878D82A}">
                    <a16:rowId xmlns:a16="http://schemas.microsoft.com/office/drawing/2014/main" val="1934470470"/>
                  </a:ext>
                </a:extLst>
              </a:tr>
              <a:tr h="531283">
                <a:tc>
                  <a:txBody>
                    <a:bodyPr/>
                    <a:lstStyle/>
                    <a:p>
                      <a:pPr lvl="1" algn="l" fontAlgn="b"/>
                      <a:r>
                        <a:rPr lang="en-US" sz="1800" dirty="0">
                          <a:solidFill>
                            <a:srgbClr val="000000"/>
                          </a:solidFill>
                          <a:latin typeface="Calibri" panose="020F0502020204030204" pitchFamily="34" charset="0"/>
                          <a:cs typeface="Calibri" panose="020F0502020204030204" pitchFamily="34" charset="0"/>
                        </a:rPr>
                        <a:t>Opportunity Schools</a:t>
                      </a:r>
                    </a:p>
                  </a:txBody>
                  <a:tcPr marL="9525" marR="9525" marT="9525" marB="0" anchor="ctr"/>
                </a:tc>
                <a:tc>
                  <a:txBody>
                    <a:bodyPr/>
                    <a:lstStyle/>
                    <a:p>
                      <a:pPr algn="ctr" fontAlgn="b"/>
                      <a:r>
                        <a:rPr lang="en-US" sz="1800">
                          <a:solidFill>
                            <a:srgbClr val="000000"/>
                          </a:solidFill>
                          <a:latin typeface="Calibri" panose="020F0502020204030204" pitchFamily="34" charset="0"/>
                          <a:cs typeface="Calibri" panose="020F0502020204030204" pitchFamily="34" charset="0"/>
                        </a:rPr>
                        <a:t>587</a:t>
                      </a:r>
                    </a:p>
                  </a:txBody>
                  <a:tcPr marL="9525" marR="9525" marT="9525" marB="0" anchor="ctr"/>
                </a:tc>
                <a:tc>
                  <a:txBody>
                    <a:bodyPr/>
                    <a:lstStyle/>
                    <a:p>
                      <a:pPr algn="ctr" fontAlgn="b"/>
                      <a:r>
                        <a:rPr lang="en-US" sz="1800" dirty="0">
                          <a:solidFill>
                            <a:srgbClr val="000000"/>
                          </a:solidFill>
                          <a:latin typeface="Calibri" panose="020F0502020204030204" pitchFamily="34" charset="0"/>
                          <a:cs typeface="Calibri" panose="020F0502020204030204" pitchFamily="34" charset="0"/>
                        </a:rPr>
                        <a:t>1,284</a:t>
                      </a:r>
                    </a:p>
                  </a:txBody>
                  <a:tcPr marL="9525" marR="9525" marT="9525" marB="0" anchor="ctr"/>
                </a:tc>
                <a:tc>
                  <a:txBody>
                    <a:bodyPr/>
                    <a:lstStyle/>
                    <a:p>
                      <a:pPr algn="ctr" fontAlgn="b"/>
                      <a:r>
                        <a:rPr lang="en-US" sz="1800">
                          <a:solidFill>
                            <a:srgbClr val="000000"/>
                          </a:solidFill>
                          <a:latin typeface="Calibri" panose="020F0502020204030204" pitchFamily="34" charset="0"/>
                          <a:cs typeface="Calibri" panose="020F0502020204030204" pitchFamily="34" charset="0"/>
                        </a:rPr>
                        <a:t>89</a:t>
                      </a:r>
                    </a:p>
                  </a:txBody>
                  <a:tcPr marL="9525" marR="9525" marT="9525" marB="0" anchor="ctr"/>
                </a:tc>
                <a:tc>
                  <a:txBody>
                    <a:bodyPr/>
                    <a:lstStyle/>
                    <a:p>
                      <a:pPr algn="ctr" fontAlgn="b"/>
                      <a:r>
                        <a:rPr lang="en-US" sz="1800" dirty="0">
                          <a:solidFill>
                            <a:srgbClr val="000000"/>
                          </a:solidFill>
                          <a:latin typeface="Calibri" panose="020F0502020204030204" pitchFamily="34" charset="0"/>
                          <a:cs typeface="Calibri" panose="020F0502020204030204" pitchFamily="34" charset="0"/>
                        </a:rPr>
                        <a:t>0</a:t>
                      </a:r>
                    </a:p>
                  </a:txBody>
                  <a:tcPr marL="9525" marR="9525" marT="9525" marB="0" anchor="ctr"/>
                </a:tc>
                <a:extLst>
                  <a:ext uri="{0D108BD9-81ED-4DB2-BD59-A6C34878D82A}">
                    <a16:rowId xmlns:a16="http://schemas.microsoft.com/office/drawing/2014/main" val="1727796418"/>
                  </a:ext>
                </a:extLst>
              </a:tr>
              <a:tr h="531283">
                <a:tc>
                  <a:txBody>
                    <a:bodyPr/>
                    <a:lstStyle/>
                    <a:p>
                      <a:pPr lvl="1" algn="l" fontAlgn="b"/>
                      <a:r>
                        <a:rPr lang="en-US" sz="1800" dirty="0">
                          <a:solidFill>
                            <a:srgbClr val="000000"/>
                          </a:solidFill>
                          <a:latin typeface="Calibri" panose="020F0502020204030204" pitchFamily="34" charset="0"/>
                          <a:cs typeface="Calibri" panose="020F0502020204030204" pitchFamily="34" charset="0"/>
                        </a:rPr>
                        <a:t>Special Education</a:t>
                      </a:r>
                    </a:p>
                  </a:txBody>
                  <a:tcPr marL="9525" marR="9525" marT="9525" marB="0" anchor="ctr"/>
                </a:tc>
                <a:tc>
                  <a:txBody>
                    <a:bodyPr/>
                    <a:lstStyle/>
                    <a:p>
                      <a:pPr algn="ctr" fontAlgn="b"/>
                      <a:r>
                        <a:rPr lang="en-US" sz="1800" dirty="0">
                          <a:solidFill>
                            <a:srgbClr val="000000"/>
                          </a:solidFill>
                          <a:latin typeface="Calibri" panose="020F0502020204030204" pitchFamily="34" charset="0"/>
                          <a:cs typeface="Calibri" panose="020F0502020204030204" pitchFamily="34" charset="0"/>
                        </a:rPr>
                        <a:t>5,178</a:t>
                      </a:r>
                    </a:p>
                  </a:txBody>
                  <a:tcPr marL="9525" marR="9525" marT="9525" marB="0" anchor="ctr"/>
                </a:tc>
                <a:tc>
                  <a:txBody>
                    <a:bodyPr/>
                    <a:lstStyle/>
                    <a:p>
                      <a:pPr algn="ctr" fontAlgn="b"/>
                      <a:r>
                        <a:rPr lang="en-US" sz="1800" dirty="0">
                          <a:solidFill>
                            <a:srgbClr val="000000"/>
                          </a:solidFill>
                          <a:latin typeface="Calibri" panose="020F0502020204030204" pitchFamily="34" charset="0"/>
                          <a:cs typeface="Calibri" panose="020F0502020204030204" pitchFamily="34" charset="0"/>
                        </a:rPr>
                        <a:t>13,340</a:t>
                      </a:r>
                    </a:p>
                  </a:txBody>
                  <a:tcPr marL="9525" marR="9525" marT="9525" marB="0" anchor="ctr"/>
                </a:tc>
                <a:tc>
                  <a:txBody>
                    <a:bodyPr/>
                    <a:lstStyle/>
                    <a:p>
                      <a:pPr algn="ctr" fontAlgn="b"/>
                      <a:r>
                        <a:rPr lang="en-US" sz="1800">
                          <a:solidFill>
                            <a:srgbClr val="000000"/>
                          </a:solidFill>
                          <a:latin typeface="Calibri" panose="020F0502020204030204" pitchFamily="34" charset="0"/>
                          <a:cs typeface="Calibri" panose="020F0502020204030204" pitchFamily="34" charset="0"/>
                        </a:rPr>
                        <a:t>569</a:t>
                      </a:r>
                    </a:p>
                  </a:txBody>
                  <a:tcPr marL="9525" marR="9525" marT="9525" marB="0" anchor="ctr"/>
                </a:tc>
                <a:tc>
                  <a:txBody>
                    <a:bodyPr/>
                    <a:lstStyle/>
                    <a:p>
                      <a:pPr algn="ctr" fontAlgn="b"/>
                      <a:r>
                        <a:rPr lang="en-US" sz="1800" dirty="0">
                          <a:solidFill>
                            <a:srgbClr val="000000"/>
                          </a:solidFill>
                          <a:latin typeface="Calibri" panose="020F0502020204030204" pitchFamily="34" charset="0"/>
                          <a:cs typeface="Calibri" panose="020F0502020204030204" pitchFamily="34" charset="0"/>
                        </a:rPr>
                        <a:t>450</a:t>
                      </a:r>
                    </a:p>
                  </a:txBody>
                  <a:tcPr marL="9525" marR="9525" marT="9525" marB="0" anchor="ctr"/>
                </a:tc>
                <a:extLst>
                  <a:ext uri="{0D108BD9-81ED-4DB2-BD59-A6C34878D82A}">
                    <a16:rowId xmlns:a16="http://schemas.microsoft.com/office/drawing/2014/main" val="1196330199"/>
                  </a:ext>
                </a:extLst>
              </a:tr>
              <a:tr h="531283">
                <a:tc>
                  <a:txBody>
                    <a:bodyPr/>
                    <a:lstStyle/>
                    <a:p>
                      <a:pPr lvl="1" algn="l" fontAlgn="b"/>
                      <a:r>
                        <a:rPr lang="en-US" sz="1800" dirty="0">
                          <a:solidFill>
                            <a:srgbClr val="000000"/>
                          </a:solidFill>
                          <a:latin typeface="Calibri" panose="020F0502020204030204" pitchFamily="34" charset="0"/>
                          <a:cs typeface="Calibri" panose="020F0502020204030204" pitchFamily="34" charset="0"/>
                        </a:rPr>
                        <a:t>Traditional</a:t>
                      </a:r>
                    </a:p>
                  </a:txBody>
                  <a:tcPr marL="9525" marR="9525" marT="9525" marB="0" anchor="ctr"/>
                </a:tc>
                <a:tc>
                  <a:txBody>
                    <a:bodyPr/>
                    <a:lstStyle/>
                    <a:p>
                      <a:pPr algn="ctr" fontAlgn="b"/>
                      <a:r>
                        <a:rPr lang="en-US" sz="1800" dirty="0">
                          <a:solidFill>
                            <a:srgbClr val="000000"/>
                          </a:solidFill>
                          <a:latin typeface="Calibri" panose="020F0502020204030204" pitchFamily="34" charset="0"/>
                          <a:cs typeface="Calibri" panose="020F0502020204030204" pitchFamily="34" charset="0"/>
                        </a:rPr>
                        <a:t>2,378,517</a:t>
                      </a:r>
                    </a:p>
                  </a:txBody>
                  <a:tcPr marL="9525" marR="9525" marT="9525" marB="0" anchor="ctr"/>
                </a:tc>
                <a:tc>
                  <a:txBody>
                    <a:bodyPr/>
                    <a:lstStyle/>
                    <a:p>
                      <a:pPr algn="ctr" fontAlgn="b"/>
                      <a:r>
                        <a:rPr lang="en-US" sz="1800" dirty="0">
                          <a:solidFill>
                            <a:srgbClr val="000000"/>
                          </a:solidFill>
                          <a:latin typeface="Calibri" panose="020F0502020204030204" pitchFamily="34" charset="0"/>
                          <a:cs typeface="Calibri" panose="020F0502020204030204" pitchFamily="34" charset="0"/>
                        </a:rPr>
                        <a:t>2,040,203</a:t>
                      </a:r>
                    </a:p>
                  </a:txBody>
                  <a:tcPr marL="9525" marR="9525" marT="9525" marB="0" anchor="ctr"/>
                </a:tc>
                <a:tc>
                  <a:txBody>
                    <a:bodyPr/>
                    <a:lstStyle/>
                    <a:p>
                      <a:pPr algn="ctr" fontAlgn="b"/>
                      <a:r>
                        <a:rPr lang="en-US" sz="1800" dirty="0">
                          <a:solidFill>
                            <a:srgbClr val="000000"/>
                          </a:solidFill>
                          <a:latin typeface="Calibri" panose="020F0502020204030204" pitchFamily="34" charset="0"/>
                          <a:cs typeface="Calibri" panose="020F0502020204030204" pitchFamily="34" charset="0"/>
                        </a:rPr>
                        <a:t>317,559</a:t>
                      </a:r>
                    </a:p>
                  </a:txBody>
                  <a:tcPr marL="9525" marR="9525" marT="9525" marB="0" anchor="ctr"/>
                </a:tc>
                <a:tc>
                  <a:txBody>
                    <a:bodyPr/>
                    <a:lstStyle/>
                    <a:p>
                      <a:pPr algn="ctr" fontAlgn="b"/>
                      <a:r>
                        <a:rPr lang="en-US" sz="1800" dirty="0">
                          <a:solidFill>
                            <a:srgbClr val="000000"/>
                          </a:solidFill>
                          <a:latin typeface="Calibri" panose="020F0502020204030204" pitchFamily="34" charset="0"/>
                          <a:cs typeface="Calibri" panose="020F0502020204030204" pitchFamily="34" charset="0"/>
                        </a:rPr>
                        <a:t>359,438</a:t>
                      </a:r>
                    </a:p>
                  </a:txBody>
                  <a:tcPr marL="9525" marR="9525" marT="9525" marB="0" anchor="ctr"/>
                </a:tc>
                <a:extLst>
                  <a:ext uri="{0D108BD9-81ED-4DB2-BD59-A6C34878D82A}">
                    <a16:rowId xmlns:a16="http://schemas.microsoft.com/office/drawing/2014/main" val="802221029"/>
                  </a:ext>
                </a:extLst>
              </a:tr>
              <a:tr h="531283">
                <a:tc>
                  <a:txBody>
                    <a:bodyPr/>
                    <a:lstStyle/>
                    <a:p>
                      <a:pPr algn="ctr" fontAlgn="b"/>
                      <a:r>
                        <a:rPr lang="en-US" sz="1800" dirty="0">
                          <a:solidFill>
                            <a:schemeClr val="bg1"/>
                          </a:solidFill>
                          <a:latin typeface="Calibri" panose="020F0502020204030204" pitchFamily="34" charset="0"/>
                          <a:cs typeface="Calibri" panose="020F0502020204030204" pitchFamily="34" charset="0"/>
                        </a:rPr>
                        <a:t>Total</a:t>
                      </a:r>
                    </a:p>
                  </a:txBody>
                  <a:tcPr marL="9525" marR="9525" marT="9525" marB="0" anchor="ctr"/>
                </a:tc>
                <a:tc>
                  <a:txBody>
                    <a:bodyPr/>
                    <a:lstStyle/>
                    <a:p>
                      <a:pPr algn="ctr" fontAlgn="b"/>
                      <a:r>
                        <a:rPr lang="en-US" sz="1800" dirty="0">
                          <a:solidFill>
                            <a:schemeClr val="bg1"/>
                          </a:solidFill>
                          <a:latin typeface="Calibri" panose="020F0502020204030204" pitchFamily="34" charset="0"/>
                          <a:cs typeface="Calibri" panose="020F0502020204030204" pitchFamily="34" charset="0"/>
                        </a:rPr>
                        <a:t>2,446,471</a:t>
                      </a:r>
                    </a:p>
                  </a:txBody>
                  <a:tcPr marL="9525" marR="9525" marT="9525" marB="0" anchor="ctr"/>
                </a:tc>
                <a:tc>
                  <a:txBody>
                    <a:bodyPr/>
                    <a:lstStyle/>
                    <a:p>
                      <a:pPr algn="ctr" fontAlgn="b"/>
                      <a:r>
                        <a:rPr lang="en-US" sz="1800" dirty="0">
                          <a:solidFill>
                            <a:schemeClr val="bg1"/>
                          </a:solidFill>
                          <a:latin typeface="Calibri" panose="020F0502020204030204" pitchFamily="34" charset="0"/>
                          <a:cs typeface="Calibri" panose="020F0502020204030204" pitchFamily="34" charset="0"/>
                        </a:rPr>
                        <a:t>2,136,962</a:t>
                      </a:r>
                    </a:p>
                  </a:txBody>
                  <a:tcPr marL="9525" marR="9525" marT="9525" marB="0" anchor="ctr"/>
                </a:tc>
                <a:tc>
                  <a:txBody>
                    <a:bodyPr/>
                    <a:lstStyle/>
                    <a:p>
                      <a:pPr algn="ctr" fontAlgn="b"/>
                      <a:r>
                        <a:rPr lang="en-US" sz="1800" dirty="0">
                          <a:solidFill>
                            <a:schemeClr val="bg1"/>
                          </a:solidFill>
                          <a:latin typeface="Calibri" panose="020F0502020204030204" pitchFamily="34" charset="0"/>
                          <a:cs typeface="Calibri" panose="020F0502020204030204" pitchFamily="34" charset="0"/>
                        </a:rPr>
                        <a:t>327,925</a:t>
                      </a:r>
                    </a:p>
                  </a:txBody>
                  <a:tcPr marL="9525" marR="9525" marT="9525" marB="0" anchor="ctr"/>
                </a:tc>
                <a:tc>
                  <a:txBody>
                    <a:bodyPr/>
                    <a:lstStyle/>
                    <a:p>
                      <a:pPr algn="ctr" fontAlgn="b"/>
                      <a:r>
                        <a:rPr lang="en-US" sz="1800" dirty="0">
                          <a:solidFill>
                            <a:schemeClr val="bg1"/>
                          </a:solidFill>
                          <a:latin typeface="Calibri" panose="020F0502020204030204" pitchFamily="34" charset="0"/>
                          <a:cs typeface="Calibri" panose="020F0502020204030204" pitchFamily="34" charset="0"/>
                        </a:rPr>
                        <a:t>366,067</a:t>
                      </a:r>
                    </a:p>
                  </a:txBody>
                  <a:tcPr marL="9525" marR="9525" marT="9525" marB="0" anchor="ctr"/>
                </a:tc>
                <a:extLst>
                  <a:ext uri="{0D108BD9-81ED-4DB2-BD59-A6C34878D82A}">
                    <a16:rowId xmlns:a16="http://schemas.microsoft.com/office/drawing/2014/main" val="2283976521"/>
                  </a:ext>
                </a:extLst>
              </a:tr>
            </a:tbl>
          </a:graphicData>
        </a:graphic>
      </p:graphicFrame>
      <p:sp>
        <p:nvSpPr>
          <p:cNvPr id="6" name="Footer Placeholder 2">
            <a:extLst>
              <a:ext uri="{FF2B5EF4-FFF2-40B4-BE49-F238E27FC236}">
                <a16:creationId xmlns:a16="http://schemas.microsoft.com/office/drawing/2014/main" id="{B6038463-A9D3-0A7B-B2AB-530CF8F1C481}"/>
              </a:ext>
            </a:extLst>
          </p:cNvPr>
          <p:cNvSpPr>
            <a:spLocks noGrp="1"/>
          </p:cNvSpPr>
          <p:nvPr>
            <p:ph type="ftr" sz="quarter" idx="10"/>
          </p:nvPr>
        </p:nvSpPr>
        <p:spPr>
          <a:xfrm>
            <a:off x="3375467" y="6352932"/>
            <a:ext cx="5441066" cy="365125"/>
          </a:xfrm>
        </p:spPr>
        <p:txBody>
          <a:bodyPr/>
          <a:lstStyle/>
          <a:p>
            <a:pPr algn="l"/>
            <a:r>
              <a:rPr lang="en-US" dirty="0"/>
              <a:t>California Education Lab  </a:t>
            </a:r>
            <a:r>
              <a:rPr lang="en-US" dirty="0">
                <a:solidFill>
                  <a:schemeClr val="tx2"/>
                </a:solidFill>
              </a:rPr>
              <a:t>|</a:t>
            </a:r>
            <a:r>
              <a:rPr lang="en-US" dirty="0"/>
              <a:t>  Exploring Alternative Schools in California  </a:t>
            </a:r>
            <a:r>
              <a:rPr lang="en-US" dirty="0">
                <a:solidFill>
                  <a:schemeClr val="tx2"/>
                </a:solidFill>
              </a:rPr>
              <a:t>|</a:t>
            </a:r>
            <a:r>
              <a:rPr lang="en-US" dirty="0"/>
              <a:t>   June 2023</a:t>
            </a:r>
          </a:p>
        </p:txBody>
      </p:sp>
    </p:spTree>
    <p:extLst>
      <p:ext uri="{BB962C8B-B14F-4D97-AF65-F5344CB8AC3E}">
        <p14:creationId xmlns:p14="http://schemas.microsoft.com/office/powerpoint/2010/main" val="3027531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6311EF-76B6-CCF4-01AA-54B63C637CB3}"/>
              </a:ext>
            </a:extLst>
          </p:cNvPr>
          <p:cNvSpPr>
            <a:spLocks noGrp="1"/>
          </p:cNvSpPr>
          <p:nvPr>
            <p:ph type="sldNum" sz="quarter" idx="11"/>
          </p:nvPr>
        </p:nvSpPr>
        <p:spPr>
          <a:xfrm>
            <a:off x="9191112" y="6356348"/>
            <a:ext cx="2743200" cy="365125"/>
          </a:xfrm>
        </p:spPr>
        <p:txBody>
          <a:bodyPr/>
          <a:lstStyle/>
          <a:p>
            <a:fld id="{C1C216C5-4E61-6A40-B003-F9ADCD24D74A}" type="slidenum">
              <a:rPr lang="en-US" smtClean="0"/>
              <a:pPr/>
              <a:t>14</a:t>
            </a:fld>
            <a:endParaRPr lang="en-US" dirty="0"/>
          </a:p>
        </p:txBody>
      </p:sp>
      <p:sp>
        <p:nvSpPr>
          <p:cNvPr id="5" name="Title 1">
            <a:extLst>
              <a:ext uri="{FF2B5EF4-FFF2-40B4-BE49-F238E27FC236}">
                <a16:creationId xmlns:a16="http://schemas.microsoft.com/office/drawing/2014/main" id="{43A9CE40-BA84-8CAD-8280-EC4C9DF578C9}"/>
              </a:ext>
            </a:extLst>
          </p:cNvPr>
          <p:cNvSpPr txBox="1">
            <a:spLocks/>
          </p:cNvSpPr>
          <p:nvPr/>
        </p:nvSpPr>
        <p:spPr>
          <a:xfrm>
            <a:off x="609599" y="282823"/>
            <a:ext cx="10972800" cy="959243"/>
          </a:xfrm>
          <a:prstGeom prst="rect">
            <a:avLst/>
          </a:prstGeom>
        </p:spPr>
        <p:txBody>
          <a:bodyPr anchor="ctr">
            <a:normAutofit/>
          </a:bodyPr>
          <a:lstStyle>
            <a:lvl1pPr algn="l" defTabSz="914400" rtl="0" eaLnBrk="1" latinLnBrk="0" hangingPunct="1">
              <a:lnSpc>
                <a:spcPct val="90000"/>
              </a:lnSpc>
              <a:spcBef>
                <a:spcPct val="0"/>
              </a:spcBef>
              <a:buNone/>
              <a:defRPr sz="5400" b="1" kern="1200">
                <a:solidFill>
                  <a:srgbClr val="002855"/>
                </a:solidFill>
                <a:latin typeface="Proxima Nova" charset="0"/>
                <a:ea typeface="Proxima Nova" charset="0"/>
                <a:cs typeface="Proxima Nova" charset="0"/>
              </a:defRPr>
            </a:lvl1pPr>
          </a:lstStyle>
          <a:p>
            <a:pPr lvl="0" algn="ctr"/>
            <a:r>
              <a:rPr lang="en-US" sz="4000" dirty="0">
                <a:latin typeface="Arial" panose="020B0604020202020204" pitchFamily="34" charset="0"/>
                <a:cs typeface="Arial" panose="020B0604020202020204" pitchFamily="34" charset="0"/>
              </a:rPr>
              <a:t>School Type by County (2022)</a:t>
            </a:r>
            <a:endParaRPr kumimoji="0" lang="en-US" sz="6000" b="1"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C05F00E8-9CDF-D092-A7E1-E5FCBFB33AE1}"/>
              </a:ext>
            </a:extLst>
          </p:cNvPr>
          <p:cNvPicPr>
            <a:picLocks noChangeAspect="1"/>
          </p:cNvPicPr>
          <p:nvPr/>
        </p:nvPicPr>
        <p:blipFill>
          <a:blip r:embed="rId2"/>
          <a:stretch>
            <a:fillRect/>
          </a:stretch>
        </p:blipFill>
        <p:spPr>
          <a:xfrm>
            <a:off x="257687" y="1369390"/>
            <a:ext cx="11676625" cy="4859636"/>
          </a:xfrm>
          <a:prstGeom prst="rect">
            <a:avLst/>
          </a:prstGeom>
        </p:spPr>
      </p:pic>
      <p:sp>
        <p:nvSpPr>
          <p:cNvPr id="2" name="Footer Placeholder 2">
            <a:extLst>
              <a:ext uri="{FF2B5EF4-FFF2-40B4-BE49-F238E27FC236}">
                <a16:creationId xmlns:a16="http://schemas.microsoft.com/office/drawing/2014/main" id="{6CF38399-528D-FB43-8618-1E04D8EA2E7C}"/>
              </a:ext>
            </a:extLst>
          </p:cNvPr>
          <p:cNvSpPr>
            <a:spLocks noGrp="1"/>
          </p:cNvSpPr>
          <p:nvPr>
            <p:ph type="ftr" sz="quarter" idx="10"/>
          </p:nvPr>
        </p:nvSpPr>
        <p:spPr>
          <a:xfrm>
            <a:off x="3375467" y="6356349"/>
            <a:ext cx="5441066" cy="365125"/>
          </a:xfrm>
        </p:spPr>
        <p:txBody>
          <a:bodyPr/>
          <a:lstStyle/>
          <a:p>
            <a:pPr algn="l"/>
            <a:r>
              <a:rPr lang="en-US" dirty="0"/>
              <a:t>California Education Lab  </a:t>
            </a:r>
            <a:r>
              <a:rPr lang="en-US" dirty="0">
                <a:solidFill>
                  <a:schemeClr val="tx2"/>
                </a:solidFill>
              </a:rPr>
              <a:t>|</a:t>
            </a:r>
            <a:r>
              <a:rPr lang="en-US" dirty="0"/>
              <a:t>  Exploring Alternative Schools in California  </a:t>
            </a:r>
            <a:r>
              <a:rPr lang="en-US" dirty="0">
                <a:solidFill>
                  <a:schemeClr val="tx2"/>
                </a:solidFill>
              </a:rPr>
              <a:t>|</a:t>
            </a:r>
            <a:r>
              <a:rPr lang="en-US" dirty="0"/>
              <a:t>   June 2023</a:t>
            </a:r>
          </a:p>
        </p:txBody>
      </p:sp>
    </p:spTree>
    <p:extLst>
      <p:ext uri="{BB962C8B-B14F-4D97-AF65-F5344CB8AC3E}">
        <p14:creationId xmlns:p14="http://schemas.microsoft.com/office/powerpoint/2010/main" val="175718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15E4C87-03E2-4280-396F-FA7B1E320FA3}"/>
              </a:ext>
            </a:extLst>
          </p:cNvPr>
          <p:cNvSpPr>
            <a:spLocks noGrp="1"/>
          </p:cNvSpPr>
          <p:nvPr>
            <p:ph type="sldNum" sz="quarter" idx="11"/>
          </p:nvPr>
        </p:nvSpPr>
        <p:spPr>
          <a:xfrm>
            <a:off x="9166185" y="6356348"/>
            <a:ext cx="2743200" cy="365125"/>
          </a:xfrm>
        </p:spPr>
        <p:txBody>
          <a:bodyPr/>
          <a:lstStyle/>
          <a:p>
            <a:fld id="{C1C216C5-4E61-6A40-B003-F9ADCD24D74A}" type="slidenum">
              <a:rPr lang="en-US" smtClean="0"/>
              <a:pPr/>
              <a:t>15</a:t>
            </a:fld>
            <a:endParaRPr lang="en-US" dirty="0"/>
          </a:p>
        </p:txBody>
      </p:sp>
      <p:sp>
        <p:nvSpPr>
          <p:cNvPr id="5" name="Title 1">
            <a:extLst>
              <a:ext uri="{FF2B5EF4-FFF2-40B4-BE49-F238E27FC236}">
                <a16:creationId xmlns:a16="http://schemas.microsoft.com/office/drawing/2014/main" id="{1C2E92C5-7186-9765-8A62-2FD2245D9290}"/>
              </a:ext>
            </a:extLst>
          </p:cNvPr>
          <p:cNvSpPr txBox="1">
            <a:spLocks/>
          </p:cNvSpPr>
          <p:nvPr/>
        </p:nvSpPr>
        <p:spPr>
          <a:xfrm>
            <a:off x="605542" y="338851"/>
            <a:ext cx="10972800" cy="959243"/>
          </a:xfrm>
          <a:prstGeom prst="rect">
            <a:avLst/>
          </a:prstGeom>
        </p:spPr>
        <p:txBody>
          <a:bodyPr anchor="ctr">
            <a:normAutofit/>
          </a:bodyPr>
          <a:lstStyle>
            <a:lvl1pPr algn="l" defTabSz="914400" rtl="0" eaLnBrk="1" latinLnBrk="0" hangingPunct="1">
              <a:lnSpc>
                <a:spcPct val="90000"/>
              </a:lnSpc>
              <a:spcBef>
                <a:spcPct val="0"/>
              </a:spcBef>
              <a:buNone/>
              <a:defRPr sz="5400" b="1" kern="1200">
                <a:solidFill>
                  <a:srgbClr val="002855"/>
                </a:solidFill>
                <a:latin typeface="Proxima Nova" charset="0"/>
                <a:ea typeface="Proxima Nova" charset="0"/>
                <a:cs typeface="Proxima Nova" charset="0"/>
              </a:defRPr>
            </a:lvl1pPr>
          </a:lstStyle>
          <a:p>
            <a:pPr lvl="0" algn="ctr"/>
            <a:r>
              <a:rPr lang="en-US" sz="4000" dirty="0">
                <a:latin typeface="Arial" panose="020B0604020202020204" pitchFamily="34" charset="0"/>
                <a:cs typeface="Arial" panose="020B0604020202020204" pitchFamily="34" charset="0"/>
              </a:rPr>
              <a:t>Alternative School Type by County (2022)</a:t>
            </a:r>
            <a:endParaRPr kumimoji="0" lang="en-US" sz="4800" b="1"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9580078D-D6CD-2FA0-07F8-E5697982FAB2}"/>
              </a:ext>
            </a:extLst>
          </p:cNvPr>
          <p:cNvPicPr>
            <a:picLocks noChangeAspect="1"/>
          </p:cNvPicPr>
          <p:nvPr/>
        </p:nvPicPr>
        <p:blipFill>
          <a:blip r:embed="rId2"/>
          <a:stretch>
            <a:fillRect/>
          </a:stretch>
        </p:blipFill>
        <p:spPr>
          <a:xfrm>
            <a:off x="202063" y="1298094"/>
            <a:ext cx="11787874" cy="4905936"/>
          </a:xfrm>
          <a:prstGeom prst="rect">
            <a:avLst/>
          </a:prstGeom>
        </p:spPr>
      </p:pic>
      <p:sp>
        <p:nvSpPr>
          <p:cNvPr id="2" name="Footer Placeholder 2">
            <a:extLst>
              <a:ext uri="{FF2B5EF4-FFF2-40B4-BE49-F238E27FC236}">
                <a16:creationId xmlns:a16="http://schemas.microsoft.com/office/drawing/2014/main" id="{82D44D48-F7BE-0FD8-866E-25FD5BD8C10A}"/>
              </a:ext>
            </a:extLst>
          </p:cNvPr>
          <p:cNvSpPr>
            <a:spLocks noGrp="1"/>
          </p:cNvSpPr>
          <p:nvPr>
            <p:ph type="ftr" sz="quarter" idx="10"/>
          </p:nvPr>
        </p:nvSpPr>
        <p:spPr>
          <a:xfrm>
            <a:off x="3375467" y="6356349"/>
            <a:ext cx="5441066" cy="365125"/>
          </a:xfrm>
        </p:spPr>
        <p:txBody>
          <a:bodyPr/>
          <a:lstStyle/>
          <a:p>
            <a:pPr algn="l"/>
            <a:r>
              <a:rPr lang="en-US" dirty="0"/>
              <a:t>California Education Lab  </a:t>
            </a:r>
            <a:r>
              <a:rPr lang="en-US" dirty="0">
                <a:solidFill>
                  <a:schemeClr val="tx2"/>
                </a:solidFill>
              </a:rPr>
              <a:t>|</a:t>
            </a:r>
            <a:r>
              <a:rPr lang="en-US" dirty="0"/>
              <a:t>  Exploring Alternative Schools in California  </a:t>
            </a:r>
            <a:r>
              <a:rPr lang="en-US" dirty="0">
                <a:solidFill>
                  <a:schemeClr val="tx2"/>
                </a:solidFill>
              </a:rPr>
              <a:t>|</a:t>
            </a:r>
            <a:r>
              <a:rPr lang="en-US" dirty="0"/>
              <a:t>   June 2023</a:t>
            </a:r>
          </a:p>
        </p:txBody>
      </p:sp>
    </p:spTree>
    <p:extLst>
      <p:ext uri="{BB962C8B-B14F-4D97-AF65-F5344CB8AC3E}">
        <p14:creationId xmlns:p14="http://schemas.microsoft.com/office/powerpoint/2010/main" val="2826512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DCEC24-5D91-F21F-848D-9D11ACB78289}"/>
              </a:ext>
            </a:extLst>
          </p:cNvPr>
          <p:cNvSpPr>
            <a:spLocks noGrp="1"/>
          </p:cNvSpPr>
          <p:nvPr>
            <p:ph type="sldNum" sz="quarter" idx="11"/>
          </p:nvPr>
        </p:nvSpPr>
        <p:spPr>
          <a:xfrm>
            <a:off x="9224058" y="6356348"/>
            <a:ext cx="2743200" cy="365125"/>
          </a:xfrm>
        </p:spPr>
        <p:txBody>
          <a:bodyPr/>
          <a:lstStyle/>
          <a:p>
            <a:fld id="{C1C216C5-4E61-6A40-B003-F9ADCD24D74A}" type="slidenum">
              <a:rPr lang="en-US" smtClean="0"/>
              <a:pPr/>
              <a:t>16</a:t>
            </a:fld>
            <a:endParaRPr lang="en-US" dirty="0"/>
          </a:p>
        </p:txBody>
      </p:sp>
      <p:sp>
        <p:nvSpPr>
          <p:cNvPr id="10" name="Title 1">
            <a:extLst>
              <a:ext uri="{FF2B5EF4-FFF2-40B4-BE49-F238E27FC236}">
                <a16:creationId xmlns:a16="http://schemas.microsoft.com/office/drawing/2014/main" id="{6B418015-1F66-D22D-3CCC-9058F58EE564}"/>
              </a:ext>
            </a:extLst>
          </p:cNvPr>
          <p:cNvSpPr txBox="1">
            <a:spLocks/>
          </p:cNvSpPr>
          <p:nvPr/>
        </p:nvSpPr>
        <p:spPr>
          <a:xfrm>
            <a:off x="609599" y="393650"/>
            <a:ext cx="10972800" cy="959243"/>
          </a:xfrm>
          <a:prstGeom prst="rect">
            <a:avLst/>
          </a:prstGeom>
        </p:spPr>
        <p:txBody>
          <a:bodyPr anchor="ctr">
            <a:normAutofit/>
          </a:bodyPr>
          <a:lstStyle>
            <a:lvl1pPr algn="l" defTabSz="914400" rtl="0" eaLnBrk="1" latinLnBrk="0" hangingPunct="1">
              <a:lnSpc>
                <a:spcPct val="90000"/>
              </a:lnSpc>
              <a:spcBef>
                <a:spcPct val="0"/>
              </a:spcBef>
              <a:buNone/>
              <a:defRPr sz="5400" b="1" kern="1200">
                <a:solidFill>
                  <a:srgbClr val="002855"/>
                </a:solidFill>
                <a:latin typeface="Proxima Nova" charset="0"/>
                <a:ea typeface="Proxima Nova" charset="0"/>
                <a:cs typeface="Proxima Nova" charset="0"/>
              </a:defRPr>
            </a:lvl1pPr>
          </a:lstStyle>
          <a:p>
            <a:pPr lvl="0" algn="ctr"/>
            <a:r>
              <a:rPr lang="en-US" sz="4000" dirty="0">
                <a:latin typeface="Arial" panose="020B0604020202020204" pitchFamily="34" charset="0"/>
                <a:cs typeface="Arial" panose="020B0604020202020204" pitchFamily="34" charset="0"/>
              </a:rPr>
              <a:t>School Enrollment by County (2022)</a:t>
            </a:r>
            <a:endParaRPr kumimoji="0" lang="en-US" sz="6000" b="1"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6CC537CF-7CD4-04C0-C355-2C15CB4B03AE}"/>
              </a:ext>
            </a:extLst>
          </p:cNvPr>
          <p:cNvPicPr>
            <a:picLocks noChangeAspect="1"/>
          </p:cNvPicPr>
          <p:nvPr/>
        </p:nvPicPr>
        <p:blipFill>
          <a:blip r:embed="rId3"/>
          <a:stretch>
            <a:fillRect/>
          </a:stretch>
        </p:blipFill>
        <p:spPr>
          <a:xfrm>
            <a:off x="257687" y="1352893"/>
            <a:ext cx="11676625" cy="4859636"/>
          </a:xfrm>
          <a:prstGeom prst="rect">
            <a:avLst/>
          </a:prstGeom>
        </p:spPr>
      </p:pic>
      <p:sp>
        <p:nvSpPr>
          <p:cNvPr id="5" name="Footer Placeholder 2">
            <a:extLst>
              <a:ext uri="{FF2B5EF4-FFF2-40B4-BE49-F238E27FC236}">
                <a16:creationId xmlns:a16="http://schemas.microsoft.com/office/drawing/2014/main" id="{65F91DE4-DCB4-F909-D851-134DAD29666A}"/>
              </a:ext>
            </a:extLst>
          </p:cNvPr>
          <p:cNvSpPr>
            <a:spLocks noGrp="1"/>
          </p:cNvSpPr>
          <p:nvPr>
            <p:ph type="ftr" sz="quarter" idx="10"/>
          </p:nvPr>
        </p:nvSpPr>
        <p:spPr>
          <a:xfrm>
            <a:off x="3375467" y="6356349"/>
            <a:ext cx="5441066" cy="365125"/>
          </a:xfrm>
        </p:spPr>
        <p:txBody>
          <a:bodyPr/>
          <a:lstStyle/>
          <a:p>
            <a:pPr algn="l"/>
            <a:r>
              <a:rPr lang="en-US" dirty="0"/>
              <a:t>California Education Lab  </a:t>
            </a:r>
            <a:r>
              <a:rPr lang="en-US" dirty="0">
                <a:solidFill>
                  <a:schemeClr val="tx2"/>
                </a:solidFill>
              </a:rPr>
              <a:t>|</a:t>
            </a:r>
            <a:r>
              <a:rPr lang="en-US" dirty="0"/>
              <a:t>  Exploring Alternative Schools in California  </a:t>
            </a:r>
            <a:r>
              <a:rPr lang="en-US" dirty="0">
                <a:solidFill>
                  <a:schemeClr val="tx2"/>
                </a:solidFill>
              </a:rPr>
              <a:t>|</a:t>
            </a:r>
            <a:r>
              <a:rPr lang="en-US" dirty="0"/>
              <a:t>   June 2023</a:t>
            </a:r>
          </a:p>
        </p:txBody>
      </p:sp>
    </p:spTree>
    <p:extLst>
      <p:ext uri="{BB962C8B-B14F-4D97-AF65-F5344CB8AC3E}">
        <p14:creationId xmlns:p14="http://schemas.microsoft.com/office/powerpoint/2010/main" val="3287624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F4D463-12AF-CBA3-FEB8-4B36C6724CBC}"/>
              </a:ext>
            </a:extLst>
          </p:cNvPr>
          <p:cNvSpPr>
            <a:spLocks noGrp="1"/>
          </p:cNvSpPr>
          <p:nvPr>
            <p:ph type="sldNum" sz="quarter" idx="11"/>
          </p:nvPr>
        </p:nvSpPr>
        <p:spPr>
          <a:xfrm>
            <a:off x="9039023" y="6356349"/>
            <a:ext cx="2743200" cy="365125"/>
          </a:xfrm>
        </p:spPr>
        <p:txBody>
          <a:bodyPr/>
          <a:lstStyle/>
          <a:p>
            <a:fld id="{C1C216C5-4E61-6A40-B003-F9ADCD24D74A}" type="slidenum">
              <a:rPr lang="en-US" smtClean="0"/>
              <a:pPr/>
              <a:t>17</a:t>
            </a:fld>
            <a:endParaRPr lang="en-US" dirty="0"/>
          </a:p>
        </p:txBody>
      </p:sp>
      <p:sp>
        <p:nvSpPr>
          <p:cNvPr id="5" name="Title 1">
            <a:extLst>
              <a:ext uri="{FF2B5EF4-FFF2-40B4-BE49-F238E27FC236}">
                <a16:creationId xmlns:a16="http://schemas.microsoft.com/office/drawing/2014/main" id="{7C7BC493-5D09-0815-7FC1-6EB616FA42F8}"/>
              </a:ext>
            </a:extLst>
          </p:cNvPr>
          <p:cNvSpPr txBox="1">
            <a:spLocks/>
          </p:cNvSpPr>
          <p:nvPr/>
        </p:nvSpPr>
        <p:spPr>
          <a:xfrm>
            <a:off x="399486" y="474366"/>
            <a:ext cx="11382737" cy="734708"/>
          </a:xfrm>
          <a:prstGeom prst="rect">
            <a:avLst/>
          </a:prstGeom>
        </p:spPr>
        <p:txBody>
          <a:bodyPr anchor="ctr">
            <a:noAutofit/>
          </a:bodyPr>
          <a:lstStyle>
            <a:lvl1pPr algn="l" defTabSz="914400" rtl="0" eaLnBrk="1" latinLnBrk="0" hangingPunct="1">
              <a:lnSpc>
                <a:spcPct val="90000"/>
              </a:lnSpc>
              <a:spcBef>
                <a:spcPct val="0"/>
              </a:spcBef>
              <a:buNone/>
              <a:defRPr sz="5400" b="1" kern="1200">
                <a:solidFill>
                  <a:srgbClr val="002855"/>
                </a:solidFill>
                <a:latin typeface="Proxima Nova" charset="0"/>
                <a:ea typeface="Proxima Nova" charset="0"/>
                <a:cs typeface="Proxima Nova" charset="0"/>
              </a:defRPr>
            </a:lvl1pPr>
          </a:lstStyle>
          <a:p>
            <a:pPr lvl="0" algn="ctr"/>
            <a:r>
              <a:rPr lang="en-US" sz="3800" dirty="0">
                <a:latin typeface="Arial" panose="020B0604020202020204" pitchFamily="34" charset="0"/>
                <a:cs typeface="Arial" panose="020B0604020202020204" pitchFamily="34" charset="0"/>
              </a:rPr>
              <a:t>Alternative School Enrollment by County (2022)</a:t>
            </a:r>
            <a:endParaRPr kumimoji="0" lang="en-US" sz="3800" b="1"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C5A67107-372F-15CB-5EF6-DBB2ED66444C}"/>
              </a:ext>
            </a:extLst>
          </p:cNvPr>
          <p:cNvPicPr>
            <a:picLocks noChangeAspect="1"/>
          </p:cNvPicPr>
          <p:nvPr/>
        </p:nvPicPr>
        <p:blipFill>
          <a:blip r:embed="rId2"/>
          <a:stretch>
            <a:fillRect/>
          </a:stretch>
        </p:blipFill>
        <p:spPr>
          <a:xfrm>
            <a:off x="39187" y="1209074"/>
            <a:ext cx="12113626" cy="5041509"/>
          </a:xfrm>
          <a:prstGeom prst="rect">
            <a:avLst/>
          </a:prstGeom>
        </p:spPr>
      </p:pic>
      <p:sp>
        <p:nvSpPr>
          <p:cNvPr id="6" name="Footer Placeholder 2">
            <a:extLst>
              <a:ext uri="{FF2B5EF4-FFF2-40B4-BE49-F238E27FC236}">
                <a16:creationId xmlns:a16="http://schemas.microsoft.com/office/drawing/2014/main" id="{4879E5A9-5DB1-2584-D415-5CEAA887F18C}"/>
              </a:ext>
            </a:extLst>
          </p:cNvPr>
          <p:cNvSpPr>
            <a:spLocks noGrp="1"/>
          </p:cNvSpPr>
          <p:nvPr>
            <p:ph type="ftr" sz="quarter" idx="10"/>
          </p:nvPr>
        </p:nvSpPr>
        <p:spPr>
          <a:xfrm>
            <a:off x="3370321" y="6356349"/>
            <a:ext cx="5441066" cy="365125"/>
          </a:xfrm>
        </p:spPr>
        <p:txBody>
          <a:bodyPr/>
          <a:lstStyle/>
          <a:p>
            <a:pPr algn="l"/>
            <a:r>
              <a:rPr lang="en-US" dirty="0"/>
              <a:t>California Education Lab  </a:t>
            </a:r>
            <a:r>
              <a:rPr lang="en-US" dirty="0">
                <a:solidFill>
                  <a:schemeClr val="tx2"/>
                </a:solidFill>
              </a:rPr>
              <a:t>|</a:t>
            </a:r>
            <a:r>
              <a:rPr lang="en-US" dirty="0"/>
              <a:t>  Exploring Alternative Schools in California  </a:t>
            </a:r>
            <a:r>
              <a:rPr lang="en-US" dirty="0">
                <a:solidFill>
                  <a:schemeClr val="tx2"/>
                </a:solidFill>
              </a:rPr>
              <a:t>|</a:t>
            </a:r>
            <a:r>
              <a:rPr lang="en-US" dirty="0"/>
              <a:t>   June 2023</a:t>
            </a:r>
          </a:p>
        </p:txBody>
      </p:sp>
    </p:spTree>
    <p:extLst>
      <p:ext uri="{BB962C8B-B14F-4D97-AF65-F5344CB8AC3E}">
        <p14:creationId xmlns:p14="http://schemas.microsoft.com/office/powerpoint/2010/main" val="1940741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2CD885-2FBE-CBB7-6DBF-FEA9E764EF1B}"/>
              </a:ext>
            </a:extLst>
          </p:cNvPr>
          <p:cNvSpPr>
            <a:spLocks noGrp="1"/>
          </p:cNvSpPr>
          <p:nvPr>
            <p:ph type="sldNum" sz="quarter" idx="12"/>
          </p:nvPr>
        </p:nvSpPr>
        <p:spPr>
          <a:xfrm>
            <a:off x="9096737" y="6356350"/>
            <a:ext cx="2743200" cy="365125"/>
          </a:xfrm>
        </p:spPr>
        <p:txBody>
          <a:bodyPr/>
          <a:lstStyle/>
          <a:p>
            <a:fld id="{C1C216C5-4E61-6A40-B003-F9ADCD24D74A}" type="slidenum">
              <a:rPr lang="en-US" smtClean="0"/>
              <a:pPr/>
              <a:t>18</a:t>
            </a:fld>
            <a:endParaRPr lang="en-US" dirty="0"/>
          </a:p>
        </p:txBody>
      </p:sp>
      <p:sp>
        <p:nvSpPr>
          <p:cNvPr id="11" name="Title 1">
            <a:extLst>
              <a:ext uri="{FF2B5EF4-FFF2-40B4-BE49-F238E27FC236}">
                <a16:creationId xmlns:a16="http://schemas.microsoft.com/office/drawing/2014/main" id="{68048ACD-5F8A-1E7D-1294-9918C4183788}"/>
              </a:ext>
            </a:extLst>
          </p:cNvPr>
          <p:cNvSpPr txBox="1">
            <a:spLocks/>
          </p:cNvSpPr>
          <p:nvPr/>
        </p:nvSpPr>
        <p:spPr>
          <a:xfrm>
            <a:off x="381000" y="249832"/>
            <a:ext cx="10972800" cy="959243"/>
          </a:xfrm>
          <a:prstGeom prst="rect">
            <a:avLst/>
          </a:prstGeom>
        </p:spPr>
        <p:txBody>
          <a:bodyPr anchor="ctr">
            <a:normAutofit/>
          </a:bodyPr>
          <a:lstStyle>
            <a:lvl1pPr algn="l" defTabSz="914400" rtl="0" eaLnBrk="1" latinLnBrk="0" hangingPunct="1">
              <a:lnSpc>
                <a:spcPct val="90000"/>
              </a:lnSpc>
              <a:spcBef>
                <a:spcPct val="0"/>
              </a:spcBef>
              <a:buNone/>
              <a:defRPr sz="5400" b="1" kern="1200">
                <a:solidFill>
                  <a:srgbClr val="002855"/>
                </a:solidFill>
                <a:latin typeface="Proxima Nova" charset="0"/>
                <a:ea typeface="Proxima Nova" charset="0"/>
                <a:cs typeface="Proxima Nova" charset="0"/>
              </a:defRPr>
            </a:lvl1pPr>
          </a:lstStyle>
          <a:p>
            <a:pPr lvl="0" algn="ctr"/>
            <a:r>
              <a:rPr lang="en-US" sz="4000" dirty="0">
                <a:latin typeface="Arial" panose="020B0604020202020204" pitchFamily="34" charset="0"/>
                <a:cs typeface="Arial" panose="020B0604020202020204" pitchFamily="34" charset="0"/>
              </a:rPr>
              <a:t>Student Racial Composition (2022)</a:t>
            </a:r>
            <a:endParaRPr kumimoji="0" lang="en-US" sz="6000" b="1"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endParaRPr>
          </a:p>
        </p:txBody>
      </p:sp>
      <p:sp>
        <p:nvSpPr>
          <p:cNvPr id="7" name="Footer Placeholder 2">
            <a:extLst>
              <a:ext uri="{FF2B5EF4-FFF2-40B4-BE49-F238E27FC236}">
                <a16:creationId xmlns:a16="http://schemas.microsoft.com/office/drawing/2014/main" id="{3525510F-ED77-F273-36F9-8A882C16E6CA}"/>
              </a:ext>
            </a:extLst>
          </p:cNvPr>
          <p:cNvSpPr>
            <a:spLocks noGrp="1"/>
          </p:cNvSpPr>
          <p:nvPr>
            <p:ph type="ftr" sz="quarter" idx="10"/>
          </p:nvPr>
        </p:nvSpPr>
        <p:spPr>
          <a:xfrm>
            <a:off x="3146867" y="6356349"/>
            <a:ext cx="5441066" cy="365125"/>
          </a:xfrm>
        </p:spPr>
        <p:txBody>
          <a:bodyPr/>
          <a:lstStyle/>
          <a:p>
            <a:pPr algn="l"/>
            <a:r>
              <a:rPr lang="en-US" dirty="0"/>
              <a:t>California Education Lab  </a:t>
            </a:r>
            <a:r>
              <a:rPr lang="en-US" dirty="0">
                <a:solidFill>
                  <a:schemeClr val="tx2"/>
                </a:solidFill>
              </a:rPr>
              <a:t>|</a:t>
            </a:r>
            <a:r>
              <a:rPr lang="en-US" dirty="0"/>
              <a:t>  Exploring Alternative Schools in California  </a:t>
            </a:r>
            <a:r>
              <a:rPr lang="en-US" dirty="0">
                <a:solidFill>
                  <a:schemeClr val="tx2"/>
                </a:solidFill>
              </a:rPr>
              <a:t>|</a:t>
            </a:r>
            <a:r>
              <a:rPr lang="en-US" dirty="0"/>
              <a:t>   June 2023</a:t>
            </a:r>
          </a:p>
        </p:txBody>
      </p:sp>
      <p:pic>
        <p:nvPicPr>
          <p:cNvPr id="8" name="Picture 7">
            <a:extLst>
              <a:ext uri="{FF2B5EF4-FFF2-40B4-BE49-F238E27FC236}">
                <a16:creationId xmlns:a16="http://schemas.microsoft.com/office/drawing/2014/main" id="{DDF85E62-ACC8-148B-3588-1CD4C9A1CE3E}"/>
              </a:ext>
            </a:extLst>
          </p:cNvPr>
          <p:cNvPicPr>
            <a:picLocks noChangeAspect="1"/>
          </p:cNvPicPr>
          <p:nvPr/>
        </p:nvPicPr>
        <p:blipFill>
          <a:blip r:embed="rId4"/>
          <a:stretch>
            <a:fillRect/>
          </a:stretch>
        </p:blipFill>
        <p:spPr>
          <a:xfrm>
            <a:off x="676684" y="1209075"/>
            <a:ext cx="11284655" cy="5134126"/>
          </a:xfrm>
          <a:prstGeom prst="rect">
            <a:avLst/>
          </a:prstGeom>
        </p:spPr>
      </p:pic>
    </p:spTree>
    <p:extLst>
      <p:ext uri="{BB962C8B-B14F-4D97-AF65-F5344CB8AC3E}">
        <p14:creationId xmlns:p14="http://schemas.microsoft.com/office/powerpoint/2010/main" val="3910224238"/>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6F44FF-7B5B-21F5-CC97-0F3FE4985743}"/>
              </a:ext>
            </a:extLst>
          </p:cNvPr>
          <p:cNvSpPr>
            <a:spLocks noGrp="1"/>
          </p:cNvSpPr>
          <p:nvPr>
            <p:ph type="sldNum" sz="quarter" idx="11"/>
          </p:nvPr>
        </p:nvSpPr>
        <p:spPr>
          <a:xfrm>
            <a:off x="9235633" y="6346622"/>
            <a:ext cx="2743200" cy="365125"/>
          </a:xfrm>
        </p:spPr>
        <p:txBody>
          <a:bodyPr/>
          <a:lstStyle/>
          <a:p>
            <a:fld id="{C1C216C5-4E61-6A40-B003-F9ADCD24D74A}" type="slidenum">
              <a:rPr lang="en-US" smtClean="0"/>
              <a:pPr/>
              <a:t>19</a:t>
            </a:fld>
            <a:endParaRPr lang="en-US" dirty="0"/>
          </a:p>
        </p:txBody>
      </p:sp>
      <p:sp>
        <p:nvSpPr>
          <p:cNvPr id="5" name="Title 1">
            <a:extLst>
              <a:ext uri="{FF2B5EF4-FFF2-40B4-BE49-F238E27FC236}">
                <a16:creationId xmlns:a16="http://schemas.microsoft.com/office/drawing/2014/main" id="{29478AC2-D930-4ECF-3CA2-45A255D0225F}"/>
              </a:ext>
            </a:extLst>
          </p:cNvPr>
          <p:cNvSpPr txBox="1">
            <a:spLocks/>
          </p:cNvSpPr>
          <p:nvPr/>
        </p:nvSpPr>
        <p:spPr>
          <a:xfrm>
            <a:off x="609600" y="309666"/>
            <a:ext cx="10972800" cy="959243"/>
          </a:xfrm>
          <a:prstGeom prst="rect">
            <a:avLst/>
          </a:prstGeom>
        </p:spPr>
        <p:txBody>
          <a:bodyPr anchor="ctr">
            <a:normAutofit/>
          </a:bodyPr>
          <a:lstStyle>
            <a:lvl1pPr algn="l" defTabSz="914400" rtl="0" eaLnBrk="1" latinLnBrk="0" hangingPunct="1">
              <a:lnSpc>
                <a:spcPct val="90000"/>
              </a:lnSpc>
              <a:spcBef>
                <a:spcPct val="0"/>
              </a:spcBef>
              <a:buNone/>
              <a:defRPr sz="5400" b="1" kern="1200">
                <a:solidFill>
                  <a:srgbClr val="002855"/>
                </a:solidFill>
                <a:latin typeface="Proxima Nova" charset="0"/>
                <a:ea typeface="Proxima Nova" charset="0"/>
                <a:cs typeface="Proxima Nova" charset="0"/>
              </a:defRPr>
            </a:lvl1pPr>
          </a:lstStyle>
          <a:p>
            <a:pPr lvl="0" algn="ctr"/>
            <a:r>
              <a:rPr lang="en-US" sz="4000" dirty="0">
                <a:latin typeface="Arial" panose="020B0604020202020204" pitchFamily="34" charset="0"/>
                <a:cs typeface="Arial" panose="020B0604020202020204" pitchFamily="34" charset="0"/>
              </a:rPr>
              <a:t>Race by Alternative School Type (2022)</a:t>
            </a:r>
            <a:endParaRPr kumimoji="0" lang="en-US" sz="6000" b="1"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8639A93A-060D-99B6-1778-7384EF3C2469}"/>
              </a:ext>
            </a:extLst>
          </p:cNvPr>
          <p:cNvPicPr>
            <a:picLocks noChangeAspect="1"/>
          </p:cNvPicPr>
          <p:nvPr/>
        </p:nvPicPr>
        <p:blipFill>
          <a:blip r:embed="rId3"/>
          <a:stretch>
            <a:fillRect/>
          </a:stretch>
        </p:blipFill>
        <p:spPr>
          <a:xfrm>
            <a:off x="257686" y="1209075"/>
            <a:ext cx="11676628" cy="4859637"/>
          </a:xfrm>
          <a:prstGeom prst="rect">
            <a:avLst/>
          </a:prstGeom>
        </p:spPr>
      </p:pic>
      <p:sp>
        <p:nvSpPr>
          <p:cNvPr id="6" name="Footer Placeholder 2">
            <a:extLst>
              <a:ext uri="{FF2B5EF4-FFF2-40B4-BE49-F238E27FC236}">
                <a16:creationId xmlns:a16="http://schemas.microsoft.com/office/drawing/2014/main" id="{DA3E0EA6-9895-2027-2E2C-9B303AE56BD6}"/>
              </a:ext>
            </a:extLst>
          </p:cNvPr>
          <p:cNvSpPr>
            <a:spLocks noGrp="1"/>
          </p:cNvSpPr>
          <p:nvPr>
            <p:ph type="ftr" sz="quarter" idx="10"/>
          </p:nvPr>
        </p:nvSpPr>
        <p:spPr>
          <a:xfrm>
            <a:off x="3375467" y="6356349"/>
            <a:ext cx="5441066" cy="365125"/>
          </a:xfrm>
        </p:spPr>
        <p:txBody>
          <a:bodyPr/>
          <a:lstStyle/>
          <a:p>
            <a:pPr algn="l"/>
            <a:r>
              <a:rPr lang="en-US" dirty="0"/>
              <a:t>California Education Lab  </a:t>
            </a:r>
            <a:r>
              <a:rPr lang="en-US" dirty="0">
                <a:solidFill>
                  <a:schemeClr val="tx2"/>
                </a:solidFill>
              </a:rPr>
              <a:t>|</a:t>
            </a:r>
            <a:r>
              <a:rPr lang="en-US" dirty="0"/>
              <a:t>  Exploring Alternative Schools in California  </a:t>
            </a:r>
            <a:r>
              <a:rPr lang="en-US" dirty="0">
                <a:solidFill>
                  <a:schemeClr val="tx2"/>
                </a:solidFill>
              </a:rPr>
              <a:t>|</a:t>
            </a:r>
            <a:r>
              <a:rPr lang="en-US" dirty="0"/>
              <a:t>   June 2023</a:t>
            </a:r>
          </a:p>
        </p:txBody>
      </p:sp>
    </p:spTree>
    <p:extLst>
      <p:ext uri="{BB962C8B-B14F-4D97-AF65-F5344CB8AC3E}">
        <p14:creationId xmlns:p14="http://schemas.microsoft.com/office/powerpoint/2010/main" val="942899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E0B6F7-3146-6644-B80D-6F3FD13C2AF3}"/>
              </a:ext>
            </a:extLst>
          </p:cNvPr>
          <p:cNvSpPr>
            <a:spLocks noGrp="1"/>
          </p:cNvSpPr>
          <p:nvPr>
            <p:ph type="title"/>
          </p:nvPr>
        </p:nvSpPr>
        <p:spPr>
          <a:xfrm>
            <a:off x="563879" y="742736"/>
            <a:ext cx="11064240" cy="675057"/>
          </a:xfrm>
        </p:spPr>
        <p:txBody>
          <a:bodyPr>
            <a:normAutofit fontScale="90000"/>
          </a:bodyPr>
          <a:lstStyle/>
          <a:p>
            <a:pPr algn="ctr"/>
            <a:r>
              <a:rPr lang="en-US" b="1" dirty="0">
                <a:latin typeface="Arial" panose="020B0604020202020204" pitchFamily="34" charset="0"/>
                <a:cs typeface="Arial" panose="020B0604020202020204" pitchFamily="34" charset="0"/>
              </a:rPr>
              <a:t>Exploring Alternative Schooling in California</a:t>
            </a:r>
            <a:endParaRPr lang="en-US" sz="4400" b="1" dirty="0">
              <a:latin typeface="Arial" panose="020B0604020202020204" pitchFamily="34" charset="0"/>
              <a:cs typeface="Arial" panose="020B0604020202020204" pitchFamily="34" charset="0"/>
            </a:endParaRPr>
          </a:p>
        </p:txBody>
      </p:sp>
      <p:sp>
        <p:nvSpPr>
          <p:cNvPr id="6" name="Slide Number Placeholder 2">
            <a:extLst>
              <a:ext uri="{FF2B5EF4-FFF2-40B4-BE49-F238E27FC236}">
                <a16:creationId xmlns:a16="http://schemas.microsoft.com/office/drawing/2014/main" id="{A3E7F596-A699-6143-834E-B033F2D3C6D2}"/>
              </a:ext>
            </a:extLst>
          </p:cNvPr>
          <p:cNvSpPr txBox="1">
            <a:spLocks/>
          </p:cNvSpPr>
          <p:nvPr/>
        </p:nvSpPr>
        <p:spPr>
          <a:xfrm>
            <a:off x="11587013" y="6360779"/>
            <a:ext cx="457200" cy="1828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C216C5-4E61-6A40-B003-F9ADCD24D74A}" type="slidenum">
              <a:rPr lang="en-US" sz="1200" b="1" smtClean="0">
                <a:solidFill>
                  <a:schemeClr val="bg1"/>
                </a:solidFill>
                <a:latin typeface="Helvetica" pitchFamily="2" charset="0"/>
              </a:rPr>
              <a:pPr/>
              <a:t>2</a:t>
            </a:fld>
            <a:endParaRPr lang="en-US" sz="1200" b="1" dirty="0">
              <a:solidFill>
                <a:schemeClr val="bg1"/>
              </a:solidFill>
              <a:latin typeface="Helvetica" pitchFamily="2" charset="0"/>
            </a:endParaRPr>
          </a:p>
        </p:txBody>
      </p:sp>
      <p:sp>
        <p:nvSpPr>
          <p:cNvPr id="12" name="TextBox 11">
            <a:extLst>
              <a:ext uri="{FF2B5EF4-FFF2-40B4-BE49-F238E27FC236}">
                <a16:creationId xmlns:a16="http://schemas.microsoft.com/office/drawing/2014/main" id="{EEB042BF-A2D8-E8B3-B404-1FBB56450B2D}"/>
              </a:ext>
            </a:extLst>
          </p:cNvPr>
          <p:cNvSpPr txBox="1"/>
          <p:nvPr/>
        </p:nvSpPr>
        <p:spPr>
          <a:xfrm>
            <a:off x="563879" y="6360779"/>
            <a:ext cx="6334632"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Proxima Nova Rg" panose="02000506030000020004" pitchFamily="2" charset="77"/>
                <a:ea typeface="+mn-ea"/>
                <a:cs typeface="+mn-cs"/>
              </a:rPr>
              <a:t>California Education Lab   |   Exploring Alternative Schooling in California   |   June 2023</a:t>
            </a:r>
          </a:p>
        </p:txBody>
      </p:sp>
      <p:sp>
        <p:nvSpPr>
          <p:cNvPr id="2" name="TextBox 1">
            <a:extLst>
              <a:ext uri="{FF2B5EF4-FFF2-40B4-BE49-F238E27FC236}">
                <a16:creationId xmlns:a16="http://schemas.microsoft.com/office/drawing/2014/main" id="{920BE922-7A05-30CA-09B2-5C061F5DB42D}"/>
              </a:ext>
            </a:extLst>
          </p:cNvPr>
          <p:cNvSpPr txBox="1"/>
          <p:nvPr/>
        </p:nvSpPr>
        <p:spPr>
          <a:xfrm>
            <a:off x="1394880" y="1843950"/>
            <a:ext cx="9402238" cy="3170099"/>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DATA and METHODS</a:t>
            </a:r>
          </a:p>
          <a:p>
            <a:endParaRPr lang="en-US" sz="2000" dirty="0">
              <a:solidFill>
                <a:schemeClr val="bg1"/>
              </a:solidFill>
              <a:latin typeface="Arial" panose="020B0604020202020204" pitchFamily="34" charset="0"/>
              <a:cs typeface="Arial" panose="020B0604020202020204" pitchFamily="34" charset="0"/>
            </a:endParaRPr>
          </a:p>
          <a:p>
            <a:r>
              <a:rPr lang="en-US" sz="2000" dirty="0">
                <a:solidFill>
                  <a:schemeClr val="bg1"/>
                </a:solidFill>
                <a:latin typeface="Arial" panose="020B0604020202020204" pitchFamily="34" charset="0"/>
                <a:cs typeface="Arial" panose="020B0604020202020204" pitchFamily="34" charset="0"/>
              </a:rPr>
              <a:t>This presentation consists of descriptive statistics calculated form the most recent school- and district-level data publicly available from the California Department of Education. School- and district-level data were aggregated to the locale-level (suburban, urban, rural, and town) using the locale codes assigned to each district by the National Center for Education Statistics. Findings from previously published work (as cited) result from analysis of student-level data provided by the California Department of Education. No findings in this report should be considered as causal or deterministic in nature. </a:t>
            </a:r>
          </a:p>
        </p:txBody>
      </p:sp>
    </p:spTree>
    <p:extLst>
      <p:ext uri="{BB962C8B-B14F-4D97-AF65-F5344CB8AC3E}">
        <p14:creationId xmlns:p14="http://schemas.microsoft.com/office/powerpoint/2010/main" val="4186304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4D2A9A-8387-677C-E778-6087DEDF9B28}"/>
              </a:ext>
            </a:extLst>
          </p:cNvPr>
          <p:cNvSpPr>
            <a:spLocks noGrp="1"/>
          </p:cNvSpPr>
          <p:nvPr>
            <p:ph type="sldNum" sz="quarter" idx="12"/>
          </p:nvPr>
        </p:nvSpPr>
        <p:spPr>
          <a:xfrm>
            <a:off x="9238926" y="6356349"/>
            <a:ext cx="2743200" cy="365125"/>
          </a:xfrm>
        </p:spPr>
        <p:txBody>
          <a:bodyPr/>
          <a:lstStyle/>
          <a:p>
            <a:fld id="{C1C216C5-4E61-6A40-B003-F9ADCD24D74A}" type="slidenum">
              <a:rPr lang="en-US" smtClean="0"/>
              <a:pPr/>
              <a:t>20</a:t>
            </a:fld>
            <a:endParaRPr lang="en-US" dirty="0"/>
          </a:p>
        </p:txBody>
      </p:sp>
      <p:sp>
        <p:nvSpPr>
          <p:cNvPr id="5" name="Title 1">
            <a:extLst>
              <a:ext uri="{FF2B5EF4-FFF2-40B4-BE49-F238E27FC236}">
                <a16:creationId xmlns:a16="http://schemas.microsoft.com/office/drawing/2014/main" id="{8F192058-BBCC-E214-0EEC-D9759A9D4CE9}"/>
              </a:ext>
            </a:extLst>
          </p:cNvPr>
          <p:cNvSpPr txBox="1">
            <a:spLocks/>
          </p:cNvSpPr>
          <p:nvPr/>
        </p:nvSpPr>
        <p:spPr>
          <a:xfrm>
            <a:off x="609600" y="301437"/>
            <a:ext cx="10972800" cy="815039"/>
          </a:xfrm>
          <a:prstGeom prst="rect">
            <a:avLst/>
          </a:prstGeom>
        </p:spPr>
        <p:txBody>
          <a:bodyPr anchor="ctr">
            <a:normAutofit/>
          </a:bodyPr>
          <a:lstStyle>
            <a:lvl1pPr algn="l" defTabSz="914400" rtl="0" eaLnBrk="1" latinLnBrk="0" hangingPunct="1">
              <a:lnSpc>
                <a:spcPct val="90000"/>
              </a:lnSpc>
              <a:spcBef>
                <a:spcPct val="0"/>
              </a:spcBef>
              <a:buNone/>
              <a:defRPr sz="5400" b="1" kern="1200">
                <a:solidFill>
                  <a:srgbClr val="002855"/>
                </a:solidFill>
                <a:latin typeface="Proxima Nova" charset="0"/>
                <a:ea typeface="Proxima Nova" charset="0"/>
                <a:cs typeface="Proxima Nova" charset="0"/>
              </a:defRPr>
            </a:lvl1pPr>
          </a:lstStyle>
          <a:p>
            <a:pPr lvl="0" algn="ctr"/>
            <a:r>
              <a:rPr lang="en-US" sz="4000" dirty="0">
                <a:latin typeface="Arial" panose="020B0604020202020204" pitchFamily="34" charset="0"/>
                <a:cs typeface="Arial" panose="020B0604020202020204" pitchFamily="34" charset="0"/>
              </a:rPr>
              <a:t>Racial Diversity Over Time</a:t>
            </a:r>
            <a:endParaRPr kumimoji="0" lang="en-US" sz="6000" b="1"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B7B52A51-C5FE-D169-CAE7-042430D72461}"/>
              </a:ext>
            </a:extLst>
          </p:cNvPr>
          <p:cNvPicPr>
            <a:picLocks noChangeAspect="1"/>
          </p:cNvPicPr>
          <p:nvPr/>
        </p:nvPicPr>
        <p:blipFill>
          <a:blip r:embed="rId3"/>
          <a:stretch>
            <a:fillRect/>
          </a:stretch>
        </p:blipFill>
        <p:spPr>
          <a:xfrm>
            <a:off x="209874" y="1209074"/>
            <a:ext cx="11772252" cy="4775037"/>
          </a:xfrm>
          <a:prstGeom prst="rect">
            <a:avLst/>
          </a:prstGeom>
        </p:spPr>
      </p:pic>
      <p:sp>
        <p:nvSpPr>
          <p:cNvPr id="6" name="Footer Placeholder 2">
            <a:extLst>
              <a:ext uri="{FF2B5EF4-FFF2-40B4-BE49-F238E27FC236}">
                <a16:creationId xmlns:a16="http://schemas.microsoft.com/office/drawing/2014/main" id="{6BA1AB88-66CD-36BA-B3C0-C8A22F48B7E9}"/>
              </a:ext>
            </a:extLst>
          </p:cNvPr>
          <p:cNvSpPr>
            <a:spLocks noGrp="1"/>
          </p:cNvSpPr>
          <p:nvPr>
            <p:ph type="ftr" sz="quarter" idx="10"/>
          </p:nvPr>
        </p:nvSpPr>
        <p:spPr>
          <a:xfrm>
            <a:off x="3375467" y="6356350"/>
            <a:ext cx="5441066" cy="365125"/>
          </a:xfrm>
        </p:spPr>
        <p:txBody>
          <a:bodyPr/>
          <a:lstStyle/>
          <a:p>
            <a:pPr algn="l"/>
            <a:r>
              <a:rPr lang="en-US" dirty="0"/>
              <a:t>California Education Lab  </a:t>
            </a:r>
            <a:r>
              <a:rPr lang="en-US" dirty="0">
                <a:solidFill>
                  <a:schemeClr val="tx2"/>
                </a:solidFill>
              </a:rPr>
              <a:t>|</a:t>
            </a:r>
            <a:r>
              <a:rPr lang="en-US" dirty="0"/>
              <a:t>  Exploring Alternative Schools in California  </a:t>
            </a:r>
            <a:r>
              <a:rPr lang="en-US" dirty="0">
                <a:solidFill>
                  <a:schemeClr val="tx2"/>
                </a:solidFill>
              </a:rPr>
              <a:t>|</a:t>
            </a:r>
            <a:r>
              <a:rPr lang="en-US" dirty="0"/>
              <a:t>   June 2023</a:t>
            </a:r>
          </a:p>
        </p:txBody>
      </p:sp>
      <p:sp>
        <p:nvSpPr>
          <p:cNvPr id="7" name="TextBox 6">
            <a:extLst>
              <a:ext uri="{FF2B5EF4-FFF2-40B4-BE49-F238E27FC236}">
                <a16:creationId xmlns:a16="http://schemas.microsoft.com/office/drawing/2014/main" id="{C8790878-142E-4C5C-A3C6-2E099C273CC7}"/>
              </a:ext>
            </a:extLst>
          </p:cNvPr>
          <p:cNvSpPr txBox="1"/>
          <p:nvPr/>
        </p:nvSpPr>
        <p:spPr>
          <a:xfrm>
            <a:off x="2071868" y="1209074"/>
            <a:ext cx="2303362" cy="369332"/>
          </a:xfrm>
          <a:prstGeom prst="rect">
            <a:avLst/>
          </a:prstGeom>
          <a:solidFill>
            <a:schemeClr val="bg1"/>
          </a:solidFill>
        </p:spPr>
        <p:txBody>
          <a:bodyPr wrap="square" rtlCol="0">
            <a:spAutoFit/>
          </a:bodyPr>
          <a:lstStyle/>
          <a:p>
            <a:r>
              <a:rPr lang="en-US" dirty="0">
                <a:solidFill>
                  <a:srgbClr val="000000"/>
                </a:solidFill>
                <a:latin typeface="Arial" panose="020B0604020202020204" pitchFamily="34" charset="0"/>
                <a:cs typeface="Arial" panose="020B0604020202020204" pitchFamily="34" charset="0"/>
              </a:rPr>
              <a:t>Traditional Schools</a:t>
            </a:r>
          </a:p>
        </p:txBody>
      </p:sp>
      <p:sp>
        <p:nvSpPr>
          <p:cNvPr id="8" name="TextBox 7">
            <a:extLst>
              <a:ext uri="{FF2B5EF4-FFF2-40B4-BE49-F238E27FC236}">
                <a16:creationId xmlns:a16="http://schemas.microsoft.com/office/drawing/2014/main" id="{A3486BE5-1EBF-2C02-9430-0E0AD55EE98A}"/>
              </a:ext>
            </a:extLst>
          </p:cNvPr>
          <p:cNvSpPr txBox="1"/>
          <p:nvPr/>
        </p:nvSpPr>
        <p:spPr>
          <a:xfrm>
            <a:off x="6470247" y="1209074"/>
            <a:ext cx="2303361" cy="369332"/>
          </a:xfrm>
          <a:prstGeom prst="rect">
            <a:avLst/>
          </a:prstGeom>
          <a:solidFill>
            <a:schemeClr val="bg1"/>
          </a:solidFill>
        </p:spPr>
        <p:txBody>
          <a:bodyPr wrap="square" rtlCol="0">
            <a:spAutoFit/>
          </a:bodyPr>
          <a:lstStyle/>
          <a:p>
            <a:pPr algn="ctr"/>
            <a:r>
              <a:rPr lang="en-US" dirty="0">
                <a:solidFill>
                  <a:srgbClr val="000000"/>
                </a:solidFill>
                <a:latin typeface="Arial" panose="020B0604020202020204" pitchFamily="34" charset="0"/>
                <a:cs typeface="Arial" panose="020B0604020202020204" pitchFamily="34" charset="0"/>
              </a:rPr>
              <a:t>Alternative Schools</a:t>
            </a:r>
          </a:p>
        </p:txBody>
      </p:sp>
    </p:spTree>
    <p:extLst>
      <p:ext uri="{BB962C8B-B14F-4D97-AF65-F5344CB8AC3E}">
        <p14:creationId xmlns:p14="http://schemas.microsoft.com/office/powerpoint/2010/main" val="729608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89B56A-BE8D-E0FA-1BCD-2B22A1E8C603}"/>
              </a:ext>
            </a:extLst>
          </p:cNvPr>
          <p:cNvSpPr>
            <a:spLocks noGrp="1"/>
          </p:cNvSpPr>
          <p:nvPr>
            <p:ph type="sldNum" sz="quarter" idx="11"/>
          </p:nvPr>
        </p:nvSpPr>
        <p:spPr>
          <a:xfrm>
            <a:off x="9324043" y="6356349"/>
            <a:ext cx="2743200" cy="365125"/>
          </a:xfrm>
        </p:spPr>
        <p:txBody>
          <a:bodyPr/>
          <a:lstStyle/>
          <a:p>
            <a:fld id="{C1C216C5-4E61-6A40-B003-F9ADCD24D74A}" type="slidenum">
              <a:rPr lang="en-US" smtClean="0"/>
              <a:pPr/>
              <a:t>21</a:t>
            </a:fld>
            <a:endParaRPr lang="en-US" dirty="0"/>
          </a:p>
        </p:txBody>
      </p:sp>
      <p:sp>
        <p:nvSpPr>
          <p:cNvPr id="5" name="Title 1">
            <a:extLst>
              <a:ext uri="{FF2B5EF4-FFF2-40B4-BE49-F238E27FC236}">
                <a16:creationId xmlns:a16="http://schemas.microsoft.com/office/drawing/2014/main" id="{DB708AC5-F532-332B-4792-D6D828A4962C}"/>
              </a:ext>
            </a:extLst>
          </p:cNvPr>
          <p:cNvSpPr txBox="1">
            <a:spLocks/>
          </p:cNvSpPr>
          <p:nvPr/>
        </p:nvSpPr>
        <p:spPr>
          <a:xfrm>
            <a:off x="381000" y="249832"/>
            <a:ext cx="10972800" cy="959243"/>
          </a:xfrm>
          <a:prstGeom prst="rect">
            <a:avLst/>
          </a:prstGeom>
        </p:spPr>
        <p:txBody>
          <a:bodyPr anchor="ctr">
            <a:normAutofit/>
          </a:bodyPr>
          <a:lstStyle>
            <a:lvl1pPr algn="l" defTabSz="914400" rtl="0" eaLnBrk="1" latinLnBrk="0" hangingPunct="1">
              <a:lnSpc>
                <a:spcPct val="90000"/>
              </a:lnSpc>
              <a:spcBef>
                <a:spcPct val="0"/>
              </a:spcBef>
              <a:buNone/>
              <a:defRPr sz="5400" b="1" kern="1200">
                <a:solidFill>
                  <a:srgbClr val="002855"/>
                </a:solidFill>
                <a:latin typeface="Proxima Nova" charset="0"/>
                <a:ea typeface="Proxima Nova" charset="0"/>
                <a:cs typeface="Proxima Nova" charset="0"/>
              </a:defRPr>
            </a:lvl1pPr>
          </a:lstStyle>
          <a:p>
            <a:pPr lvl="0" algn="ctr"/>
            <a:r>
              <a:rPr lang="en-US" sz="4000" dirty="0">
                <a:latin typeface="Arial" panose="020B0604020202020204" pitchFamily="34" charset="0"/>
                <a:cs typeface="Arial" panose="020B0604020202020204" pitchFamily="34" charset="0"/>
              </a:rPr>
              <a:t>English Learners by School Type (2022)</a:t>
            </a:r>
            <a:endParaRPr kumimoji="0" lang="en-US" sz="6000" b="1"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274694C4-E9F6-28FE-3881-C1C3A42D75DF}"/>
              </a:ext>
            </a:extLst>
          </p:cNvPr>
          <p:cNvPicPr>
            <a:picLocks noChangeAspect="1"/>
          </p:cNvPicPr>
          <p:nvPr/>
        </p:nvPicPr>
        <p:blipFill>
          <a:blip r:embed="rId2"/>
          <a:stretch>
            <a:fillRect/>
          </a:stretch>
        </p:blipFill>
        <p:spPr>
          <a:xfrm>
            <a:off x="1496355" y="1109697"/>
            <a:ext cx="9199289" cy="5246652"/>
          </a:xfrm>
          <a:prstGeom prst="rect">
            <a:avLst/>
          </a:prstGeom>
        </p:spPr>
      </p:pic>
      <p:sp>
        <p:nvSpPr>
          <p:cNvPr id="6" name="Footer Placeholder 2">
            <a:extLst>
              <a:ext uri="{FF2B5EF4-FFF2-40B4-BE49-F238E27FC236}">
                <a16:creationId xmlns:a16="http://schemas.microsoft.com/office/drawing/2014/main" id="{555625B4-1635-8409-D2B5-73638675A57A}"/>
              </a:ext>
            </a:extLst>
          </p:cNvPr>
          <p:cNvSpPr>
            <a:spLocks noGrp="1"/>
          </p:cNvSpPr>
          <p:nvPr>
            <p:ph type="ftr" sz="quarter" idx="10"/>
          </p:nvPr>
        </p:nvSpPr>
        <p:spPr>
          <a:xfrm>
            <a:off x="3375466" y="6356350"/>
            <a:ext cx="5441066" cy="365125"/>
          </a:xfrm>
        </p:spPr>
        <p:txBody>
          <a:bodyPr/>
          <a:lstStyle/>
          <a:p>
            <a:pPr algn="l"/>
            <a:r>
              <a:rPr lang="en-US" dirty="0"/>
              <a:t>California Education Lab  </a:t>
            </a:r>
            <a:r>
              <a:rPr lang="en-US" dirty="0">
                <a:solidFill>
                  <a:schemeClr val="tx2"/>
                </a:solidFill>
              </a:rPr>
              <a:t>|</a:t>
            </a:r>
            <a:r>
              <a:rPr lang="en-US" dirty="0"/>
              <a:t>  Exploring Alternative Schools in California  </a:t>
            </a:r>
            <a:r>
              <a:rPr lang="en-US" dirty="0">
                <a:solidFill>
                  <a:schemeClr val="tx2"/>
                </a:solidFill>
              </a:rPr>
              <a:t>|</a:t>
            </a:r>
            <a:r>
              <a:rPr lang="en-US" dirty="0"/>
              <a:t>   June 2023</a:t>
            </a:r>
          </a:p>
        </p:txBody>
      </p:sp>
    </p:spTree>
    <p:extLst>
      <p:ext uri="{BB962C8B-B14F-4D97-AF65-F5344CB8AC3E}">
        <p14:creationId xmlns:p14="http://schemas.microsoft.com/office/powerpoint/2010/main" val="1587150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03E98B-56A4-40E6-8129-98D3FCD27D34}"/>
              </a:ext>
            </a:extLst>
          </p:cNvPr>
          <p:cNvSpPr>
            <a:spLocks noGrp="1"/>
          </p:cNvSpPr>
          <p:nvPr>
            <p:ph type="sldNum" sz="quarter" idx="11"/>
          </p:nvPr>
        </p:nvSpPr>
        <p:spPr>
          <a:xfrm>
            <a:off x="9133407" y="6376082"/>
            <a:ext cx="2743200" cy="365125"/>
          </a:xfrm>
        </p:spPr>
        <p:txBody>
          <a:bodyPr/>
          <a:lstStyle/>
          <a:p>
            <a:fld id="{C1C216C5-4E61-6A40-B003-F9ADCD24D74A}" type="slidenum">
              <a:rPr lang="en-US" smtClean="0"/>
              <a:pPr/>
              <a:t>22</a:t>
            </a:fld>
            <a:endParaRPr lang="en-US" dirty="0"/>
          </a:p>
        </p:txBody>
      </p:sp>
      <p:sp>
        <p:nvSpPr>
          <p:cNvPr id="5" name="Title 1">
            <a:extLst>
              <a:ext uri="{FF2B5EF4-FFF2-40B4-BE49-F238E27FC236}">
                <a16:creationId xmlns:a16="http://schemas.microsoft.com/office/drawing/2014/main" id="{4302757D-6931-4130-783D-0465531BB2B6}"/>
              </a:ext>
            </a:extLst>
          </p:cNvPr>
          <p:cNvSpPr txBox="1">
            <a:spLocks/>
          </p:cNvSpPr>
          <p:nvPr/>
        </p:nvSpPr>
        <p:spPr>
          <a:xfrm>
            <a:off x="381000" y="249832"/>
            <a:ext cx="10972800" cy="959243"/>
          </a:xfrm>
          <a:prstGeom prst="rect">
            <a:avLst/>
          </a:prstGeom>
        </p:spPr>
        <p:txBody>
          <a:bodyPr anchor="ctr">
            <a:normAutofit/>
          </a:bodyPr>
          <a:lstStyle>
            <a:lvl1pPr algn="l" defTabSz="914400" rtl="0" eaLnBrk="1" latinLnBrk="0" hangingPunct="1">
              <a:lnSpc>
                <a:spcPct val="90000"/>
              </a:lnSpc>
              <a:spcBef>
                <a:spcPct val="0"/>
              </a:spcBef>
              <a:buNone/>
              <a:defRPr sz="5400" b="1" kern="1200">
                <a:solidFill>
                  <a:srgbClr val="002855"/>
                </a:solidFill>
                <a:latin typeface="Proxima Nova" charset="0"/>
                <a:ea typeface="Proxima Nova" charset="0"/>
                <a:cs typeface="Proxima Nova" charset="0"/>
              </a:defRPr>
            </a:lvl1pPr>
          </a:lstStyle>
          <a:p>
            <a:pPr lvl="0" algn="ctr"/>
            <a:r>
              <a:rPr lang="en-US" sz="4000" dirty="0">
                <a:latin typeface="Arial" panose="020B0604020202020204" pitchFamily="34" charset="0"/>
                <a:cs typeface="Arial" panose="020B0604020202020204" pitchFamily="34" charset="0"/>
              </a:rPr>
              <a:t>Student Subgroups by School Type (2022)</a:t>
            </a:r>
            <a:endParaRPr kumimoji="0" lang="en-US" sz="6000" b="1"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6DA203BE-0C5D-A4D2-B3C7-6B3894FBCA26}"/>
              </a:ext>
            </a:extLst>
          </p:cNvPr>
          <p:cNvPicPr>
            <a:picLocks noChangeAspect="1"/>
          </p:cNvPicPr>
          <p:nvPr/>
        </p:nvPicPr>
        <p:blipFill>
          <a:blip r:embed="rId3"/>
          <a:stretch>
            <a:fillRect/>
          </a:stretch>
        </p:blipFill>
        <p:spPr>
          <a:xfrm>
            <a:off x="1566180" y="1209075"/>
            <a:ext cx="9059640" cy="5167007"/>
          </a:xfrm>
          <a:prstGeom prst="rect">
            <a:avLst/>
          </a:prstGeom>
        </p:spPr>
      </p:pic>
      <p:sp>
        <p:nvSpPr>
          <p:cNvPr id="6" name="Footer Placeholder 2">
            <a:extLst>
              <a:ext uri="{FF2B5EF4-FFF2-40B4-BE49-F238E27FC236}">
                <a16:creationId xmlns:a16="http://schemas.microsoft.com/office/drawing/2014/main" id="{BF92CCBF-82CC-2237-9D9A-47E4F789252E}"/>
              </a:ext>
            </a:extLst>
          </p:cNvPr>
          <p:cNvSpPr>
            <a:spLocks noGrp="1"/>
          </p:cNvSpPr>
          <p:nvPr>
            <p:ph type="ftr" sz="quarter" idx="10"/>
          </p:nvPr>
        </p:nvSpPr>
        <p:spPr>
          <a:xfrm>
            <a:off x="3375467" y="6425605"/>
            <a:ext cx="5441066" cy="365125"/>
          </a:xfrm>
        </p:spPr>
        <p:txBody>
          <a:bodyPr/>
          <a:lstStyle/>
          <a:p>
            <a:pPr algn="l"/>
            <a:r>
              <a:rPr lang="en-US" dirty="0"/>
              <a:t>California Education Lab  </a:t>
            </a:r>
            <a:r>
              <a:rPr lang="en-US" dirty="0">
                <a:solidFill>
                  <a:schemeClr val="tx2"/>
                </a:solidFill>
              </a:rPr>
              <a:t>|</a:t>
            </a:r>
            <a:r>
              <a:rPr lang="en-US" dirty="0"/>
              <a:t>  Exploring Alternative Schools in California  </a:t>
            </a:r>
            <a:r>
              <a:rPr lang="en-US" dirty="0">
                <a:solidFill>
                  <a:schemeClr val="tx2"/>
                </a:solidFill>
              </a:rPr>
              <a:t>|</a:t>
            </a:r>
            <a:r>
              <a:rPr lang="en-US" dirty="0"/>
              <a:t>   June 2023</a:t>
            </a:r>
          </a:p>
        </p:txBody>
      </p:sp>
    </p:spTree>
    <p:extLst>
      <p:ext uri="{BB962C8B-B14F-4D97-AF65-F5344CB8AC3E}">
        <p14:creationId xmlns:p14="http://schemas.microsoft.com/office/powerpoint/2010/main" val="1125950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5F6A3A-8463-6EBB-E3E9-6DAFFDA18F1D}"/>
              </a:ext>
            </a:extLst>
          </p:cNvPr>
          <p:cNvSpPr>
            <a:spLocks noGrp="1"/>
          </p:cNvSpPr>
          <p:nvPr>
            <p:ph type="sldNum" sz="quarter" idx="11"/>
          </p:nvPr>
        </p:nvSpPr>
        <p:spPr/>
        <p:txBody>
          <a:bodyPr/>
          <a:lstStyle/>
          <a:p>
            <a:fld id="{C1C216C5-4E61-6A40-B003-F9ADCD24D74A}" type="slidenum">
              <a:rPr lang="en-US" smtClean="0"/>
              <a:pPr/>
              <a:t>23</a:t>
            </a:fld>
            <a:endParaRPr lang="en-US" dirty="0"/>
          </a:p>
        </p:txBody>
      </p:sp>
      <p:sp>
        <p:nvSpPr>
          <p:cNvPr id="8" name="Title 1">
            <a:extLst>
              <a:ext uri="{FF2B5EF4-FFF2-40B4-BE49-F238E27FC236}">
                <a16:creationId xmlns:a16="http://schemas.microsoft.com/office/drawing/2014/main" id="{4FCAE72A-6FA0-E5DC-9260-FA3AFF1EBA1F}"/>
              </a:ext>
            </a:extLst>
          </p:cNvPr>
          <p:cNvSpPr txBox="1">
            <a:spLocks/>
          </p:cNvSpPr>
          <p:nvPr/>
        </p:nvSpPr>
        <p:spPr>
          <a:xfrm>
            <a:off x="381000" y="249832"/>
            <a:ext cx="10972800" cy="959243"/>
          </a:xfrm>
          <a:prstGeom prst="rect">
            <a:avLst/>
          </a:prstGeom>
        </p:spPr>
        <p:txBody>
          <a:bodyPr anchor="ctr">
            <a:normAutofit fontScale="92500"/>
          </a:bodyPr>
          <a:lstStyle>
            <a:lvl1pPr algn="l" defTabSz="914400" rtl="0" eaLnBrk="1" latinLnBrk="0" hangingPunct="1">
              <a:lnSpc>
                <a:spcPct val="90000"/>
              </a:lnSpc>
              <a:spcBef>
                <a:spcPct val="0"/>
              </a:spcBef>
              <a:buNone/>
              <a:defRPr sz="5400" b="1" kern="1200">
                <a:solidFill>
                  <a:srgbClr val="002855"/>
                </a:solidFill>
                <a:latin typeface="Proxima Nova" charset="0"/>
                <a:ea typeface="Proxima Nova" charset="0"/>
                <a:cs typeface="Proxima Nova" charset="0"/>
              </a:defRPr>
            </a:lvl1pPr>
          </a:lstStyle>
          <a:p>
            <a:pPr lvl="0" algn="ctr"/>
            <a:r>
              <a:rPr lang="en-US" sz="4000" dirty="0">
                <a:latin typeface="Arial" panose="020B0604020202020204" pitchFamily="34" charset="0"/>
                <a:cs typeface="Arial" panose="020B0604020202020204" pitchFamily="34" charset="0"/>
              </a:rPr>
              <a:t>High School Outcomes by School Type (2022)</a:t>
            </a:r>
            <a:endParaRPr kumimoji="0" lang="en-US" sz="6000" b="1"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125E4073-05C5-B3BF-A15B-2D1CBFA91995}"/>
              </a:ext>
            </a:extLst>
          </p:cNvPr>
          <p:cNvPicPr>
            <a:picLocks noChangeAspect="1"/>
          </p:cNvPicPr>
          <p:nvPr/>
        </p:nvPicPr>
        <p:blipFill>
          <a:blip r:embed="rId3"/>
          <a:stretch>
            <a:fillRect/>
          </a:stretch>
        </p:blipFill>
        <p:spPr>
          <a:xfrm>
            <a:off x="257686" y="1209075"/>
            <a:ext cx="11676628" cy="4859637"/>
          </a:xfrm>
          <a:prstGeom prst="rect">
            <a:avLst/>
          </a:prstGeom>
        </p:spPr>
      </p:pic>
      <p:sp>
        <p:nvSpPr>
          <p:cNvPr id="5" name="Footer Placeholder 2">
            <a:extLst>
              <a:ext uri="{FF2B5EF4-FFF2-40B4-BE49-F238E27FC236}">
                <a16:creationId xmlns:a16="http://schemas.microsoft.com/office/drawing/2014/main" id="{226E19BC-654B-A0E6-F9C5-93044DEFE8EA}"/>
              </a:ext>
            </a:extLst>
          </p:cNvPr>
          <p:cNvSpPr>
            <a:spLocks noGrp="1"/>
          </p:cNvSpPr>
          <p:nvPr>
            <p:ph type="ftr" sz="quarter" idx="10"/>
          </p:nvPr>
        </p:nvSpPr>
        <p:spPr>
          <a:xfrm>
            <a:off x="3375467" y="6356349"/>
            <a:ext cx="5441066" cy="365125"/>
          </a:xfrm>
        </p:spPr>
        <p:txBody>
          <a:bodyPr/>
          <a:lstStyle/>
          <a:p>
            <a:pPr algn="l"/>
            <a:r>
              <a:rPr lang="en-US" dirty="0"/>
              <a:t>California Education Lab  </a:t>
            </a:r>
            <a:r>
              <a:rPr lang="en-US" dirty="0">
                <a:solidFill>
                  <a:srgbClr val="FFAF00"/>
                </a:solidFill>
              </a:rPr>
              <a:t>|</a:t>
            </a:r>
            <a:r>
              <a:rPr lang="en-US" dirty="0"/>
              <a:t>  Exploring Alternative Schools in California  </a:t>
            </a:r>
            <a:r>
              <a:rPr lang="en-US" dirty="0">
                <a:solidFill>
                  <a:srgbClr val="FFAF00"/>
                </a:solidFill>
              </a:rPr>
              <a:t>|</a:t>
            </a:r>
            <a:r>
              <a:rPr lang="en-US" dirty="0"/>
              <a:t>   June 2023</a:t>
            </a:r>
          </a:p>
        </p:txBody>
      </p:sp>
    </p:spTree>
    <p:extLst>
      <p:ext uri="{BB962C8B-B14F-4D97-AF65-F5344CB8AC3E}">
        <p14:creationId xmlns:p14="http://schemas.microsoft.com/office/powerpoint/2010/main" val="2697456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EAF8A0-5459-56C4-2A6C-2C4A42E62712}"/>
              </a:ext>
            </a:extLst>
          </p:cNvPr>
          <p:cNvSpPr>
            <a:spLocks noGrp="1"/>
          </p:cNvSpPr>
          <p:nvPr>
            <p:ph type="sldNum" sz="quarter" idx="11"/>
          </p:nvPr>
        </p:nvSpPr>
        <p:spPr>
          <a:xfrm>
            <a:off x="9258782" y="6376081"/>
            <a:ext cx="2743200" cy="365125"/>
          </a:xfrm>
        </p:spPr>
        <p:txBody>
          <a:bodyPr/>
          <a:lstStyle/>
          <a:p>
            <a:fld id="{C1C216C5-4E61-6A40-B003-F9ADCD24D74A}" type="slidenum">
              <a:rPr lang="en-US" smtClean="0"/>
              <a:pPr/>
              <a:t>24</a:t>
            </a:fld>
            <a:endParaRPr lang="en-US" dirty="0"/>
          </a:p>
        </p:txBody>
      </p:sp>
      <p:sp>
        <p:nvSpPr>
          <p:cNvPr id="7" name="Title 1">
            <a:extLst>
              <a:ext uri="{FF2B5EF4-FFF2-40B4-BE49-F238E27FC236}">
                <a16:creationId xmlns:a16="http://schemas.microsoft.com/office/drawing/2014/main" id="{C1B74989-0A0E-B813-88ED-9F1E3E722E9A}"/>
              </a:ext>
            </a:extLst>
          </p:cNvPr>
          <p:cNvSpPr txBox="1">
            <a:spLocks/>
          </p:cNvSpPr>
          <p:nvPr/>
        </p:nvSpPr>
        <p:spPr>
          <a:xfrm>
            <a:off x="609600" y="249832"/>
            <a:ext cx="10972800" cy="959243"/>
          </a:xfrm>
          <a:prstGeom prst="rect">
            <a:avLst/>
          </a:prstGeom>
        </p:spPr>
        <p:txBody>
          <a:bodyPr anchor="ctr">
            <a:normAutofit/>
          </a:bodyPr>
          <a:lstStyle>
            <a:lvl1pPr algn="l" defTabSz="914400" rtl="0" eaLnBrk="1" latinLnBrk="0" hangingPunct="1">
              <a:lnSpc>
                <a:spcPct val="90000"/>
              </a:lnSpc>
              <a:spcBef>
                <a:spcPct val="0"/>
              </a:spcBef>
              <a:buNone/>
              <a:defRPr sz="5400" b="1" kern="1200">
                <a:solidFill>
                  <a:srgbClr val="002855"/>
                </a:solidFill>
                <a:latin typeface="Proxima Nova" charset="0"/>
                <a:ea typeface="Proxima Nova" charset="0"/>
                <a:cs typeface="Proxima Nova" charset="0"/>
              </a:defRPr>
            </a:lvl1pPr>
          </a:lstStyle>
          <a:p>
            <a:pPr lvl="0" algn="ctr"/>
            <a:r>
              <a:rPr lang="en-US" sz="4000" dirty="0">
                <a:latin typeface="Arial" panose="020B0604020202020204" pitchFamily="34" charset="0"/>
                <a:cs typeface="Arial" panose="020B0604020202020204" pitchFamily="34" charset="0"/>
              </a:rPr>
              <a:t>CTE Pathway Completion by Race/Ethnicity</a:t>
            </a:r>
            <a:endParaRPr kumimoji="0" lang="en-US" sz="4000" b="1"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0E926703-114A-9FF5-4141-B2AA0ADAA3D1}"/>
              </a:ext>
            </a:extLst>
          </p:cNvPr>
          <p:cNvPicPr>
            <a:picLocks noChangeAspect="1"/>
          </p:cNvPicPr>
          <p:nvPr/>
        </p:nvPicPr>
        <p:blipFill>
          <a:blip r:embed="rId3"/>
          <a:stretch>
            <a:fillRect/>
          </a:stretch>
        </p:blipFill>
        <p:spPr>
          <a:xfrm>
            <a:off x="257686" y="1209075"/>
            <a:ext cx="11676628" cy="4859637"/>
          </a:xfrm>
          <a:prstGeom prst="rect">
            <a:avLst/>
          </a:prstGeom>
        </p:spPr>
      </p:pic>
      <p:sp>
        <p:nvSpPr>
          <p:cNvPr id="5" name="Footer Placeholder 2">
            <a:extLst>
              <a:ext uri="{FF2B5EF4-FFF2-40B4-BE49-F238E27FC236}">
                <a16:creationId xmlns:a16="http://schemas.microsoft.com/office/drawing/2014/main" id="{7447234C-090E-1D1C-0D05-1C1E2DEDBEFD}"/>
              </a:ext>
            </a:extLst>
          </p:cNvPr>
          <p:cNvSpPr>
            <a:spLocks noGrp="1"/>
          </p:cNvSpPr>
          <p:nvPr>
            <p:ph type="ftr" sz="quarter" idx="10"/>
          </p:nvPr>
        </p:nvSpPr>
        <p:spPr>
          <a:xfrm>
            <a:off x="3192199" y="6376081"/>
            <a:ext cx="5441066" cy="365125"/>
          </a:xfrm>
        </p:spPr>
        <p:txBody>
          <a:bodyPr/>
          <a:lstStyle/>
          <a:p>
            <a:pPr algn="l"/>
            <a:r>
              <a:rPr lang="en-US" dirty="0"/>
              <a:t>California Education Lab  </a:t>
            </a:r>
            <a:r>
              <a:rPr lang="en-US" dirty="0">
                <a:solidFill>
                  <a:schemeClr val="tx2"/>
                </a:solidFill>
              </a:rPr>
              <a:t>|</a:t>
            </a:r>
            <a:r>
              <a:rPr lang="en-US" dirty="0"/>
              <a:t>  Exploring Alternative Schools in California  </a:t>
            </a:r>
            <a:r>
              <a:rPr lang="en-US" dirty="0">
                <a:solidFill>
                  <a:schemeClr val="tx2"/>
                </a:solidFill>
              </a:rPr>
              <a:t>|</a:t>
            </a:r>
            <a:r>
              <a:rPr lang="en-US" dirty="0"/>
              <a:t>   June 2023</a:t>
            </a:r>
          </a:p>
        </p:txBody>
      </p:sp>
    </p:spTree>
    <p:extLst>
      <p:ext uri="{BB962C8B-B14F-4D97-AF65-F5344CB8AC3E}">
        <p14:creationId xmlns:p14="http://schemas.microsoft.com/office/powerpoint/2010/main" val="1030256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EAF8A0-5459-56C4-2A6C-2C4A42E62712}"/>
              </a:ext>
            </a:extLst>
          </p:cNvPr>
          <p:cNvSpPr>
            <a:spLocks noGrp="1"/>
          </p:cNvSpPr>
          <p:nvPr>
            <p:ph type="sldNum" sz="quarter" idx="11"/>
          </p:nvPr>
        </p:nvSpPr>
        <p:spPr>
          <a:xfrm>
            <a:off x="9297625" y="6356348"/>
            <a:ext cx="2743200" cy="365125"/>
          </a:xfrm>
        </p:spPr>
        <p:txBody>
          <a:bodyPr/>
          <a:lstStyle/>
          <a:p>
            <a:fld id="{C1C216C5-4E61-6A40-B003-F9ADCD24D74A}" type="slidenum">
              <a:rPr lang="en-US" smtClean="0"/>
              <a:pPr/>
              <a:t>25</a:t>
            </a:fld>
            <a:endParaRPr lang="en-US" dirty="0"/>
          </a:p>
        </p:txBody>
      </p:sp>
      <p:sp>
        <p:nvSpPr>
          <p:cNvPr id="7" name="Title 1">
            <a:extLst>
              <a:ext uri="{FF2B5EF4-FFF2-40B4-BE49-F238E27FC236}">
                <a16:creationId xmlns:a16="http://schemas.microsoft.com/office/drawing/2014/main" id="{C1B74989-0A0E-B813-88ED-9F1E3E722E9A}"/>
              </a:ext>
            </a:extLst>
          </p:cNvPr>
          <p:cNvSpPr txBox="1">
            <a:spLocks/>
          </p:cNvSpPr>
          <p:nvPr/>
        </p:nvSpPr>
        <p:spPr>
          <a:xfrm>
            <a:off x="380999" y="249832"/>
            <a:ext cx="11563110" cy="1147048"/>
          </a:xfrm>
          <a:prstGeom prst="rect">
            <a:avLst/>
          </a:prstGeom>
        </p:spPr>
        <p:txBody>
          <a:bodyPr anchor="ctr">
            <a:noAutofit/>
          </a:bodyPr>
          <a:lstStyle>
            <a:lvl1pPr algn="l" defTabSz="914400" rtl="0" eaLnBrk="1" latinLnBrk="0" hangingPunct="1">
              <a:lnSpc>
                <a:spcPct val="90000"/>
              </a:lnSpc>
              <a:spcBef>
                <a:spcPct val="0"/>
              </a:spcBef>
              <a:buNone/>
              <a:defRPr sz="5400" b="1" kern="1200">
                <a:solidFill>
                  <a:srgbClr val="002855"/>
                </a:solidFill>
                <a:latin typeface="Proxima Nova" charset="0"/>
                <a:ea typeface="Proxima Nova" charset="0"/>
                <a:cs typeface="Proxima Nova" charset="0"/>
              </a:defRPr>
            </a:lvl1pPr>
          </a:lstStyle>
          <a:p>
            <a:pPr lvl="0" algn="ctr"/>
            <a:r>
              <a:rPr lang="en-US" sz="4000" dirty="0">
                <a:latin typeface="Arial" panose="020B0604020202020204" pitchFamily="34" charset="0"/>
                <a:cs typeface="Arial" panose="020B0604020202020204" pitchFamily="34" charset="0"/>
              </a:rPr>
              <a:t>Advanced Coursework Participation by Race/Ethnicity</a:t>
            </a:r>
            <a:endParaRPr kumimoji="0" lang="en-US" sz="4000" b="1"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55AB4E4B-1947-89F0-9375-FD9DF5F5604B}"/>
              </a:ext>
            </a:extLst>
          </p:cNvPr>
          <p:cNvPicPr>
            <a:picLocks noChangeAspect="1"/>
          </p:cNvPicPr>
          <p:nvPr/>
        </p:nvPicPr>
        <p:blipFill>
          <a:blip r:embed="rId3"/>
          <a:stretch>
            <a:fillRect/>
          </a:stretch>
        </p:blipFill>
        <p:spPr>
          <a:xfrm>
            <a:off x="363377" y="1396880"/>
            <a:ext cx="11465246" cy="4771663"/>
          </a:xfrm>
          <a:prstGeom prst="rect">
            <a:avLst/>
          </a:prstGeom>
        </p:spPr>
      </p:pic>
      <p:sp>
        <p:nvSpPr>
          <p:cNvPr id="5" name="Footer Placeholder 2">
            <a:extLst>
              <a:ext uri="{FF2B5EF4-FFF2-40B4-BE49-F238E27FC236}">
                <a16:creationId xmlns:a16="http://schemas.microsoft.com/office/drawing/2014/main" id="{E1F567E5-651C-0A1C-3742-2F06313DB529}"/>
              </a:ext>
            </a:extLst>
          </p:cNvPr>
          <p:cNvSpPr>
            <a:spLocks noGrp="1"/>
          </p:cNvSpPr>
          <p:nvPr>
            <p:ph type="ftr" sz="quarter" idx="10"/>
          </p:nvPr>
        </p:nvSpPr>
        <p:spPr>
          <a:xfrm>
            <a:off x="3375467" y="6356349"/>
            <a:ext cx="5441066" cy="365125"/>
          </a:xfrm>
        </p:spPr>
        <p:txBody>
          <a:bodyPr/>
          <a:lstStyle/>
          <a:p>
            <a:pPr algn="l"/>
            <a:r>
              <a:rPr lang="en-US" dirty="0"/>
              <a:t>California Education Lab  </a:t>
            </a:r>
            <a:r>
              <a:rPr lang="en-US" dirty="0">
                <a:solidFill>
                  <a:schemeClr val="tx2"/>
                </a:solidFill>
              </a:rPr>
              <a:t>|</a:t>
            </a:r>
            <a:r>
              <a:rPr lang="en-US" dirty="0"/>
              <a:t>  Exploring Alternative Schools in California  </a:t>
            </a:r>
            <a:r>
              <a:rPr lang="en-US" dirty="0">
                <a:solidFill>
                  <a:schemeClr val="tx2"/>
                </a:solidFill>
              </a:rPr>
              <a:t>|</a:t>
            </a:r>
            <a:r>
              <a:rPr lang="en-US" dirty="0"/>
              <a:t>   June 2023</a:t>
            </a:r>
          </a:p>
        </p:txBody>
      </p:sp>
    </p:spTree>
    <p:extLst>
      <p:ext uri="{BB962C8B-B14F-4D97-AF65-F5344CB8AC3E}">
        <p14:creationId xmlns:p14="http://schemas.microsoft.com/office/powerpoint/2010/main" val="2679373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EAF8A0-5459-56C4-2A6C-2C4A42E62712}"/>
              </a:ext>
            </a:extLst>
          </p:cNvPr>
          <p:cNvSpPr>
            <a:spLocks noGrp="1"/>
          </p:cNvSpPr>
          <p:nvPr>
            <p:ph type="sldNum" sz="quarter" idx="11"/>
          </p:nvPr>
        </p:nvSpPr>
        <p:spPr>
          <a:xfrm>
            <a:off x="9298069" y="6360500"/>
            <a:ext cx="2743200" cy="365125"/>
          </a:xfrm>
        </p:spPr>
        <p:txBody>
          <a:bodyPr/>
          <a:lstStyle/>
          <a:p>
            <a:fld id="{C1C216C5-4E61-6A40-B003-F9ADCD24D74A}" type="slidenum">
              <a:rPr lang="en-US" smtClean="0"/>
              <a:pPr/>
              <a:t>26</a:t>
            </a:fld>
            <a:endParaRPr lang="en-US" dirty="0"/>
          </a:p>
        </p:txBody>
      </p:sp>
      <p:sp>
        <p:nvSpPr>
          <p:cNvPr id="7" name="Title 1">
            <a:extLst>
              <a:ext uri="{FF2B5EF4-FFF2-40B4-BE49-F238E27FC236}">
                <a16:creationId xmlns:a16="http://schemas.microsoft.com/office/drawing/2014/main" id="{C1B74989-0A0E-B813-88ED-9F1E3E722E9A}"/>
              </a:ext>
            </a:extLst>
          </p:cNvPr>
          <p:cNvSpPr txBox="1">
            <a:spLocks/>
          </p:cNvSpPr>
          <p:nvPr/>
        </p:nvSpPr>
        <p:spPr>
          <a:xfrm>
            <a:off x="609599" y="321740"/>
            <a:ext cx="10972800" cy="959243"/>
          </a:xfrm>
          <a:prstGeom prst="rect">
            <a:avLst/>
          </a:prstGeom>
        </p:spPr>
        <p:txBody>
          <a:bodyPr anchor="ctr">
            <a:normAutofit/>
          </a:bodyPr>
          <a:lstStyle>
            <a:lvl1pPr algn="l" defTabSz="914400" rtl="0" eaLnBrk="1" latinLnBrk="0" hangingPunct="1">
              <a:lnSpc>
                <a:spcPct val="90000"/>
              </a:lnSpc>
              <a:spcBef>
                <a:spcPct val="0"/>
              </a:spcBef>
              <a:buNone/>
              <a:defRPr sz="5400" b="1" kern="1200">
                <a:solidFill>
                  <a:srgbClr val="002855"/>
                </a:solidFill>
                <a:latin typeface="Proxima Nova" charset="0"/>
                <a:ea typeface="Proxima Nova" charset="0"/>
                <a:cs typeface="Proxima Nova" charset="0"/>
              </a:defRPr>
            </a:lvl1pPr>
          </a:lstStyle>
          <a:p>
            <a:pPr lvl="0" algn="ctr"/>
            <a:r>
              <a:rPr lang="en-US" sz="4000" dirty="0">
                <a:latin typeface="Arial" panose="020B0604020202020204" pitchFamily="34" charset="0"/>
                <a:cs typeface="Arial" panose="020B0604020202020204" pitchFamily="34" charset="0"/>
              </a:rPr>
              <a:t>A-G Completion by Race/Ethnicity</a:t>
            </a:r>
            <a:endParaRPr kumimoji="0" lang="en-US" sz="4800" b="1"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26DEA82-7463-B593-A911-C657D067F1CB}"/>
              </a:ext>
            </a:extLst>
          </p:cNvPr>
          <p:cNvPicPr>
            <a:picLocks noChangeAspect="1"/>
          </p:cNvPicPr>
          <p:nvPr/>
        </p:nvPicPr>
        <p:blipFill>
          <a:blip r:embed="rId3"/>
          <a:stretch>
            <a:fillRect/>
          </a:stretch>
        </p:blipFill>
        <p:spPr>
          <a:xfrm>
            <a:off x="257687" y="1352893"/>
            <a:ext cx="11676625" cy="4859636"/>
          </a:xfrm>
          <a:prstGeom prst="rect">
            <a:avLst/>
          </a:prstGeom>
        </p:spPr>
      </p:pic>
      <p:sp>
        <p:nvSpPr>
          <p:cNvPr id="2" name="Footer Placeholder 2">
            <a:extLst>
              <a:ext uri="{FF2B5EF4-FFF2-40B4-BE49-F238E27FC236}">
                <a16:creationId xmlns:a16="http://schemas.microsoft.com/office/drawing/2014/main" id="{181827DB-2191-D45E-F1A7-F2763CED9BB4}"/>
              </a:ext>
            </a:extLst>
          </p:cNvPr>
          <p:cNvSpPr>
            <a:spLocks noGrp="1"/>
          </p:cNvSpPr>
          <p:nvPr>
            <p:ph type="ftr" sz="quarter" idx="10"/>
          </p:nvPr>
        </p:nvSpPr>
        <p:spPr>
          <a:xfrm>
            <a:off x="3375467" y="6356349"/>
            <a:ext cx="5441066" cy="365125"/>
          </a:xfrm>
        </p:spPr>
        <p:txBody>
          <a:bodyPr/>
          <a:lstStyle/>
          <a:p>
            <a:pPr algn="l"/>
            <a:r>
              <a:rPr lang="en-US" dirty="0"/>
              <a:t>California Education Lab  </a:t>
            </a:r>
            <a:r>
              <a:rPr lang="en-US" dirty="0">
                <a:solidFill>
                  <a:schemeClr val="tx2"/>
                </a:solidFill>
              </a:rPr>
              <a:t>|</a:t>
            </a:r>
            <a:r>
              <a:rPr lang="en-US" dirty="0"/>
              <a:t>  Exploring Alternative Schools in California  </a:t>
            </a:r>
            <a:r>
              <a:rPr lang="en-US" dirty="0">
                <a:solidFill>
                  <a:schemeClr val="tx2"/>
                </a:solidFill>
              </a:rPr>
              <a:t>|</a:t>
            </a:r>
            <a:r>
              <a:rPr lang="en-US" dirty="0"/>
              <a:t>   June 2023</a:t>
            </a:r>
          </a:p>
        </p:txBody>
      </p:sp>
    </p:spTree>
    <p:extLst>
      <p:ext uri="{BB962C8B-B14F-4D97-AF65-F5344CB8AC3E}">
        <p14:creationId xmlns:p14="http://schemas.microsoft.com/office/powerpoint/2010/main" val="3490624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EAF8A0-5459-56C4-2A6C-2C4A42E62712}"/>
              </a:ext>
            </a:extLst>
          </p:cNvPr>
          <p:cNvSpPr>
            <a:spLocks noGrp="1"/>
          </p:cNvSpPr>
          <p:nvPr>
            <p:ph type="sldNum" sz="quarter" idx="11"/>
          </p:nvPr>
        </p:nvSpPr>
        <p:spPr>
          <a:xfrm>
            <a:off x="9278815" y="6356348"/>
            <a:ext cx="2743200" cy="365125"/>
          </a:xfrm>
        </p:spPr>
        <p:txBody>
          <a:bodyPr/>
          <a:lstStyle/>
          <a:p>
            <a:fld id="{C1C216C5-4E61-6A40-B003-F9ADCD24D74A}" type="slidenum">
              <a:rPr lang="en-US" smtClean="0"/>
              <a:pPr/>
              <a:t>27</a:t>
            </a:fld>
            <a:endParaRPr lang="en-US" dirty="0"/>
          </a:p>
        </p:txBody>
      </p:sp>
      <p:sp>
        <p:nvSpPr>
          <p:cNvPr id="7" name="Title 1">
            <a:extLst>
              <a:ext uri="{FF2B5EF4-FFF2-40B4-BE49-F238E27FC236}">
                <a16:creationId xmlns:a16="http://schemas.microsoft.com/office/drawing/2014/main" id="{C1B74989-0A0E-B813-88ED-9F1E3E722E9A}"/>
              </a:ext>
            </a:extLst>
          </p:cNvPr>
          <p:cNvSpPr txBox="1">
            <a:spLocks/>
          </p:cNvSpPr>
          <p:nvPr/>
        </p:nvSpPr>
        <p:spPr>
          <a:xfrm>
            <a:off x="609599" y="258624"/>
            <a:ext cx="10972800" cy="959243"/>
          </a:xfrm>
          <a:prstGeom prst="rect">
            <a:avLst/>
          </a:prstGeom>
        </p:spPr>
        <p:txBody>
          <a:bodyPr anchor="ctr">
            <a:normAutofit/>
          </a:bodyPr>
          <a:lstStyle>
            <a:lvl1pPr algn="l" defTabSz="914400" rtl="0" eaLnBrk="1" latinLnBrk="0" hangingPunct="1">
              <a:lnSpc>
                <a:spcPct val="90000"/>
              </a:lnSpc>
              <a:spcBef>
                <a:spcPct val="0"/>
              </a:spcBef>
              <a:buNone/>
              <a:defRPr sz="5400" b="1" kern="1200">
                <a:solidFill>
                  <a:srgbClr val="002855"/>
                </a:solidFill>
                <a:latin typeface="Proxima Nova" charset="0"/>
                <a:ea typeface="Proxima Nova" charset="0"/>
                <a:cs typeface="Proxima Nova" charset="0"/>
              </a:defRPr>
            </a:lvl1pPr>
          </a:lstStyle>
          <a:p>
            <a:pPr lvl="0" algn="ctr"/>
            <a:r>
              <a:rPr lang="en-US" sz="4000" dirty="0">
                <a:latin typeface="Arial" panose="020B0604020202020204" pitchFamily="34" charset="0"/>
                <a:cs typeface="Arial" panose="020B0604020202020204" pitchFamily="34" charset="0"/>
              </a:rPr>
              <a:t>High School Graduation by Race/Ethnicity</a:t>
            </a:r>
            <a:endParaRPr kumimoji="0" lang="en-US" sz="4800" b="1"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02B5BE0-DECB-00CA-1E44-7061FBB3B89D}"/>
              </a:ext>
            </a:extLst>
          </p:cNvPr>
          <p:cNvPicPr>
            <a:picLocks noChangeAspect="1"/>
          </p:cNvPicPr>
          <p:nvPr/>
        </p:nvPicPr>
        <p:blipFill>
          <a:blip r:embed="rId3"/>
          <a:stretch>
            <a:fillRect/>
          </a:stretch>
        </p:blipFill>
        <p:spPr>
          <a:xfrm>
            <a:off x="454585" y="1554586"/>
            <a:ext cx="11282829" cy="4695744"/>
          </a:xfrm>
          <a:prstGeom prst="rect">
            <a:avLst/>
          </a:prstGeom>
        </p:spPr>
      </p:pic>
      <p:sp>
        <p:nvSpPr>
          <p:cNvPr id="2" name="Footer Placeholder 2">
            <a:extLst>
              <a:ext uri="{FF2B5EF4-FFF2-40B4-BE49-F238E27FC236}">
                <a16:creationId xmlns:a16="http://schemas.microsoft.com/office/drawing/2014/main" id="{E2F7E673-FCF5-BEAF-D1F9-F3A4E5E2206A}"/>
              </a:ext>
            </a:extLst>
          </p:cNvPr>
          <p:cNvSpPr>
            <a:spLocks noGrp="1"/>
          </p:cNvSpPr>
          <p:nvPr>
            <p:ph type="ftr" sz="quarter" idx="10"/>
          </p:nvPr>
        </p:nvSpPr>
        <p:spPr>
          <a:xfrm>
            <a:off x="3375466" y="6356349"/>
            <a:ext cx="5441066" cy="365125"/>
          </a:xfrm>
        </p:spPr>
        <p:txBody>
          <a:bodyPr/>
          <a:lstStyle/>
          <a:p>
            <a:pPr algn="l"/>
            <a:r>
              <a:rPr lang="en-US" dirty="0"/>
              <a:t>California Education Lab  </a:t>
            </a:r>
            <a:r>
              <a:rPr lang="en-US" dirty="0">
                <a:solidFill>
                  <a:schemeClr val="tx2"/>
                </a:solidFill>
              </a:rPr>
              <a:t>|</a:t>
            </a:r>
            <a:r>
              <a:rPr lang="en-US" dirty="0"/>
              <a:t>  Exploring Alternative Schools in California  </a:t>
            </a:r>
            <a:r>
              <a:rPr lang="en-US" dirty="0">
                <a:solidFill>
                  <a:schemeClr val="tx2"/>
                </a:solidFill>
              </a:rPr>
              <a:t>|</a:t>
            </a:r>
            <a:r>
              <a:rPr lang="en-US" dirty="0"/>
              <a:t>   June 2023</a:t>
            </a:r>
          </a:p>
        </p:txBody>
      </p:sp>
    </p:spTree>
    <p:extLst>
      <p:ext uri="{BB962C8B-B14F-4D97-AF65-F5344CB8AC3E}">
        <p14:creationId xmlns:p14="http://schemas.microsoft.com/office/powerpoint/2010/main" val="368522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EAF8A0-5459-56C4-2A6C-2C4A42E62712}"/>
              </a:ext>
            </a:extLst>
          </p:cNvPr>
          <p:cNvSpPr>
            <a:spLocks noGrp="1"/>
          </p:cNvSpPr>
          <p:nvPr>
            <p:ph type="sldNum" sz="quarter" idx="11"/>
          </p:nvPr>
        </p:nvSpPr>
        <p:spPr>
          <a:xfrm>
            <a:off x="9247208" y="6356349"/>
            <a:ext cx="2743200" cy="365125"/>
          </a:xfrm>
        </p:spPr>
        <p:txBody>
          <a:bodyPr/>
          <a:lstStyle/>
          <a:p>
            <a:fld id="{C1C216C5-4E61-6A40-B003-F9ADCD24D74A}" type="slidenum">
              <a:rPr lang="en-US" smtClean="0"/>
              <a:pPr/>
              <a:t>28</a:t>
            </a:fld>
            <a:endParaRPr lang="en-US" dirty="0"/>
          </a:p>
        </p:txBody>
      </p:sp>
      <p:sp>
        <p:nvSpPr>
          <p:cNvPr id="7" name="Title 1">
            <a:extLst>
              <a:ext uri="{FF2B5EF4-FFF2-40B4-BE49-F238E27FC236}">
                <a16:creationId xmlns:a16="http://schemas.microsoft.com/office/drawing/2014/main" id="{C1B74989-0A0E-B813-88ED-9F1E3E722E9A}"/>
              </a:ext>
            </a:extLst>
          </p:cNvPr>
          <p:cNvSpPr txBox="1">
            <a:spLocks/>
          </p:cNvSpPr>
          <p:nvPr/>
        </p:nvSpPr>
        <p:spPr>
          <a:xfrm>
            <a:off x="325315" y="309358"/>
            <a:ext cx="11541369" cy="959243"/>
          </a:xfrm>
          <a:prstGeom prst="rect">
            <a:avLst/>
          </a:prstGeom>
        </p:spPr>
        <p:txBody>
          <a:bodyPr anchor="ctr">
            <a:noAutofit/>
          </a:bodyPr>
          <a:lstStyle>
            <a:lvl1pPr algn="l" defTabSz="914400" rtl="0" eaLnBrk="1" latinLnBrk="0" hangingPunct="1">
              <a:lnSpc>
                <a:spcPct val="90000"/>
              </a:lnSpc>
              <a:spcBef>
                <a:spcPct val="0"/>
              </a:spcBef>
              <a:buNone/>
              <a:defRPr sz="5400" b="1" kern="1200">
                <a:solidFill>
                  <a:srgbClr val="002855"/>
                </a:solidFill>
                <a:latin typeface="Proxima Nova" charset="0"/>
                <a:ea typeface="Proxima Nova" charset="0"/>
                <a:cs typeface="Proxima Nova" charset="0"/>
              </a:defRPr>
            </a:lvl1pPr>
          </a:lstStyle>
          <a:p>
            <a:pPr lvl="0" algn="ctr"/>
            <a:r>
              <a:rPr lang="en-US" sz="4000" dirty="0">
                <a:latin typeface="Arial" panose="020B0604020202020204" pitchFamily="34" charset="0"/>
                <a:cs typeface="Arial" panose="020B0604020202020204" pitchFamily="34" charset="0"/>
              </a:rPr>
              <a:t>CTE Pathway Completion by Student Subgroups</a:t>
            </a:r>
            <a:endParaRPr kumimoji="0" lang="en-US" sz="4000" b="1"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63C741A-76B1-68DD-081F-C5E552D68A23}"/>
              </a:ext>
            </a:extLst>
          </p:cNvPr>
          <p:cNvPicPr>
            <a:picLocks noChangeAspect="1"/>
          </p:cNvPicPr>
          <p:nvPr/>
        </p:nvPicPr>
        <p:blipFill>
          <a:blip r:embed="rId3"/>
          <a:stretch>
            <a:fillRect/>
          </a:stretch>
        </p:blipFill>
        <p:spPr>
          <a:xfrm>
            <a:off x="426105" y="1452750"/>
            <a:ext cx="11339790" cy="4719450"/>
          </a:xfrm>
          <a:prstGeom prst="rect">
            <a:avLst/>
          </a:prstGeom>
        </p:spPr>
      </p:pic>
      <p:sp>
        <p:nvSpPr>
          <p:cNvPr id="2" name="Footer Placeholder 2">
            <a:extLst>
              <a:ext uri="{FF2B5EF4-FFF2-40B4-BE49-F238E27FC236}">
                <a16:creationId xmlns:a16="http://schemas.microsoft.com/office/drawing/2014/main" id="{870EE396-1EF7-5C91-9347-9897B5B30D7A}"/>
              </a:ext>
            </a:extLst>
          </p:cNvPr>
          <p:cNvSpPr>
            <a:spLocks noGrp="1"/>
          </p:cNvSpPr>
          <p:nvPr>
            <p:ph type="ftr" sz="quarter" idx="10"/>
          </p:nvPr>
        </p:nvSpPr>
        <p:spPr>
          <a:xfrm>
            <a:off x="3375467" y="6341358"/>
            <a:ext cx="5441066" cy="365125"/>
          </a:xfrm>
        </p:spPr>
        <p:txBody>
          <a:bodyPr/>
          <a:lstStyle/>
          <a:p>
            <a:pPr algn="l"/>
            <a:r>
              <a:rPr lang="en-US" dirty="0"/>
              <a:t>California Education Lab  </a:t>
            </a:r>
            <a:r>
              <a:rPr lang="en-US" dirty="0">
                <a:solidFill>
                  <a:schemeClr val="tx2"/>
                </a:solidFill>
              </a:rPr>
              <a:t>|</a:t>
            </a:r>
            <a:r>
              <a:rPr lang="en-US" dirty="0"/>
              <a:t>  Exploring Alternative Schools in California  </a:t>
            </a:r>
            <a:r>
              <a:rPr lang="en-US" dirty="0">
                <a:solidFill>
                  <a:schemeClr val="tx2"/>
                </a:solidFill>
              </a:rPr>
              <a:t>|</a:t>
            </a:r>
            <a:r>
              <a:rPr lang="en-US" dirty="0"/>
              <a:t>   June 2023</a:t>
            </a:r>
          </a:p>
        </p:txBody>
      </p:sp>
    </p:spTree>
    <p:extLst>
      <p:ext uri="{BB962C8B-B14F-4D97-AF65-F5344CB8AC3E}">
        <p14:creationId xmlns:p14="http://schemas.microsoft.com/office/powerpoint/2010/main" val="1416048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EAF8A0-5459-56C4-2A6C-2C4A42E62712}"/>
              </a:ext>
            </a:extLst>
          </p:cNvPr>
          <p:cNvSpPr>
            <a:spLocks noGrp="1"/>
          </p:cNvSpPr>
          <p:nvPr>
            <p:ph type="sldNum" sz="quarter" idx="11"/>
          </p:nvPr>
        </p:nvSpPr>
        <p:spPr>
          <a:xfrm>
            <a:off x="9224058" y="6356350"/>
            <a:ext cx="2743200" cy="365125"/>
          </a:xfrm>
        </p:spPr>
        <p:txBody>
          <a:bodyPr/>
          <a:lstStyle/>
          <a:p>
            <a:fld id="{C1C216C5-4E61-6A40-B003-F9ADCD24D74A}" type="slidenum">
              <a:rPr lang="en-US" smtClean="0"/>
              <a:pPr/>
              <a:t>29</a:t>
            </a:fld>
            <a:endParaRPr lang="en-US" dirty="0"/>
          </a:p>
        </p:txBody>
      </p:sp>
      <p:sp>
        <p:nvSpPr>
          <p:cNvPr id="7" name="Title 1">
            <a:extLst>
              <a:ext uri="{FF2B5EF4-FFF2-40B4-BE49-F238E27FC236}">
                <a16:creationId xmlns:a16="http://schemas.microsoft.com/office/drawing/2014/main" id="{C1B74989-0A0E-B813-88ED-9F1E3E722E9A}"/>
              </a:ext>
            </a:extLst>
          </p:cNvPr>
          <p:cNvSpPr txBox="1">
            <a:spLocks/>
          </p:cNvSpPr>
          <p:nvPr/>
        </p:nvSpPr>
        <p:spPr>
          <a:xfrm>
            <a:off x="360484" y="393650"/>
            <a:ext cx="11471031" cy="959243"/>
          </a:xfrm>
          <a:prstGeom prst="rect">
            <a:avLst/>
          </a:prstGeom>
        </p:spPr>
        <p:txBody>
          <a:bodyPr anchor="ctr">
            <a:noAutofit/>
          </a:bodyPr>
          <a:lstStyle>
            <a:lvl1pPr algn="l" defTabSz="914400" rtl="0" eaLnBrk="1" latinLnBrk="0" hangingPunct="1">
              <a:lnSpc>
                <a:spcPct val="90000"/>
              </a:lnSpc>
              <a:spcBef>
                <a:spcPct val="0"/>
              </a:spcBef>
              <a:buNone/>
              <a:defRPr sz="5400" b="1" kern="1200">
                <a:solidFill>
                  <a:srgbClr val="002855"/>
                </a:solidFill>
                <a:latin typeface="Proxima Nova" charset="0"/>
                <a:ea typeface="Proxima Nova" charset="0"/>
                <a:cs typeface="Proxima Nova" charset="0"/>
              </a:defRPr>
            </a:lvl1pPr>
          </a:lstStyle>
          <a:p>
            <a:pPr lvl="0" algn="ctr"/>
            <a:r>
              <a:rPr lang="en-US" sz="4000" dirty="0">
                <a:latin typeface="Arial" panose="020B0604020202020204" pitchFamily="34" charset="0"/>
                <a:cs typeface="Arial" panose="020B0604020202020204" pitchFamily="34" charset="0"/>
              </a:rPr>
              <a:t>Advanced Coursework Participation by Student Subgroups</a:t>
            </a:r>
            <a:endParaRPr kumimoji="0" lang="en-US" sz="4000" b="1"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E7C8CE3-694C-7364-5F59-8CE567A55C50}"/>
              </a:ext>
            </a:extLst>
          </p:cNvPr>
          <p:cNvPicPr>
            <a:picLocks noChangeAspect="1"/>
          </p:cNvPicPr>
          <p:nvPr/>
        </p:nvPicPr>
        <p:blipFill>
          <a:blip r:embed="rId3"/>
          <a:stretch>
            <a:fillRect/>
          </a:stretch>
        </p:blipFill>
        <p:spPr>
          <a:xfrm>
            <a:off x="429113" y="1461543"/>
            <a:ext cx="11333773" cy="4716946"/>
          </a:xfrm>
          <a:prstGeom prst="rect">
            <a:avLst/>
          </a:prstGeom>
        </p:spPr>
      </p:pic>
      <p:sp>
        <p:nvSpPr>
          <p:cNvPr id="2" name="Footer Placeholder 2">
            <a:extLst>
              <a:ext uri="{FF2B5EF4-FFF2-40B4-BE49-F238E27FC236}">
                <a16:creationId xmlns:a16="http://schemas.microsoft.com/office/drawing/2014/main" id="{3263CA2A-9575-BBC3-0B14-A6187E9B4DFF}"/>
              </a:ext>
            </a:extLst>
          </p:cNvPr>
          <p:cNvSpPr>
            <a:spLocks noGrp="1"/>
          </p:cNvSpPr>
          <p:nvPr>
            <p:ph type="ftr" sz="quarter" idx="10"/>
          </p:nvPr>
        </p:nvSpPr>
        <p:spPr>
          <a:xfrm>
            <a:off x="3375466" y="6378087"/>
            <a:ext cx="5441066" cy="365125"/>
          </a:xfrm>
        </p:spPr>
        <p:txBody>
          <a:bodyPr/>
          <a:lstStyle/>
          <a:p>
            <a:pPr algn="l"/>
            <a:r>
              <a:rPr lang="en-US" dirty="0"/>
              <a:t>California Education Lab  </a:t>
            </a:r>
            <a:r>
              <a:rPr lang="en-US" dirty="0">
                <a:solidFill>
                  <a:schemeClr val="tx2"/>
                </a:solidFill>
              </a:rPr>
              <a:t>|</a:t>
            </a:r>
            <a:r>
              <a:rPr lang="en-US" dirty="0"/>
              <a:t>  Exploring Alternative Schools in California  </a:t>
            </a:r>
            <a:r>
              <a:rPr lang="en-US" dirty="0">
                <a:solidFill>
                  <a:schemeClr val="tx2"/>
                </a:solidFill>
              </a:rPr>
              <a:t>|</a:t>
            </a:r>
            <a:r>
              <a:rPr lang="en-US" dirty="0"/>
              <a:t>   June 2023</a:t>
            </a:r>
          </a:p>
        </p:txBody>
      </p:sp>
    </p:spTree>
    <p:extLst>
      <p:ext uri="{BB962C8B-B14F-4D97-AF65-F5344CB8AC3E}">
        <p14:creationId xmlns:p14="http://schemas.microsoft.com/office/powerpoint/2010/main" val="2853372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F6BD8-D404-1346-BF6F-C67B7B2C1056}"/>
              </a:ext>
            </a:extLst>
          </p:cNvPr>
          <p:cNvSpPr txBox="1">
            <a:spLocks/>
          </p:cNvSpPr>
          <p:nvPr/>
        </p:nvSpPr>
        <p:spPr>
          <a:xfrm>
            <a:off x="609600" y="195264"/>
            <a:ext cx="10972800" cy="959243"/>
          </a:xfrm>
          <a:prstGeom prst="rect">
            <a:avLst/>
          </a:prstGeom>
        </p:spPr>
        <p:txBody>
          <a:bodyPr anchor="ctr">
            <a:normAutofit/>
          </a:bodyPr>
          <a:lstStyle>
            <a:lvl1pPr algn="l" defTabSz="914400" rtl="0" eaLnBrk="1" latinLnBrk="0" hangingPunct="1">
              <a:lnSpc>
                <a:spcPct val="90000"/>
              </a:lnSpc>
              <a:spcBef>
                <a:spcPct val="0"/>
              </a:spcBef>
              <a:buNone/>
              <a:defRPr sz="5400" b="1" kern="1200">
                <a:solidFill>
                  <a:srgbClr val="002855"/>
                </a:solidFill>
                <a:latin typeface="Proxima Nova" charset="0"/>
                <a:ea typeface="Proxima Nova" charset="0"/>
                <a:cs typeface="Proxima Nova" charset="0"/>
              </a:defRPr>
            </a:lvl1pPr>
          </a:lstStyle>
          <a:p>
            <a:pPr lvl="0" algn="ctr"/>
            <a:r>
              <a:rPr lang="en-US" sz="4000" dirty="0">
                <a:latin typeface="Arial" panose="020B0604020202020204" pitchFamily="34" charset="0"/>
                <a:cs typeface="Arial" panose="020B0604020202020204" pitchFamily="34" charset="0"/>
              </a:rPr>
              <a:t>Understanding Alternative Education</a:t>
            </a:r>
            <a:endParaRPr kumimoji="0" lang="en-US" sz="400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7CBF78A-C4A5-664F-AE90-9F4C2E1A0D42}"/>
              </a:ext>
            </a:extLst>
          </p:cNvPr>
          <p:cNvSpPr/>
          <p:nvPr/>
        </p:nvSpPr>
        <p:spPr>
          <a:xfrm>
            <a:off x="0" y="6022656"/>
            <a:ext cx="12192000" cy="83534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D484C968-D4EE-5B44-8017-6CE061C6B990}"/>
              </a:ext>
            </a:extLst>
          </p:cNvPr>
          <p:cNvSpPr/>
          <p:nvPr/>
        </p:nvSpPr>
        <p:spPr>
          <a:xfrm>
            <a:off x="9877287" y="6022656"/>
            <a:ext cx="1881326" cy="64008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Slide Number Placeholder 3">
            <a:extLst>
              <a:ext uri="{FF2B5EF4-FFF2-40B4-BE49-F238E27FC236}">
                <a16:creationId xmlns:a16="http://schemas.microsoft.com/office/drawing/2014/main" id="{44BF21DD-F112-D64A-88A4-E0B0B42ADC30}"/>
              </a:ext>
            </a:extLst>
          </p:cNvPr>
          <p:cNvSpPr txBox="1">
            <a:spLocks/>
          </p:cNvSpPr>
          <p:nvPr/>
        </p:nvSpPr>
        <p:spPr>
          <a:xfrm>
            <a:off x="7416800" y="76200"/>
            <a:ext cx="4649925" cy="3889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0DD8C35-F8B3-4049-95AF-A34E38FBBA50}" type="slidenum">
              <a:rPr kumimoji="0" lang="en-US" sz="1200" b="1" i="0" u="none" strike="noStrike" kern="1200" cap="none" spc="0" normalizeH="0" baseline="0" noProof="0" smtClean="0">
                <a:ln>
                  <a:noFill/>
                </a:ln>
                <a:effectLst/>
                <a:uLnTx/>
                <a:uFillTx/>
                <a:latin typeface="Helvetica"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600" b="1" i="0" u="none" strike="noStrike" kern="1200" cap="none" spc="0" normalizeH="0" baseline="0" noProof="0" dirty="0">
              <a:ln>
                <a:noFill/>
              </a:ln>
              <a:effectLst/>
              <a:uLnTx/>
              <a:uFillTx/>
              <a:latin typeface="Helvetica" pitchFamily="2" charset="0"/>
              <a:ea typeface="+mn-ea"/>
              <a:cs typeface="+mn-cs"/>
            </a:endParaRPr>
          </a:p>
        </p:txBody>
      </p:sp>
      <p:sp>
        <p:nvSpPr>
          <p:cNvPr id="9" name="Text Placeholder 4">
            <a:extLst>
              <a:ext uri="{FF2B5EF4-FFF2-40B4-BE49-F238E27FC236}">
                <a16:creationId xmlns:a16="http://schemas.microsoft.com/office/drawing/2014/main" id="{FCFC8CF3-E229-0627-7F02-5D39E07D0974}"/>
              </a:ext>
            </a:extLst>
          </p:cNvPr>
          <p:cNvSpPr txBox="1">
            <a:spLocks/>
          </p:cNvSpPr>
          <p:nvPr/>
        </p:nvSpPr>
        <p:spPr>
          <a:xfrm>
            <a:off x="563879" y="1109629"/>
            <a:ext cx="10972800" cy="4532567"/>
          </a:xfrm>
          <a:prstGeom prst="rect">
            <a:avLst/>
          </a:prstGeom>
        </p:spPr>
        <p:txBody>
          <a:bodyPr/>
          <a:lstStyle>
            <a:lvl1pPr marL="0" indent="0" algn="l" defTabSz="914400" rtl="0" eaLnBrk="1" latinLnBrk="0" hangingPunct="1">
              <a:lnSpc>
                <a:spcPts val="4000"/>
              </a:lnSpc>
              <a:spcBef>
                <a:spcPts val="1000"/>
              </a:spcBef>
              <a:spcAft>
                <a:spcPts val="500"/>
              </a:spcAft>
              <a:buFont typeface="Arial"/>
              <a:buNone/>
              <a:defRPr sz="3600" b="1" kern="1200">
                <a:solidFill>
                  <a:srgbClr val="002855"/>
                </a:solidFill>
                <a:latin typeface="Proxima Nova Rg" charset="0"/>
                <a:ea typeface="Proxima Nova Rg" charset="0"/>
                <a:cs typeface="Proxima Nova Rg" charset="0"/>
              </a:defRPr>
            </a:lvl1pPr>
            <a:lvl2pPr marL="0" indent="0" algn="l" defTabSz="914400" rtl="0" eaLnBrk="1" latinLnBrk="0" hangingPunct="1">
              <a:lnSpc>
                <a:spcPts val="3200"/>
              </a:lnSpc>
              <a:spcBef>
                <a:spcPts val="0"/>
              </a:spcBef>
              <a:spcAft>
                <a:spcPts val="500"/>
              </a:spcAft>
              <a:buFont typeface="Arial"/>
              <a:buNone/>
              <a:defRPr sz="2800" b="1" kern="1200">
                <a:solidFill>
                  <a:srgbClr val="002855"/>
                </a:solidFill>
                <a:latin typeface="Proxima Nova Rg" charset="0"/>
                <a:ea typeface="Proxima Nova Rg" charset="0"/>
                <a:cs typeface="Proxima Nova Rg" charset="0"/>
              </a:defRPr>
            </a:lvl2pPr>
            <a:lvl3pPr marL="0" indent="0" algn="l" defTabSz="914400" rtl="0" eaLnBrk="1" latinLnBrk="0" hangingPunct="1">
              <a:lnSpc>
                <a:spcPts val="3200"/>
              </a:lnSpc>
              <a:spcBef>
                <a:spcPts val="0"/>
              </a:spcBef>
              <a:buFont typeface="Arial"/>
              <a:buNone/>
              <a:defRPr sz="2800" kern="1200">
                <a:solidFill>
                  <a:srgbClr val="002855"/>
                </a:solidFill>
                <a:latin typeface="Proxima Nova Rg" charset="0"/>
                <a:ea typeface="Proxima Nova Rg" charset="0"/>
                <a:cs typeface="Proxima Nova Rg" charset="0"/>
              </a:defRPr>
            </a:lvl3pPr>
            <a:lvl4pPr marL="457200" indent="-228600" algn="l" defTabSz="914400" rtl="0" eaLnBrk="1" latinLnBrk="0" hangingPunct="1">
              <a:lnSpc>
                <a:spcPts val="3200"/>
              </a:lnSpc>
              <a:spcBef>
                <a:spcPts val="0"/>
              </a:spcBef>
              <a:buFont typeface="Arial"/>
              <a:buChar char="•"/>
              <a:defRPr sz="2800" kern="1200">
                <a:solidFill>
                  <a:srgbClr val="002855"/>
                </a:solidFill>
                <a:latin typeface="Proxima Nova Rg" charset="0"/>
                <a:ea typeface="Proxima Nova Rg" charset="0"/>
                <a:cs typeface="Proxima Nova Rg" charset="0"/>
              </a:defRPr>
            </a:lvl4pPr>
            <a:lvl5pPr marL="685800" indent="-228600" algn="l" defTabSz="914400" rtl="0" eaLnBrk="1" latinLnBrk="0" hangingPunct="1">
              <a:lnSpc>
                <a:spcPts val="3200"/>
              </a:lnSpc>
              <a:spcBef>
                <a:spcPts val="0"/>
              </a:spcBef>
              <a:buFont typeface="Arial"/>
              <a:buChar char="•"/>
              <a:defRPr sz="2800" kern="1200">
                <a:solidFill>
                  <a:srgbClr val="002855"/>
                </a:solidFill>
                <a:latin typeface="Proxima Nova Rg" charset="0"/>
                <a:ea typeface="Proxima Nova Rg" charset="0"/>
                <a:cs typeface="Proxima Nova Rg"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00000"/>
              </a:lnSpc>
              <a:buFont typeface="Arial" panose="020B0604020202020204" pitchFamily="34" charset="0"/>
              <a:buChar char="•"/>
            </a:pPr>
            <a:r>
              <a:rPr lang="en-US" sz="1950" dirty="0">
                <a:solidFill>
                  <a:schemeClr val="tx1"/>
                </a:solidFill>
                <a:latin typeface="Arial" panose="020B0604020202020204" pitchFamily="34" charset="0"/>
                <a:cs typeface="Arial" panose="020B0604020202020204" pitchFamily="34" charset="0"/>
              </a:rPr>
              <a:t>Alternative education </a:t>
            </a:r>
            <a:r>
              <a:rPr lang="en-US" sz="1950" b="0" dirty="0">
                <a:solidFill>
                  <a:schemeClr val="tx1"/>
                </a:solidFill>
                <a:latin typeface="Arial" panose="020B0604020202020204" pitchFamily="34" charset="0"/>
                <a:cs typeface="Arial" panose="020B0604020202020204" pitchFamily="34" charset="0"/>
              </a:rPr>
              <a:t>refers to educational programs </a:t>
            </a:r>
            <a:r>
              <a:rPr lang="en-US" sz="1950" dirty="0">
                <a:solidFill>
                  <a:schemeClr val="tx1"/>
                </a:solidFill>
                <a:latin typeface="Arial" panose="020B0604020202020204" pitchFamily="34" charset="0"/>
                <a:cs typeface="Arial" panose="020B0604020202020204" pitchFamily="34" charset="0"/>
              </a:rPr>
              <a:t>with extra support and services </a:t>
            </a:r>
            <a:r>
              <a:rPr lang="en-US" sz="1950" b="0" dirty="0">
                <a:solidFill>
                  <a:schemeClr val="tx1"/>
                </a:solidFill>
                <a:latin typeface="Arial" panose="020B0604020202020204" pitchFamily="34" charset="0"/>
                <a:cs typeface="Arial" panose="020B0604020202020204" pitchFamily="34" charset="0"/>
              </a:rPr>
              <a:t>for students who were referred </a:t>
            </a:r>
            <a:r>
              <a:rPr lang="en-US" sz="1950" dirty="0">
                <a:solidFill>
                  <a:schemeClr val="tx1"/>
                </a:solidFill>
                <a:latin typeface="Arial" panose="020B0604020202020204" pitchFamily="34" charset="0"/>
                <a:cs typeface="Arial" panose="020B0604020202020204" pitchFamily="34" charset="0"/>
              </a:rPr>
              <a:t>for academic, disciplinary, or therapeutic needs</a:t>
            </a:r>
            <a:r>
              <a:rPr lang="en-US" sz="1950" b="0" dirty="0">
                <a:solidFill>
                  <a:schemeClr val="tx1"/>
                </a:solidFill>
                <a:latin typeface="Arial" panose="020B0604020202020204" pitchFamily="34" charset="0"/>
                <a:cs typeface="Arial" panose="020B0604020202020204" pitchFamily="34" charset="0"/>
              </a:rPr>
              <a:t> that were </a:t>
            </a:r>
            <a:r>
              <a:rPr lang="en-US" sz="1950" dirty="0">
                <a:solidFill>
                  <a:schemeClr val="tx1"/>
                </a:solidFill>
                <a:latin typeface="Arial" panose="020B0604020202020204" pitchFamily="34" charset="0"/>
                <a:cs typeface="Arial" panose="020B0604020202020204" pitchFamily="34" charset="0"/>
              </a:rPr>
              <a:t>not being met by a traditional school</a:t>
            </a:r>
            <a:r>
              <a:rPr lang="en-US" sz="1950" b="0" dirty="0">
                <a:solidFill>
                  <a:schemeClr val="tx1"/>
                </a:solidFill>
                <a:latin typeface="Arial" panose="020B0604020202020204" pitchFamily="34" charset="0"/>
                <a:cs typeface="Arial" panose="020B0604020202020204" pitchFamily="34" charset="0"/>
              </a:rPr>
              <a:t>. Examples include continuation schools, community day schools, independent study programs, special education, regional occupational center/programs, opportunity schools, adult education, juvenile court schools, etc. </a:t>
            </a:r>
          </a:p>
          <a:p>
            <a:pPr marL="342900" indent="-342900">
              <a:lnSpc>
                <a:spcPct val="100000"/>
              </a:lnSpc>
              <a:buFont typeface="Arial" panose="020B0604020202020204" pitchFamily="34" charset="0"/>
              <a:buChar char="•"/>
            </a:pPr>
            <a:r>
              <a:rPr lang="en-US" sz="1950" b="0" dirty="0">
                <a:solidFill>
                  <a:schemeClr val="tx1"/>
                </a:solidFill>
                <a:latin typeface="Arial" panose="020B0604020202020204" pitchFamily="34" charset="0"/>
                <a:cs typeface="Arial" panose="020B0604020202020204" pitchFamily="34" charset="0"/>
              </a:rPr>
              <a:t>Programs may be </a:t>
            </a:r>
            <a:r>
              <a:rPr lang="en-US" sz="1950" dirty="0">
                <a:solidFill>
                  <a:schemeClr val="tx1"/>
                </a:solidFill>
                <a:latin typeface="Arial" panose="020B0604020202020204" pitchFamily="34" charset="0"/>
                <a:cs typeface="Arial" panose="020B0604020202020204" pitchFamily="34" charset="0"/>
              </a:rPr>
              <a:t>co-located</a:t>
            </a:r>
            <a:r>
              <a:rPr lang="en-US" sz="1950" b="0" dirty="0">
                <a:solidFill>
                  <a:schemeClr val="tx1"/>
                </a:solidFill>
                <a:latin typeface="Arial" panose="020B0604020202020204" pitchFamily="34" charset="0"/>
                <a:cs typeface="Arial" panose="020B0604020202020204" pitchFamily="34" charset="0"/>
              </a:rPr>
              <a:t> on traditional school campuses or </a:t>
            </a:r>
            <a:r>
              <a:rPr lang="en-US" sz="1950" dirty="0">
                <a:solidFill>
                  <a:schemeClr val="tx1"/>
                </a:solidFill>
                <a:latin typeface="Arial" panose="020B0604020202020204" pitchFamily="34" charset="0"/>
                <a:cs typeface="Arial" panose="020B0604020202020204" pitchFamily="34" charset="0"/>
              </a:rPr>
              <a:t>housed outside of traditional schools </a:t>
            </a:r>
            <a:r>
              <a:rPr lang="en-US" sz="1950" b="0" dirty="0">
                <a:solidFill>
                  <a:schemeClr val="tx1"/>
                </a:solidFill>
                <a:latin typeface="Arial" panose="020B0604020202020204" pitchFamily="34" charset="0"/>
                <a:cs typeface="Arial" panose="020B0604020202020204" pitchFamily="34" charset="0"/>
              </a:rPr>
              <a:t>and are either ran by school districts or county offices of education. </a:t>
            </a:r>
          </a:p>
          <a:p>
            <a:pPr marL="342900" indent="-342900">
              <a:lnSpc>
                <a:spcPct val="100000"/>
              </a:lnSpc>
              <a:buFont typeface="Arial" panose="020B0604020202020204" pitchFamily="34" charset="0"/>
              <a:buChar char="•"/>
            </a:pPr>
            <a:r>
              <a:rPr lang="en-US" sz="1950" b="0" dirty="0">
                <a:solidFill>
                  <a:schemeClr val="tx1"/>
                </a:solidFill>
                <a:latin typeface="Arial" panose="020B0604020202020204" pitchFamily="34" charset="0"/>
                <a:cs typeface="Arial" panose="020B0604020202020204" pitchFamily="34" charset="0"/>
              </a:rPr>
              <a:t>Programs can </a:t>
            </a:r>
            <a:r>
              <a:rPr lang="en-US" sz="1950" dirty="0">
                <a:solidFill>
                  <a:schemeClr val="tx1"/>
                </a:solidFill>
                <a:latin typeface="Arial" panose="020B0604020202020204" pitchFamily="34" charset="0"/>
                <a:cs typeface="Arial" panose="020B0604020202020204" pitchFamily="34" charset="0"/>
              </a:rPr>
              <a:t>serve students aged kindergarten through 12th grade as well as adults</a:t>
            </a:r>
            <a:r>
              <a:rPr lang="en-US" sz="1950" b="0" dirty="0">
                <a:solidFill>
                  <a:schemeClr val="tx1"/>
                </a:solidFill>
                <a:latin typeface="Arial" panose="020B0604020202020204" pitchFamily="34" charset="0"/>
                <a:cs typeface="Arial" panose="020B0604020202020204" pitchFamily="34" charset="0"/>
              </a:rPr>
              <a:t>. However, </a:t>
            </a:r>
            <a:r>
              <a:rPr lang="en-US" sz="1950" dirty="0">
                <a:solidFill>
                  <a:schemeClr val="tx1"/>
                </a:solidFill>
                <a:latin typeface="Arial" panose="020B0604020202020204" pitchFamily="34" charset="0"/>
                <a:cs typeface="Arial" panose="020B0604020202020204" pitchFamily="34" charset="0"/>
              </a:rPr>
              <a:t>most programs exist at the high school level</a:t>
            </a:r>
            <a:r>
              <a:rPr lang="en-US" sz="1950" b="0" dirty="0">
                <a:solidFill>
                  <a:schemeClr val="tx1"/>
                </a:solidFill>
                <a:latin typeface="Arial" panose="020B0604020202020204" pitchFamily="34" charset="0"/>
                <a:cs typeface="Arial" panose="020B0604020202020204" pitchFamily="34" charset="0"/>
              </a:rPr>
              <a:t>, with the majority of enrolled students being high school juniors and seniors. </a:t>
            </a:r>
          </a:p>
          <a:p>
            <a:pPr marL="342900" indent="-342900">
              <a:lnSpc>
                <a:spcPct val="100000"/>
              </a:lnSpc>
              <a:buFont typeface="Arial" panose="020B0604020202020204" pitchFamily="34" charset="0"/>
              <a:buChar char="•"/>
            </a:pPr>
            <a:r>
              <a:rPr lang="en-US" sz="1950" b="0" dirty="0">
                <a:solidFill>
                  <a:schemeClr val="tx1"/>
                </a:solidFill>
                <a:latin typeface="Arial" panose="020B0604020202020204" pitchFamily="34" charset="0"/>
                <a:cs typeface="Arial" panose="020B0604020202020204" pitchFamily="34" charset="0"/>
              </a:rPr>
              <a:t>Alternative education programs are also </a:t>
            </a:r>
            <a:r>
              <a:rPr lang="en-US" sz="1950" dirty="0">
                <a:solidFill>
                  <a:schemeClr val="tx1"/>
                </a:solidFill>
                <a:latin typeface="Arial" panose="020B0604020202020204" pitchFamily="34" charset="0"/>
                <a:cs typeface="Arial" panose="020B0604020202020204" pitchFamily="34" charset="0"/>
              </a:rPr>
              <a:t>smaller than traditional schools</a:t>
            </a:r>
            <a:r>
              <a:rPr lang="en-US" sz="1950" b="0" dirty="0">
                <a:solidFill>
                  <a:schemeClr val="tx1"/>
                </a:solidFill>
                <a:latin typeface="Arial" panose="020B0604020202020204" pitchFamily="34" charset="0"/>
                <a:cs typeface="Arial" panose="020B0604020202020204" pitchFamily="34" charset="0"/>
              </a:rPr>
              <a:t>, and typically have smaller class sizes, individualized instruction, and cooperative relationships between educators and students.</a:t>
            </a:r>
            <a:endParaRPr lang="en-US" sz="1950" dirty="0">
              <a:solidFill>
                <a:schemeClr val="tx1"/>
              </a:solidFill>
              <a:latin typeface="Arial" panose="020B0604020202020204" pitchFamily="34" charset="0"/>
              <a:cs typeface="Arial" panose="020B0604020202020204" pitchFamily="34" charset="0"/>
            </a:endParaRPr>
          </a:p>
        </p:txBody>
      </p:sp>
      <p:sp>
        <p:nvSpPr>
          <p:cNvPr id="3" name="Google Shape;458;g11e1c0f31ea_1_86">
            <a:extLst>
              <a:ext uri="{FF2B5EF4-FFF2-40B4-BE49-F238E27FC236}">
                <a16:creationId xmlns:a16="http://schemas.microsoft.com/office/drawing/2014/main" id="{987191EE-C353-A295-DAEF-F0A55AA4080A}"/>
              </a:ext>
            </a:extLst>
          </p:cNvPr>
          <p:cNvSpPr txBox="1"/>
          <p:nvPr/>
        </p:nvSpPr>
        <p:spPr>
          <a:xfrm>
            <a:off x="216771" y="5642197"/>
            <a:ext cx="10601179" cy="400079"/>
          </a:xfrm>
          <a:prstGeom prst="rect">
            <a:avLst/>
          </a:prstGeom>
          <a:noFill/>
          <a:ln>
            <a:noFill/>
          </a:ln>
        </p:spPr>
        <p:txBody>
          <a:bodyPr spcFirstLastPara="1" wrap="square" lIns="91425" tIns="91425" rIns="91425" bIns="91425" anchor="t" anchorCtr="0">
            <a:spAutoFit/>
          </a:bodyPr>
          <a:lstStyle/>
          <a:p>
            <a:r>
              <a:rPr lang="en-US" sz="1400" dirty="0">
                <a:solidFill>
                  <a:srgbClr val="002855"/>
                </a:solidFill>
                <a:latin typeface="Helvetica" pitchFamily="2" charset="0"/>
                <a:ea typeface="Proxima Nova"/>
                <a:cs typeface="Proxima Nova"/>
                <a:sym typeface="Proxima Nova"/>
              </a:rPr>
              <a:t>Source: </a:t>
            </a:r>
            <a:r>
              <a:rPr lang="en-US" sz="1400" dirty="0">
                <a:solidFill>
                  <a:srgbClr val="00B0F0"/>
                </a:solidFill>
                <a:latin typeface="Helvetica" pitchFamily="2" charset="0"/>
                <a:hlinkClick r:id="rId3">
                  <a:extLst>
                    <a:ext uri="{A12FA001-AC4F-418D-AE19-62706E023703}">
                      <ahyp:hlinkClr xmlns:ahyp="http://schemas.microsoft.com/office/drawing/2018/hyperlinkcolor" val="tx"/>
                    </a:ext>
                  </a:extLst>
                </a:hlinkClick>
              </a:rPr>
              <a:t>Public Policy Institute of California (2016)</a:t>
            </a:r>
            <a:r>
              <a:rPr lang="en-US" sz="1400" b="0" dirty="0">
                <a:solidFill>
                  <a:srgbClr val="00B0F0"/>
                </a:solidFill>
                <a:latin typeface="Helvetica" pitchFamily="2" charset="0"/>
              </a:rPr>
              <a:t> </a:t>
            </a:r>
            <a:endParaRPr lang="en-US" sz="1400" dirty="0">
              <a:solidFill>
                <a:srgbClr val="00B0F0"/>
              </a:solidFill>
              <a:latin typeface="Helvetica" pitchFamily="2" charset="0"/>
            </a:endParaRPr>
          </a:p>
        </p:txBody>
      </p:sp>
      <p:sp>
        <p:nvSpPr>
          <p:cNvPr id="6" name="TextBox 5">
            <a:extLst>
              <a:ext uri="{FF2B5EF4-FFF2-40B4-BE49-F238E27FC236}">
                <a16:creationId xmlns:a16="http://schemas.microsoft.com/office/drawing/2014/main" id="{B5B03DC8-FCA6-BF16-BB48-1873DE4A1A3F}"/>
              </a:ext>
            </a:extLst>
          </p:cNvPr>
          <p:cNvSpPr txBox="1"/>
          <p:nvPr/>
        </p:nvSpPr>
        <p:spPr>
          <a:xfrm>
            <a:off x="563879" y="6360779"/>
            <a:ext cx="6334632"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Proxima Nova Rg" panose="02000506030000020004" pitchFamily="2" charset="77"/>
                <a:ea typeface="+mn-ea"/>
                <a:cs typeface="+mn-cs"/>
              </a:rPr>
              <a:t>California Education Lab   |   Exploring Alternative Schooling in California   |   June 2023</a:t>
            </a:r>
          </a:p>
        </p:txBody>
      </p:sp>
      <p:pic>
        <p:nvPicPr>
          <p:cNvPr id="8" name="Picture 7">
            <a:extLst>
              <a:ext uri="{FF2B5EF4-FFF2-40B4-BE49-F238E27FC236}">
                <a16:creationId xmlns:a16="http://schemas.microsoft.com/office/drawing/2014/main" id="{23CFBC71-7838-8A09-539E-B73B68E8C871}"/>
              </a:ext>
            </a:extLst>
          </p:cNvPr>
          <p:cNvPicPr>
            <a:picLocks noChangeAspect="1"/>
          </p:cNvPicPr>
          <p:nvPr/>
        </p:nvPicPr>
        <p:blipFill>
          <a:blip r:embed="rId4"/>
          <a:stretch>
            <a:fillRect/>
          </a:stretch>
        </p:blipFill>
        <p:spPr>
          <a:xfrm>
            <a:off x="10384103" y="6101822"/>
            <a:ext cx="1591204" cy="664770"/>
          </a:xfrm>
          <a:prstGeom prst="rect">
            <a:avLst/>
          </a:prstGeom>
        </p:spPr>
      </p:pic>
    </p:spTree>
    <p:extLst>
      <p:ext uri="{BB962C8B-B14F-4D97-AF65-F5344CB8AC3E}">
        <p14:creationId xmlns:p14="http://schemas.microsoft.com/office/powerpoint/2010/main" val="8689776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EAF8A0-5459-56C4-2A6C-2C4A42E62712}"/>
              </a:ext>
            </a:extLst>
          </p:cNvPr>
          <p:cNvSpPr>
            <a:spLocks noGrp="1"/>
          </p:cNvSpPr>
          <p:nvPr>
            <p:ph type="sldNum" sz="quarter" idx="11"/>
          </p:nvPr>
        </p:nvSpPr>
        <p:spPr>
          <a:xfrm>
            <a:off x="9233742" y="6356348"/>
            <a:ext cx="2743200" cy="365125"/>
          </a:xfrm>
        </p:spPr>
        <p:txBody>
          <a:bodyPr/>
          <a:lstStyle/>
          <a:p>
            <a:fld id="{C1C216C5-4E61-6A40-B003-F9ADCD24D74A}" type="slidenum">
              <a:rPr lang="en-US" smtClean="0"/>
              <a:pPr/>
              <a:t>30</a:t>
            </a:fld>
            <a:endParaRPr lang="en-US" dirty="0"/>
          </a:p>
        </p:txBody>
      </p:sp>
      <p:sp>
        <p:nvSpPr>
          <p:cNvPr id="7" name="Title 1">
            <a:extLst>
              <a:ext uri="{FF2B5EF4-FFF2-40B4-BE49-F238E27FC236}">
                <a16:creationId xmlns:a16="http://schemas.microsoft.com/office/drawing/2014/main" id="{C1B74989-0A0E-B813-88ED-9F1E3E722E9A}"/>
              </a:ext>
            </a:extLst>
          </p:cNvPr>
          <p:cNvSpPr txBox="1">
            <a:spLocks/>
          </p:cNvSpPr>
          <p:nvPr/>
        </p:nvSpPr>
        <p:spPr>
          <a:xfrm>
            <a:off x="614973" y="249833"/>
            <a:ext cx="10972800" cy="959243"/>
          </a:xfrm>
          <a:prstGeom prst="rect">
            <a:avLst/>
          </a:prstGeom>
        </p:spPr>
        <p:txBody>
          <a:bodyPr anchor="ctr">
            <a:normAutofit/>
          </a:bodyPr>
          <a:lstStyle>
            <a:lvl1pPr algn="l" defTabSz="914400" rtl="0" eaLnBrk="1" latinLnBrk="0" hangingPunct="1">
              <a:lnSpc>
                <a:spcPct val="90000"/>
              </a:lnSpc>
              <a:spcBef>
                <a:spcPct val="0"/>
              </a:spcBef>
              <a:buNone/>
              <a:defRPr sz="5400" b="1" kern="1200">
                <a:solidFill>
                  <a:srgbClr val="002855"/>
                </a:solidFill>
                <a:latin typeface="Proxima Nova" charset="0"/>
                <a:ea typeface="Proxima Nova" charset="0"/>
                <a:cs typeface="Proxima Nova" charset="0"/>
              </a:defRPr>
            </a:lvl1pPr>
          </a:lstStyle>
          <a:p>
            <a:pPr lvl="0" algn="ctr"/>
            <a:r>
              <a:rPr lang="en-US" sz="4000" dirty="0">
                <a:latin typeface="Arial" panose="020B0604020202020204" pitchFamily="34" charset="0"/>
                <a:cs typeface="Arial" panose="020B0604020202020204" pitchFamily="34" charset="0"/>
              </a:rPr>
              <a:t>A-G Completion by Student Subgroup</a:t>
            </a:r>
            <a:endParaRPr kumimoji="0" lang="en-US" sz="4800" b="1"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872772C-C961-E10B-CECD-BB4449229BB9}"/>
              </a:ext>
            </a:extLst>
          </p:cNvPr>
          <p:cNvPicPr>
            <a:picLocks noChangeAspect="1"/>
          </p:cNvPicPr>
          <p:nvPr/>
        </p:nvPicPr>
        <p:blipFill>
          <a:blip r:embed="rId3"/>
          <a:stretch>
            <a:fillRect/>
          </a:stretch>
        </p:blipFill>
        <p:spPr>
          <a:xfrm>
            <a:off x="603250" y="1496712"/>
            <a:ext cx="10985500" cy="4572000"/>
          </a:xfrm>
          <a:prstGeom prst="rect">
            <a:avLst/>
          </a:prstGeom>
        </p:spPr>
      </p:pic>
      <p:sp>
        <p:nvSpPr>
          <p:cNvPr id="2" name="Footer Placeholder 2">
            <a:extLst>
              <a:ext uri="{FF2B5EF4-FFF2-40B4-BE49-F238E27FC236}">
                <a16:creationId xmlns:a16="http://schemas.microsoft.com/office/drawing/2014/main" id="{C0EC380C-2D3A-8018-5A77-FA7E42C54E92}"/>
              </a:ext>
            </a:extLst>
          </p:cNvPr>
          <p:cNvSpPr>
            <a:spLocks noGrp="1"/>
          </p:cNvSpPr>
          <p:nvPr>
            <p:ph type="ftr" sz="quarter" idx="10"/>
          </p:nvPr>
        </p:nvSpPr>
        <p:spPr>
          <a:xfrm>
            <a:off x="3375467" y="6356348"/>
            <a:ext cx="5441066" cy="365125"/>
          </a:xfrm>
        </p:spPr>
        <p:txBody>
          <a:bodyPr/>
          <a:lstStyle/>
          <a:p>
            <a:pPr algn="l"/>
            <a:r>
              <a:rPr lang="en-US" dirty="0"/>
              <a:t>California Education Lab  </a:t>
            </a:r>
            <a:r>
              <a:rPr lang="en-US" dirty="0">
                <a:solidFill>
                  <a:schemeClr val="tx2"/>
                </a:solidFill>
              </a:rPr>
              <a:t>|</a:t>
            </a:r>
            <a:r>
              <a:rPr lang="en-US" dirty="0"/>
              <a:t>  Exploring Alternative Schools in California  </a:t>
            </a:r>
            <a:r>
              <a:rPr lang="en-US" dirty="0">
                <a:solidFill>
                  <a:schemeClr val="tx2"/>
                </a:solidFill>
              </a:rPr>
              <a:t>|</a:t>
            </a:r>
            <a:r>
              <a:rPr lang="en-US" dirty="0"/>
              <a:t>   June 2023</a:t>
            </a:r>
          </a:p>
        </p:txBody>
      </p:sp>
    </p:spTree>
    <p:extLst>
      <p:ext uri="{BB962C8B-B14F-4D97-AF65-F5344CB8AC3E}">
        <p14:creationId xmlns:p14="http://schemas.microsoft.com/office/powerpoint/2010/main" val="1630415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EAF8A0-5459-56C4-2A6C-2C4A42E62712}"/>
              </a:ext>
            </a:extLst>
          </p:cNvPr>
          <p:cNvSpPr>
            <a:spLocks noGrp="1"/>
          </p:cNvSpPr>
          <p:nvPr>
            <p:ph type="sldNum" sz="quarter" idx="11"/>
          </p:nvPr>
        </p:nvSpPr>
        <p:spPr>
          <a:xfrm>
            <a:off x="9200909" y="6356349"/>
            <a:ext cx="2743200" cy="365125"/>
          </a:xfrm>
        </p:spPr>
        <p:txBody>
          <a:bodyPr/>
          <a:lstStyle/>
          <a:p>
            <a:fld id="{C1C216C5-4E61-6A40-B003-F9ADCD24D74A}" type="slidenum">
              <a:rPr lang="en-US" smtClean="0"/>
              <a:pPr/>
              <a:t>31</a:t>
            </a:fld>
            <a:endParaRPr lang="en-US" dirty="0"/>
          </a:p>
        </p:txBody>
      </p:sp>
      <p:sp>
        <p:nvSpPr>
          <p:cNvPr id="7" name="Title 1">
            <a:extLst>
              <a:ext uri="{FF2B5EF4-FFF2-40B4-BE49-F238E27FC236}">
                <a16:creationId xmlns:a16="http://schemas.microsoft.com/office/drawing/2014/main" id="{C1B74989-0A0E-B813-88ED-9F1E3E722E9A}"/>
              </a:ext>
            </a:extLst>
          </p:cNvPr>
          <p:cNvSpPr txBox="1">
            <a:spLocks/>
          </p:cNvSpPr>
          <p:nvPr/>
        </p:nvSpPr>
        <p:spPr>
          <a:xfrm>
            <a:off x="609600" y="309666"/>
            <a:ext cx="10972800" cy="959243"/>
          </a:xfrm>
          <a:prstGeom prst="rect">
            <a:avLst/>
          </a:prstGeom>
        </p:spPr>
        <p:txBody>
          <a:bodyPr anchor="ctr">
            <a:normAutofit/>
          </a:bodyPr>
          <a:lstStyle>
            <a:lvl1pPr algn="l" defTabSz="914400" rtl="0" eaLnBrk="1" latinLnBrk="0" hangingPunct="1">
              <a:lnSpc>
                <a:spcPct val="90000"/>
              </a:lnSpc>
              <a:spcBef>
                <a:spcPct val="0"/>
              </a:spcBef>
              <a:buNone/>
              <a:defRPr sz="5400" b="1" kern="1200">
                <a:solidFill>
                  <a:srgbClr val="002855"/>
                </a:solidFill>
                <a:latin typeface="Proxima Nova" charset="0"/>
                <a:ea typeface="Proxima Nova" charset="0"/>
                <a:cs typeface="Proxima Nova" charset="0"/>
              </a:defRPr>
            </a:lvl1pPr>
          </a:lstStyle>
          <a:p>
            <a:pPr lvl="0" algn="ctr"/>
            <a:r>
              <a:rPr lang="en-US" sz="4000" dirty="0">
                <a:latin typeface="Arial" panose="020B0604020202020204" pitchFamily="34" charset="0"/>
                <a:cs typeface="Arial" panose="020B0604020202020204" pitchFamily="34" charset="0"/>
              </a:rPr>
              <a:t>Graduation Rates by Student Subgroup</a:t>
            </a:r>
            <a:endParaRPr kumimoji="0" lang="en-US" sz="4800" b="1"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B89C074D-A610-0B0D-00BB-1EF6FA98E5A2}"/>
              </a:ext>
            </a:extLst>
          </p:cNvPr>
          <p:cNvPicPr>
            <a:picLocks noChangeAspect="1"/>
          </p:cNvPicPr>
          <p:nvPr/>
        </p:nvPicPr>
        <p:blipFill>
          <a:blip r:embed="rId3"/>
          <a:stretch>
            <a:fillRect/>
          </a:stretch>
        </p:blipFill>
        <p:spPr>
          <a:xfrm>
            <a:off x="603250" y="1496712"/>
            <a:ext cx="10985500" cy="4572000"/>
          </a:xfrm>
          <a:prstGeom prst="rect">
            <a:avLst/>
          </a:prstGeom>
        </p:spPr>
      </p:pic>
      <p:sp>
        <p:nvSpPr>
          <p:cNvPr id="2" name="Footer Placeholder 2">
            <a:extLst>
              <a:ext uri="{FF2B5EF4-FFF2-40B4-BE49-F238E27FC236}">
                <a16:creationId xmlns:a16="http://schemas.microsoft.com/office/drawing/2014/main" id="{CB89AB36-D4C6-8700-74E8-0BF52991CFCC}"/>
              </a:ext>
            </a:extLst>
          </p:cNvPr>
          <p:cNvSpPr>
            <a:spLocks noGrp="1"/>
          </p:cNvSpPr>
          <p:nvPr>
            <p:ph type="ftr" sz="quarter" idx="10"/>
          </p:nvPr>
        </p:nvSpPr>
        <p:spPr>
          <a:xfrm>
            <a:off x="3375467" y="6369292"/>
            <a:ext cx="5441066" cy="365125"/>
          </a:xfrm>
        </p:spPr>
        <p:txBody>
          <a:bodyPr/>
          <a:lstStyle/>
          <a:p>
            <a:pPr algn="l"/>
            <a:r>
              <a:rPr lang="en-US" dirty="0"/>
              <a:t>California Education Lab  </a:t>
            </a:r>
            <a:r>
              <a:rPr lang="en-US" dirty="0">
                <a:solidFill>
                  <a:schemeClr val="tx2"/>
                </a:solidFill>
              </a:rPr>
              <a:t>|</a:t>
            </a:r>
            <a:r>
              <a:rPr lang="en-US" dirty="0"/>
              <a:t>  Exploring Alternative Schools in California  </a:t>
            </a:r>
            <a:r>
              <a:rPr lang="en-US" dirty="0">
                <a:solidFill>
                  <a:schemeClr val="tx2"/>
                </a:solidFill>
              </a:rPr>
              <a:t>|</a:t>
            </a:r>
            <a:r>
              <a:rPr lang="en-US" dirty="0"/>
              <a:t>   June 2023</a:t>
            </a:r>
          </a:p>
        </p:txBody>
      </p:sp>
    </p:spTree>
    <p:extLst>
      <p:ext uri="{BB962C8B-B14F-4D97-AF65-F5344CB8AC3E}">
        <p14:creationId xmlns:p14="http://schemas.microsoft.com/office/powerpoint/2010/main" val="2889326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49AB54-E0B0-7945-9C0B-49A318A58454}"/>
              </a:ext>
            </a:extLst>
          </p:cNvPr>
          <p:cNvSpPr>
            <a:spLocks noGrp="1"/>
          </p:cNvSpPr>
          <p:nvPr>
            <p:ph type="title"/>
          </p:nvPr>
        </p:nvSpPr>
        <p:spPr/>
        <p:txBody>
          <a:bodyPr>
            <a:normAutofit fontScale="90000"/>
          </a:bodyPr>
          <a:lstStyle/>
          <a:p>
            <a:endParaRPr lang="en-US"/>
          </a:p>
        </p:txBody>
      </p:sp>
      <p:sp>
        <p:nvSpPr>
          <p:cNvPr id="5" name="Text Placeholder 4">
            <a:extLst>
              <a:ext uri="{FF2B5EF4-FFF2-40B4-BE49-F238E27FC236}">
                <a16:creationId xmlns:a16="http://schemas.microsoft.com/office/drawing/2014/main" id="{840E8594-40B7-0446-BACC-DB1E67B3E200}"/>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97670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5B636-8B37-6641-B2CE-E48DB56387D4}"/>
              </a:ext>
            </a:extLst>
          </p:cNvPr>
          <p:cNvSpPr>
            <a:spLocks noGrp="1"/>
          </p:cNvSpPr>
          <p:nvPr>
            <p:ph type="title"/>
          </p:nvPr>
        </p:nvSpPr>
        <p:spPr>
          <a:xfrm>
            <a:off x="233442" y="195411"/>
            <a:ext cx="11691814" cy="959113"/>
          </a:xfrm>
        </p:spPr>
        <p:txBody>
          <a:bodyPr>
            <a:normAutofit/>
          </a:bodyPr>
          <a:lstStyle/>
          <a:p>
            <a:pPr algn="ctr"/>
            <a:r>
              <a:rPr lang="en-US" sz="4000" b="1" dirty="0">
                <a:latin typeface="Arial" panose="020B0604020202020204" pitchFamily="34" charset="0"/>
                <a:cs typeface="Arial" panose="020B0604020202020204" pitchFamily="34" charset="0"/>
              </a:rPr>
              <a:t>Types of Alternative Schools in California</a:t>
            </a:r>
          </a:p>
        </p:txBody>
      </p:sp>
      <p:sp>
        <p:nvSpPr>
          <p:cNvPr id="4" name="Slide Number Placeholder 3">
            <a:extLst>
              <a:ext uri="{FF2B5EF4-FFF2-40B4-BE49-F238E27FC236}">
                <a16:creationId xmlns:a16="http://schemas.microsoft.com/office/drawing/2014/main" id="{4423E10B-972E-254F-A4DA-07D851D62457}"/>
              </a:ext>
            </a:extLst>
          </p:cNvPr>
          <p:cNvSpPr>
            <a:spLocks noGrp="1"/>
          </p:cNvSpPr>
          <p:nvPr>
            <p:ph type="sldNum" sz="quarter" idx="11"/>
          </p:nvPr>
        </p:nvSpPr>
        <p:spPr>
          <a:xfrm>
            <a:off x="9291814" y="6350403"/>
            <a:ext cx="2743200" cy="365125"/>
          </a:xfrm>
        </p:spPr>
        <p:txBody>
          <a:bodyPr/>
          <a:lstStyle/>
          <a:p>
            <a:fld id="{C1C216C5-4E61-6A40-B003-F9ADCD24D74A}" type="slidenum">
              <a:rPr lang="en-US" smtClean="0">
                <a:solidFill>
                  <a:srgbClr val="002554"/>
                </a:solidFill>
              </a:rPr>
              <a:pPr/>
              <a:t>4</a:t>
            </a:fld>
            <a:endParaRPr lang="en-US" dirty="0">
              <a:solidFill>
                <a:srgbClr val="002554"/>
              </a:solidFill>
            </a:endParaRPr>
          </a:p>
        </p:txBody>
      </p:sp>
      <p:sp>
        <p:nvSpPr>
          <p:cNvPr id="6" name="Google Shape;249;p6">
            <a:extLst>
              <a:ext uri="{FF2B5EF4-FFF2-40B4-BE49-F238E27FC236}">
                <a16:creationId xmlns:a16="http://schemas.microsoft.com/office/drawing/2014/main" id="{7500D1AD-90E1-4561-4B8D-3A74B1FB5078}"/>
              </a:ext>
            </a:extLst>
          </p:cNvPr>
          <p:cNvSpPr/>
          <p:nvPr/>
        </p:nvSpPr>
        <p:spPr>
          <a:xfrm>
            <a:off x="5242500" y="1149696"/>
            <a:ext cx="1673700" cy="453000"/>
          </a:xfrm>
          <a:prstGeom prst="roundRect">
            <a:avLst>
              <a:gd name="adj" fmla="val 50000"/>
            </a:avLst>
          </a:prstGeom>
          <a:solidFill>
            <a:srgbClr val="A5A5A5"/>
          </a:solidFill>
          <a:ln>
            <a:solidFill>
              <a:srgbClr val="7C7C7C"/>
            </a:solid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300" dirty="0">
                <a:solidFill>
                  <a:srgbClr val="FFFFFF"/>
                </a:solidFill>
                <a:latin typeface="Roboto"/>
                <a:ea typeface="Roboto"/>
                <a:cs typeface="Roboto"/>
                <a:sym typeface="Roboto"/>
              </a:rPr>
              <a:t>Alternative Schools</a:t>
            </a:r>
            <a:endParaRPr sz="1900" dirty="0">
              <a:solidFill>
                <a:srgbClr val="FFFFFF"/>
              </a:solidFill>
            </a:endParaRPr>
          </a:p>
        </p:txBody>
      </p:sp>
      <p:sp>
        <p:nvSpPr>
          <p:cNvPr id="7" name="Google Shape;254;p6">
            <a:extLst>
              <a:ext uri="{FF2B5EF4-FFF2-40B4-BE49-F238E27FC236}">
                <a16:creationId xmlns:a16="http://schemas.microsoft.com/office/drawing/2014/main" id="{9F041948-E4A4-CD14-FE61-C0F7D0821485}"/>
              </a:ext>
            </a:extLst>
          </p:cNvPr>
          <p:cNvSpPr/>
          <p:nvPr/>
        </p:nvSpPr>
        <p:spPr>
          <a:xfrm>
            <a:off x="6079350" y="2107503"/>
            <a:ext cx="1484100" cy="453000"/>
          </a:xfrm>
          <a:prstGeom prst="roundRect">
            <a:avLst>
              <a:gd name="adj" fmla="val 50000"/>
            </a:avLst>
          </a:prstGeom>
          <a:solidFill>
            <a:srgbClr val="5B9BD5"/>
          </a:solidFill>
          <a:ln>
            <a:solidFill>
              <a:srgbClr val="2D75B6"/>
            </a:solid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200" dirty="0">
                <a:solidFill>
                  <a:srgbClr val="FFFFFF"/>
                </a:solidFill>
                <a:latin typeface="Roboto"/>
                <a:ea typeface="Roboto"/>
                <a:cs typeface="Roboto"/>
                <a:sym typeface="Roboto"/>
              </a:rPr>
              <a:t>Juvenile Justice Schools</a:t>
            </a:r>
            <a:endParaRPr sz="1200" dirty="0">
              <a:solidFill>
                <a:srgbClr val="FFFFFF"/>
              </a:solidFill>
            </a:endParaRPr>
          </a:p>
        </p:txBody>
      </p:sp>
      <p:sp>
        <p:nvSpPr>
          <p:cNvPr id="8" name="Google Shape;253;p6">
            <a:extLst>
              <a:ext uri="{FF2B5EF4-FFF2-40B4-BE49-F238E27FC236}">
                <a16:creationId xmlns:a16="http://schemas.microsoft.com/office/drawing/2014/main" id="{2C46872C-A1E2-83E3-C994-9F17D90A4B58}"/>
              </a:ext>
            </a:extLst>
          </p:cNvPr>
          <p:cNvSpPr/>
          <p:nvPr/>
        </p:nvSpPr>
        <p:spPr>
          <a:xfrm>
            <a:off x="9820167" y="2104068"/>
            <a:ext cx="1484100" cy="453000"/>
          </a:xfrm>
          <a:prstGeom prst="roundRect">
            <a:avLst>
              <a:gd name="adj" fmla="val 50000"/>
            </a:avLst>
          </a:prstGeom>
          <a:solidFill>
            <a:srgbClr val="44546A"/>
          </a:solidFill>
          <a:ln>
            <a:solidFill>
              <a:srgbClr val="333F50"/>
            </a:solid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300" dirty="0">
                <a:solidFill>
                  <a:srgbClr val="FFFFFF"/>
                </a:solidFill>
                <a:latin typeface="Roboto"/>
                <a:ea typeface="Roboto"/>
                <a:cs typeface="Roboto"/>
                <a:sym typeface="Roboto"/>
              </a:rPr>
              <a:t>Special Education</a:t>
            </a:r>
            <a:endParaRPr sz="1900" dirty="0">
              <a:solidFill>
                <a:srgbClr val="FFFFFF"/>
              </a:solidFill>
            </a:endParaRPr>
          </a:p>
        </p:txBody>
      </p:sp>
      <p:sp>
        <p:nvSpPr>
          <p:cNvPr id="9" name="Google Shape;253;p6">
            <a:extLst>
              <a:ext uri="{FF2B5EF4-FFF2-40B4-BE49-F238E27FC236}">
                <a16:creationId xmlns:a16="http://schemas.microsoft.com/office/drawing/2014/main" id="{7A5AF49F-FA47-4F8D-FE13-32A21945929D}"/>
              </a:ext>
            </a:extLst>
          </p:cNvPr>
          <p:cNvSpPr/>
          <p:nvPr/>
        </p:nvSpPr>
        <p:spPr>
          <a:xfrm>
            <a:off x="7946988" y="2109012"/>
            <a:ext cx="1481328" cy="448056"/>
          </a:xfrm>
          <a:prstGeom prst="roundRect">
            <a:avLst>
              <a:gd name="adj" fmla="val 50000"/>
            </a:avLst>
          </a:prstGeom>
          <a:solidFill>
            <a:srgbClr val="4472C4"/>
          </a:solidFill>
          <a:ln>
            <a:solidFill>
              <a:srgbClr val="2E5597"/>
            </a:solid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300" dirty="0">
                <a:solidFill>
                  <a:srgbClr val="FFFFFF"/>
                </a:solidFill>
                <a:latin typeface="Roboto"/>
                <a:ea typeface="Roboto"/>
                <a:cs typeface="Roboto"/>
                <a:sym typeface="Roboto"/>
              </a:rPr>
              <a:t>Continuation</a:t>
            </a:r>
            <a:endParaRPr sz="1900" dirty="0">
              <a:solidFill>
                <a:srgbClr val="FFFFFF"/>
              </a:solidFill>
            </a:endParaRPr>
          </a:p>
        </p:txBody>
      </p:sp>
      <p:sp>
        <p:nvSpPr>
          <p:cNvPr id="10" name="Google Shape;253;p6">
            <a:extLst>
              <a:ext uri="{FF2B5EF4-FFF2-40B4-BE49-F238E27FC236}">
                <a16:creationId xmlns:a16="http://schemas.microsoft.com/office/drawing/2014/main" id="{CA26DBDB-4EB0-09D7-4180-12ABD57D33CA}"/>
              </a:ext>
            </a:extLst>
          </p:cNvPr>
          <p:cNvSpPr/>
          <p:nvPr/>
        </p:nvSpPr>
        <p:spPr>
          <a:xfrm>
            <a:off x="2281423" y="2106540"/>
            <a:ext cx="1481328" cy="448056"/>
          </a:xfrm>
          <a:prstGeom prst="roundRect">
            <a:avLst>
              <a:gd name="adj" fmla="val 50000"/>
            </a:avLst>
          </a:prstGeom>
          <a:solidFill>
            <a:srgbClr val="70AD47"/>
          </a:solidFill>
          <a:ln>
            <a:solidFill>
              <a:srgbClr val="548235"/>
            </a:solid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300" dirty="0">
                <a:solidFill>
                  <a:srgbClr val="FFFFFF"/>
                </a:solidFill>
                <a:latin typeface="Roboto"/>
                <a:ea typeface="Roboto"/>
                <a:cs typeface="Roboto"/>
                <a:sym typeface="Roboto"/>
              </a:rPr>
              <a:t>County-District Community</a:t>
            </a:r>
            <a:endParaRPr sz="1900" dirty="0">
              <a:solidFill>
                <a:srgbClr val="FFFFFF"/>
              </a:solidFill>
            </a:endParaRPr>
          </a:p>
        </p:txBody>
      </p:sp>
      <p:sp>
        <p:nvSpPr>
          <p:cNvPr id="11" name="Google Shape;253;p6">
            <a:extLst>
              <a:ext uri="{FF2B5EF4-FFF2-40B4-BE49-F238E27FC236}">
                <a16:creationId xmlns:a16="http://schemas.microsoft.com/office/drawing/2014/main" id="{FD48F54E-A1C7-8E56-4A1D-C02855ED1B78}"/>
              </a:ext>
            </a:extLst>
          </p:cNvPr>
          <p:cNvSpPr/>
          <p:nvPr/>
        </p:nvSpPr>
        <p:spPr>
          <a:xfrm>
            <a:off x="4132626" y="2106540"/>
            <a:ext cx="1481328" cy="448056"/>
          </a:xfrm>
          <a:prstGeom prst="roundRect">
            <a:avLst>
              <a:gd name="adj" fmla="val 50000"/>
            </a:avLst>
          </a:prstGeom>
          <a:solidFill>
            <a:srgbClr val="FEC000"/>
          </a:solidFill>
          <a:ln>
            <a:solidFill>
              <a:srgbClr val="BF9000"/>
            </a:solid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300" dirty="0">
                <a:solidFill>
                  <a:srgbClr val="FFFFFF"/>
                </a:solidFill>
                <a:latin typeface="Roboto"/>
                <a:ea typeface="Roboto"/>
                <a:cs typeface="Roboto"/>
                <a:sym typeface="Roboto"/>
              </a:rPr>
              <a:t>Opportunity</a:t>
            </a:r>
            <a:endParaRPr sz="1900" dirty="0">
              <a:solidFill>
                <a:srgbClr val="FFFFFF"/>
              </a:solidFill>
            </a:endParaRPr>
          </a:p>
        </p:txBody>
      </p:sp>
      <p:sp>
        <p:nvSpPr>
          <p:cNvPr id="12" name="Google Shape;253;p6">
            <a:extLst>
              <a:ext uri="{FF2B5EF4-FFF2-40B4-BE49-F238E27FC236}">
                <a16:creationId xmlns:a16="http://schemas.microsoft.com/office/drawing/2014/main" id="{18AB03B8-60AF-6CC6-C736-6B1036707F22}"/>
              </a:ext>
            </a:extLst>
          </p:cNvPr>
          <p:cNvSpPr/>
          <p:nvPr/>
        </p:nvSpPr>
        <p:spPr>
          <a:xfrm>
            <a:off x="297217" y="2106540"/>
            <a:ext cx="1481328" cy="448056"/>
          </a:xfrm>
          <a:prstGeom prst="roundRect">
            <a:avLst>
              <a:gd name="adj" fmla="val 50000"/>
            </a:avLst>
          </a:prstGeom>
          <a:solidFill>
            <a:srgbClr val="EE7D31"/>
          </a:solidFill>
          <a:ln>
            <a:solidFill>
              <a:srgbClr val="C55A10"/>
            </a:solid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050" dirty="0">
                <a:solidFill>
                  <a:srgbClr val="FFFFFF"/>
                </a:solidFill>
                <a:latin typeface="Roboto"/>
                <a:ea typeface="Roboto"/>
                <a:cs typeface="Roboto"/>
                <a:sym typeface="Roboto"/>
              </a:rPr>
              <a:t>Alternative Schools of Choice</a:t>
            </a:r>
            <a:endParaRPr sz="1050" dirty="0">
              <a:solidFill>
                <a:srgbClr val="FFFFFF"/>
              </a:solidFill>
            </a:endParaRPr>
          </a:p>
        </p:txBody>
      </p:sp>
      <p:cxnSp>
        <p:nvCxnSpPr>
          <p:cNvPr id="13" name="Elbow Connector 12">
            <a:extLst>
              <a:ext uri="{FF2B5EF4-FFF2-40B4-BE49-F238E27FC236}">
                <a16:creationId xmlns:a16="http://schemas.microsoft.com/office/drawing/2014/main" id="{9933DF22-8DF1-CE63-FEA7-9EA183B80355}"/>
              </a:ext>
            </a:extLst>
          </p:cNvPr>
          <p:cNvCxnSpPr>
            <a:stCxn id="6" idx="2"/>
            <a:endCxn id="8" idx="0"/>
          </p:cNvCxnSpPr>
          <p:nvPr/>
        </p:nvCxnSpPr>
        <p:spPr>
          <a:xfrm rot="16200000" flipH="1">
            <a:off x="8070097" y="-388052"/>
            <a:ext cx="501372" cy="4482867"/>
          </a:xfrm>
          <a:prstGeom prst="bentConnector3">
            <a:avLst/>
          </a:prstGeom>
          <a:ln>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14" name="Elbow Connector 13">
            <a:extLst>
              <a:ext uri="{FF2B5EF4-FFF2-40B4-BE49-F238E27FC236}">
                <a16:creationId xmlns:a16="http://schemas.microsoft.com/office/drawing/2014/main" id="{92CD19C2-9F52-F053-A50D-670935DA453E}"/>
              </a:ext>
            </a:extLst>
          </p:cNvPr>
          <p:cNvCxnSpPr>
            <a:stCxn id="6" idx="2"/>
            <a:endCxn id="7" idx="0"/>
          </p:cNvCxnSpPr>
          <p:nvPr/>
        </p:nvCxnSpPr>
        <p:spPr>
          <a:xfrm rot="16200000" flipH="1">
            <a:off x="6197972" y="1484074"/>
            <a:ext cx="504807" cy="742050"/>
          </a:xfrm>
          <a:prstGeom prst="bentConnector3">
            <a:avLst/>
          </a:prstGeom>
          <a:ln>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A0A5A854-BB86-F72B-CA7F-6DD1203FD215}"/>
              </a:ext>
            </a:extLst>
          </p:cNvPr>
          <p:cNvCxnSpPr>
            <a:cxnSpLocks/>
            <a:stCxn id="6" idx="2"/>
            <a:endCxn id="12" idx="0"/>
          </p:cNvCxnSpPr>
          <p:nvPr/>
        </p:nvCxnSpPr>
        <p:spPr>
          <a:xfrm rot="5400000">
            <a:off x="3306694" y="-666116"/>
            <a:ext cx="503844" cy="5041469"/>
          </a:xfrm>
          <a:prstGeom prst="bentConnector3">
            <a:avLst/>
          </a:prstGeom>
          <a:ln>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16" name="Elbow Connector 15">
            <a:extLst>
              <a:ext uri="{FF2B5EF4-FFF2-40B4-BE49-F238E27FC236}">
                <a16:creationId xmlns:a16="http://schemas.microsoft.com/office/drawing/2014/main" id="{2F27F0CB-6679-0B37-2E7F-460DE2320E8E}"/>
              </a:ext>
            </a:extLst>
          </p:cNvPr>
          <p:cNvCxnSpPr>
            <a:stCxn id="6" idx="2"/>
            <a:endCxn id="11" idx="0"/>
          </p:cNvCxnSpPr>
          <p:nvPr/>
        </p:nvCxnSpPr>
        <p:spPr>
          <a:xfrm rot="5400000">
            <a:off x="5224398" y="1251588"/>
            <a:ext cx="503844" cy="1206060"/>
          </a:xfrm>
          <a:prstGeom prst="bentConnector3">
            <a:avLst/>
          </a:prstGeom>
          <a:ln>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17" name="Elbow Connector 16">
            <a:extLst>
              <a:ext uri="{FF2B5EF4-FFF2-40B4-BE49-F238E27FC236}">
                <a16:creationId xmlns:a16="http://schemas.microsoft.com/office/drawing/2014/main" id="{BEDC05FD-ED08-7180-A64F-32BEC054A814}"/>
              </a:ext>
            </a:extLst>
          </p:cNvPr>
          <p:cNvCxnSpPr>
            <a:stCxn id="6" idx="2"/>
            <a:endCxn id="9" idx="0"/>
          </p:cNvCxnSpPr>
          <p:nvPr/>
        </p:nvCxnSpPr>
        <p:spPr>
          <a:xfrm rot="16200000" flipH="1">
            <a:off x="7130343" y="551703"/>
            <a:ext cx="506316" cy="2608302"/>
          </a:xfrm>
          <a:prstGeom prst="bentConnector3">
            <a:avLst/>
          </a:prstGeom>
          <a:ln>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18" name="Elbow Connector 17">
            <a:extLst>
              <a:ext uri="{FF2B5EF4-FFF2-40B4-BE49-F238E27FC236}">
                <a16:creationId xmlns:a16="http://schemas.microsoft.com/office/drawing/2014/main" id="{7C4098AE-3359-3EF5-292D-B8F50130D8C5}"/>
              </a:ext>
            </a:extLst>
          </p:cNvPr>
          <p:cNvCxnSpPr>
            <a:stCxn id="6" idx="2"/>
            <a:endCxn id="10" idx="0"/>
          </p:cNvCxnSpPr>
          <p:nvPr/>
        </p:nvCxnSpPr>
        <p:spPr>
          <a:xfrm rot="5400000">
            <a:off x="4298797" y="325987"/>
            <a:ext cx="503844" cy="3057263"/>
          </a:xfrm>
          <a:prstGeom prst="bentConnector3">
            <a:avLst/>
          </a:prstGeom>
          <a:ln>
            <a:solidFill>
              <a:srgbClr val="A5A5A5"/>
            </a:solidFill>
          </a:ln>
        </p:spPr>
        <p:style>
          <a:lnRef idx="1">
            <a:schemeClr val="accent1"/>
          </a:lnRef>
          <a:fillRef idx="0">
            <a:schemeClr val="accent1"/>
          </a:fillRef>
          <a:effectRef idx="0">
            <a:schemeClr val="accent1"/>
          </a:effectRef>
          <a:fontRef idx="minor">
            <a:schemeClr val="tx1"/>
          </a:fontRef>
        </p:style>
      </p:cxnSp>
      <p:sp>
        <p:nvSpPr>
          <p:cNvPr id="19" name="Google Shape;263;p6">
            <a:extLst>
              <a:ext uri="{FF2B5EF4-FFF2-40B4-BE49-F238E27FC236}">
                <a16:creationId xmlns:a16="http://schemas.microsoft.com/office/drawing/2014/main" id="{DC96728F-3D2E-E7A5-4CC6-CC353D4ED8C9}"/>
              </a:ext>
            </a:extLst>
          </p:cNvPr>
          <p:cNvSpPr/>
          <p:nvPr/>
        </p:nvSpPr>
        <p:spPr>
          <a:xfrm>
            <a:off x="8829903" y="4006675"/>
            <a:ext cx="1484100" cy="453000"/>
          </a:xfrm>
          <a:prstGeom prst="roundRect">
            <a:avLst>
              <a:gd name="adj" fmla="val 50000"/>
            </a:avLst>
          </a:prstGeom>
          <a:solidFill>
            <a:srgbClr val="44546A"/>
          </a:solidFill>
          <a:ln>
            <a:solidFill>
              <a:srgbClr val="333F50"/>
            </a:solid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100" dirty="0">
                <a:solidFill>
                  <a:schemeClr val="lt1"/>
                </a:solidFill>
                <a:latin typeface="Roboto"/>
                <a:ea typeface="Roboto"/>
                <a:cs typeface="Roboto"/>
                <a:sym typeface="Roboto"/>
              </a:rPr>
              <a:t>Special Education School</a:t>
            </a:r>
            <a:endParaRPr sz="1100" dirty="0">
              <a:solidFill>
                <a:srgbClr val="FFFFFF"/>
              </a:solidFill>
            </a:endParaRPr>
          </a:p>
        </p:txBody>
      </p:sp>
      <p:sp>
        <p:nvSpPr>
          <p:cNvPr id="20" name="Google Shape;264;p6">
            <a:extLst>
              <a:ext uri="{FF2B5EF4-FFF2-40B4-BE49-F238E27FC236}">
                <a16:creationId xmlns:a16="http://schemas.microsoft.com/office/drawing/2014/main" id="{290A93CF-6E07-5E34-6EBB-9C945EDD2739}"/>
              </a:ext>
            </a:extLst>
          </p:cNvPr>
          <p:cNvSpPr/>
          <p:nvPr/>
        </p:nvSpPr>
        <p:spPr>
          <a:xfrm>
            <a:off x="10604203" y="4006675"/>
            <a:ext cx="1484100" cy="453000"/>
          </a:xfrm>
          <a:prstGeom prst="roundRect">
            <a:avLst>
              <a:gd name="adj" fmla="val 50000"/>
            </a:avLst>
          </a:prstGeom>
          <a:solidFill>
            <a:srgbClr val="44546A"/>
          </a:solidFill>
          <a:ln>
            <a:solidFill>
              <a:srgbClr val="333F50"/>
            </a:solid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300" dirty="0">
                <a:solidFill>
                  <a:srgbClr val="FFFFFF"/>
                </a:solidFill>
                <a:latin typeface="Roboto"/>
                <a:ea typeface="Roboto"/>
                <a:cs typeface="Roboto"/>
                <a:sym typeface="Roboto"/>
              </a:rPr>
              <a:t>State Special Schools</a:t>
            </a:r>
            <a:endParaRPr sz="1900" dirty="0">
              <a:solidFill>
                <a:srgbClr val="FFFFFF"/>
              </a:solidFill>
            </a:endParaRPr>
          </a:p>
        </p:txBody>
      </p:sp>
      <p:sp>
        <p:nvSpPr>
          <p:cNvPr id="21" name="Google Shape;275;p6">
            <a:extLst>
              <a:ext uri="{FF2B5EF4-FFF2-40B4-BE49-F238E27FC236}">
                <a16:creationId xmlns:a16="http://schemas.microsoft.com/office/drawing/2014/main" id="{58B1E444-700B-35F4-25B8-B606939DFDB6}"/>
              </a:ext>
            </a:extLst>
          </p:cNvPr>
          <p:cNvSpPr/>
          <p:nvPr/>
        </p:nvSpPr>
        <p:spPr>
          <a:xfrm>
            <a:off x="5202531" y="4006676"/>
            <a:ext cx="1484100" cy="453000"/>
          </a:xfrm>
          <a:prstGeom prst="roundRect">
            <a:avLst>
              <a:gd name="adj" fmla="val 50000"/>
            </a:avLst>
          </a:prstGeom>
          <a:solidFill>
            <a:srgbClr val="5B9BD5"/>
          </a:solidFill>
          <a:ln>
            <a:solidFill>
              <a:srgbClr val="2D75B6"/>
            </a:solid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300" dirty="0">
                <a:solidFill>
                  <a:schemeClr val="lt1"/>
                </a:solidFill>
                <a:latin typeface="Roboto"/>
                <a:ea typeface="Roboto"/>
                <a:cs typeface="Roboto"/>
                <a:sym typeface="Roboto"/>
              </a:rPr>
              <a:t>Juvenile Court Schools </a:t>
            </a:r>
            <a:endParaRPr sz="1900" dirty="0">
              <a:solidFill>
                <a:srgbClr val="FFFFFF"/>
              </a:solidFill>
            </a:endParaRPr>
          </a:p>
        </p:txBody>
      </p:sp>
      <p:sp>
        <p:nvSpPr>
          <p:cNvPr id="22" name="Google Shape;276;p6">
            <a:extLst>
              <a:ext uri="{FF2B5EF4-FFF2-40B4-BE49-F238E27FC236}">
                <a16:creationId xmlns:a16="http://schemas.microsoft.com/office/drawing/2014/main" id="{0FB28AE2-E710-0DAE-053F-D1E22604BC8D}"/>
              </a:ext>
            </a:extLst>
          </p:cNvPr>
          <p:cNvSpPr/>
          <p:nvPr/>
        </p:nvSpPr>
        <p:spPr>
          <a:xfrm>
            <a:off x="7000451" y="4006676"/>
            <a:ext cx="1484100" cy="453000"/>
          </a:xfrm>
          <a:prstGeom prst="roundRect">
            <a:avLst>
              <a:gd name="adj" fmla="val 50000"/>
            </a:avLst>
          </a:prstGeom>
          <a:solidFill>
            <a:srgbClr val="5B9BD5"/>
          </a:solidFill>
          <a:ln>
            <a:solidFill>
              <a:srgbClr val="2D75B6"/>
            </a:solid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200" dirty="0">
                <a:solidFill>
                  <a:srgbClr val="FFFFFF"/>
                </a:solidFill>
                <a:latin typeface="Roboto"/>
                <a:ea typeface="Roboto"/>
                <a:cs typeface="Roboto"/>
                <a:sym typeface="Roboto"/>
              </a:rPr>
              <a:t>Youth Authority Facilities</a:t>
            </a:r>
            <a:endParaRPr sz="1200" dirty="0">
              <a:solidFill>
                <a:srgbClr val="FFFFFF"/>
              </a:solidFill>
            </a:endParaRPr>
          </a:p>
        </p:txBody>
      </p:sp>
      <p:sp>
        <p:nvSpPr>
          <p:cNvPr id="23" name="Google Shape;263;p6">
            <a:extLst>
              <a:ext uri="{FF2B5EF4-FFF2-40B4-BE49-F238E27FC236}">
                <a16:creationId xmlns:a16="http://schemas.microsoft.com/office/drawing/2014/main" id="{F74FB8CE-A768-4D0D-2C76-427621B9BAE6}"/>
              </a:ext>
            </a:extLst>
          </p:cNvPr>
          <p:cNvSpPr/>
          <p:nvPr/>
        </p:nvSpPr>
        <p:spPr>
          <a:xfrm>
            <a:off x="3027725" y="4006678"/>
            <a:ext cx="1484100" cy="453000"/>
          </a:xfrm>
          <a:prstGeom prst="roundRect">
            <a:avLst>
              <a:gd name="adj" fmla="val 50000"/>
            </a:avLst>
          </a:prstGeom>
          <a:solidFill>
            <a:srgbClr val="70AD47"/>
          </a:solidFill>
          <a:ln>
            <a:solidFill>
              <a:srgbClr val="548235"/>
            </a:solid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050" dirty="0">
                <a:solidFill>
                  <a:schemeClr val="lt1"/>
                </a:solidFill>
                <a:latin typeface="Roboto"/>
                <a:ea typeface="Roboto"/>
                <a:cs typeface="Roboto"/>
                <a:sym typeface="Roboto"/>
              </a:rPr>
              <a:t>District Community Day Schools</a:t>
            </a:r>
            <a:endParaRPr sz="1050" dirty="0">
              <a:solidFill>
                <a:srgbClr val="FFFFFF"/>
              </a:solidFill>
            </a:endParaRPr>
          </a:p>
        </p:txBody>
      </p:sp>
      <p:sp>
        <p:nvSpPr>
          <p:cNvPr id="24" name="Google Shape;263;p6">
            <a:extLst>
              <a:ext uri="{FF2B5EF4-FFF2-40B4-BE49-F238E27FC236}">
                <a16:creationId xmlns:a16="http://schemas.microsoft.com/office/drawing/2014/main" id="{E47E1C2D-4760-F6C5-DC7D-D000A7B08C19}"/>
              </a:ext>
            </a:extLst>
          </p:cNvPr>
          <p:cNvSpPr/>
          <p:nvPr/>
        </p:nvSpPr>
        <p:spPr>
          <a:xfrm>
            <a:off x="1222459" y="4012499"/>
            <a:ext cx="1484100" cy="453000"/>
          </a:xfrm>
          <a:prstGeom prst="roundRect">
            <a:avLst>
              <a:gd name="adj" fmla="val 50000"/>
            </a:avLst>
          </a:prstGeom>
          <a:solidFill>
            <a:srgbClr val="70AD47"/>
          </a:solidFill>
          <a:ln>
            <a:solidFill>
              <a:srgbClr val="548235"/>
            </a:solid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050" dirty="0">
                <a:solidFill>
                  <a:schemeClr val="lt1"/>
                </a:solidFill>
                <a:latin typeface="Roboto"/>
                <a:ea typeface="Roboto"/>
                <a:cs typeface="Roboto"/>
                <a:sym typeface="Roboto"/>
              </a:rPr>
              <a:t>County Community Schools</a:t>
            </a:r>
            <a:endParaRPr sz="1050" dirty="0">
              <a:solidFill>
                <a:srgbClr val="FFFFFF"/>
              </a:solidFill>
            </a:endParaRPr>
          </a:p>
        </p:txBody>
      </p:sp>
      <p:cxnSp>
        <p:nvCxnSpPr>
          <p:cNvPr id="25" name="Elbow Connector 24">
            <a:extLst>
              <a:ext uri="{FF2B5EF4-FFF2-40B4-BE49-F238E27FC236}">
                <a16:creationId xmlns:a16="http://schemas.microsoft.com/office/drawing/2014/main" id="{8D5DF56E-C266-FE66-DE72-6AF869192866}"/>
              </a:ext>
            </a:extLst>
          </p:cNvPr>
          <p:cNvCxnSpPr>
            <a:stCxn id="8" idx="2"/>
            <a:endCxn id="20" idx="0"/>
          </p:cNvCxnSpPr>
          <p:nvPr/>
        </p:nvCxnSpPr>
        <p:spPr>
          <a:xfrm rot="16200000" flipH="1">
            <a:off x="10229432" y="2889853"/>
            <a:ext cx="1449607" cy="784036"/>
          </a:xfrm>
          <a:prstGeom prst="bentConnector3">
            <a:avLst/>
          </a:prstGeom>
          <a:ln>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513D27D7-E70D-9092-28CD-52ED1470D101}"/>
              </a:ext>
            </a:extLst>
          </p:cNvPr>
          <p:cNvCxnSpPr>
            <a:stCxn id="8" idx="2"/>
            <a:endCxn id="19" idx="0"/>
          </p:cNvCxnSpPr>
          <p:nvPr/>
        </p:nvCxnSpPr>
        <p:spPr>
          <a:xfrm rot="5400000">
            <a:off x="9342282" y="2786739"/>
            <a:ext cx="1449607" cy="990264"/>
          </a:xfrm>
          <a:prstGeom prst="bentConnector3">
            <a:avLst/>
          </a:prstGeom>
          <a:ln>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27" name="Elbow Connector 26">
            <a:extLst>
              <a:ext uri="{FF2B5EF4-FFF2-40B4-BE49-F238E27FC236}">
                <a16:creationId xmlns:a16="http://schemas.microsoft.com/office/drawing/2014/main" id="{E55DADF8-CB2E-1942-E32C-348421478A43}"/>
              </a:ext>
            </a:extLst>
          </p:cNvPr>
          <p:cNvCxnSpPr>
            <a:stCxn id="7" idx="2"/>
            <a:endCxn id="22" idx="0"/>
          </p:cNvCxnSpPr>
          <p:nvPr/>
        </p:nvCxnSpPr>
        <p:spPr>
          <a:xfrm rot="16200000" flipH="1">
            <a:off x="6558864" y="2823038"/>
            <a:ext cx="1446173" cy="921101"/>
          </a:xfrm>
          <a:prstGeom prst="bentConnector3">
            <a:avLst/>
          </a:prstGeom>
          <a:ln>
            <a:solidFill>
              <a:srgbClr val="5B9BD5"/>
            </a:solidFill>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42AA62FF-F6CD-BCD5-89AE-0552A6546CC2}"/>
              </a:ext>
            </a:extLst>
          </p:cNvPr>
          <p:cNvCxnSpPr>
            <a:stCxn id="7" idx="2"/>
            <a:endCxn id="21" idx="0"/>
          </p:cNvCxnSpPr>
          <p:nvPr/>
        </p:nvCxnSpPr>
        <p:spPr>
          <a:xfrm rot="5400000">
            <a:off x="5659905" y="2845180"/>
            <a:ext cx="1446173" cy="876819"/>
          </a:xfrm>
          <a:prstGeom prst="bentConnector3">
            <a:avLst/>
          </a:prstGeom>
          <a:ln>
            <a:solidFill>
              <a:srgbClr val="5B9BD5"/>
            </a:solidFill>
          </a:ln>
        </p:spPr>
        <p:style>
          <a:lnRef idx="1">
            <a:schemeClr val="accent1"/>
          </a:lnRef>
          <a:fillRef idx="0">
            <a:schemeClr val="accent1"/>
          </a:fillRef>
          <a:effectRef idx="0">
            <a:schemeClr val="accent1"/>
          </a:effectRef>
          <a:fontRef idx="minor">
            <a:schemeClr val="tx1"/>
          </a:fontRef>
        </p:style>
      </p:cxnSp>
      <p:cxnSp>
        <p:nvCxnSpPr>
          <p:cNvPr id="29" name="Elbow Connector 28">
            <a:extLst>
              <a:ext uri="{FF2B5EF4-FFF2-40B4-BE49-F238E27FC236}">
                <a16:creationId xmlns:a16="http://schemas.microsoft.com/office/drawing/2014/main" id="{6963532A-FF0E-D455-3E29-A9117CD614FF}"/>
              </a:ext>
            </a:extLst>
          </p:cNvPr>
          <p:cNvCxnSpPr>
            <a:stCxn id="10" idx="2"/>
            <a:endCxn id="24" idx="0"/>
          </p:cNvCxnSpPr>
          <p:nvPr/>
        </p:nvCxnSpPr>
        <p:spPr>
          <a:xfrm rot="5400000">
            <a:off x="1764347" y="2754758"/>
            <a:ext cx="1457903" cy="1057578"/>
          </a:xfrm>
          <a:prstGeom prst="bentConnector3">
            <a:avLst>
              <a:gd name="adj1" fmla="val 50000"/>
            </a:avLst>
          </a:prstGeom>
          <a:ln>
            <a:solidFill>
              <a:srgbClr val="70AD47"/>
            </a:solidFill>
          </a:ln>
        </p:spPr>
        <p:style>
          <a:lnRef idx="1">
            <a:schemeClr val="accent1"/>
          </a:lnRef>
          <a:fillRef idx="0">
            <a:schemeClr val="accent1"/>
          </a:fillRef>
          <a:effectRef idx="0">
            <a:schemeClr val="accent1"/>
          </a:effectRef>
          <a:fontRef idx="minor">
            <a:schemeClr val="tx1"/>
          </a:fontRef>
        </p:style>
      </p:cxnSp>
      <p:cxnSp>
        <p:nvCxnSpPr>
          <p:cNvPr id="30" name="Elbow Connector 29">
            <a:extLst>
              <a:ext uri="{FF2B5EF4-FFF2-40B4-BE49-F238E27FC236}">
                <a16:creationId xmlns:a16="http://schemas.microsoft.com/office/drawing/2014/main" id="{C36C39A0-A5F1-E155-EFA0-70D225902CB8}"/>
              </a:ext>
            </a:extLst>
          </p:cNvPr>
          <p:cNvCxnSpPr>
            <a:stCxn id="10" idx="2"/>
            <a:endCxn id="23" idx="0"/>
          </p:cNvCxnSpPr>
          <p:nvPr/>
        </p:nvCxnSpPr>
        <p:spPr>
          <a:xfrm rot="16200000" flipH="1">
            <a:off x="2669890" y="2906793"/>
            <a:ext cx="1452082" cy="747688"/>
          </a:xfrm>
          <a:prstGeom prst="bentConnector3">
            <a:avLst>
              <a:gd name="adj1" fmla="val 50000"/>
            </a:avLst>
          </a:prstGeom>
          <a:ln>
            <a:solidFill>
              <a:srgbClr val="70AD47"/>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7D0788E-1AB5-DB3B-78B9-249CB93A9AE1}"/>
              </a:ext>
            </a:extLst>
          </p:cNvPr>
          <p:cNvSpPr txBox="1"/>
          <p:nvPr/>
        </p:nvSpPr>
        <p:spPr>
          <a:xfrm>
            <a:off x="8829903" y="4593974"/>
            <a:ext cx="1484100" cy="1169551"/>
          </a:xfrm>
          <a:prstGeom prst="rect">
            <a:avLst/>
          </a:prstGeom>
          <a:solidFill>
            <a:srgbClr val="D6DCE5"/>
          </a:solidFill>
          <a:ln>
            <a:solidFill>
              <a:srgbClr val="44546A"/>
            </a:solidFill>
          </a:ln>
        </p:spPr>
        <p:txBody>
          <a:bodyPr wrap="square" rtlCol="0">
            <a:spAutoFit/>
          </a:bodyPr>
          <a:lstStyle/>
          <a:p>
            <a:r>
              <a:rPr lang="en-US" sz="1000" b="0" i="0" u="none" strike="noStrike" dirty="0">
                <a:solidFill>
                  <a:srgbClr val="000000"/>
                </a:solidFill>
                <a:effectLst/>
                <a:latin typeface="Helvetica" pitchFamily="2" charset="0"/>
              </a:rPr>
              <a:t>A school that serves the needs of students with disabilities so that each student shall meet or exceed high standards of achievement.</a:t>
            </a:r>
            <a:endParaRPr lang="en-US" sz="1000" dirty="0">
              <a:solidFill>
                <a:srgbClr val="000000"/>
              </a:solidFill>
              <a:latin typeface="Helvetica" pitchFamily="2" charset="0"/>
            </a:endParaRPr>
          </a:p>
        </p:txBody>
      </p:sp>
      <p:sp>
        <p:nvSpPr>
          <p:cNvPr id="32" name="TextBox 31">
            <a:extLst>
              <a:ext uri="{FF2B5EF4-FFF2-40B4-BE49-F238E27FC236}">
                <a16:creationId xmlns:a16="http://schemas.microsoft.com/office/drawing/2014/main" id="{1EB36C47-ED21-CF58-D3BB-A74863F8201F}"/>
              </a:ext>
            </a:extLst>
          </p:cNvPr>
          <p:cNvSpPr txBox="1"/>
          <p:nvPr/>
        </p:nvSpPr>
        <p:spPr>
          <a:xfrm>
            <a:off x="7000451" y="4593974"/>
            <a:ext cx="1484100" cy="1169551"/>
          </a:xfrm>
          <a:prstGeom prst="rect">
            <a:avLst/>
          </a:prstGeom>
          <a:solidFill>
            <a:srgbClr val="DFEBF7"/>
          </a:solidFill>
          <a:ln>
            <a:solidFill>
              <a:srgbClr val="5B9BD6"/>
            </a:solidFill>
          </a:ln>
        </p:spPr>
        <p:txBody>
          <a:bodyPr wrap="square">
            <a:spAutoFit/>
          </a:bodyPr>
          <a:lstStyle/>
          <a:p>
            <a:r>
              <a:rPr lang="en-US" sz="1000" b="0" i="0" u="none" strike="noStrike" dirty="0">
                <a:solidFill>
                  <a:srgbClr val="000000"/>
                </a:solidFill>
                <a:effectLst/>
                <a:latin typeface="Helvetica" pitchFamily="2" charset="0"/>
              </a:rPr>
              <a:t>A school that provides compulsory public education services for juvenile offenders who have been committed to the Division of Juvenile Justice.</a:t>
            </a:r>
            <a:endParaRPr lang="en-US" sz="1000" dirty="0">
              <a:solidFill>
                <a:srgbClr val="000000"/>
              </a:solidFill>
              <a:latin typeface="Helvetica" pitchFamily="2" charset="0"/>
            </a:endParaRPr>
          </a:p>
        </p:txBody>
      </p:sp>
      <p:sp>
        <p:nvSpPr>
          <p:cNvPr id="33" name="TextBox 32">
            <a:extLst>
              <a:ext uri="{FF2B5EF4-FFF2-40B4-BE49-F238E27FC236}">
                <a16:creationId xmlns:a16="http://schemas.microsoft.com/office/drawing/2014/main" id="{6908AF7A-C83E-14BE-F476-CC78A91DA29B}"/>
              </a:ext>
            </a:extLst>
          </p:cNvPr>
          <p:cNvSpPr txBox="1"/>
          <p:nvPr/>
        </p:nvSpPr>
        <p:spPr>
          <a:xfrm>
            <a:off x="4048574" y="2693839"/>
            <a:ext cx="1649432" cy="1169551"/>
          </a:xfrm>
          <a:prstGeom prst="rect">
            <a:avLst/>
          </a:prstGeom>
          <a:solidFill>
            <a:srgbClr val="FCEFCA"/>
          </a:solidFill>
          <a:ln>
            <a:solidFill>
              <a:srgbClr val="FEC000"/>
            </a:solidFill>
          </a:ln>
        </p:spPr>
        <p:txBody>
          <a:bodyPr wrap="square">
            <a:spAutoFit/>
          </a:bodyPr>
          <a:lstStyle/>
          <a:p>
            <a:r>
              <a:rPr lang="en-US" sz="1000" b="0" i="0" u="none" strike="noStrike" dirty="0">
                <a:solidFill>
                  <a:srgbClr val="000000"/>
                </a:solidFill>
                <a:effectLst/>
                <a:latin typeface="Helvetica" pitchFamily="2" charset="0"/>
              </a:rPr>
              <a:t>A school that serves students who are habitually truant, irregular in attendanc</a:t>
            </a:r>
            <a:r>
              <a:rPr lang="en-US" sz="1000" dirty="0">
                <a:solidFill>
                  <a:srgbClr val="000000"/>
                </a:solidFill>
                <a:latin typeface="Helvetica" pitchFamily="2" charset="0"/>
              </a:rPr>
              <a:t>e, disorderly, insubordinate, or failing academically by providing a specialized curriculum.</a:t>
            </a:r>
          </a:p>
        </p:txBody>
      </p:sp>
      <p:sp>
        <p:nvSpPr>
          <p:cNvPr id="34" name="TextBox 33">
            <a:extLst>
              <a:ext uri="{FF2B5EF4-FFF2-40B4-BE49-F238E27FC236}">
                <a16:creationId xmlns:a16="http://schemas.microsoft.com/office/drawing/2014/main" id="{6835A3ED-A9B7-6A8C-6CE1-5D29A3DB1D60}"/>
              </a:ext>
            </a:extLst>
          </p:cNvPr>
          <p:cNvSpPr txBox="1"/>
          <p:nvPr/>
        </p:nvSpPr>
        <p:spPr>
          <a:xfrm>
            <a:off x="5202530" y="4593974"/>
            <a:ext cx="1484101" cy="1938992"/>
          </a:xfrm>
          <a:prstGeom prst="rect">
            <a:avLst/>
          </a:prstGeom>
          <a:solidFill>
            <a:srgbClr val="DFEBF7"/>
          </a:solidFill>
          <a:ln>
            <a:solidFill>
              <a:srgbClr val="5B9BD6"/>
            </a:solidFill>
          </a:ln>
        </p:spPr>
        <p:txBody>
          <a:bodyPr wrap="square">
            <a:spAutoFit/>
          </a:bodyPr>
          <a:lstStyle/>
          <a:p>
            <a:r>
              <a:rPr lang="en-US" sz="1000" b="0" i="0" u="none" strike="noStrike" dirty="0">
                <a:solidFill>
                  <a:srgbClr val="000000"/>
                </a:solidFill>
                <a:effectLst/>
                <a:latin typeface="Helvetica" pitchFamily="2" charset="0"/>
              </a:rPr>
              <a:t>An educational program that meets the needs of students who have been incarcerated in juvenile halls or placed in group homes or other youth facilities, as well as students who have been expelled from their home district schools.</a:t>
            </a:r>
            <a:endParaRPr lang="en-US" sz="1000" dirty="0">
              <a:solidFill>
                <a:srgbClr val="000000"/>
              </a:solidFill>
              <a:latin typeface="Helvetica" pitchFamily="2" charset="0"/>
            </a:endParaRPr>
          </a:p>
        </p:txBody>
      </p:sp>
      <p:sp>
        <p:nvSpPr>
          <p:cNvPr id="35" name="TextBox 34">
            <a:extLst>
              <a:ext uri="{FF2B5EF4-FFF2-40B4-BE49-F238E27FC236}">
                <a16:creationId xmlns:a16="http://schemas.microsoft.com/office/drawing/2014/main" id="{6063C93F-FC6D-CD1F-312B-09F6A286B093}"/>
              </a:ext>
            </a:extLst>
          </p:cNvPr>
          <p:cNvSpPr txBox="1"/>
          <p:nvPr/>
        </p:nvSpPr>
        <p:spPr>
          <a:xfrm>
            <a:off x="10604203" y="4595479"/>
            <a:ext cx="1484100" cy="1169551"/>
          </a:xfrm>
          <a:prstGeom prst="rect">
            <a:avLst/>
          </a:prstGeom>
          <a:solidFill>
            <a:srgbClr val="D6DCE5"/>
          </a:solidFill>
          <a:ln>
            <a:solidFill>
              <a:srgbClr val="44546A"/>
            </a:solidFill>
          </a:ln>
        </p:spPr>
        <p:txBody>
          <a:bodyPr wrap="square" rtlCol="0">
            <a:spAutoFit/>
          </a:bodyPr>
          <a:lstStyle/>
          <a:p>
            <a:pPr rtl="0">
              <a:spcBef>
                <a:spcPts val="0"/>
              </a:spcBef>
              <a:spcAft>
                <a:spcPts val="0"/>
              </a:spcAft>
            </a:pPr>
            <a:r>
              <a:rPr lang="en-US" sz="1000" dirty="0">
                <a:solidFill>
                  <a:srgbClr val="000000"/>
                </a:solidFill>
                <a:latin typeface="Helvetica" pitchFamily="2" charset="0"/>
              </a:rPr>
              <a:t>Schools that</a:t>
            </a:r>
            <a:r>
              <a:rPr lang="en-US" sz="1000" b="0" i="0" u="none" strike="noStrike" dirty="0">
                <a:solidFill>
                  <a:srgbClr val="000000"/>
                </a:solidFill>
                <a:effectLst/>
                <a:latin typeface="Helvetica" pitchFamily="2" charset="0"/>
              </a:rPr>
              <a:t> provide services to deaf, hard of hearing, blind, and visually impaired students, and the families of students with special needs.</a:t>
            </a:r>
            <a:endParaRPr lang="en-US" sz="1000" b="0" dirty="0">
              <a:solidFill>
                <a:srgbClr val="000000"/>
              </a:solidFill>
              <a:effectLst/>
              <a:latin typeface="Helvetica" pitchFamily="2" charset="0"/>
            </a:endParaRPr>
          </a:p>
        </p:txBody>
      </p:sp>
      <p:sp>
        <p:nvSpPr>
          <p:cNvPr id="36" name="TextBox 35">
            <a:extLst>
              <a:ext uri="{FF2B5EF4-FFF2-40B4-BE49-F238E27FC236}">
                <a16:creationId xmlns:a16="http://schemas.microsoft.com/office/drawing/2014/main" id="{97F7E529-C9E1-0760-DDC2-A266E42012A6}"/>
              </a:ext>
            </a:extLst>
          </p:cNvPr>
          <p:cNvSpPr txBox="1"/>
          <p:nvPr/>
        </p:nvSpPr>
        <p:spPr>
          <a:xfrm>
            <a:off x="297217" y="2686436"/>
            <a:ext cx="1481328" cy="1061829"/>
          </a:xfrm>
          <a:prstGeom prst="rect">
            <a:avLst/>
          </a:prstGeom>
          <a:solidFill>
            <a:srgbClr val="FBE5D6"/>
          </a:solidFill>
          <a:ln>
            <a:solidFill>
              <a:srgbClr val="EE7D31"/>
            </a:solidFill>
          </a:ln>
        </p:spPr>
        <p:txBody>
          <a:bodyPr wrap="square" rtlCol="0">
            <a:spAutoFit/>
          </a:bodyPr>
          <a:lstStyle/>
          <a:p>
            <a:r>
              <a:rPr lang="en-US" sz="900" dirty="0">
                <a:solidFill>
                  <a:srgbClr val="000000"/>
                </a:solidFill>
                <a:latin typeface="Helvetica" pitchFamily="2" charset="0"/>
              </a:rPr>
              <a:t>A school or separate class within a school that is meant to provide different means of achieving grade-level standards and meeting students’ needs.</a:t>
            </a:r>
          </a:p>
        </p:txBody>
      </p:sp>
      <p:sp>
        <p:nvSpPr>
          <p:cNvPr id="37" name="TextBox 36">
            <a:extLst>
              <a:ext uri="{FF2B5EF4-FFF2-40B4-BE49-F238E27FC236}">
                <a16:creationId xmlns:a16="http://schemas.microsoft.com/office/drawing/2014/main" id="{1751D576-A28F-8D27-F913-644C6F51D3A3}"/>
              </a:ext>
            </a:extLst>
          </p:cNvPr>
          <p:cNvSpPr txBox="1"/>
          <p:nvPr/>
        </p:nvSpPr>
        <p:spPr>
          <a:xfrm>
            <a:off x="7946988" y="2674712"/>
            <a:ext cx="1481328" cy="1169551"/>
          </a:xfrm>
          <a:prstGeom prst="rect">
            <a:avLst/>
          </a:prstGeom>
          <a:solidFill>
            <a:srgbClr val="DBE3F3"/>
          </a:solidFill>
          <a:ln>
            <a:solidFill>
              <a:srgbClr val="4472C4"/>
            </a:solidFill>
          </a:ln>
        </p:spPr>
        <p:txBody>
          <a:bodyPr wrap="square" rtlCol="0">
            <a:spAutoFit/>
          </a:bodyPr>
          <a:lstStyle/>
          <a:p>
            <a:r>
              <a:rPr lang="en-US" sz="1000" dirty="0">
                <a:solidFill>
                  <a:srgbClr val="000000"/>
                </a:solidFill>
                <a:latin typeface="Helvetica" pitchFamily="2" charset="0"/>
              </a:rPr>
              <a:t>A high school diploma program meant to meet the needs of students who are deemed at risk of not completing their education.</a:t>
            </a:r>
          </a:p>
        </p:txBody>
      </p:sp>
      <p:sp>
        <p:nvSpPr>
          <p:cNvPr id="38" name="TextBox 37">
            <a:extLst>
              <a:ext uri="{FF2B5EF4-FFF2-40B4-BE49-F238E27FC236}">
                <a16:creationId xmlns:a16="http://schemas.microsoft.com/office/drawing/2014/main" id="{563BF6A1-212D-C189-01DB-51A71C97490C}"/>
              </a:ext>
            </a:extLst>
          </p:cNvPr>
          <p:cNvSpPr txBox="1"/>
          <p:nvPr/>
        </p:nvSpPr>
        <p:spPr>
          <a:xfrm>
            <a:off x="3027725" y="4593974"/>
            <a:ext cx="1484100" cy="1323439"/>
          </a:xfrm>
          <a:prstGeom prst="rect">
            <a:avLst/>
          </a:prstGeom>
          <a:solidFill>
            <a:srgbClr val="E3F0D9"/>
          </a:solidFill>
          <a:ln>
            <a:solidFill>
              <a:srgbClr val="70AD47"/>
            </a:solidFill>
          </a:ln>
        </p:spPr>
        <p:txBody>
          <a:bodyPr wrap="square" rtlCol="0">
            <a:spAutoFit/>
          </a:bodyPr>
          <a:lstStyle/>
          <a:p>
            <a:r>
              <a:rPr lang="en-US" sz="1000" dirty="0">
                <a:solidFill>
                  <a:srgbClr val="000000"/>
                </a:solidFill>
                <a:latin typeface="Helvetica" pitchFamily="2" charset="0"/>
              </a:rPr>
              <a:t>Schools operated by school districts that serve expelled students who are referred by a School Attendance Review Board, and other high-risk youths.</a:t>
            </a:r>
          </a:p>
        </p:txBody>
      </p:sp>
      <p:cxnSp>
        <p:nvCxnSpPr>
          <p:cNvPr id="39" name="Straight Connector 38">
            <a:extLst>
              <a:ext uri="{FF2B5EF4-FFF2-40B4-BE49-F238E27FC236}">
                <a16:creationId xmlns:a16="http://schemas.microsoft.com/office/drawing/2014/main" id="{AE26811A-1524-4E75-1900-A46EC72AF38E}"/>
              </a:ext>
            </a:extLst>
          </p:cNvPr>
          <p:cNvCxnSpPr>
            <a:cxnSpLocks/>
            <a:stCxn id="49" idx="0"/>
            <a:endCxn id="24" idx="2"/>
          </p:cNvCxnSpPr>
          <p:nvPr/>
        </p:nvCxnSpPr>
        <p:spPr>
          <a:xfrm flipV="1">
            <a:off x="1961135" y="4465499"/>
            <a:ext cx="3374" cy="128475"/>
          </a:xfrm>
          <a:prstGeom prst="line">
            <a:avLst/>
          </a:prstGeom>
        </p:spPr>
        <p:style>
          <a:lnRef idx="1">
            <a:schemeClr val="accent6"/>
          </a:lnRef>
          <a:fillRef idx="0">
            <a:schemeClr val="accent6"/>
          </a:fillRef>
          <a:effectRef idx="0">
            <a:schemeClr val="accent6"/>
          </a:effectRef>
          <a:fontRef idx="minor">
            <a:schemeClr val="tx1"/>
          </a:fontRef>
        </p:style>
      </p:cxnSp>
      <p:cxnSp>
        <p:nvCxnSpPr>
          <p:cNvPr id="40" name="Straight Connector 39">
            <a:extLst>
              <a:ext uri="{FF2B5EF4-FFF2-40B4-BE49-F238E27FC236}">
                <a16:creationId xmlns:a16="http://schemas.microsoft.com/office/drawing/2014/main" id="{F6F46893-6FBE-C3D5-E023-CBFA2DF32A34}"/>
              </a:ext>
            </a:extLst>
          </p:cNvPr>
          <p:cNvCxnSpPr>
            <a:cxnSpLocks/>
            <a:stCxn id="23" idx="2"/>
            <a:endCxn id="38" idx="0"/>
          </p:cNvCxnSpPr>
          <p:nvPr/>
        </p:nvCxnSpPr>
        <p:spPr>
          <a:xfrm>
            <a:off x="3769775" y="4459678"/>
            <a:ext cx="0" cy="134296"/>
          </a:xfrm>
          <a:prstGeom prst="line">
            <a:avLst/>
          </a:prstGeom>
        </p:spPr>
        <p:style>
          <a:lnRef idx="1">
            <a:schemeClr val="accent6"/>
          </a:lnRef>
          <a:fillRef idx="0">
            <a:schemeClr val="accent6"/>
          </a:fillRef>
          <a:effectRef idx="0">
            <a:schemeClr val="accent6"/>
          </a:effectRef>
          <a:fontRef idx="minor">
            <a:schemeClr val="tx1"/>
          </a:fontRef>
        </p:style>
      </p:cxnSp>
      <p:cxnSp>
        <p:nvCxnSpPr>
          <p:cNvPr id="41" name="Straight Connector 40">
            <a:extLst>
              <a:ext uri="{FF2B5EF4-FFF2-40B4-BE49-F238E27FC236}">
                <a16:creationId xmlns:a16="http://schemas.microsoft.com/office/drawing/2014/main" id="{C9633947-AD36-F135-436F-513183590914}"/>
              </a:ext>
            </a:extLst>
          </p:cNvPr>
          <p:cNvCxnSpPr>
            <a:cxnSpLocks/>
            <a:stCxn id="21" idx="2"/>
            <a:endCxn id="34" idx="0"/>
          </p:cNvCxnSpPr>
          <p:nvPr/>
        </p:nvCxnSpPr>
        <p:spPr>
          <a:xfrm>
            <a:off x="5944581" y="4459676"/>
            <a:ext cx="0" cy="134298"/>
          </a:xfrm>
          <a:prstGeom prst="line">
            <a:avLst/>
          </a:prstGeom>
          <a:ln>
            <a:solidFill>
              <a:srgbClr val="5B9BD5"/>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42" name="Straight Connector 41">
            <a:extLst>
              <a:ext uri="{FF2B5EF4-FFF2-40B4-BE49-F238E27FC236}">
                <a16:creationId xmlns:a16="http://schemas.microsoft.com/office/drawing/2014/main" id="{F9C15A07-6081-05D7-70EA-FFAFE2FB0D31}"/>
              </a:ext>
            </a:extLst>
          </p:cNvPr>
          <p:cNvCxnSpPr>
            <a:cxnSpLocks/>
            <a:stCxn id="22" idx="2"/>
            <a:endCxn id="32" idx="0"/>
          </p:cNvCxnSpPr>
          <p:nvPr/>
        </p:nvCxnSpPr>
        <p:spPr>
          <a:xfrm>
            <a:off x="7742501" y="4459676"/>
            <a:ext cx="0" cy="134298"/>
          </a:xfrm>
          <a:prstGeom prst="line">
            <a:avLst/>
          </a:prstGeom>
          <a:ln>
            <a:solidFill>
              <a:srgbClr val="5B9BD5"/>
            </a:solidFill>
          </a:ln>
        </p:spPr>
        <p:style>
          <a:lnRef idx="1">
            <a:schemeClr val="accent5"/>
          </a:lnRef>
          <a:fillRef idx="0">
            <a:schemeClr val="accent5"/>
          </a:fillRef>
          <a:effectRef idx="0">
            <a:schemeClr val="accent5"/>
          </a:effectRef>
          <a:fontRef idx="minor">
            <a:schemeClr val="tx1"/>
          </a:fontRef>
        </p:style>
      </p:cxnSp>
      <p:cxnSp>
        <p:nvCxnSpPr>
          <p:cNvPr id="43" name="Straight Connector 42">
            <a:extLst>
              <a:ext uri="{FF2B5EF4-FFF2-40B4-BE49-F238E27FC236}">
                <a16:creationId xmlns:a16="http://schemas.microsoft.com/office/drawing/2014/main" id="{2D530440-0512-27B7-80B0-30DEE71A0B75}"/>
              </a:ext>
            </a:extLst>
          </p:cNvPr>
          <p:cNvCxnSpPr>
            <a:stCxn id="31" idx="0"/>
            <a:endCxn id="19" idx="2"/>
          </p:cNvCxnSpPr>
          <p:nvPr/>
        </p:nvCxnSpPr>
        <p:spPr>
          <a:xfrm flipV="1">
            <a:off x="9571953" y="4459675"/>
            <a:ext cx="0" cy="134299"/>
          </a:xfrm>
          <a:prstGeom prst="line">
            <a:avLst/>
          </a:prstGeom>
          <a:ln>
            <a:solidFill>
              <a:srgbClr val="44546A"/>
            </a:solidFill>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A5C5DBDE-CC04-5C11-F7C0-DDE6E33C62D6}"/>
              </a:ext>
            </a:extLst>
          </p:cNvPr>
          <p:cNvCxnSpPr>
            <a:stCxn id="35" idx="0"/>
            <a:endCxn id="20" idx="2"/>
          </p:cNvCxnSpPr>
          <p:nvPr/>
        </p:nvCxnSpPr>
        <p:spPr>
          <a:xfrm flipV="1">
            <a:off x="11346253" y="4459675"/>
            <a:ext cx="0" cy="135804"/>
          </a:xfrm>
          <a:prstGeom prst="line">
            <a:avLst/>
          </a:prstGeom>
          <a:ln>
            <a:solidFill>
              <a:srgbClr val="44546A"/>
            </a:solidFill>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3DDAFFF3-5C08-25FE-B880-32D70045ECC7}"/>
              </a:ext>
            </a:extLst>
          </p:cNvPr>
          <p:cNvCxnSpPr>
            <a:cxnSpLocks/>
            <a:stCxn id="36" idx="0"/>
            <a:endCxn id="12" idx="2"/>
          </p:cNvCxnSpPr>
          <p:nvPr/>
        </p:nvCxnSpPr>
        <p:spPr>
          <a:xfrm flipV="1">
            <a:off x="1037881" y="2554596"/>
            <a:ext cx="0" cy="131840"/>
          </a:xfrm>
          <a:prstGeom prst="line">
            <a:avLst/>
          </a:prstGeom>
          <a:ln>
            <a:solidFill>
              <a:schemeClr val="accent3"/>
            </a:solidFill>
          </a:ln>
        </p:spPr>
        <p:style>
          <a:lnRef idx="1">
            <a:schemeClr val="accent2"/>
          </a:lnRef>
          <a:fillRef idx="0">
            <a:schemeClr val="accent2"/>
          </a:fillRef>
          <a:effectRef idx="0">
            <a:schemeClr val="accent2"/>
          </a:effectRef>
          <a:fontRef idx="minor">
            <a:schemeClr val="tx1"/>
          </a:fontRef>
        </p:style>
      </p:cxnSp>
      <p:cxnSp>
        <p:nvCxnSpPr>
          <p:cNvPr id="46" name="Straight Connector 45">
            <a:extLst>
              <a:ext uri="{FF2B5EF4-FFF2-40B4-BE49-F238E27FC236}">
                <a16:creationId xmlns:a16="http://schemas.microsoft.com/office/drawing/2014/main" id="{EAFE6676-A7F0-FECB-35FA-69941AB0A566}"/>
              </a:ext>
            </a:extLst>
          </p:cNvPr>
          <p:cNvCxnSpPr>
            <a:stCxn id="11" idx="2"/>
            <a:endCxn id="33" idx="0"/>
          </p:cNvCxnSpPr>
          <p:nvPr/>
        </p:nvCxnSpPr>
        <p:spPr>
          <a:xfrm>
            <a:off x="4873290" y="2554596"/>
            <a:ext cx="0" cy="139243"/>
          </a:xfrm>
          <a:prstGeom prst="line">
            <a:avLst/>
          </a:prstGeom>
        </p:spPr>
        <p:style>
          <a:lnRef idx="1">
            <a:schemeClr val="accent4"/>
          </a:lnRef>
          <a:fillRef idx="0">
            <a:schemeClr val="accent4"/>
          </a:fillRef>
          <a:effectRef idx="0">
            <a:schemeClr val="accent4"/>
          </a:effectRef>
          <a:fontRef idx="minor">
            <a:schemeClr val="tx1"/>
          </a:fontRef>
        </p:style>
      </p:cxnSp>
      <p:cxnSp>
        <p:nvCxnSpPr>
          <p:cNvPr id="47" name="Straight Connector 46">
            <a:extLst>
              <a:ext uri="{FF2B5EF4-FFF2-40B4-BE49-F238E27FC236}">
                <a16:creationId xmlns:a16="http://schemas.microsoft.com/office/drawing/2014/main" id="{4DF62D8A-A329-4051-A9A9-5EF333154E2C}"/>
              </a:ext>
            </a:extLst>
          </p:cNvPr>
          <p:cNvCxnSpPr>
            <a:stCxn id="9" idx="2"/>
            <a:endCxn id="37" idx="0"/>
          </p:cNvCxnSpPr>
          <p:nvPr/>
        </p:nvCxnSpPr>
        <p:spPr>
          <a:xfrm>
            <a:off x="8687652" y="2557068"/>
            <a:ext cx="0" cy="117644"/>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AFDD9B4-AF63-7549-10D0-AB1F7298AF1A}"/>
              </a:ext>
            </a:extLst>
          </p:cNvPr>
          <p:cNvSpPr txBox="1"/>
          <p:nvPr/>
        </p:nvSpPr>
        <p:spPr>
          <a:xfrm>
            <a:off x="1219084" y="4593974"/>
            <a:ext cx="1484101" cy="1477328"/>
          </a:xfrm>
          <a:prstGeom prst="rect">
            <a:avLst/>
          </a:prstGeom>
          <a:solidFill>
            <a:srgbClr val="E3F0D9"/>
          </a:solidFill>
          <a:ln>
            <a:solidFill>
              <a:srgbClr val="70AD47"/>
            </a:solidFill>
          </a:ln>
        </p:spPr>
        <p:txBody>
          <a:bodyPr wrap="square" rtlCol="0">
            <a:spAutoFit/>
          </a:bodyPr>
          <a:lstStyle/>
          <a:p>
            <a:r>
              <a:rPr lang="en-US" sz="900" dirty="0">
                <a:solidFill>
                  <a:srgbClr val="000000"/>
                </a:solidFill>
                <a:latin typeface="Helvetica" pitchFamily="2" charset="0"/>
              </a:rPr>
              <a:t>Schools operated by county offices of education to serve students who are expelled from their regular schools, referred by probation or a School Attendance Review Board, or at the request of the student’s guardian. </a:t>
            </a:r>
          </a:p>
        </p:txBody>
      </p:sp>
    </p:spTree>
    <p:extLst>
      <p:ext uri="{BB962C8B-B14F-4D97-AF65-F5344CB8AC3E}">
        <p14:creationId xmlns:p14="http://schemas.microsoft.com/office/powerpoint/2010/main" val="3677024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F6BD8-D404-1346-BF6F-C67B7B2C1056}"/>
              </a:ext>
            </a:extLst>
          </p:cNvPr>
          <p:cNvSpPr txBox="1">
            <a:spLocks/>
          </p:cNvSpPr>
          <p:nvPr/>
        </p:nvSpPr>
        <p:spPr>
          <a:xfrm>
            <a:off x="381000" y="249832"/>
            <a:ext cx="10972800" cy="959243"/>
          </a:xfrm>
          <a:prstGeom prst="rect">
            <a:avLst/>
          </a:prstGeom>
        </p:spPr>
        <p:txBody>
          <a:bodyPr anchor="ctr">
            <a:normAutofit/>
          </a:bodyPr>
          <a:lstStyle>
            <a:lvl1pPr algn="l" defTabSz="914400" rtl="0" eaLnBrk="1" latinLnBrk="0" hangingPunct="1">
              <a:lnSpc>
                <a:spcPct val="90000"/>
              </a:lnSpc>
              <a:spcBef>
                <a:spcPct val="0"/>
              </a:spcBef>
              <a:buNone/>
              <a:defRPr sz="5400" b="1" kern="1200">
                <a:solidFill>
                  <a:srgbClr val="002855"/>
                </a:solidFill>
                <a:latin typeface="Proxima Nova" charset="0"/>
                <a:ea typeface="Proxima Nova" charset="0"/>
                <a:cs typeface="Proxima Nova" charset="0"/>
              </a:defRPr>
            </a:lvl1pPr>
          </a:lstStyle>
          <a:p>
            <a:pPr lvl="0" algn="ctr"/>
            <a:r>
              <a:rPr lang="en-US" sz="4000" dirty="0">
                <a:latin typeface="Arial" panose="020B0604020202020204" pitchFamily="34" charset="0"/>
                <a:cs typeface="Arial" panose="020B0604020202020204" pitchFamily="34" charset="0"/>
              </a:rPr>
              <a:t>Alternative Schools in California</a:t>
            </a:r>
            <a:endParaRPr kumimoji="0" lang="en-US" sz="4000" b="1"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7CBF78A-C4A5-664F-AE90-9F4C2E1A0D42}"/>
              </a:ext>
            </a:extLst>
          </p:cNvPr>
          <p:cNvSpPr/>
          <p:nvPr/>
        </p:nvSpPr>
        <p:spPr>
          <a:xfrm>
            <a:off x="0" y="6022656"/>
            <a:ext cx="12192000" cy="83534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D484C968-D4EE-5B44-8017-6CE061C6B990}"/>
              </a:ext>
            </a:extLst>
          </p:cNvPr>
          <p:cNvSpPr/>
          <p:nvPr/>
        </p:nvSpPr>
        <p:spPr>
          <a:xfrm>
            <a:off x="9877287" y="6022656"/>
            <a:ext cx="1881326" cy="64008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Slide Number Placeholder 3">
            <a:extLst>
              <a:ext uri="{FF2B5EF4-FFF2-40B4-BE49-F238E27FC236}">
                <a16:creationId xmlns:a16="http://schemas.microsoft.com/office/drawing/2014/main" id="{44BF21DD-F112-D64A-88A4-E0B0B42ADC30}"/>
              </a:ext>
            </a:extLst>
          </p:cNvPr>
          <p:cNvSpPr txBox="1">
            <a:spLocks/>
          </p:cNvSpPr>
          <p:nvPr/>
        </p:nvSpPr>
        <p:spPr>
          <a:xfrm>
            <a:off x="7416800" y="76200"/>
            <a:ext cx="4649925" cy="3889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0DD8C35-F8B3-4049-95AF-A34E38FBBA50}" type="slidenum">
              <a:rPr kumimoji="0" lang="en-US" sz="1200" b="1" i="0" u="none" strike="noStrike" kern="1200" cap="none" spc="0" normalizeH="0" baseline="0" noProof="0" smtClean="0">
                <a:ln>
                  <a:noFill/>
                </a:ln>
                <a:effectLst/>
                <a:uLnTx/>
                <a:uFillTx/>
                <a:latin typeface="Helvetica"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600" b="1" i="0" u="none" strike="noStrike" kern="1200" cap="none" spc="0" normalizeH="0" baseline="0" noProof="0" dirty="0">
              <a:ln>
                <a:noFill/>
              </a:ln>
              <a:effectLst/>
              <a:uLnTx/>
              <a:uFillTx/>
              <a:latin typeface="Helvetica" pitchFamily="2" charset="0"/>
              <a:ea typeface="+mn-ea"/>
              <a:cs typeface="+mn-cs"/>
            </a:endParaRPr>
          </a:p>
        </p:txBody>
      </p:sp>
      <p:sp>
        <p:nvSpPr>
          <p:cNvPr id="3" name="Google Shape;458;g11e1c0f31ea_1_86">
            <a:extLst>
              <a:ext uri="{FF2B5EF4-FFF2-40B4-BE49-F238E27FC236}">
                <a16:creationId xmlns:a16="http://schemas.microsoft.com/office/drawing/2014/main" id="{AB8366E4-38EE-D9E1-E97D-C06B0AA7ABFC}"/>
              </a:ext>
            </a:extLst>
          </p:cNvPr>
          <p:cNvSpPr txBox="1"/>
          <p:nvPr/>
        </p:nvSpPr>
        <p:spPr>
          <a:xfrm>
            <a:off x="216771" y="5642197"/>
            <a:ext cx="10601179" cy="400079"/>
          </a:xfrm>
          <a:prstGeom prst="rect">
            <a:avLst/>
          </a:prstGeom>
          <a:noFill/>
          <a:ln>
            <a:noFill/>
          </a:ln>
        </p:spPr>
        <p:txBody>
          <a:bodyPr spcFirstLastPara="1" wrap="square" lIns="91425" tIns="91425" rIns="91425" bIns="91425" anchor="t" anchorCtr="0">
            <a:spAutoFit/>
          </a:bodyPr>
          <a:lstStyle/>
          <a:p>
            <a:r>
              <a:rPr lang="en-US" sz="1400" dirty="0">
                <a:solidFill>
                  <a:srgbClr val="002855"/>
                </a:solidFill>
                <a:latin typeface="Helvetica" pitchFamily="2" charset="0"/>
                <a:ea typeface="Proxima Nova"/>
                <a:cs typeface="Proxima Nova"/>
                <a:sym typeface="Proxima Nova"/>
              </a:rPr>
              <a:t>Source: </a:t>
            </a:r>
            <a:r>
              <a:rPr lang="en-US" sz="1400" dirty="0">
                <a:solidFill>
                  <a:srgbClr val="00B0F0"/>
                </a:solidFill>
                <a:latin typeface="Helvetica" pitchFamily="2" charset="0"/>
                <a:hlinkClick r:id="rId4">
                  <a:extLst>
                    <a:ext uri="{A12FA001-AC4F-418D-AE19-62706E023703}">
                      <ahyp:hlinkClr xmlns:ahyp="http://schemas.microsoft.com/office/drawing/2018/hyperlinkcolor" val="tx"/>
                    </a:ext>
                  </a:extLst>
                </a:hlinkClick>
              </a:rPr>
              <a:t>Public Policy Institute of California (2016)</a:t>
            </a:r>
            <a:r>
              <a:rPr lang="en-US" sz="1400" dirty="0">
                <a:solidFill>
                  <a:srgbClr val="00B0F0"/>
                </a:solidFill>
                <a:latin typeface="Helvetica" pitchFamily="2" charset="0"/>
                <a:sym typeface="Proxima Nova"/>
              </a:rPr>
              <a:t>; </a:t>
            </a:r>
            <a:r>
              <a:rPr lang="en-US" sz="1400" b="0" dirty="0">
                <a:solidFill>
                  <a:srgbClr val="00B0F0"/>
                </a:solidFill>
                <a:latin typeface="Helvetica" pitchFamily="2" charset="0"/>
                <a:hlinkClick r:id="rId5">
                  <a:extLst>
                    <a:ext uri="{A12FA001-AC4F-418D-AE19-62706E023703}">
                      <ahyp:hlinkClr xmlns:ahyp="http://schemas.microsoft.com/office/drawing/2018/hyperlinkcolor" val="tx"/>
                    </a:ext>
                  </a:extLst>
                </a:hlinkClick>
              </a:rPr>
              <a:t>EdSource (2008)</a:t>
            </a:r>
            <a:r>
              <a:rPr lang="en-US" sz="1400" b="0" dirty="0">
                <a:solidFill>
                  <a:srgbClr val="00B0F0"/>
                </a:solidFill>
                <a:latin typeface="Helvetica" pitchFamily="2" charset="0"/>
              </a:rPr>
              <a:t> </a:t>
            </a:r>
            <a:endParaRPr lang="en-US" sz="1400" dirty="0">
              <a:solidFill>
                <a:srgbClr val="00B0F0"/>
              </a:solidFill>
              <a:latin typeface="Helvetica" pitchFamily="2" charset="0"/>
            </a:endParaRPr>
          </a:p>
        </p:txBody>
      </p:sp>
      <p:sp>
        <p:nvSpPr>
          <p:cNvPr id="6" name="Text Placeholder 4">
            <a:extLst>
              <a:ext uri="{FF2B5EF4-FFF2-40B4-BE49-F238E27FC236}">
                <a16:creationId xmlns:a16="http://schemas.microsoft.com/office/drawing/2014/main" id="{83F33DBB-2611-9FD2-1016-AEBED48D75FC}"/>
              </a:ext>
            </a:extLst>
          </p:cNvPr>
          <p:cNvSpPr txBox="1">
            <a:spLocks/>
          </p:cNvSpPr>
          <p:nvPr/>
        </p:nvSpPr>
        <p:spPr>
          <a:xfrm>
            <a:off x="609600" y="1209075"/>
            <a:ext cx="10972800" cy="4362819"/>
          </a:xfrm>
          <a:prstGeom prst="rect">
            <a:avLst/>
          </a:prstGeom>
        </p:spPr>
        <p:txBody>
          <a:bodyPr/>
          <a:lstStyle>
            <a:lvl1pPr marL="0" indent="0" algn="l" defTabSz="914400" rtl="0" eaLnBrk="1" latinLnBrk="0" hangingPunct="1">
              <a:lnSpc>
                <a:spcPts val="4000"/>
              </a:lnSpc>
              <a:spcBef>
                <a:spcPts val="1000"/>
              </a:spcBef>
              <a:spcAft>
                <a:spcPts val="500"/>
              </a:spcAft>
              <a:buFont typeface="Arial"/>
              <a:buNone/>
              <a:defRPr sz="3600" b="1" kern="1200">
                <a:solidFill>
                  <a:srgbClr val="002855"/>
                </a:solidFill>
                <a:latin typeface="Proxima Nova Rg" charset="0"/>
                <a:ea typeface="Proxima Nova Rg" charset="0"/>
                <a:cs typeface="Proxima Nova Rg" charset="0"/>
              </a:defRPr>
            </a:lvl1pPr>
            <a:lvl2pPr marL="0" indent="0" algn="l" defTabSz="914400" rtl="0" eaLnBrk="1" latinLnBrk="0" hangingPunct="1">
              <a:lnSpc>
                <a:spcPts val="3200"/>
              </a:lnSpc>
              <a:spcBef>
                <a:spcPts val="0"/>
              </a:spcBef>
              <a:spcAft>
                <a:spcPts val="500"/>
              </a:spcAft>
              <a:buFont typeface="Arial"/>
              <a:buNone/>
              <a:defRPr sz="2800" b="1" kern="1200">
                <a:solidFill>
                  <a:srgbClr val="002855"/>
                </a:solidFill>
                <a:latin typeface="Proxima Nova Rg" charset="0"/>
                <a:ea typeface="Proxima Nova Rg" charset="0"/>
                <a:cs typeface="Proxima Nova Rg" charset="0"/>
              </a:defRPr>
            </a:lvl2pPr>
            <a:lvl3pPr marL="0" indent="0" algn="l" defTabSz="914400" rtl="0" eaLnBrk="1" latinLnBrk="0" hangingPunct="1">
              <a:lnSpc>
                <a:spcPts val="3200"/>
              </a:lnSpc>
              <a:spcBef>
                <a:spcPts val="0"/>
              </a:spcBef>
              <a:buFont typeface="Arial"/>
              <a:buNone/>
              <a:defRPr sz="2800" kern="1200">
                <a:solidFill>
                  <a:srgbClr val="002855"/>
                </a:solidFill>
                <a:latin typeface="Proxima Nova Rg" charset="0"/>
                <a:ea typeface="Proxima Nova Rg" charset="0"/>
                <a:cs typeface="Proxima Nova Rg" charset="0"/>
              </a:defRPr>
            </a:lvl3pPr>
            <a:lvl4pPr marL="457200" indent="-228600" algn="l" defTabSz="914400" rtl="0" eaLnBrk="1" latinLnBrk="0" hangingPunct="1">
              <a:lnSpc>
                <a:spcPts val="3200"/>
              </a:lnSpc>
              <a:spcBef>
                <a:spcPts val="0"/>
              </a:spcBef>
              <a:buFont typeface="Arial"/>
              <a:buChar char="•"/>
              <a:defRPr sz="2800" kern="1200">
                <a:solidFill>
                  <a:srgbClr val="002855"/>
                </a:solidFill>
                <a:latin typeface="Proxima Nova Rg" charset="0"/>
                <a:ea typeface="Proxima Nova Rg" charset="0"/>
                <a:cs typeface="Proxima Nova Rg" charset="0"/>
              </a:defRPr>
            </a:lvl4pPr>
            <a:lvl5pPr marL="685800" indent="-228600" algn="l" defTabSz="914400" rtl="0" eaLnBrk="1" latinLnBrk="0" hangingPunct="1">
              <a:lnSpc>
                <a:spcPts val="3200"/>
              </a:lnSpc>
              <a:spcBef>
                <a:spcPts val="0"/>
              </a:spcBef>
              <a:buFont typeface="Arial"/>
              <a:buChar char="•"/>
              <a:defRPr sz="2800" kern="1200">
                <a:solidFill>
                  <a:srgbClr val="002855"/>
                </a:solidFill>
                <a:latin typeface="Proxima Nova Rg" charset="0"/>
                <a:ea typeface="Proxima Nova Rg" charset="0"/>
                <a:cs typeface="Proxima Nova Rg"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lnSpc>
                <a:spcPct val="100000"/>
              </a:lnSpc>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In 2022, California had </a:t>
            </a:r>
            <a:r>
              <a:rPr lang="en-US" sz="2000" dirty="0">
                <a:solidFill>
                  <a:schemeClr val="tx1"/>
                </a:solidFill>
                <a:latin typeface="Arial" panose="020B0604020202020204" pitchFamily="34" charset="0"/>
                <a:cs typeface="Arial" panose="020B0604020202020204" pitchFamily="34" charset="0"/>
              </a:rPr>
              <a:t>1,061 alternative schools </a:t>
            </a:r>
            <a:r>
              <a:rPr lang="en-US" sz="2000" b="0" dirty="0">
                <a:solidFill>
                  <a:schemeClr val="tx1"/>
                </a:solidFill>
                <a:latin typeface="Arial" panose="020B0604020202020204" pitchFamily="34" charset="0"/>
                <a:cs typeface="Arial" panose="020B0604020202020204" pitchFamily="34" charset="0"/>
              </a:rPr>
              <a:t>that served </a:t>
            </a:r>
            <a:r>
              <a:rPr lang="en-US" sz="2000" dirty="0">
                <a:solidFill>
                  <a:schemeClr val="tx1"/>
                </a:solidFill>
                <a:latin typeface="Arial" panose="020B0604020202020204" pitchFamily="34" charset="0"/>
                <a:cs typeface="Arial" panose="020B0604020202020204" pitchFamily="34" charset="0"/>
              </a:rPr>
              <a:t>nearly 200,000 students</a:t>
            </a:r>
            <a:r>
              <a:rPr lang="en-US" sz="2000" b="0" dirty="0">
                <a:solidFill>
                  <a:schemeClr val="tx1"/>
                </a:solidFill>
                <a:latin typeface="Arial" panose="020B0604020202020204" pitchFamily="34" charset="0"/>
                <a:cs typeface="Arial" panose="020B0604020202020204" pitchFamily="34" charset="0"/>
              </a:rPr>
              <a:t>. More than half of these are </a:t>
            </a:r>
            <a:r>
              <a:rPr lang="en-US" sz="2000" dirty="0">
                <a:solidFill>
                  <a:schemeClr val="tx1"/>
                </a:solidFill>
                <a:latin typeface="Arial" panose="020B0604020202020204" pitchFamily="34" charset="0"/>
                <a:cs typeface="Arial" panose="020B0604020202020204" pitchFamily="34" charset="0"/>
              </a:rPr>
              <a:t>continuation schools </a:t>
            </a:r>
            <a:r>
              <a:rPr lang="en-US" sz="2000" b="0" dirty="0">
                <a:solidFill>
                  <a:schemeClr val="tx1"/>
                </a:solidFill>
                <a:latin typeface="Arial" panose="020B0604020202020204" pitchFamily="34" charset="0"/>
                <a:cs typeface="Arial" panose="020B0604020202020204" pitchFamily="34" charset="0"/>
              </a:rPr>
              <a:t>and </a:t>
            </a:r>
            <a:r>
              <a:rPr lang="en-US" sz="2000" dirty="0">
                <a:solidFill>
                  <a:schemeClr val="tx1"/>
                </a:solidFill>
                <a:latin typeface="Arial" panose="020B0604020202020204" pitchFamily="34" charset="0"/>
                <a:cs typeface="Arial" panose="020B0604020202020204" pitchFamily="34" charset="0"/>
              </a:rPr>
              <a:t>alternative schools of choice</a:t>
            </a:r>
            <a:r>
              <a:rPr lang="en-US" sz="2000" b="0" dirty="0">
                <a:solidFill>
                  <a:schemeClr val="tx1"/>
                </a:solidFill>
                <a:latin typeface="Arial" panose="020B0604020202020204" pitchFamily="34" charset="0"/>
                <a:cs typeface="Arial" panose="020B0604020202020204" pitchFamily="34" charset="0"/>
              </a:rPr>
              <a:t>. </a:t>
            </a:r>
          </a:p>
          <a:p>
            <a:pPr marL="285750" indent="-285750">
              <a:lnSpc>
                <a:spcPct val="100000"/>
              </a:lnSpc>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About </a:t>
            </a:r>
            <a:r>
              <a:rPr lang="en-US" sz="2000" dirty="0">
                <a:solidFill>
                  <a:schemeClr val="tx1"/>
                </a:solidFill>
                <a:latin typeface="Arial" panose="020B0604020202020204" pitchFamily="34" charset="0"/>
                <a:cs typeface="Arial" panose="020B0604020202020204" pitchFamily="34" charset="0"/>
              </a:rPr>
              <a:t>12%</a:t>
            </a:r>
            <a:r>
              <a:rPr lang="en-US" sz="2000" b="0" dirty="0">
                <a:solidFill>
                  <a:schemeClr val="tx1"/>
                </a:solidFill>
                <a:latin typeface="Arial" panose="020B0604020202020204" pitchFamily="34" charset="0"/>
                <a:cs typeface="Arial" panose="020B0604020202020204" pitchFamily="34" charset="0"/>
              </a:rPr>
              <a:t> of all California public high school graduates in 2014 earned their diploma at an alternative school. </a:t>
            </a:r>
          </a:p>
          <a:p>
            <a:pPr>
              <a:lnSpc>
                <a:spcPct val="100000"/>
              </a:lnSpc>
            </a:pPr>
            <a:r>
              <a:rPr lang="en-US" sz="2000" b="0" dirty="0">
                <a:solidFill>
                  <a:schemeClr val="tx1"/>
                </a:solidFill>
                <a:latin typeface="Arial" panose="020B0604020202020204" pitchFamily="34" charset="0"/>
                <a:cs typeface="Arial" panose="020B0604020202020204" pitchFamily="34" charset="0"/>
              </a:rPr>
              <a:t>Challenges:</a:t>
            </a:r>
          </a:p>
          <a:p>
            <a:pPr marL="285750" indent="-285750">
              <a:lnSpc>
                <a:spcPct val="100000"/>
              </a:lnSpc>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High mobility </a:t>
            </a:r>
            <a:r>
              <a:rPr lang="en-US" sz="2000" b="0" dirty="0">
                <a:solidFill>
                  <a:schemeClr val="tx1"/>
                </a:solidFill>
                <a:latin typeface="Arial" panose="020B0604020202020204" pitchFamily="34" charset="0"/>
                <a:cs typeface="Arial" panose="020B0604020202020204" pitchFamily="34" charset="0"/>
              </a:rPr>
              <a:t>–– Students enroll in alternative programs for varying lengths of time (an average of less than four months before returning to their initial schools), which can impact data collection.</a:t>
            </a:r>
          </a:p>
          <a:p>
            <a:pPr marL="285750" indent="-285750">
              <a:lnSpc>
                <a:spcPct val="100000"/>
              </a:lnSpc>
              <a:buFont typeface="Arial" panose="020B0604020202020204" pitchFamily="34" charset="0"/>
              <a:buChar char="•"/>
            </a:pPr>
            <a:r>
              <a:rPr lang="en-US" sz="2000" b="0" dirty="0">
                <a:solidFill>
                  <a:schemeClr val="tx1"/>
                </a:solidFill>
                <a:latin typeface="Arial" panose="020B0604020202020204" pitchFamily="34" charset="0"/>
                <a:cs typeface="Arial" panose="020B0604020202020204" pitchFamily="34" charset="0"/>
              </a:rPr>
              <a:t>There are few existing measures that compare alternative program students to students with similar backgrounds in traditional schools to assess academic performance and outcomes.</a:t>
            </a:r>
            <a:endParaRPr lang="en-US" sz="2000" dirty="0">
              <a:solidFill>
                <a:schemeClr val="tx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9BB41BA-8E36-F8CC-66B8-445998CB7866}"/>
              </a:ext>
            </a:extLst>
          </p:cNvPr>
          <p:cNvSpPr txBox="1"/>
          <p:nvPr/>
        </p:nvSpPr>
        <p:spPr>
          <a:xfrm>
            <a:off x="563879" y="6360779"/>
            <a:ext cx="6334632"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Proxima Nova Rg" panose="02000506030000020004" pitchFamily="2" charset="77"/>
                <a:ea typeface="+mn-ea"/>
                <a:cs typeface="+mn-cs"/>
              </a:rPr>
              <a:t>California Education Lab   |   Exploring Alternative Schooling in California   |   June 2023</a:t>
            </a:r>
          </a:p>
        </p:txBody>
      </p:sp>
      <p:pic>
        <p:nvPicPr>
          <p:cNvPr id="9" name="Picture 8">
            <a:extLst>
              <a:ext uri="{FF2B5EF4-FFF2-40B4-BE49-F238E27FC236}">
                <a16:creationId xmlns:a16="http://schemas.microsoft.com/office/drawing/2014/main" id="{5398EFC1-9153-7ECD-34F5-1F5A2D342285}"/>
              </a:ext>
            </a:extLst>
          </p:cNvPr>
          <p:cNvPicPr>
            <a:picLocks noChangeAspect="1"/>
          </p:cNvPicPr>
          <p:nvPr/>
        </p:nvPicPr>
        <p:blipFill>
          <a:blip r:embed="rId6"/>
          <a:stretch>
            <a:fillRect/>
          </a:stretch>
        </p:blipFill>
        <p:spPr>
          <a:xfrm>
            <a:off x="10384103" y="6101822"/>
            <a:ext cx="1591204" cy="664770"/>
          </a:xfrm>
          <a:prstGeom prst="rect">
            <a:avLst/>
          </a:prstGeom>
        </p:spPr>
      </p:pic>
    </p:spTree>
    <p:extLst>
      <p:ext uri="{BB962C8B-B14F-4D97-AF65-F5344CB8AC3E}">
        <p14:creationId xmlns:p14="http://schemas.microsoft.com/office/powerpoint/2010/main" val="2740485310"/>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88561-E075-DB49-B493-DDD81B1C740F}"/>
              </a:ext>
            </a:extLst>
          </p:cNvPr>
          <p:cNvSpPr>
            <a:spLocks noGrp="1"/>
          </p:cNvSpPr>
          <p:nvPr>
            <p:ph type="title"/>
          </p:nvPr>
        </p:nvSpPr>
        <p:spPr>
          <a:xfrm>
            <a:off x="317810" y="247398"/>
            <a:ext cx="10515600" cy="800558"/>
          </a:xfrm>
        </p:spPr>
        <p:txBody>
          <a:bodyPr>
            <a:normAutofit/>
          </a:bodyPr>
          <a:lstStyle/>
          <a:p>
            <a:pPr algn="ctr"/>
            <a:r>
              <a:rPr lang="en-US" sz="4000" b="1" dirty="0">
                <a:latin typeface="Arial" panose="020B0604020202020204" pitchFamily="34" charset="0"/>
                <a:cs typeface="Arial" panose="020B0604020202020204" pitchFamily="34" charset="0"/>
              </a:rPr>
              <a:t>School Enrollment by Year</a:t>
            </a:r>
          </a:p>
        </p:txBody>
      </p:sp>
      <p:sp>
        <p:nvSpPr>
          <p:cNvPr id="3" name="Footer Placeholder 2">
            <a:extLst>
              <a:ext uri="{FF2B5EF4-FFF2-40B4-BE49-F238E27FC236}">
                <a16:creationId xmlns:a16="http://schemas.microsoft.com/office/drawing/2014/main" id="{73C61DEE-44E0-9E4B-948C-8DCA3AE822F8}"/>
              </a:ext>
            </a:extLst>
          </p:cNvPr>
          <p:cNvSpPr>
            <a:spLocks noGrp="1"/>
          </p:cNvSpPr>
          <p:nvPr>
            <p:ph type="ftr" sz="quarter" idx="10"/>
          </p:nvPr>
        </p:nvSpPr>
        <p:spPr>
          <a:xfrm>
            <a:off x="2855077" y="6356349"/>
            <a:ext cx="5441066" cy="365125"/>
          </a:xfrm>
        </p:spPr>
        <p:txBody>
          <a:bodyPr/>
          <a:lstStyle/>
          <a:p>
            <a:pPr algn="l"/>
            <a:r>
              <a:rPr lang="en-US" dirty="0"/>
              <a:t>California Education Lab  </a:t>
            </a:r>
            <a:r>
              <a:rPr lang="en-US" dirty="0">
                <a:solidFill>
                  <a:schemeClr val="tx2"/>
                </a:solidFill>
              </a:rPr>
              <a:t>|</a:t>
            </a:r>
            <a:r>
              <a:rPr lang="en-US" dirty="0"/>
              <a:t>  Exploring Alternative Schools in California  </a:t>
            </a:r>
            <a:r>
              <a:rPr lang="en-US" dirty="0">
                <a:solidFill>
                  <a:schemeClr val="tx2"/>
                </a:solidFill>
              </a:rPr>
              <a:t>|</a:t>
            </a:r>
            <a:r>
              <a:rPr lang="en-US" dirty="0"/>
              <a:t>   June 2023</a:t>
            </a:r>
          </a:p>
        </p:txBody>
      </p:sp>
      <p:sp>
        <p:nvSpPr>
          <p:cNvPr id="4" name="Slide Number Placeholder 3">
            <a:extLst>
              <a:ext uri="{FF2B5EF4-FFF2-40B4-BE49-F238E27FC236}">
                <a16:creationId xmlns:a16="http://schemas.microsoft.com/office/drawing/2014/main" id="{211A96DA-A84D-1148-BE69-79322AC236D9}"/>
              </a:ext>
            </a:extLst>
          </p:cNvPr>
          <p:cNvSpPr>
            <a:spLocks noGrp="1"/>
          </p:cNvSpPr>
          <p:nvPr>
            <p:ph type="sldNum" sz="quarter" idx="12"/>
          </p:nvPr>
        </p:nvSpPr>
        <p:spPr>
          <a:xfrm>
            <a:off x="9038863" y="6335049"/>
            <a:ext cx="2743200" cy="365125"/>
          </a:xfrm>
        </p:spPr>
        <p:txBody>
          <a:bodyPr/>
          <a:lstStyle/>
          <a:p>
            <a:fld id="{C1C216C5-4E61-6A40-B003-F9ADCD24D74A}" type="slidenum">
              <a:rPr lang="en-US" smtClean="0"/>
              <a:pPr/>
              <a:t>6</a:t>
            </a:fld>
            <a:endParaRPr lang="en-US" dirty="0"/>
          </a:p>
        </p:txBody>
      </p:sp>
      <p:pic>
        <p:nvPicPr>
          <p:cNvPr id="10" name="Picture 9">
            <a:extLst>
              <a:ext uri="{FF2B5EF4-FFF2-40B4-BE49-F238E27FC236}">
                <a16:creationId xmlns:a16="http://schemas.microsoft.com/office/drawing/2014/main" id="{9C921D94-83A3-1F34-52CB-26295FAA01E4}"/>
              </a:ext>
            </a:extLst>
          </p:cNvPr>
          <p:cNvPicPr>
            <a:picLocks noChangeAspect="1"/>
          </p:cNvPicPr>
          <p:nvPr/>
        </p:nvPicPr>
        <p:blipFill>
          <a:blip r:embed="rId3"/>
          <a:stretch>
            <a:fillRect/>
          </a:stretch>
        </p:blipFill>
        <p:spPr>
          <a:xfrm>
            <a:off x="609600" y="1335088"/>
            <a:ext cx="10972800" cy="4712829"/>
          </a:xfrm>
          <a:prstGeom prst="rect">
            <a:avLst/>
          </a:prstGeom>
        </p:spPr>
      </p:pic>
    </p:spTree>
    <p:extLst>
      <p:ext uri="{BB962C8B-B14F-4D97-AF65-F5344CB8AC3E}">
        <p14:creationId xmlns:p14="http://schemas.microsoft.com/office/powerpoint/2010/main" val="2109060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862E11-2530-FCA5-1A53-019794463014}"/>
              </a:ext>
            </a:extLst>
          </p:cNvPr>
          <p:cNvSpPr>
            <a:spLocks noGrp="1"/>
          </p:cNvSpPr>
          <p:nvPr>
            <p:ph type="sldNum" sz="quarter" idx="11"/>
          </p:nvPr>
        </p:nvSpPr>
        <p:spPr>
          <a:xfrm>
            <a:off x="9050438" y="6356349"/>
            <a:ext cx="2743200" cy="365125"/>
          </a:xfrm>
        </p:spPr>
        <p:txBody>
          <a:bodyPr/>
          <a:lstStyle/>
          <a:p>
            <a:fld id="{C1C216C5-4E61-6A40-B003-F9ADCD24D74A}" type="slidenum">
              <a:rPr lang="en-US" smtClean="0"/>
              <a:pPr/>
              <a:t>7</a:t>
            </a:fld>
            <a:endParaRPr lang="en-US" dirty="0"/>
          </a:p>
        </p:txBody>
      </p:sp>
      <p:sp>
        <p:nvSpPr>
          <p:cNvPr id="9" name="Title 1">
            <a:extLst>
              <a:ext uri="{FF2B5EF4-FFF2-40B4-BE49-F238E27FC236}">
                <a16:creationId xmlns:a16="http://schemas.microsoft.com/office/drawing/2014/main" id="{7003A6F3-AF9A-2178-4BA7-13D155ACA280}"/>
              </a:ext>
            </a:extLst>
          </p:cNvPr>
          <p:cNvSpPr txBox="1">
            <a:spLocks/>
          </p:cNvSpPr>
          <p:nvPr/>
        </p:nvSpPr>
        <p:spPr>
          <a:xfrm>
            <a:off x="381000" y="165897"/>
            <a:ext cx="10972800" cy="813364"/>
          </a:xfrm>
          <a:prstGeom prst="rect">
            <a:avLst/>
          </a:prstGeom>
        </p:spPr>
        <p:txBody>
          <a:bodyPr anchor="ctr">
            <a:normAutofit/>
          </a:bodyPr>
          <a:lstStyle>
            <a:lvl1pPr algn="l" defTabSz="914400" rtl="0" eaLnBrk="1" latinLnBrk="0" hangingPunct="1">
              <a:lnSpc>
                <a:spcPct val="90000"/>
              </a:lnSpc>
              <a:spcBef>
                <a:spcPct val="0"/>
              </a:spcBef>
              <a:buNone/>
              <a:defRPr sz="5400" b="1" kern="1200">
                <a:solidFill>
                  <a:srgbClr val="002855"/>
                </a:solidFill>
                <a:latin typeface="Proxima Nova" charset="0"/>
                <a:ea typeface="Proxima Nova" charset="0"/>
                <a:cs typeface="Proxima Nova" charset="0"/>
              </a:defRPr>
            </a:lvl1pPr>
          </a:lstStyle>
          <a:p>
            <a:pPr lvl="0" algn="ctr"/>
            <a:r>
              <a:rPr lang="en-US" sz="4000" dirty="0">
                <a:latin typeface="Arial" panose="020B0604020202020204" pitchFamily="34" charset="0"/>
                <a:cs typeface="Arial" panose="020B0604020202020204" pitchFamily="34" charset="0"/>
              </a:rPr>
              <a:t>Yearly Alternative Schools by Type</a:t>
            </a:r>
            <a:endParaRPr kumimoji="0" lang="en-US" sz="4800" b="1"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0CDAD10B-68AC-F88F-3F65-B7BB27EF3531}"/>
              </a:ext>
            </a:extLst>
          </p:cNvPr>
          <p:cNvPicPr>
            <a:picLocks noChangeAspect="1"/>
          </p:cNvPicPr>
          <p:nvPr/>
        </p:nvPicPr>
        <p:blipFill>
          <a:blip r:embed="rId3"/>
          <a:stretch>
            <a:fillRect/>
          </a:stretch>
        </p:blipFill>
        <p:spPr>
          <a:xfrm>
            <a:off x="838200" y="979261"/>
            <a:ext cx="11351864" cy="5233221"/>
          </a:xfrm>
          <a:prstGeom prst="rect">
            <a:avLst/>
          </a:prstGeom>
        </p:spPr>
      </p:pic>
      <p:sp>
        <p:nvSpPr>
          <p:cNvPr id="7" name="Footer Placeholder 2">
            <a:extLst>
              <a:ext uri="{FF2B5EF4-FFF2-40B4-BE49-F238E27FC236}">
                <a16:creationId xmlns:a16="http://schemas.microsoft.com/office/drawing/2014/main" id="{5697F042-A5AF-24CA-533D-8D82116315E0}"/>
              </a:ext>
            </a:extLst>
          </p:cNvPr>
          <p:cNvSpPr>
            <a:spLocks noGrp="1"/>
          </p:cNvSpPr>
          <p:nvPr>
            <p:ph type="ftr" sz="quarter" idx="10"/>
          </p:nvPr>
        </p:nvSpPr>
        <p:spPr>
          <a:xfrm>
            <a:off x="3192199" y="6356349"/>
            <a:ext cx="5441066" cy="365125"/>
          </a:xfrm>
        </p:spPr>
        <p:txBody>
          <a:bodyPr/>
          <a:lstStyle/>
          <a:p>
            <a:pPr algn="l"/>
            <a:r>
              <a:rPr lang="en-US" dirty="0"/>
              <a:t>California Education Lab  </a:t>
            </a:r>
            <a:r>
              <a:rPr lang="en-US" dirty="0">
                <a:solidFill>
                  <a:schemeClr val="tx2"/>
                </a:solidFill>
              </a:rPr>
              <a:t>|</a:t>
            </a:r>
            <a:r>
              <a:rPr lang="en-US" dirty="0"/>
              <a:t>  Exploring Alternative Schools in California  </a:t>
            </a:r>
            <a:r>
              <a:rPr lang="en-US" dirty="0">
                <a:solidFill>
                  <a:schemeClr val="tx2"/>
                </a:solidFill>
              </a:rPr>
              <a:t>|</a:t>
            </a:r>
            <a:r>
              <a:rPr lang="en-US" dirty="0"/>
              <a:t>   June 2023</a:t>
            </a:r>
          </a:p>
        </p:txBody>
      </p:sp>
      <p:sp>
        <p:nvSpPr>
          <p:cNvPr id="8" name="TextBox 7">
            <a:extLst>
              <a:ext uri="{FF2B5EF4-FFF2-40B4-BE49-F238E27FC236}">
                <a16:creationId xmlns:a16="http://schemas.microsoft.com/office/drawing/2014/main" id="{B42F6F18-6725-52F2-02AA-3BEF2822853C}"/>
              </a:ext>
            </a:extLst>
          </p:cNvPr>
          <p:cNvSpPr txBox="1"/>
          <p:nvPr/>
        </p:nvSpPr>
        <p:spPr>
          <a:xfrm>
            <a:off x="1702924" y="1035217"/>
            <a:ext cx="3345084" cy="369332"/>
          </a:xfrm>
          <a:prstGeom prst="rect">
            <a:avLst/>
          </a:prstGeom>
          <a:solidFill>
            <a:schemeClr val="bg1"/>
          </a:solidFill>
        </p:spPr>
        <p:txBody>
          <a:bodyPr wrap="square" rtlCol="0">
            <a:spAutoFit/>
          </a:bodyPr>
          <a:lstStyle/>
          <a:p>
            <a:pPr algn="ctr"/>
            <a:r>
              <a:rPr lang="en-US" dirty="0">
                <a:solidFill>
                  <a:srgbClr val="000000"/>
                </a:solidFill>
              </a:rPr>
              <a:t>Number of Schools</a:t>
            </a:r>
          </a:p>
        </p:txBody>
      </p:sp>
      <p:sp>
        <p:nvSpPr>
          <p:cNvPr id="10" name="TextBox 9">
            <a:extLst>
              <a:ext uri="{FF2B5EF4-FFF2-40B4-BE49-F238E27FC236}">
                <a16:creationId xmlns:a16="http://schemas.microsoft.com/office/drawing/2014/main" id="{733BE8FD-F575-42BB-CEB1-9E6FB04D6674}"/>
              </a:ext>
            </a:extLst>
          </p:cNvPr>
          <p:cNvSpPr txBox="1"/>
          <p:nvPr/>
        </p:nvSpPr>
        <p:spPr>
          <a:xfrm>
            <a:off x="5912732" y="1007520"/>
            <a:ext cx="3345084" cy="369332"/>
          </a:xfrm>
          <a:prstGeom prst="rect">
            <a:avLst/>
          </a:prstGeom>
          <a:solidFill>
            <a:schemeClr val="bg1"/>
          </a:solidFill>
        </p:spPr>
        <p:txBody>
          <a:bodyPr wrap="square" rtlCol="0">
            <a:spAutoFit/>
          </a:bodyPr>
          <a:lstStyle/>
          <a:p>
            <a:pPr algn="ctr"/>
            <a:r>
              <a:rPr lang="en-US" dirty="0">
                <a:solidFill>
                  <a:srgbClr val="000000"/>
                </a:solidFill>
              </a:rPr>
              <a:t>Enrollment by School Type</a:t>
            </a:r>
          </a:p>
        </p:txBody>
      </p:sp>
    </p:spTree>
    <p:extLst>
      <p:ext uri="{BB962C8B-B14F-4D97-AF65-F5344CB8AC3E}">
        <p14:creationId xmlns:p14="http://schemas.microsoft.com/office/powerpoint/2010/main" val="4011069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E1A7AA-13B7-4085-3794-C8B62CAEA52F}"/>
              </a:ext>
            </a:extLst>
          </p:cNvPr>
          <p:cNvSpPr>
            <a:spLocks noGrp="1"/>
          </p:cNvSpPr>
          <p:nvPr>
            <p:ph type="sldNum" sz="quarter" idx="11"/>
          </p:nvPr>
        </p:nvSpPr>
        <p:spPr>
          <a:xfrm>
            <a:off x="9334130" y="6353891"/>
            <a:ext cx="2743200" cy="365125"/>
          </a:xfrm>
        </p:spPr>
        <p:txBody>
          <a:bodyPr/>
          <a:lstStyle/>
          <a:p>
            <a:fld id="{C1C216C5-4E61-6A40-B003-F9ADCD24D74A}" type="slidenum">
              <a:rPr lang="en-US" smtClean="0"/>
              <a:pPr/>
              <a:t>8</a:t>
            </a:fld>
            <a:endParaRPr lang="en-US" dirty="0"/>
          </a:p>
        </p:txBody>
      </p:sp>
      <p:sp>
        <p:nvSpPr>
          <p:cNvPr id="5" name="Title 1">
            <a:extLst>
              <a:ext uri="{FF2B5EF4-FFF2-40B4-BE49-F238E27FC236}">
                <a16:creationId xmlns:a16="http://schemas.microsoft.com/office/drawing/2014/main" id="{96244683-400E-CEA2-0ADB-BFABCFD6C6E2}"/>
              </a:ext>
            </a:extLst>
          </p:cNvPr>
          <p:cNvSpPr txBox="1">
            <a:spLocks/>
          </p:cNvSpPr>
          <p:nvPr/>
        </p:nvSpPr>
        <p:spPr>
          <a:xfrm>
            <a:off x="380999" y="249832"/>
            <a:ext cx="11458937" cy="959243"/>
          </a:xfrm>
          <a:prstGeom prst="rect">
            <a:avLst/>
          </a:prstGeom>
        </p:spPr>
        <p:txBody>
          <a:bodyPr anchor="ctr">
            <a:normAutofit/>
          </a:bodyPr>
          <a:lstStyle>
            <a:lvl1pPr algn="l" defTabSz="914400" rtl="0" eaLnBrk="1" latinLnBrk="0" hangingPunct="1">
              <a:lnSpc>
                <a:spcPct val="90000"/>
              </a:lnSpc>
              <a:spcBef>
                <a:spcPct val="0"/>
              </a:spcBef>
              <a:buNone/>
              <a:defRPr sz="5400" b="1" kern="1200">
                <a:solidFill>
                  <a:srgbClr val="002855"/>
                </a:solidFill>
                <a:latin typeface="Proxima Nova" charset="0"/>
                <a:ea typeface="Proxima Nova" charset="0"/>
                <a:cs typeface="Proxima Nova" charset="0"/>
              </a:defRPr>
            </a:lvl1pPr>
          </a:lstStyle>
          <a:p>
            <a:pPr lvl="0" algn="ctr"/>
            <a:r>
              <a:rPr lang="en-US" sz="4000" dirty="0">
                <a:latin typeface="Arial" panose="020B0604020202020204" pitchFamily="34" charset="0"/>
                <a:cs typeface="Arial" panose="020B0604020202020204" pitchFamily="34" charset="0"/>
              </a:rPr>
              <a:t>Alternative School Enrollment Over Time</a:t>
            </a:r>
            <a:endParaRPr kumimoji="0" lang="en-US" sz="4400" b="1" i="0" u="none" strike="noStrike" kern="1200" cap="none" spc="0" normalizeH="0" baseline="0" noProof="0" dirty="0">
              <a:ln>
                <a:noFill/>
              </a:ln>
              <a:solidFill>
                <a:srgbClr val="002855"/>
              </a:solidFill>
              <a:effectLst/>
              <a:uLnTx/>
              <a:uFillTx/>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4A27A8E-7621-55BC-1264-9598BC9818C1}"/>
              </a:ext>
            </a:extLst>
          </p:cNvPr>
          <p:cNvPicPr>
            <a:picLocks noChangeAspect="1"/>
          </p:cNvPicPr>
          <p:nvPr/>
        </p:nvPicPr>
        <p:blipFill>
          <a:blip r:embed="rId3"/>
          <a:stretch>
            <a:fillRect/>
          </a:stretch>
        </p:blipFill>
        <p:spPr>
          <a:xfrm>
            <a:off x="381000" y="1209075"/>
            <a:ext cx="11432309" cy="4763462"/>
          </a:xfrm>
          <a:prstGeom prst="rect">
            <a:avLst/>
          </a:prstGeom>
        </p:spPr>
      </p:pic>
      <p:sp>
        <p:nvSpPr>
          <p:cNvPr id="2" name="Footer Placeholder 2">
            <a:extLst>
              <a:ext uri="{FF2B5EF4-FFF2-40B4-BE49-F238E27FC236}">
                <a16:creationId xmlns:a16="http://schemas.microsoft.com/office/drawing/2014/main" id="{A61DD940-4BC0-7E1F-1618-8739D8EB490F}"/>
              </a:ext>
            </a:extLst>
          </p:cNvPr>
          <p:cNvSpPr>
            <a:spLocks noGrp="1"/>
          </p:cNvSpPr>
          <p:nvPr>
            <p:ph type="ftr" sz="quarter" idx="10"/>
          </p:nvPr>
        </p:nvSpPr>
        <p:spPr>
          <a:xfrm>
            <a:off x="3375467" y="6353892"/>
            <a:ext cx="5441066" cy="365125"/>
          </a:xfrm>
        </p:spPr>
        <p:txBody>
          <a:bodyPr/>
          <a:lstStyle/>
          <a:p>
            <a:pPr algn="l"/>
            <a:r>
              <a:rPr lang="en-US" dirty="0"/>
              <a:t>California Education Lab  </a:t>
            </a:r>
            <a:r>
              <a:rPr lang="en-US" dirty="0">
                <a:solidFill>
                  <a:schemeClr val="tx2"/>
                </a:solidFill>
              </a:rPr>
              <a:t>|</a:t>
            </a:r>
            <a:r>
              <a:rPr lang="en-US" dirty="0"/>
              <a:t>  Exploring Alternative Schools in California  </a:t>
            </a:r>
            <a:r>
              <a:rPr lang="en-US" dirty="0">
                <a:solidFill>
                  <a:schemeClr val="tx2"/>
                </a:solidFill>
              </a:rPr>
              <a:t>|</a:t>
            </a:r>
            <a:r>
              <a:rPr lang="en-US" dirty="0"/>
              <a:t>   June 2023</a:t>
            </a:r>
          </a:p>
        </p:txBody>
      </p:sp>
    </p:spTree>
    <p:extLst>
      <p:ext uri="{BB962C8B-B14F-4D97-AF65-F5344CB8AC3E}">
        <p14:creationId xmlns:p14="http://schemas.microsoft.com/office/powerpoint/2010/main" val="3357897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54A6156-C15A-9418-6512-5B95F713D884}"/>
              </a:ext>
            </a:extLst>
          </p:cNvPr>
          <p:cNvSpPr>
            <a:spLocks noGrp="1"/>
          </p:cNvSpPr>
          <p:nvPr>
            <p:ph type="sldNum" sz="quarter" idx="11"/>
          </p:nvPr>
        </p:nvSpPr>
        <p:spPr>
          <a:xfrm>
            <a:off x="9344025" y="6356348"/>
            <a:ext cx="2743200" cy="365125"/>
          </a:xfrm>
        </p:spPr>
        <p:txBody>
          <a:bodyPr/>
          <a:lstStyle/>
          <a:p>
            <a:fld id="{C1C216C5-4E61-6A40-B003-F9ADCD24D74A}" type="slidenum">
              <a:rPr lang="en-US" smtClean="0"/>
              <a:pPr/>
              <a:t>9</a:t>
            </a:fld>
            <a:endParaRPr lang="en-US" dirty="0"/>
          </a:p>
        </p:txBody>
      </p:sp>
      <p:sp>
        <p:nvSpPr>
          <p:cNvPr id="4" name="Text Placeholder 3">
            <a:extLst>
              <a:ext uri="{FF2B5EF4-FFF2-40B4-BE49-F238E27FC236}">
                <a16:creationId xmlns:a16="http://schemas.microsoft.com/office/drawing/2014/main" id="{B62C435D-67D2-8B21-11D4-36CC52CCBEF6}"/>
              </a:ext>
            </a:extLst>
          </p:cNvPr>
          <p:cNvSpPr>
            <a:spLocks noGrp="1"/>
          </p:cNvSpPr>
          <p:nvPr>
            <p:ph type="body" sz="quarter" idx="13"/>
          </p:nvPr>
        </p:nvSpPr>
        <p:spPr>
          <a:xfrm>
            <a:off x="219919" y="1879551"/>
            <a:ext cx="2743200" cy="2497015"/>
          </a:xfrm>
        </p:spPr>
        <p:txBody>
          <a:bodyPr>
            <a:normAutofit/>
          </a:bodyPr>
          <a:lstStyle/>
          <a:p>
            <a:pPr marL="0" indent="0">
              <a:buNone/>
            </a:pPr>
            <a:r>
              <a:rPr lang="en-US" sz="2800" b="1" dirty="0">
                <a:latin typeface="Arial" panose="020B0604020202020204" pitchFamily="34" charset="0"/>
                <a:cs typeface="Arial" panose="020B0604020202020204" pitchFamily="34" charset="0"/>
              </a:rPr>
              <a:t>School Enrollment by Type </a:t>
            </a:r>
          </a:p>
          <a:p>
            <a:pPr marL="0" indent="0">
              <a:buNone/>
            </a:pPr>
            <a:r>
              <a:rPr lang="en-US" sz="2800" b="1" dirty="0">
                <a:latin typeface="Arial" panose="020B0604020202020204" pitchFamily="34" charset="0"/>
                <a:cs typeface="Arial" panose="020B0604020202020204" pitchFamily="34" charset="0"/>
              </a:rPr>
              <a:t>(2022)</a:t>
            </a:r>
          </a:p>
        </p:txBody>
      </p:sp>
      <p:graphicFrame>
        <p:nvGraphicFramePr>
          <p:cNvPr id="5" name="Table 4">
            <a:extLst>
              <a:ext uri="{FF2B5EF4-FFF2-40B4-BE49-F238E27FC236}">
                <a16:creationId xmlns:a16="http://schemas.microsoft.com/office/drawing/2014/main" id="{CA86AE4A-9204-ACD6-8522-5EC5C739A1A8}"/>
              </a:ext>
            </a:extLst>
          </p:cNvPr>
          <p:cNvGraphicFramePr>
            <a:graphicFrameLocks noGrp="1"/>
          </p:cNvGraphicFramePr>
          <p:nvPr>
            <p:extLst>
              <p:ext uri="{D42A27DB-BD31-4B8C-83A1-F6EECF244321}">
                <p14:modId xmlns:p14="http://schemas.microsoft.com/office/powerpoint/2010/main" val="3339664511"/>
              </p:ext>
            </p:extLst>
          </p:nvPr>
        </p:nvGraphicFramePr>
        <p:xfrm>
          <a:off x="3500438" y="892387"/>
          <a:ext cx="8586787" cy="5164664"/>
        </p:xfrm>
        <a:graphic>
          <a:graphicData uri="http://schemas.openxmlformats.org/drawingml/2006/table">
            <a:tbl>
              <a:tblPr firstRow="1" lastRow="1" bandRow="1">
                <a:tableStyleId>{073A0DAA-6AF3-43AB-8588-CEC1D06C72B9}</a:tableStyleId>
              </a:tblPr>
              <a:tblGrid>
                <a:gridCol w="3421223">
                  <a:extLst>
                    <a:ext uri="{9D8B030D-6E8A-4147-A177-3AD203B41FA5}">
                      <a16:colId xmlns:a16="http://schemas.microsoft.com/office/drawing/2014/main" val="4247383021"/>
                    </a:ext>
                  </a:extLst>
                </a:gridCol>
                <a:gridCol w="1273215">
                  <a:extLst>
                    <a:ext uri="{9D8B030D-6E8A-4147-A177-3AD203B41FA5}">
                      <a16:colId xmlns:a16="http://schemas.microsoft.com/office/drawing/2014/main" val="3359053232"/>
                    </a:ext>
                  </a:extLst>
                </a:gridCol>
                <a:gridCol w="1377387">
                  <a:extLst>
                    <a:ext uri="{9D8B030D-6E8A-4147-A177-3AD203B41FA5}">
                      <a16:colId xmlns:a16="http://schemas.microsoft.com/office/drawing/2014/main" val="1959469313"/>
                    </a:ext>
                  </a:extLst>
                </a:gridCol>
                <a:gridCol w="1238491">
                  <a:extLst>
                    <a:ext uri="{9D8B030D-6E8A-4147-A177-3AD203B41FA5}">
                      <a16:colId xmlns:a16="http://schemas.microsoft.com/office/drawing/2014/main" val="334590598"/>
                    </a:ext>
                  </a:extLst>
                </a:gridCol>
                <a:gridCol w="1276471">
                  <a:extLst>
                    <a:ext uri="{9D8B030D-6E8A-4147-A177-3AD203B41FA5}">
                      <a16:colId xmlns:a16="http://schemas.microsoft.com/office/drawing/2014/main" val="171401893"/>
                    </a:ext>
                  </a:extLst>
                </a:gridCol>
              </a:tblGrid>
              <a:tr h="5312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School Type</a:t>
                      </a:r>
                      <a:endParaRPr lang="en-US" sz="1800" dirty="0">
                        <a:solidFill>
                          <a:schemeClr val="bg1"/>
                        </a:solidFill>
                        <a:latin typeface="Helvetica" pitchFamily="2" charset="0"/>
                      </a:endParaRPr>
                    </a:p>
                  </a:txBody>
                  <a:tcPr anchor="ctr"/>
                </a:tc>
                <a:tc>
                  <a:txBody>
                    <a:bodyPr/>
                    <a:lstStyle/>
                    <a:p>
                      <a:pPr algn="ctr"/>
                      <a:r>
                        <a:rPr lang="en-US" sz="1800" dirty="0">
                          <a:solidFill>
                            <a:schemeClr val="bg1"/>
                          </a:solidFill>
                        </a:rPr>
                        <a:t># of Schools </a:t>
                      </a:r>
                    </a:p>
                    <a:p>
                      <a:pPr algn="ctr"/>
                      <a:r>
                        <a:rPr lang="en-US" sz="1800" dirty="0">
                          <a:solidFill>
                            <a:schemeClr val="bg1"/>
                          </a:solidFill>
                        </a:rPr>
                        <a:t>(K-12)</a:t>
                      </a:r>
                      <a:endParaRPr lang="en-US" sz="1800" dirty="0">
                        <a:solidFill>
                          <a:schemeClr val="bg1"/>
                        </a:solidFill>
                        <a:latin typeface="Helvetica" pitchFamily="2" charset="0"/>
                      </a:endParaRPr>
                    </a:p>
                  </a:txBody>
                  <a:tcPr anchor="ctr"/>
                </a:tc>
                <a:tc>
                  <a:txBody>
                    <a:bodyPr/>
                    <a:lstStyle/>
                    <a:p>
                      <a:pPr algn="ctr"/>
                      <a:r>
                        <a:rPr lang="en-US" sz="1800" dirty="0">
                          <a:solidFill>
                            <a:schemeClr val="bg1"/>
                          </a:solidFill>
                        </a:rPr>
                        <a:t>Total Enrollment </a:t>
                      </a:r>
                    </a:p>
                    <a:p>
                      <a:pPr algn="ctr"/>
                      <a:r>
                        <a:rPr lang="en-US" sz="1800" dirty="0">
                          <a:solidFill>
                            <a:schemeClr val="bg1"/>
                          </a:solidFill>
                        </a:rPr>
                        <a:t>(K-12)</a:t>
                      </a:r>
                      <a:endParaRPr lang="en-US" sz="1800" dirty="0">
                        <a:solidFill>
                          <a:schemeClr val="bg1"/>
                        </a:solidFill>
                        <a:latin typeface="Helvetica" pitchFamily="2" charset="0"/>
                      </a:endParaRPr>
                    </a:p>
                  </a:txBody>
                  <a:tcPr anchor="ctr"/>
                </a:tc>
                <a:tc>
                  <a:txBody>
                    <a:bodyPr/>
                    <a:lstStyle/>
                    <a:p>
                      <a:pPr algn="ctr"/>
                      <a:r>
                        <a:rPr lang="en-US" sz="1800" dirty="0">
                          <a:solidFill>
                            <a:schemeClr val="bg1"/>
                          </a:solidFill>
                        </a:rPr>
                        <a:t># of Schools </a:t>
                      </a:r>
                    </a:p>
                    <a:p>
                      <a:pPr algn="ctr"/>
                      <a:r>
                        <a:rPr lang="en-US" sz="1800" dirty="0">
                          <a:solidFill>
                            <a:schemeClr val="bg1"/>
                          </a:solidFill>
                        </a:rPr>
                        <a:t>(7-12)</a:t>
                      </a:r>
                      <a:endParaRPr lang="en-US" sz="1800" dirty="0">
                        <a:solidFill>
                          <a:schemeClr val="bg1"/>
                        </a:solidFill>
                        <a:latin typeface="Helvetica" pitchFamily="2" charset="0"/>
                      </a:endParaRPr>
                    </a:p>
                  </a:txBody>
                  <a:tcPr anchor="ctr"/>
                </a:tc>
                <a:tc>
                  <a:txBody>
                    <a:bodyPr/>
                    <a:lstStyle/>
                    <a:p>
                      <a:pPr algn="ctr"/>
                      <a:r>
                        <a:rPr lang="en-US" sz="1800" dirty="0">
                          <a:solidFill>
                            <a:schemeClr val="bg1"/>
                          </a:solidFill>
                        </a:rPr>
                        <a:t>Total Enrollment (7-12)</a:t>
                      </a:r>
                      <a:endParaRPr lang="en-US" sz="1800" dirty="0">
                        <a:solidFill>
                          <a:schemeClr val="bg1"/>
                        </a:solidFill>
                        <a:latin typeface="Helvetica" pitchFamily="2" charset="0"/>
                      </a:endParaRPr>
                    </a:p>
                  </a:txBody>
                  <a:tcPr anchor="ctr"/>
                </a:tc>
                <a:extLst>
                  <a:ext uri="{0D108BD9-81ED-4DB2-BD59-A6C34878D82A}">
                    <a16:rowId xmlns:a16="http://schemas.microsoft.com/office/drawing/2014/main" val="879507940"/>
                  </a:ext>
                </a:extLst>
              </a:tr>
              <a:tr h="531283">
                <a:tc>
                  <a:txBody>
                    <a:bodyPr/>
                    <a:lstStyle/>
                    <a:p>
                      <a:pPr lvl="1" algn="l" fontAlgn="b"/>
                      <a:r>
                        <a:rPr lang="en-US" sz="1800" dirty="0">
                          <a:solidFill>
                            <a:srgbClr val="000000"/>
                          </a:solidFill>
                        </a:rPr>
                        <a:t>Alternative Schools of Choice</a:t>
                      </a:r>
                      <a:endParaRPr lang="en-US" sz="1800" dirty="0">
                        <a:solidFill>
                          <a:srgbClr val="000000"/>
                        </a:solidFill>
                        <a:latin typeface="Helvetica" pitchFamily="2" charset="0"/>
                      </a:endParaRPr>
                    </a:p>
                  </a:txBody>
                  <a:tcPr marL="9525" marR="9525" marT="9525" marB="0" anchor="ctr"/>
                </a:tc>
                <a:tc>
                  <a:txBody>
                    <a:bodyPr/>
                    <a:lstStyle/>
                    <a:p>
                      <a:pPr algn="ctr"/>
                      <a:r>
                        <a:rPr lang="en-US" sz="1800" dirty="0">
                          <a:solidFill>
                            <a:srgbClr val="000000"/>
                          </a:solidFill>
                        </a:rPr>
                        <a:t>325</a:t>
                      </a:r>
                      <a:endParaRPr lang="en-US" sz="1800" dirty="0">
                        <a:solidFill>
                          <a:srgbClr val="000000"/>
                        </a:solidFill>
                        <a:latin typeface="Helvetica" pitchFamily="2" charset="0"/>
                      </a:endParaRPr>
                    </a:p>
                  </a:txBody>
                  <a:tcPr anchor="ctr"/>
                </a:tc>
                <a:tc>
                  <a:txBody>
                    <a:bodyPr/>
                    <a:lstStyle/>
                    <a:p>
                      <a:pPr algn="ctr"/>
                      <a:r>
                        <a:rPr lang="en-US" sz="1800" dirty="0">
                          <a:solidFill>
                            <a:srgbClr val="000000"/>
                          </a:solidFill>
                        </a:rPr>
                        <a:t>98,663</a:t>
                      </a:r>
                      <a:endParaRPr lang="en-US" sz="1800" dirty="0">
                        <a:solidFill>
                          <a:srgbClr val="000000"/>
                        </a:solidFill>
                        <a:latin typeface="Helvetica" pitchFamily="2" charset="0"/>
                      </a:endParaRPr>
                    </a:p>
                  </a:txBody>
                  <a:tcPr anchor="ctr"/>
                </a:tc>
                <a:tc>
                  <a:txBody>
                    <a:bodyPr/>
                    <a:lstStyle/>
                    <a:p>
                      <a:pPr algn="ctr"/>
                      <a:r>
                        <a:rPr lang="en-US" sz="1800" dirty="0">
                          <a:solidFill>
                            <a:srgbClr val="000000"/>
                          </a:solidFill>
                        </a:rPr>
                        <a:t>291</a:t>
                      </a:r>
                      <a:endParaRPr lang="en-US" sz="1800" dirty="0">
                        <a:solidFill>
                          <a:srgbClr val="000000"/>
                        </a:solidFill>
                        <a:latin typeface="Helvetica" pitchFamily="2" charset="0"/>
                      </a:endParaRPr>
                    </a:p>
                  </a:txBody>
                  <a:tcPr anchor="ctr"/>
                </a:tc>
                <a:tc>
                  <a:txBody>
                    <a:bodyPr/>
                    <a:lstStyle/>
                    <a:p>
                      <a:pPr algn="ctr"/>
                      <a:r>
                        <a:rPr lang="en-US" sz="1800" dirty="0">
                          <a:solidFill>
                            <a:srgbClr val="000000"/>
                          </a:solidFill>
                        </a:rPr>
                        <a:t>66,970</a:t>
                      </a:r>
                      <a:endParaRPr lang="en-US" sz="1800" dirty="0">
                        <a:solidFill>
                          <a:srgbClr val="000000"/>
                        </a:solidFill>
                        <a:latin typeface="Helvetica" pitchFamily="2" charset="0"/>
                      </a:endParaRPr>
                    </a:p>
                  </a:txBody>
                  <a:tcPr anchor="ctr"/>
                </a:tc>
                <a:extLst>
                  <a:ext uri="{0D108BD9-81ED-4DB2-BD59-A6C34878D82A}">
                    <a16:rowId xmlns:a16="http://schemas.microsoft.com/office/drawing/2014/main" val="4110798845"/>
                  </a:ext>
                </a:extLst>
              </a:tr>
              <a:tr h="531283">
                <a:tc>
                  <a:txBody>
                    <a:bodyPr/>
                    <a:lstStyle/>
                    <a:p>
                      <a:pPr lvl="1" algn="l" fontAlgn="b"/>
                      <a:r>
                        <a:rPr lang="en-US" sz="1800" dirty="0">
                          <a:solidFill>
                            <a:srgbClr val="000000"/>
                          </a:solidFill>
                        </a:rPr>
                        <a:t>Continuation High Schools</a:t>
                      </a:r>
                      <a:endParaRPr lang="en-US" sz="1800" dirty="0">
                        <a:solidFill>
                          <a:srgbClr val="000000"/>
                        </a:solidFill>
                        <a:latin typeface="Helvetica" pitchFamily="2" charset="0"/>
                      </a:endParaRPr>
                    </a:p>
                  </a:txBody>
                  <a:tcPr marL="9525" marR="9525" marT="9525" marB="0" anchor="ctr"/>
                </a:tc>
                <a:tc>
                  <a:txBody>
                    <a:bodyPr/>
                    <a:lstStyle/>
                    <a:p>
                      <a:pPr algn="ctr"/>
                      <a:r>
                        <a:rPr lang="en-US" sz="1800" dirty="0">
                          <a:solidFill>
                            <a:srgbClr val="000000"/>
                          </a:solidFill>
                        </a:rPr>
                        <a:t>386</a:t>
                      </a:r>
                      <a:endParaRPr lang="en-US" sz="1800" dirty="0">
                        <a:solidFill>
                          <a:srgbClr val="000000"/>
                        </a:solidFill>
                        <a:latin typeface="Helvetica" pitchFamily="2" charset="0"/>
                      </a:endParaRPr>
                    </a:p>
                  </a:txBody>
                  <a:tcPr anchor="ctr"/>
                </a:tc>
                <a:tc>
                  <a:txBody>
                    <a:bodyPr/>
                    <a:lstStyle/>
                    <a:p>
                      <a:pPr algn="ctr"/>
                      <a:r>
                        <a:rPr lang="en-US" sz="1800" dirty="0">
                          <a:solidFill>
                            <a:srgbClr val="000000"/>
                          </a:solidFill>
                        </a:rPr>
                        <a:t>49,829</a:t>
                      </a:r>
                      <a:endParaRPr lang="en-US" sz="1800" dirty="0">
                        <a:solidFill>
                          <a:srgbClr val="000000"/>
                        </a:solidFill>
                        <a:latin typeface="Helvetica" pitchFamily="2" charset="0"/>
                      </a:endParaRPr>
                    </a:p>
                  </a:txBody>
                  <a:tcPr anchor="ctr"/>
                </a:tc>
                <a:tc>
                  <a:txBody>
                    <a:bodyPr/>
                    <a:lstStyle/>
                    <a:p>
                      <a:pPr algn="ctr"/>
                      <a:r>
                        <a:rPr lang="en-US" sz="1800" dirty="0">
                          <a:solidFill>
                            <a:srgbClr val="000000"/>
                          </a:solidFill>
                        </a:rPr>
                        <a:t>386</a:t>
                      </a:r>
                      <a:endParaRPr lang="en-US" sz="1800" dirty="0">
                        <a:solidFill>
                          <a:srgbClr val="000000"/>
                        </a:solidFill>
                        <a:latin typeface="Helvetica" pitchFamily="2" charset="0"/>
                      </a:endParaRPr>
                    </a:p>
                  </a:txBody>
                  <a:tcPr anchor="ctr"/>
                </a:tc>
                <a:tc>
                  <a:txBody>
                    <a:bodyPr/>
                    <a:lstStyle/>
                    <a:p>
                      <a:pPr algn="ctr"/>
                      <a:r>
                        <a:rPr lang="en-US" sz="1800" dirty="0">
                          <a:solidFill>
                            <a:srgbClr val="000000"/>
                          </a:solidFill>
                        </a:rPr>
                        <a:t>49,824</a:t>
                      </a:r>
                      <a:endParaRPr lang="en-US" sz="1800" dirty="0">
                        <a:solidFill>
                          <a:srgbClr val="000000"/>
                        </a:solidFill>
                        <a:latin typeface="Helvetica" pitchFamily="2" charset="0"/>
                      </a:endParaRPr>
                    </a:p>
                  </a:txBody>
                  <a:tcPr anchor="ctr"/>
                </a:tc>
                <a:extLst>
                  <a:ext uri="{0D108BD9-81ED-4DB2-BD59-A6C34878D82A}">
                    <a16:rowId xmlns:a16="http://schemas.microsoft.com/office/drawing/2014/main" val="1631625562"/>
                  </a:ext>
                </a:extLst>
              </a:tr>
              <a:tr h="531283">
                <a:tc>
                  <a:txBody>
                    <a:bodyPr/>
                    <a:lstStyle/>
                    <a:p>
                      <a:pPr lvl="1" algn="l" fontAlgn="b"/>
                      <a:r>
                        <a:rPr lang="en-US" sz="1800" dirty="0">
                          <a:solidFill>
                            <a:srgbClr val="000000"/>
                          </a:solidFill>
                        </a:rPr>
                        <a:t>County-District Community</a:t>
                      </a:r>
                      <a:endParaRPr lang="en-US" sz="1800" dirty="0">
                        <a:solidFill>
                          <a:srgbClr val="000000"/>
                        </a:solidFill>
                        <a:latin typeface="Helvetica" pitchFamily="2" charset="0"/>
                      </a:endParaRPr>
                    </a:p>
                  </a:txBody>
                  <a:tcPr marL="9525" marR="9525" marT="9525" marB="0" anchor="ctr"/>
                </a:tc>
                <a:tc>
                  <a:txBody>
                    <a:bodyPr/>
                    <a:lstStyle/>
                    <a:p>
                      <a:pPr algn="ctr"/>
                      <a:r>
                        <a:rPr lang="en-US" sz="1800" dirty="0">
                          <a:solidFill>
                            <a:srgbClr val="000000"/>
                          </a:solidFill>
                        </a:rPr>
                        <a:t>105</a:t>
                      </a:r>
                      <a:endParaRPr lang="en-US" sz="1800" dirty="0">
                        <a:solidFill>
                          <a:srgbClr val="000000"/>
                        </a:solidFill>
                        <a:latin typeface="Helvetica" pitchFamily="2" charset="0"/>
                      </a:endParaRPr>
                    </a:p>
                  </a:txBody>
                  <a:tcPr anchor="ctr"/>
                </a:tc>
                <a:tc>
                  <a:txBody>
                    <a:bodyPr/>
                    <a:lstStyle/>
                    <a:p>
                      <a:pPr algn="ctr"/>
                      <a:r>
                        <a:rPr lang="en-US" sz="1800" dirty="0">
                          <a:solidFill>
                            <a:srgbClr val="000000"/>
                          </a:solidFill>
                        </a:rPr>
                        <a:t>14,673</a:t>
                      </a:r>
                      <a:endParaRPr lang="en-US" sz="1800" dirty="0">
                        <a:solidFill>
                          <a:srgbClr val="000000"/>
                        </a:solidFill>
                        <a:latin typeface="Helvetica" pitchFamily="2" charset="0"/>
                      </a:endParaRPr>
                    </a:p>
                  </a:txBody>
                  <a:tcPr anchor="ctr"/>
                </a:tc>
                <a:tc>
                  <a:txBody>
                    <a:bodyPr/>
                    <a:lstStyle/>
                    <a:p>
                      <a:pPr algn="ctr"/>
                      <a:r>
                        <a:rPr lang="en-US" sz="1800" dirty="0">
                          <a:solidFill>
                            <a:srgbClr val="000000"/>
                          </a:solidFill>
                        </a:rPr>
                        <a:t>101</a:t>
                      </a:r>
                      <a:endParaRPr lang="en-US" sz="1800" dirty="0">
                        <a:solidFill>
                          <a:srgbClr val="000000"/>
                        </a:solidFill>
                        <a:latin typeface="Helvetica" pitchFamily="2" charset="0"/>
                      </a:endParaRPr>
                    </a:p>
                  </a:txBody>
                  <a:tcPr anchor="ctr"/>
                </a:tc>
                <a:tc>
                  <a:txBody>
                    <a:bodyPr/>
                    <a:lstStyle/>
                    <a:p>
                      <a:pPr algn="ctr"/>
                      <a:r>
                        <a:rPr lang="en-US" sz="1800" dirty="0">
                          <a:solidFill>
                            <a:srgbClr val="000000"/>
                          </a:solidFill>
                        </a:rPr>
                        <a:t>13,505</a:t>
                      </a:r>
                      <a:endParaRPr lang="en-US" sz="1800" dirty="0">
                        <a:solidFill>
                          <a:srgbClr val="000000"/>
                        </a:solidFill>
                        <a:latin typeface="Helvetica" pitchFamily="2" charset="0"/>
                      </a:endParaRPr>
                    </a:p>
                  </a:txBody>
                  <a:tcPr anchor="ctr"/>
                </a:tc>
                <a:extLst>
                  <a:ext uri="{0D108BD9-81ED-4DB2-BD59-A6C34878D82A}">
                    <a16:rowId xmlns:a16="http://schemas.microsoft.com/office/drawing/2014/main" val="3966975123"/>
                  </a:ext>
                </a:extLst>
              </a:tr>
              <a:tr h="531283">
                <a:tc>
                  <a:txBody>
                    <a:bodyPr/>
                    <a:lstStyle/>
                    <a:p>
                      <a:pPr lvl="1" algn="l" fontAlgn="b"/>
                      <a:r>
                        <a:rPr lang="en-US" sz="1800" dirty="0">
                          <a:solidFill>
                            <a:srgbClr val="000000"/>
                          </a:solidFill>
                        </a:rPr>
                        <a:t>Juvenile Justice Schools</a:t>
                      </a:r>
                      <a:endParaRPr lang="en-US" sz="1800" dirty="0">
                        <a:solidFill>
                          <a:srgbClr val="000000"/>
                        </a:solidFill>
                        <a:latin typeface="Helvetica" pitchFamily="2" charset="0"/>
                      </a:endParaRPr>
                    </a:p>
                  </a:txBody>
                  <a:tcPr marL="9525" marR="9525" marT="9525" marB="0" anchor="ctr"/>
                </a:tc>
                <a:tc>
                  <a:txBody>
                    <a:bodyPr/>
                    <a:lstStyle/>
                    <a:p>
                      <a:pPr algn="ctr"/>
                      <a:r>
                        <a:rPr lang="en-US" sz="1800" dirty="0">
                          <a:solidFill>
                            <a:srgbClr val="000000"/>
                          </a:solidFill>
                        </a:rPr>
                        <a:t>34</a:t>
                      </a:r>
                      <a:endParaRPr lang="en-US" sz="1800" dirty="0">
                        <a:solidFill>
                          <a:srgbClr val="000000"/>
                        </a:solidFill>
                        <a:latin typeface="Helvetica" pitchFamily="2" charset="0"/>
                      </a:endParaRPr>
                    </a:p>
                  </a:txBody>
                  <a:tcPr anchor="ctr"/>
                </a:tc>
                <a:tc>
                  <a:txBody>
                    <a:bodyPr/>
                    <a:lstStyle/>
                    <a:p>
                      <a:pPr algn="ctr"/>
                      <a:r>
                        <a:rPr lang="en-US" sz="1800" dirty="0">
                          <a:solidFill>
                            <a:srgbClr val="000000"/>
                          </a:solidFill>
                        </a:rPr>
                        <a:t>2,150</a:t>
                      </a:r>
                      <a:endParaRPr lang="en-US" sz="1800" dirty="0">
                        <a:solidFill>
                          <a:srgbClr val="000000"/>
                        </a:solidFill>
                        <a:latin typeface="Helvetica" pitchFamily="2" charset="0"/>
                      </a:endParaRPr>
                    </a:p>
                  </a:txBody>
                  <a:tcPr anchor="ctr"/>
                </a:tc>
                <a:tc>
                  <a:txBody>
                    <a:bodyPr/>
                    <a:lstStyle/>
                    <a:p>
                      <a:pPr algn="ctr"/>
                      <a:r>
                        <a:rPr lang="en-US" sz="1800" dirty="0">
                          <a:solidFill>
                            <a:srgbClr val="000000"/>
                          </a:solidFill>
                        </a:rPr>
                        <a:t>34</a:t>
                      </a:r>
                      <a:endParaRPr lang="en-US" sz="1800" dirty="0">
                        <a:solidFill>
                          <a:srgbClr val="000000"/>
                        </a:solidFill>
                        <a:latin typeface="Helvetica" pitchFamily="2" charset="0"/>
                      </a:endParaRPr>
                    </a:p>
                  </a:txBody>
                  <a:tcPr anchor="ctr"/>
                </a:tc>
                <a:tc>
                  <a:txBody>
                    <a:bodyPr/>
                    <a:lstStyle/>
                    <a:p>
                      <a:pPr algn="ctr"/>
                      <a:r>
                        <a:rPr lang="en-US" sz="1800" dirty="0">
                          <a:solidFill>
                            <a:srgbClr val="000000"/>
                          </a:solidFill>
                        </a:rPr>
                        <a:t>2,143</a:t>
                      </a:r>
                      <a:endParaRPr lang="en-US" sz="1800" dirty="0">
                        <a:solidFill>
                          <a:srgbClr val="000000"/>
                        </a:solidFill>
                        <a:latin typeface="Helvetica" pitchFamily="2" charset="0"/>
                      </a:endParaRPr>
                    </a:p>
                  </a:txBody>
                  <a:tcPr anchor="ctr"/>
                </a:tc>
                <a:extLst>
                  <a:ext uri="{0D108BD9-81ED-4DB2-BD59-A6C34878D82A}">
                    <a16:rowId xmlns:a16="http://schemas.microsoft.com/office/drawing/2014/main" val="1934470470"/>
                  </a:ext>
                </a:extLst>
              </a:tr>
              <a:tr h="531283">
                <a:tc>
                  <a:txBody>
                    <a:bodyPr/>
                    <a:lstStyle/>
                    <a:p>
                      <a:pPr lvl="1" algn="l" fontAlgn="b"/>
                      <a:r>
                        <a:rPr lang="en-US" sz="1800" dirty="0">
                          <a:solidFill>
                            <a:srgbClr val="000000"/>
                          </a:solidFill>
                        </a:rPr>
                        <a:t>Opportunity Schools</a:t>
                      </a:r>
                      <a:endParaRPr lang="en-US" sz="1800" dirty="0">
                        <a:solidFill>
                          <a:srgbClr val="000000"/>
                        </a:solidFill>
                        <a:latin typeface="Helvetica" pitchFamily="2" charset="0"/>
                      </a:endParaRPr>
                    </a:p>
                  </a:txBody>
                  <a:tcPr marL="9525" marR="9525" marT="9525" marB="0" anchor="ctr"/>
                </a:tc>
                <a:tc>
                  <a:txBody>
                    <a:bodyPr/>
                    <a:lstStyle/>
                    <a:p>
                      <a:pPr algn="ctr"/>
                      <a:r>
                        <a:rPr lang="en-US" sz="1800" dirty="0">
                          <a:solidFill>
                            <a:srgbClr val="000000"/>
                          </a:solidFill>
                        </a:rPr>
                        <a:t>13</a:t>
                      </a:r>
                      <a:endParaRPr lang="en-US" sz="1800" dirty="0">
                        <a:solidFill>
                          <a:srgbClr val="000000"/>
                        </a:solidFill>
                        <a:latin typeface="Helvetica" pitchFamily="2" charset="0"/>
                      </a:endParaRPr>
                    </a:p>
                  </a:txBody>
                  <a:tcPr anchor="ctr"/>
                </a:tc>
                <a:tc>
                  <a:txBody>
                    <a:bodyPr/>
                    <a:lstStyle/>
                    <a:p>
                      <a:pPr algn="ctr"/>
                      <a:r>
                        <a:rPr lang="en-US" sz="1800" dirty="0">
                          <a:solidFill>
                            <a:srgbClr val="000000"/>
                          </a:solidFill>
                        </a:rPr>
                        <a:t>1,960</a:t>
                      </a:r>
                      <a:endParaRPr lang="en-US" sz="1800" dirty="0">
                        <a:solidFill>
                          <a:srgbClr val="000000"/>
                        </a:solidFill>
                        <a:latin typeface="Helvetica" pitchFamily="2" charset="0"/>
                      </a:endParaRPr>
                    </a:p>
                  </a:txBody>
                  <a:tcPr anchor="ctr"/>
                </a:tc>
                <a:tc>
                  <a:txBody>
                    <a:bodyPr/>
                    <a:lstStyle/>
                    <a:p>
                      <a:pPr algn="ctr"/>
                      <a:r>
                        <a:rPr lang="en-US" sz="1800" dirty="0">
                          <a:solidFill>
                            <a:srgbClr val="000000"/>
                          </a:solidFill>
                        </a:rPr>
                        <a:t>13</a:t>
                      </a:r>
                      <a:endParaRPr lang="en-US" sz="1800" dirty="0">
                        <a:solidFill>
                          <a:srgbClr val="000000"/>
                        </a:solidFill>
                        <a:latin typeface="Helvetica" pitchFamily="2" charset="0"/>
                      </a:endParaRPr>
                    </a:p>
                  </a:txBody>
                  <a:tcPr anchor="ctr"/>
                </a:tc>
                <a:tc>
                  <a:txBody>
                    <a:bodyPr/>
                    <a:lstStyle/>
                    <a:p>
                      <a:pPr algn="ctr"/>
                      <a:r>
                        <a:rPr lang="en-US" sz="1800" dirty="0">
                          <a:solidFill>
                            <a:srgbClr val="000000"/>
                          </a:solidFill>
                        </a:rPr>
                        <a:t>1,793</a:t>
                      </a:r>
                      <a:endParaRPr lang="en-US" sz="1800" dirty="0">
                        <a:solidFill>
                          <a:srgbClr val="000000"/>
                        </a:solidFill>
                        <a:latin typeface="Helvetica" pitchFamily="2" charset="0"/>
                      </a:endParaRPr>
                    </a:p>
                  </a:txBody>
                  <a:tcPr anchor="ctr"/>
                </a:tc>
                <a:extLst>
                  <a:ext uri="{0D108BD9-81ED-4DB2-BD59-A6C34878D82A}">
                    <a16:rowId xmlns:a16="http://schemas.microsoft.com/office/drawing/2014/main" val="1727796418"/>
                  </a:ext>
                </a:extLst>
              </a:tr>
              <a:tr h="531283">
                <a:tc>
                  <a:txBody>
                    <a:bodyPr/>
                    <a:lstStyle/>
                    <a:p>
                      <a:pPr lvl="1" algn="l" fontAlgn="b"/>
                      <a:r>
                        <a:rPr lang="en-US" sz="1800" dirty="0">
                          <a:solidFill>
                            <a:srgbClr val="000000"/>
                          </a:solidFill>
                        </a:rPr>
                        <a:t>Special Education</a:t>
                      </a:r>
                      <a:endParaRPr lang="en-US" sz="1800" dirty="0">
                        <a:solidFill>
                          <a:srgbClr val="000000"/>
                        </a:solidFill>
                        <a:latin typeface="Helvetica" pitchFamily="2" charset="0"/>
                      </a:endParaRPr>
                    </a:p>
                  </a:txBody>
                  <a:tcPr marL="9525" marR="9525" marT="9525" marB="0" anchor="ctr"/>
                </a:tc>
                <a:tc>
                  <a:txBody>
                    <a:bodyPr/>
                    <a:lstStyle/>
                    <a:p>
                      <a:pPr algn="ctr"/>
                      <a:r>
                        <a:rPr lang="en-US" sz="1800" dirty="0">
                          <a:solidFill>
                            <a:srgbClr val="000000"/>
                          </a:solidFill>
                        </a:rPr>
                        <a:t>124</a:t>
                      </a:r>
                      <a:endParaRPr lang="en-US" sz="1800" dirty="0">
                        <a:solidFill>
                          <a:srgbClr val="000000"/>
                        </a:solidFill>
                        <a:latin typeface="Helvetica" pitchFamily="2" charset="0"/>
                      </a:endParaRPr>
                    </a:p>
                  </a:txBody>
                  <a:tcPr anchor="ctr"/>
                </a:tc>
                <a:tc>
                  <a:txBody>
                    <a:bodyPr/>
                    <a:lstStyle/>
                    <a:p>
                      <a:pPr algn="ctr"/>
                      <a:r>
                        <a:rPr lang="en-US" sz="1800" dirty="0">
                          <a:solidFill>
                            <a:srgbClr val="000000"/>
                          </a:solidFill>
                        </a:rPr>
                        <a:t>19,753</a:t>
                      </a:r>
                      <a:endParaRPr lang="en-US" sz="1800" dirty="0">
                        <a:solidFill>
                          <a:srgbClr val="000000"/>
                        </a:solidFill>
                        <a:latin typeface="Helvetica" pitchFamily="2" charset="0"/>
                      </a:endParaRPr>
                    </a:p>
                  </a:txBody>
                  <a:tcPr anchor="ctr"/>
                </a:tc>
                <a:tc>
                  <a:txBody>
                    <a:bodyPr/>
                    <a:lstStyle/>
                    <a:p>
                      <a:pPr algn="ctr"/>
                      <a:r>
                        <a:rPr lang="en-US" sz="1800" dirty="0">
                          <a:solidFill>
                            <a:srgbClr val="000000"/>
                          </a:solidFill>
                        </a:rPr>
                        <a:t>107</a:t>
                      </a:r>
                      <a:endParaRPr lang="en-US" sz="1800" dirty="0">
                        <a:solidFill>
                          <a:srgbClr val="000000"/>
                        </a:solidFill>
                        <a:latin typeface="Helvetica" pitchFamily="2" charset="0"/>
                      </a:endParaRPr>
                    </a:p>
                  </a:txBody>
                  <a:tcPr anchor="ctr"/>
                </a:tc>
                <a:tc>
                  <a:txBody>
                    <a:bodyPr/>
                    <a:lstStyle/>
                    <a:p>
                      <a:pPr algn="ctr"/>
                      <a:r>
                        <a:rPr lang="en-US" sz="1800" dirty="0">
                          <a:solidFill>
                            <a:srgbClr val="000000"/>
                          </a:solidFill>
                        </a:rPr>
                        <a:t>12,117</a:t>
                      </a:r>
                      <a:endParaRPr lang="en-US" sz="1800" dirty="0">
                        <a:solidFill>
                          <a:srgbClr val="000000"/>
                        </a:solidFill>
                        <a:latin typeface="Helvetica" pitchFamily="2" charset="0"/>
                      </a:endParaRPr>
                    </a:p>
                  </a:txBody>
                  <a:tcPr anchor="ctr"/>
                </a:tc>
                <a:extLst>
                  <a:ext uri="{0D108BD9-81ED-4DB2-BD59-A6C34878D82A}">
                    <a16:rowId xmlns:a16="http://schemas.microsoft.com/office/drawing/2014/main" val="1196330199"/>
                  </a:ext>
                </a:extLst>
              </a:tr>
              <a:tr h="531283">
                <a:tc>
                  <a:txBody>
                    <a:bodyPr/>
                    <a:lstStyle/>
                    <a:p>
                      <a:pPr lvl="1" algn="l" fontAlgn="b"/>
                      <a:r>
                        <a:rPr lang="en-US" sz="1800" dirty="0">
                          <a:solidFill>
                            <a:srgbClr val="000000"/>
                          </a:solidFill>
                        </a:rPr>
                        <a:t>Traditional</a:t>
                      </a:r>
                      <a:endParaRPr lang="en-US" sz="1800" dirty="0">
                        <a:solidFill>
                          <a:srgbClr val="000000"/>
                        </a:solidFill>
                        <a:latin typeface="Helvetica" pitchFamily="2" charset="0"/>
                      </a:endParaRPr>
                    </a:p>
                  </a:txBody>
                  <a:tcPr marL="9525" marR="9525" marT="9525" marB="0" anchor="ctr"/>
                </a:tc>
                <a:tc>
                  <a:txBody>
                    <a:bodyPr/>
                    <a:lstStyle/>
                    <a:p>
                      <a:pPr algn="ctr"/>
                      <a:r>
                        <a:rPr lang="en-US" sz="1800" dirty="0">
                          <a:solidFill>
                            <a:srgbClr val="000000"/>
                          </a:solidFill>
                        </a:rPr>
                        <a:t>8,782</a:t>
                      </a:r>
                      <a:endParaRPr lang="en-US" sz="1800" dirty="0">
                        <a:solidFill>
                          <a:srgbClr val="000000"/>
                        </a:solidFill>
                        <a:latin typeface="Helvetica" pitchFamily="2" charset="0"/>
                      </a:endParaRPr>
                    </a:p>
                  </a:txBody>
                  <a:tcPr anchor="ctr"/>
                </a:tc>
                <a:tc>
                  <a:txBody>
                    <a:bodyPr/>
                    <a:lstStyle/>
                    <a:p>
                      <a:pPr algn="ctr"/>
                      <a:r>
                        <a:rPr lang="en-US" sz="1800" dirty="0">
                          <a:solidFill>
                            <a:srgbClr val="000000"/>
                          </a:solidFill>
                        </a:rPr>
                        <a:t>5,643,810</a:t>
                      </a:r>
                      <a:endParaRPr lang="en-US" sz="1800" dirty="0">
                        <a:solidFill>
                          <a:srgbClr val="000000"/>
                        </a:solidFill>
                        <a:latin typeface="Helvetica" pitchFamily="2" charset="0"/>
                      </a:endParaRPr>
                    </a:p>
                  </a:txBody>
                  <a:tcPr anchor="ctr"/>
                </a:tc>
                <a:tc>
                  <a:txBody>
                    <a:bodyPr/>
                    <a:lstStyle/>
                    <a:p>
                      <a:pPr algn="ctr"/>
                      <a:r>
                        <a:rPr lang="en-US" sz="1800" dirty="0">
                          <a:solidFill>
                            <a:srgbClr val="000000"/>
                          </a:solidFill>
                        </a:rPr>
                        <a:t>3,887</a:t>
                      </a:r>
                      <a:endParaRPr lang="en-US" sz="1800" dirty="0">
                        <a:solidFill>
                          <a:srgbClr val="000000"/>
                        </a:solidFill>
                        <a:latin typeface="Helvetica" pitchFamily="2" charset="0"/>
                      </a:endParaRPr>
                    </a:p>
                  </a:txBody>
                  <a:tcPr anchor="ctr"/>
                </a:tc>
                <a:tc>
                  <a:txBody>
                    <a:bodyPr/>
                    <a:lstStyle/>
                    <a:p>
                      <a:pPr algn="ctr"/>
                      <a:r>
                        <a:rPr lang="en-US" sz="1800" dirty="0">
                          <a:solidFill>
                            <a:srgbClr val="000000"/>
                          </a:solidFill>
                        </a:rPr>
                        <a:t>2,649,409</a:t>
                      </a:r>
                      <a:endParaRPr lang="en-US" sz="1800" dirty="0">
                        <a:solidFill>
                          <a:srgbClr val="000000"/>
                        </a:solidFill>
                        <a:latin typeface="Helvetica" pitchFamily="2" charset="0"/>
                      </a:endParaRPr>
                    </a:p>
                  </a:txBody>
                  <a:tcPr anchor="ctr"/>
                </a:tc>
                <a:extLst>
                  <a:ext uri="{0D108BD9-81ED-4DB2-BD59-A6C34878D82A}">
                    <a16:rowId xmlns:a16="http://schemas.microsoft.com/office/drawing/2014/main" val="802221029"/>
                  </a:ext>
                </a:extLst>
              </a:tr>
              <a:tr h="531283">
                <a:tc>
                  <a:txBody>
                    <a:bodyPr/>
                    <a:lstStyle/>
                    <a:p>
                      <a:pPr algn="ctr" fontAlgn="b"/>
                      <a:r>
                        <a:rPr lang="en-US" sz="1800" dirty="0">
                          <a:solidFill>
                            <a:schemeClr val="bg1"/>
                          </a:solidFill>
                        </a:rPr>
                        <a:t>Total</a:t>
                      </a:r>
                      <a:endParaRPr lang="en-US" sz="1800" dirty="0">
                        <a:solidFill>
                          <a:schemeClr val="bg1"/>
                        </a:solidFill>
                        <a:latin typeface="Helvetica" pitchFamily="2" charset="0"/>
                      </a:endParaRPr>
                    </a:p>
                  </a:txBody>
                  <a:tcPr marL="9525" marR="9525" marT="9525" marB="0" anchor="ctr"/>
                </a:tc>
                <a:tc>
                  <a:txBody>
                    <a:bodyPr/>
                    <a:lstStyle/>
                    <a:p>
                      <a:pPr algn="ctr"/>
                      <a:r>
                        <a:rPr lang="en-US" sz="1800" dirty="0">
                          <a:solidFill>
                            <a:schemeClr val="bg1"/>
                          </a:solidFill>
                          <a:latin typeface="+mn-lt"/>
                        </a:rPr>
                        <a:t>9,843</a:t>
                      </a:r>
                    </a:p>
                  </a:txBody>
                  <a:tcPr anchor="ctr"/>
                </a:tc>
                <a:tc>
                  <a:txBody>
                    <a:bodyPr/>
                    <a:lstStyle/>
                    <a:p>
                      <a:pPr algn="ctr"/>
                      <a:r>
                        <a:rPr lang="en-US" sz="1800" dirty="0">
                          <a:solidFill>
                            <a:schemeClr val="bg1"/>
                          </a:solidFill>
                          <a:latin typeface="+mn-lt"/>
                        </a:rPr>
                        <a:t>5,841,582</a:t>
                      </a:r>
                    </a:p>
                  </a:txBody>
                  <a:tcPr anchor="ctr"/>
                </a:tc>
                <a:tc>
                  <a:txBody>
                    <a:bodyPr/>
                    <a:lstStyle/>
                    <a:p>
                      <a:pPr algn="ctr"/>
                      <a:r>
                        <a:rPr lang="en-US" sz="1800" dirty="0">
                          <a:solidFill>
                            <a:schemeClr val="bg1"/>
                          </a:solidFill>
                          <a:latin typeface="+mn-lt"/>
                        </a:rPr>
                        <a:t>4,881</a:t>
                      </a:r>
                    </a:p>
                  </a:txBody>
                  <a:tcPr anchor="ctr"/>
                </a:tc>
                <a:tc>
                  <a:txBody>
                    <a:bodyPr/>
                    <a:lstStyle/>
                    <a:p>
                      <a:pPr algn="ctr"/>
                      <a:r>
                        <a:rPr lang="en-US" sz="1800" dirty="0">
                          <a:solidFill>
                            <a:schemeClr val="bg1"/>
                          </a:solidFill>
                          <a:latin typeface="+mn-lt"/>
                        </a:rPr>
                        <a:t>2,803,423</a:t>
                      </a:r>
                    </a:p>
                  </a:txBody>
                  <a:tcPr anchor="ctr"/>
                </a:tc>
                <a:extLst>
                  <a:ext uri="{0D108BD9-81ED-4DB2-BD59-A6C34878D82A}">
                    <a16:rowId xmlns:a16="http://schemas.microsoft.com/office/drawing/2014/main" val="2283976521"/>
                  </a:ext>
                </a:extLst>
              </a:tr>
            </a:tbl>
          </a:graphicData>
        </a:graphic>
      </p:graphicFrame>
      <p:sp>
        <p:nvSpPr>
          <p:cNvPr id="6" name="Footer Placeholder 2">
            <a:extLst>
              <a:ext uri="{FF2B5EF4-FFF2-40B4-BE49-F238E27FC236}">
                <a16:creationId xmlns:a16="http://schemas.microsoft.com/office/drawing/2014/main" id="{5E16E0C0-1F34-2639-2A6C-41321B036CA2}"/>
              </a:ext>
            </a:extLst>
          </p:cNvPr>
          <p:cNvSpPr>
            <a:spLocks noGrp="1"/>
          </p:cNvSpPr>
          <p:nvPr>
            <p:ph type="ftr" sz="quarter" idx="10"/>
          </p:nvPr>
        </p:nvSpPr>
        <p:spPr>
          <a:xfrm>
            <a:off x="3375467" y="6341355"/>
            <a:ext cx="5441066" cy="365125"/>
          </a:xfrm>
        </p:spPr>
        <p:txBody>
          <a:bodyPr/>
          <a:lstStyle/>
          <a:p>
            <a:pPr algn="l"/>
            <a:r>
              <a:rPr lang="en-US" dirty="0"/>
              <a:t>California Education Lab  </a:t>
            </a:r>
            <a:r>
              <a:rPr lang="en-US" dirty="0">
                <a:solidFill>
                  <a:schemeClr val="tx2"/>
                </a:solidFill>
              </a:rPr>
              <a:t>|</a:t>
            </a:r>
            <a:r>
              <a:rPr lang="en-US" dirty="0"/>
              <a:t>  Exploring Alternative Schools in California  </a:t>
            </a:r>
            <a:r>
              <a:rPr lang="en-US" dirty="0">
                <a:solidFill>
                  <a:schemeClr val="tx2"/>
                </a:solidFill>
              </a:rPr>
              <a:t>|</a:t>
            </a:r>
            <a:r>
              <a:rPr lang="en-US" dirty="0"/>
              <a:t>   June 2023</a:t>
            </a:r>
          </a:p>
        </p:txBody>
      </p:sp>
    </p:spTree>
    <p:extLst>
      <p:ext uri="{BB962C8B-B14F-4D97-AF65-F5344CB8AC3E}">
        <p14:creationId xmlns:p14="http://schemas.microsoft.com/office/powerpoint/2010/main" val="2499924680"/>
      </p:ext>
    </p:extLst>
  </p:cSld>
  <p:clrMapOvr>
    <a:masterClrMapping/>
  </p:clrMapOvr>
</p:sld>
</file>

<file path=ppt/theme/theme1.xml><?xml version="1.0" encoding="utf-8"?>
<a:theme xmlns:a="http://schemas.openxmlformats.org/drawingml/2006/main" name="Office Theme">
  <a:themeElements>
    <a:clrScheme name="Custom 1">
      <a:dk1>
        <a:srgbClr val="012654"/>
      </a:dk1>
      <a:lt1>
        <a:srgbClr val="FFFEFF"/>
      </a:lt1>
      <a:dk2>
        <a:srgbClr val="FDBE00"/>
      </a:dk2>
      <a:lt2>
        <a:srgbClr val="FEF9E5"/>
      </a:lt2>
      <a:accent1>
        <a:srgbClr val="19B2E3"/>
      </a:accent1>
      <a:accent2>
        <a:srgbClr val="3BAE2A"/>
      </a:accent2>
      <a:accent3>
        <a:srgbClr val="F18900"/>
      </a:accent3>
      <a:accent4>
        <a:srgbClr val="E5A55D"/>
      </a:accent4>
      <a:accent5>
        <a:srgbClr val="C1012F"/>
      </a:accent5>
      <a:accent6>
        <a:srgbClr val="76236B"/>
      </a:accent6>
      <a:hlink>
        <a:srgbClr val="0747BA"/>
      </a:hlink>
      <a:folHlink>
        <a:srgbClr val="6FCFE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{73F6A68D-2703-0648-9321-D782A8953633}tf16401378</Template>
  <TotalTime>16376</TotalTime>
  <Words>1732</Words>
  <Application>Microsoft Macintosh PowerPoint</Application>
  <PresentationFormat>Widescreen</PresentationFormat>
  <Paragraphs>312</Paragraphs>
  <Slides>32</Slides>
  <Notes>26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Arial</vt:lpstr>
      <vt:lpstr>Calibri</vt:lpstr>
      <vt:lpstr>Calibri Light</vt:lpstr>
      <vt:lpstr>Helvetica</vt:lpstr>
      <vt:lpstr>minion-pro</vt:lpstr>
      <vt:lpstr>Proxima Nova Rg</vt:lpstr>
      <vt:lpstr>Roboto</vt:lpstr>
      <vt:lpstr>Office Theme</vt:lpstr>
      <vt:lpstr>1_Office Theme</vt:lpstr>
      <vt:lpstr>Exploring Alternative Schooling in California</vt:lpstr>
      <vt:lpstr>Exploring Alternative Schooling in California</vt:lpstr>
      <vt:lpstr>PowerPoint Presentation</vt:lpstr>
      <vt:lpstr>Types of Alternative Schools in California</vt:lpstr>
      <vt:lpstr>PowerPoint Presentation</vt:lpstr>
      <vt:lpstr>School Enrollment by Year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Sellers</dc:creator>
  <cp:lastModifiedBy>Sherrie Reed</cp:lastModifiedBy>
  <cp:revision>217</cp:revision>
  <dcterms:created xsi:type="dcterms:W3CDTF">2018-02-02T18:36:23Z</dcterms:created>
  <dcterms:modified xsi:type="dcterms:W3CDTF">2023-06-26T22:58:48Z</dcterms:modified>
</cp:coreProperties>
</file>