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31"/>
  </p:notesMasterIdLst>
  <p:sldIdLst>
    <p:sldId id="364" r:id="rId2"/>
    <p:sldId id="389" r:id="rId3"/>
    <p:sldId id="390" r:id="rId4"/>
    <p:sldId id="373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4" r:id="rId13"/>
    <p:sldId id="375" r:id="rId14"/>
    <p:sldId id="376" r:id="rId15"/>
    <p:sldId id="377" r:id="rId16"/>
    <p:sldId id="378" r:id="rId17"/>
    <p:sldId id="379" r:id="rId18"/>
    <p:sldId id="380" r:id="rId19"/>
    <p:sldId id="381" r:id="rId20"/>
    <p:sldId id="382" r:id="rId21"/>
    <p:sldId id="383" r:id="rId22"/>
    <p:sldId id="386" r:id="rId23"/>
    <p:sldId id="385" r:id="rId24"/>
    <p:sldId id="384" r:id="rId25"/>
    <p:sldId id="388" r:id="rId26"/>
    <p:sldId id="365" r:id="rId27"/>
    <p:sldId id="387" r:id="rId28"/>
    <p:sldId id="315" r:id="rId29"/>
    <p:sldId id="363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8696" autoAdjust="0"/>
  </p:normalViewPr>
  <p:slideViewPr>
    <p:cSldViewPr snapToGrid="0" snapToObjects="1">
      <p:cViewPr>
        <p:scale>
          <a:sx n="105" d="100"/>
          <a:sy n="105" d="100"/>
        </p:scale>
        <p:origin x="-150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00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53CA8-7FF3-9243-B090-FFE377C90A8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5D820A-1210-724E-84F8-E3B4499796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11600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5D820A-1210-724E-84F8-E3B4499796B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35737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B146-8283-BB49-B7DB-BFA3391F5294}" type="datetimeFigureOut">
              <a:rPr lang="en-US" smtClean="0"/>
              <a:pPr/>
              <a:t>6/13/13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403ED7-834E-B04B-B4CD-64410AEBDD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2484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1088135" y="6381750"/>
            <a:ext cx="2488979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Sacramento Area Science Project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tx2"/>
                </a:solidFill>
                <a:effectLst/>
              </a:defRPr>
            </a:lvl1pPr>
          </a:lstStyle>
          <a:p>
            <a:pPr algn="r"/>
            <a:r>
              <a:rPr lang="en-US" dirty="0" smtClean="0"/>
              <a:t>1/30/13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kusnickje@csus.edu" TargetMode="External"/><Relationship Id="rId3" Type="http://schemas.openxmlformats.org/officeDocument/2006/relationships/hyperlink" Target="mailto:nludu@egusd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the 4</a:t>
            </a:r>
            <a:r>
              <a:rPr lang="en-US" baseline="30000" dirty="0" smtClean="0"/>
              <a:t>th</a:t>
            </a:r>
            <a:r>
              <a:rPr lang="en-US" dirty="0" smtClean="0"/>
              <a:t>-6</a:t>
            </a:r>
            <a:r>
              <a:rPr lang="en-US" baseline="30000" dirty="0" smtClean="0"/>
              <a:t>th</a:t>
            </a:r>
            <a:r>
              <a:rPr lang="en-US" dirty="0" smtClean="0"/>
              <a:t> Breakout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Judi Kusnick</a:t>
            </a:r>
          </a:p>
          <a:p>
            <a:pPr lvl="1"/>
            <a:r>
              <a:rPr lang="en-US" dirty="0" smtClean="0"/>
              <a:t>Center for Math &amp; Science Ed, Sac State</a:t>
            </a:r>
          </a:p>
          <a:p>
            <a:pPr lvl="1"/>
            <a:r>
              <a:rPr lang="en-US" dirty="0" smtClean="0">
                <a:hlinkClick r:id="rId2"/>
              </a:rPr>
              <a:t>kusnickje@csus.edu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Nancy </a:t>
            </a:r>
            <a:r>
              <a:rPr lang="en-US" dirty="0" err="1" smtClean="0"/>
              <a:t>Ludu</a:t>
            </a:r>
            <a:endParaRPr lang="en-US" dirty="0" smtClean="0"/>
          </a:p>
          <a:p>
            <a:pPr lvl="1"/>
            <a:r>
              <a:rPr lang="en-US" dirty="0" smtClean="0"/>
              <a:t>Isabelle Jackson Elementary, </a:t>
            </a:r>
            <a:r>
              <a:rPr lang="en-US" dirty="0" smtClean="0"/>
              <a:t>EGUSD</a:t>
            </a:r>
          </a:p>
          <a:p>
            <a:pPr lvl="1"/>
            <a:r>
              <a:rPr lang="en-US" dirty="0" smtClean="0">
                <a:hlinkClick r:id="rId3"/>
              </a:rPr>
              <a:t>nludu@egusd.net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explore!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group will get two bags.  Each bag has:</a:t>
            </a:r>
          </a:p>
          <a:p>
            <a:pPr lvl="1"/>
            <a:r>
              <a:rPr lang="en-US" dirty="0" smtClean="0"/>
              <a:t>2 batteries</a:t>
            </a:r>
          </a:p>
          <a:p>
            <a:pPr lvl="1"/>
            <a:r>
              <a:rPr lang="en-US" dirty="0" smtClean="0"/>
              <a:t>2 holiday lights</a:t>
            </a:r>
          </a:p>
          <a:p>
            <a:pPr lvl="1"/>
            <a:r>
              <a:rPr lang="en-US" dirty="0" smtClean="0"/>
              <a:t>1 piece of wire</a:t>
            </a:r>
          </a:p>
          <a:p>
            <a:r>
              <a:rPr lang="en-US" dirty="0" smtClean="0"/>
              <a:t>Your job: figure out what the rules are in lighting up the light bulbs.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Materials manager gets the stuff</a:t>
            </a:r>
          </a:p>
          <a:p>
            <a:r>
              <a:rPr lang="en-US" dirty="0" smtClean="0"/>
              <a:t>Recorder writes your rules on the whiteboard</a:t>
            </a:r>
          </a:p>
          <a:p>
            <a:r>
              <a:rPr lang="en-US" dirty="0" smtClean="0"/>
              <a:t>Encourager makes sure everyone gets to handle the materials, and that everyone is contributing.</a:t>
            </a:r>
          </a:p>
          <a:p>
            <a:r>
              <a:rPr lang="en-US" dirty="0" smtClean="0"/>
              <a:t>Reporter will share your results when you are done.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rules did we find?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you get to ask the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the </a:t>
            </a:r>
            <a:r>
              <a:rPr lang="en-US" dirty="0" err="1" smtClean="0"/>
              <a:t>Doogie</a:t>
            </a:r>
            <a:r>
              <a:rPr lang="en-US" dirty="0" smtClean="0"/>
              <a:t> &amp; Kyle problem:</a:t>
            </a:r>
          </a:p>
          <a:p>
            <a:pPr lvl="1"/>
            <a:r>
              <a:rPr lang="en-US" dirty="0" smtClean="0"/>
              <a:t>One string of lights was plugged in but no bulbs lit up.</a:t>
            </a:r>
          </a:p>
          <a:p>
            <a:pPr lvl="1"/>
            <a:r>
              <a:rPr lang="en-US" dirty="0" smtClean="0"/>
              <a:t>One string had all the bulbs but one lit up.</a:t>
            </a:r>
          </a:p>
          <a:p>
            <a:pPr lvl="1"/>
            <a:r>
              <a:rPr lang="en-US" dirty="0" smtClean="0"/>
              <a:t>Kyle thought a broken bulb made the whole string not light up</a:t>
            </a:r>
          </a:p>
          <a:p>
            <a:pPr lvl="1"/>
            <a:r>
              <a:rPr lang="en-US" dirty="0" err="1" smtClean="0"/>
              <a:t>Doogie</a:t>
            </a:r>
            <a:r>
              <a:rPr lang="en-US" dirty="0" smtClean="0"/>
              <a:t> thought the electricity in the dark string had gotten used 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Ask a question that will help us solve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You can use the materials you have plus:</a:t>
            </a:r>
          </a:p>
          <a:p>
            <a:pPr lvl="1"/>
            <a:r>
              <a:rPr lang="en-US" dirty="0" smtClean="0"/>
              <a:t>More bulbs</a:t>
            </a:r>
          </a:p>
          <a:p>
            <a:pPr lvl="1"/>
            <a:r>
              <a:rPr lang="en-US" dirty="0" smtClean="0"/>
              <a:t>More batteries</a:t>
            </a:r>
          </a:p>
          <a:p>
            <a:pPr lvl="1"/>
            <a:r>
              <a:rPr lang="en-US" dirty="0" smtClean="0"/>
              <a:t>Different sizes of batteries</a:t>
            </a:r>
          </a:p>
          <a:p>
            <a:pPr lvl="1"/>
            <a:r>
              <a:rPr lang="en-US" dirty="0" smtClean="0"/>
              <a:t>Extra wire</a:t>
            </a:r>
          </a:p>
          <a:p>
            <a:pPr lvl="1"/>
            <a:r>
              <a:rPr lang="en-US" dirty="0" smtClean="0"/>
              <a:t>???? Whatever we can scrounge</a:t>
            </a:r>
          </a:p>
          <a:p>
            <a:r>
              <a:rPr lang="en-US" dirty="0" smtClean="0"/>
              <a:t>On half your whiteboard, write your question and draw the experiment you plan to run.  Bring it to us to get your new stuff.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 you experiment…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your observations on the other half of the board.</a:t>
            </a:r>
          </a:p>
          <a:p>
            <a:r>
              <a:rPr lang="en-US" dirty="0" smtClean="0"/>
              <a:t>Write a first-draft explanation of what you think is happening.</a:t>
            </a:r>
          </a:p>
          <a:p>
            <a:r>
              <a:rPr lang="en-US" dirty="0" smtClean="0"/>
              <a:t>Remember, everyone gets to use the materials and contribute ideas.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67" y="274638"/>
            <a:ext cx="8043333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we add to our rules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do some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your text on series and parallel circuits.</a:t>
            </a:r>
          </a:p>
          <a:p>
            <a:r>
              <a:rPr lang="en-US" dirty="0" smtClean="0"/>
              <a:t>Feel free to use the highlighters as your read.</a:t>
            </a:r>
          </a:p>
          <a:p>
            <a:r>
              <a:rPr lang="en-US" dirty="0" smtClean="0"/>
              <a:t>Look for answers to these questions:</a:t>
            </a:r>
          </a:p>
          <a:p>
            <a:pPr lvl="1"/>
            <a:r>
              <a:rPr lang="en-US" dirty="0" smtClean="0"/>
              <a:t>How are the wires arranged in each kind of circuit?</a:t>
            </a:r>
          </a:p>
          <a:p>
            <a:pPr lvl="1"/>
            <a:r>
              <a:rPr lang="en-US" dirty="0" smtClean="0"/>
              <a:t>Does the electricity travel all on the same path or on different paths?</a:t>
            </a:r>
          </a:p>
          <a:p>
            <a:pPr lvl="1"/>
            <a:r>
              <a:rPr lang="en-US" dirty="0" smtClean="0"/>
              <a:t>What happens if a light bulb in the circuit burns out?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process the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group, use the graphic organizer to sort out these ideas:</a:t>
            </a:r>
          </a:p>
          <a:p>
            <a:pPr lvl="1"/>
            <a:r>
              <a:rPr lang="en-US" dirty="0" smtClean="0"/>
              <a:t>Things that are true of just </a:t>
            </a:r>
            <a:r>
              <a:rPr lang="en-US" b="1" dirty="0" smtClean="0"/>
              <a:t>series </a:t>
            </a:r>
            <a:r>
              <a:rPr lang="en-US" dirty="0" smtClean="0"/>
              <a:t>circuits</a:t>
            </a:r>
          </a:p>
          <a:p>
            <a:pPr lvl="1"/>
            <a:r>
              <a:rPr lang="en-US" dirty="0" smtClean="0"/>
              <a:t>Things that are true of just </a:t>
            </a:r>
            <a:r>
              <a:rPr lang="en-US" b="1" dirty="0" smtClean="0"/>
              <a:t>parallel </a:t>
            </a:r>
            <a:r>
              <a:rPr lang="en-US" dirty="0" smtClean="0"/>
              <a:t>circuits</a:t>
            </a:r>
          </a:p>
          <a:p>
            <a:pPr lvl="1"/>
            <a:r>
              <a:rPr lang="en-US" dirty="0" smtClean="0"/>
              <a:t>Things that are true of both kinds of circuits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Did you already make each kind of circuit?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group make one series circuit with more than one light bulb.</a:t>
            </a:r>
          </a:p>
          <a:p>
            <a:r>
              <a:rPr lang="en-US" dirty="0" smtClean="0"/>
              <a:t>In your group, make one set of parallel circuits with more than one light bulb.</a:t>
            </a:r>
          </a:p>
          <a:p>
            <a:r>
              <a:rPr lang="en-US" dirty="0" smtClean="0"/>
              <a:t>Are all the rules the same for both kinds of circuits?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our goal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Provide some examples of science lessons with literacy and dialogue strategies integrated throughout.</a:t>
            </a:r>
          </a:p>
          <a:p>
            <a:r>
              <a:rPr lang="en-US" dirty="0" smtClean="0"/>
              <a:t>Provide some models of engaging science and a sample of teacher talk that encourages student engagement.</a:t>
            </a:r>
          </a:p>
          <a:p>
            <a:r>
              <a:rPr lang="en-US" dirty="0" smtClean="0"/>
              <a:t>Give you some ideas for inserting strategies that address Common Core standards (S&amp;L, R, W) and engaging science strategies into your lessons.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Now we’re ready to school </a:t>
            </a:r>
            <a:r>
              <a:rPr lang="en-US" dirty="0" err="1" smtClean="0"/>
              <a:t>Doogie</a:t>
            </a:r>
            <a:r>
              <a:rPr lang="en-US" dirty="0" smtClean="0"/>
              <a:t> and Kyle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letter to </a:t>
            </a:r>
            <a:r>
              <a:rPr lang="en-US" dirty="0" err="1" smtClean="0"/>
              <a:t>Doogie</a:t>
            </a:r>
            <a:r>
              <a:rPr lang="en-US" dirty="0" smtClean="0"/>
              <a:t> and Kyle solving their problem with the holiday lights.</a:t>
            </a:r>
          </a:p>
          <a:p>
            <a:r>
              <a:rPr lang="en-US" dirty="0" smtClean="0"/>
              <a:t>Use the graphic organizer to build your arguments.</a:t>
            </a:r>
          </a:p>
          <a:p>
            <a:r>
              <a:rPr lang="en-US" dirty="0" smtClean="0"/>
              <a:t>We’re not going to write the final letter – just talk it through in your group.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 finally, the post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Batteries, Bulbs and Wires</a:t>
            </a:r>
          </a:p>
          <a:p>
            <a:r>
              <a:rPr lang="en-US" dirty="0" smtClean="0"/>
              <a:t>This doesn’t explicitly assess parallel and series circuits.</a:t>
            </a:r>
          </a:p>
          <a:p>
            <a:r>
              <a:rPr lang="en-US" dirty="0" smtClean="0"/>
              <a:t>How could you change it to include those concepts?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Deconstructing the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Teaching the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Speaking &amp; Listening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35608" y="2963333"/>
            <a:ext cx="74980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In your group, think about all the pieces of the lesson we just did.  Identify strategies that we used in each of these four areas.</a:t>
            </a:r>
            <a:endParaRPr lang="en-US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Deconstructing the Lesson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2" cy="4571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Teaching</a:t>
                      </a:r>
                      <a:r>
                        <a:rPr lang="en-US" baseline="0" dirty="0" smtClean="0"/>
                        <a:t> the science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Speaking &amp; Listening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Context in real life problem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Roles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Graphic Organizer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Graphic Organizer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Anticipatory</a:t>
                      </a:r>
                      <a:r>
                        <a:rPr lang="en-US" baseline="0" dirty="0" smtClean="0"/>
                        <a:t> set (A&amp;D) to activate prior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Rules of engagement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Guiding questions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Persuasive</a:t>
                      </a:r>
                      <a:r>
                        <a:rPr lang="en-US" baseline="0" dirty="0" smtClean="0"/>
                        <a:t> writing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Guided </a:t>
                      </a:r>
                      <a:r>
                        <a:rPr lang="en-US" dirty="0" smtClean="0"/>
                        <a:t>inquiry (student-centered</a:t>
                      </a:r>
                      <a:r>
                        <a:rPr lang="en-US" baseline="0" dirty="0" smtClean="0"/>
                        <a:t> discourse)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Think-Pair-Share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Informational text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Arguments with evidence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 do one,</a:t>
                      </a:r>
                      <a:r>
                        <a:rPr lang="en-US" baseline="0" dirty="0" smtClean="0"/>
                        <a:t> you do one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Paraphrase passport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Text-based</a:t>
                      </a:r>
                      <a:r>
                        <a:rPr lang="en-US" baseline="0" dirty="0" smtClean="0"/>
                        <a:t> evidence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Writing to learn as well as formal writing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Deconstructing the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Now, let’s take a look at the Speaking and Listening standards.</a:t>
            </a:r>
          </a:p>
          <a:p>
            <a:r>
              <a:rPr lang="en-US" dirty="0" smtClean="0"/>
              <a:t>Find the right standards for your grade level.</a:t>
            </a:r>
          </a:p>
          <a:p>
            <a:r>
              <a:rPr lang="en-US" dirty="0" smtClean="0"/>
              <a:t>Read through them, thinking about what you currently teach and what you could teach in the future.</a:t>
            </a:r>
          </a:p>
          <a:p>
            <a:r>
              <a:rPr lang="en-US" dirty="0" smtClean="0"/>
              <a:t>Make a T-</a:t>
            </a:r>
            <a:r>
              <a:rPr lang="en-US" dirty="0" smtClean="0"/>
              <a:t>chart: what I currently teach, what I could teach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your T-charts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Paraphrase Passport</a:t>
            </a:r>
          </a:p>
          <a:p>
            <a:r>
              <a:rPr lang="en-US" dirty="0" smtClean="0"/>
              <a:t>Method is on </a:t>
            </a:r>
            <a:r>
              <a:rPr lang="en-US" dirty="0" err="1" smtClean="0"/>
              <a:t>p</a:t>
            </a:r>
            <a:r>
              <a:rPr lang="en-US" dirty="0" smtClean="0"/>
              <a:t>. 77.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the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Sample assessments</a:t>
            </a:r>
          </a:p>
          <a:p>
            <a:r>
              <a:rPr lang="en-US" dirty="0" smtClean="0"/>
              <a:t>In group of 3-4 people, choose either the 4</a:t>
            </a:r>
            <a:r>
              <a:rPr lang="en-US" baseline="30000" dirty="0" smtClean="0"/>
              <a:t>th</a:t>
            </a:r>
            <a:r>
              <a:rPr lang="en-US" dirty="0" smtClean="0"/>
              <a:t> grade or 6</a:t>
            </a:r>
            <a:r>
              <a:rPr lang="en-US" baseline="30000" dirty="0" smtClean="0"/>
              <a:t>th</a:t>
            </a:r>
            <a:r>
              <a:rPr lang="en-US" dirty="0" smtClean="0"/>
              <a:t> grade assessment to read.</a:t>
            </a:r>
          </a:p>
          <a:p>
            <a:r>
              <a:rPr lang="en-US" dirty="0" smtClean="0"/>
              <a:t>Instructions for group discussion (Final Word) on handout.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get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about a piece of your curriculum that could use more student engagement.</a:t>
            </a:r>
          </a:p>
          <a:p>
            <a:r>
              <a:rPr lang="en-US" dirty="0" smtClean="0"/>
              <a:t>Design a prompt that addresses the Speaking and Listening standards.  </a:t>
            </a:r>
          </a:p>
          <a:p>
            <a:r>
              <a:rPr lang="en-US" dirty="0" smtClean="0"/>
              <a:t>Use one of the strategies in Chapter</a:t>
            </a:r>
            <a:r>
              <a:rPr lang="en-US" dirty="0" smtClean="0"/>
              <a:t> </a:t>
            </a:r>
            <a:r>
              <a:rPr lang="en-US" dirty="0" smtClean="0"/>
              <a:t>6</a:t>
            </a:r>
            <a:r>
              <a:rPr lang="en-US" dirty="0" smtClean="0"/>
              <a:t> </a:t>
            </a:r>
            <a:r>
              <a:rPr lang="en-US" dirty="0" smtClean="0"/>
              <a:t>i</a:t>
            </a:r>
            <a:r>
              <a:rPr lang="en-US" dirty="0" smtClean="0"/>
              <a:t>n </a:t>
            </a:r>
            <a:r>
              <a:rPr lang="en-US" dirty="0" smtClean="0"/>
              <a:t>your book.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120946"/>
            <a:ext cx="7498080" cy="771029"/>
          </a:xfrm>
        </p:spPr>
        <p:txBody>
          <a:bodyPr>
            <a:normAutofit/>
          </a:bodyPr>
          <a:lstStyle/>
          <a:p>
            <a:pPr algn="ctr"/>
            <a:r>
              <a:rPr lang="en-US" u="sng" dirty="0" smtClean="0"/>
              <a:t>3-2-1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7889" y="1073393"/>
            <a:ext cx="7845761" cy="5175007"/>
          </a:xfrm>
        </p:spPr>
        <p:txBody>
          <a:bodyPr>
            <a:normAutofit fontScale="85000" lnSpcReduction="10000"/>
          </a:bodyPr>
          <a:lstStyle/>
          <a:p>
            <a:pPr marL="82296" indent="0">
              <a:buNone/>
            </a:pPr>
            <a:r>
              <a:rPr lang="en-US" dirty="0" smtClean="0"/>
              <a:t>Think </a:t>
            </a:r>
            <a:r>
              <a:rPr lang="en-US" dirty="0"/>
              <a:t>about what you’ve experienced today.  Write down the following: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b="1" dirty="0" smtClean="0"/>
              <a:t>3</a:t>
            </a:r>
            <a:r>
              <a:rPr lang="en-US" dirty="0" smtClean="0"/>
              <a:t> </a:t>
            </a:r>
            <a:r>
              <a:rPr lang="en-US" dirty="0"/>
              <a:t>things that you learned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b="1" dirty="0" smtClean="0"/>
              <a:t>2</a:t>
            </a:r>
            <a:r>
              <a:rPr lang="en-US" dirty="0" smtClean="0"/>
              <a:t> </a:t>
            </a:r>
            <a:r>
              <a:rPr lang="en-US" dirty="0"/>
              <a:t>questions you have.</a:t>
            </a:r>
          </a:p>
          <a:p>
            <a:pPr marL="82296" indent="0">
              <a:buNone/>
            </a:pPr>
            <a:endParaRPr lang="en-US" dirty="0"/>
          </a:p>
          <a:p>
            <a:r>
              <a:rPr lang="en-US" b="1" dirty="0"/>
              <a:t>1</a:t>
            </a:r>
            <a:r>
              <a:rPr lang="en-US" dirty="0"/>
              <a:t> thing you can commit to using and how you might use it (or a new idea that came to you as a result of today’s experience)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Find </a:t>
            </a:r>
            <a:r>
              <a:rPr lang="en-US" dirty="0"/>
              <a:t>a partner and take turns sharing your lists.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517989" y="6453549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Sacramento Area Science </a:t>
            </a:r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2676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0"/>
            <a:ext cx="7498080" cy="1124857"/>
          </a:xfrm>
        </p:spPr>
        <p:txBody>
          <a:bodyPr/>
          <a:lstStyle/>
          <a:p>
            <a:r>
              <a:rPr lang="en-US" dirty="0" smtClean="0"/>
              <a:t>Most Important Points (MIPs)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1619" y="1306286"/>
            <a:ext cx="7712069" cy="4942114"/>
          </a:xfrm>
        </p:spPr>
        <p:txBody>
          <a:bodyPr/>
          <a:lstStyle/>
          <a:p>
            <a:pPr marL="82296" indent="0">
              <a:spcAft>
                <a:spcPts val="600"/>
              </a:spcAft>
              <a:buNone/>
            </a:pPr>
            <a:r>
              <a:rPr lang="en-US" dirty="0" smtClean="0"/>
              <a:t>Think about what you’ve experienced today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Write down two to four Most Important Points (MIPs)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Find a partner with whom you haven’t worked much – share your list and listen to theirs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Switch partners and repeat your conversation about your MIPs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469609" y="6445161"/>
            <a:ext cx="3275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Sacramento Area Science </a:t>
            </a:r>
            <a:r>
              <a:rPr lang="en-US" dirty="0" smtClean="0"/>
              <a:t>Project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8140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AREN’T trying to do: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you science content for your specific grade level.</a:t>
            </a:r>
          </a:p>
          <a:p>
            <a:r>
              <a:rPr lang="en-US" dirty="0" smtClean="0"/>
              <a:t>Provide a packaged lesson for every grade level.</a:t>
            </a:r>
          </a:p>
          <a:p>
            <a:r>
              <a:rPr lang="en-US" dirty="0" smtClean="0"/>
              <a:t>Dictate to you how to teach.</a:t>
            </a:r>
          </a:p>
          <a:p>
            <a:endParaRPr lang="en-US" dirty="0" smtClean="0"/>
          </a:p>
          <a:p>
            <a:r>
              <a:rPr lang="en-US" dirty="0" smtClean="0"/>
              <a:t>We just want to enlarge your toolbox </a:t>
            </a:r>
            <a:r>
              <a:rPr lang="en-US" smtClean="0"/>
              <a:t>for teaching.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of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Be considerate and respectful in language and tone.</a:t>
            </a:r>
          </a:p>
          <a:p>
            <a:r>
              <a:rPr lang="en-US" dirty="0" smtClean="0"/>
              <a:t>Make sure everyone has a chance to express their ideas.</a:t>
            </a:r>
          </a:p>
          <a:p>
            <a:r>
              <a:rPr lang="en-US" dirty="0" smtClean="0"/>
              <a:t>Begin speaking by paraphrasing what the last speaker said, then transition to your comments.</a:t>
            </a:r>
          </a:p>
          <a:p>
            <a:r>
              <a:rPr lang="en-US" dirty="0" smtClean="0"/>
              <a:t>Try not to steal anyone’s “Aha!” moment by telling them your answers—instead, ask questions that will help guide the person to these ideas.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a 4</a:t>
            </a:r>
            <a:r>
              <a:rPr lang="en-US" baseline="30000" dirty="0" smtClean="0"/>
              <a:t>th</a:t>
            </a:r>
            <a:r>
              <a:rPr lang="en-US" dirty="0" smtClean="0"/>
              <a:t> grade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</a:t>
            </a:r>
            <a:r>
              <a:rPr lang="en-US" dirty="0" err="1" smtClean="0"/>
              <a:t>Doogie</a:t>
            </a:r>
            <a:r>
              <a:rPr lang="en-US" dirty="0" smtClean="0"/>
              <a:t> &amp; Kyle scenario</a:t>
            </a:r>
          </a:p>
          <a:p>
            <a:r>
              <a:rPr lang="en-US" dirty="0" smtClean="0"/>
              <a:t>Think silently about their ideas.  Who do you agree with more?</a:t>
            </a:r>
          </a:p>
          <a:p>
            <a:r>
              <a:rPr lang="en-US" dirty="0" smtClean="0"/>
              <a:t>Then share your ideas with your partner.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Preassessment</a:t>
            </a:r>
            <a:r>
              <a:rPr lang="en-US" dirty="0" smtClean="0"/>
              <a:t>: Agree/Disagree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your Thinking About Electricity handout.</a:t>
            </a:r>
          </a:p>
          <a:p>
            <a:r>
              <a:rPr lang="en-US" dirty="0" smtClean="0"/>
              <a:t>Read each statement.  Mark agree, disagree, it depends or not sure.</a:t>
            </a:r>
          </a:p>
          <a:p>
            <a:r>
              <a:rPr lang="en-US" dirty="0" smtClean="0"/>
              <a:t>Then write a short sentence about your thinking.</a:t>
            </a:r>
          </a:p>
          <a:p>
            <a:r>
              <a:rPr lang="en-US" dirty="0" smtClean="0"/>
              <a:t>Do all three statements without discussion.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discuss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Protocol: Paraphrase Passport</a:t>
            </a:r>
          </a:p>
          <a:p>
            <a:r>
              <a:rPr lang="en-US" dirty="0" smtClean="0"/>
              <a:t>First person talks.</a:t>
            </a:r>
          </a:p>
          <a:p>
            <a:r>
              <a:rPr lang="en-US" dirty="0" smtClean="0"/>
              <a:t>Next person paraphrases, then talks about their own idea.</a:t>
            </a:r>
          </a:p>
          <a:p>
            <a:r>
              <a:rPr lang="en-US" dirty="0" smtClean="0"/>
              <a:t>Continue around the circle (paraphrase ONLY the person before you, NOT the whole circle)</a:t>
            </a:r>
          </a:p>
          <a:p>
            <a:r>
              <a:rPr lang="en-US" dirty="0" smtClean="0"/>
              <a:t>When it comes back to the first person, she paraphrases the last person.</a:t>
            </a:r>
          </a:p>
          <a:p>
            <a:r>
              <a:rPr lang="en-US" dirty="0" smtClean="0"/>
              <a:t>Next round – a different person starts.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Reactions to paraphrasing?</a:t>
            </a:r>
            <a:br>
              <a:rPr lang="en-US" dirty="0" smtClean="0"/>
            </a:br>
            <a:r>
              <a:rPr lang="en-US" dirty="0" smtClean="0"/>
              <a:t>Reactions to A&amp;D?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Now let’s investigate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Batteries and Bulbs handout</a:t>
            </a:r>
          </a:p>
          <a:p>
            <a:r>
              <a:rPr lang="en-US" dirty="0" smtClean="0"/>
              <a:t>First, assign roles in the group of 3-4.</a:t>
            </a:r>
          </a:p>
          <a:p>
            <a:pPr lvl="1"/>
            <a:r>
              <a:rPr lang="en-US" dirty="0" smtClean="0"/>
              <a:t>Recorder</a:t>
            </a:r>
          </a:p>
          <a:p>
            <a:pPr lvl="1"/>
            <a:r>
              <a:rPr lang="en-US" dirty="0" smtClean="0"/>
              <a:t>Reporter</a:t>
            </a:r>
          </a:p>
          <a:p>
            <a:pPr lvl="1"/>
            <a:r>
              <a:rPr lang="en-US" dirty="0" smtClean="0"/>
              <a:t>Materials Manager</a:t>
            </a:r>
          </a:p>
          <a:p>
            <a:pPr lvl="1"/>
            <a:r>
              <a:rPr lang="en-US" dirty="0" smtClean="0"/>
              <a:t>Encourager</a:t>
            </a:r>
          </a:p>
          <a:p>
            <a:r>
              <a:rPr lang="en-US" dirty="0" smtClean="0"/>
              <a:t>Explicit roles increase participation and equity.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4757</TotalTime>
  <Words>1287</Words>
  <Application>Microsoft Macintosh PowerPoint</Application>
  <PresentationFormat>On-screen Show (4:3)</PresentationFormat>
  <Paragraphs>166</Paragraphs>
  <Slides>29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Solstice</vt:lpstr>
      <vt:lpstr>Welcome to the 4th-6th Breakout</vt:lpstr>
      <vt:lpstr>What’s our goal here?</vt:lpstr>
      <vt:lpstr>What we AREN’T trying to do:</vt:lpstr>
      <vt:lpstr>Rules of Engagement</vt:lpstr>
      <vt:lpstr>Let’s try a 4th grade lesson</vt:lpstr>
      <vt:lpstr>Preassessment: Agree/Disagree</vt:lpstr>
      <vt:lpstr>Now let’s discuss</vt:lpstr>
      <vt:lpstr>Reactions to paraphrasing? Reactions to A&amp;D?</vt:lpstr>
      <vt:lpstr>Now let’s investigate</vt:lpstr>
      <vt:lpstr>Ready to explore!</vt:lpstr>
      <vt:lpstr>Remember…</vt:lpstr>
      <vt:lpstr>What rules did we find?</vt:lpstr>
      <vt:lpstr>Now you get to ask the question</vt:lpstr>
      <vt:lpstr>Ask a question that will help us solve this problem</vt:lpstr>
      <vt:lpstr>As you experiment…</vt:lpstr>
      <vt:lpstr>What can we add to our rules now?</vt:lpstr>
      <vt:lpstr>Now let’s do some reading</vt:lpstr>
      <vt:lpstr>Now let’s process the reading</vt:lpstr>
      <vt:lpstr>Did you already make each kind of circuit?</vt:lpstr>
      <vt:lpstr>Now we’re ready to school Doogie and Kyle</vt:lpstr>
      <vt:lpstr>And finally, the post assessment</vt:lpstr>
      <vt:lpstr>Deconstructing the Lesson</vt:lpstr>
      <vt:lpstr>Deconstructing the Lesson</vt:lpstr>
      <vt:lpstr>Deconstructing the Lesson</vt:lpstr>
      <vt:lpstr>Processing your T-charts</vt:lpstr>
      <vt:lpstr>Looking at the assessment</vt:lpstr>
      <vt:lpstr>Let’s get practical</vt:lpstr>
      <vt:lpstr>3-2-1</vt:lpstr>
      <vt:lpstr>Most Important Points (MIPs)</vt:lpstr>
    </vt:vector>
  </TitlesOfParts>
  <Company>School of Education, 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Focusing on Phenomena</dc:title>
  <dc:creator>cindy passmore</dc:creator>
  <cp:lastModifiedBy>Judi Kusnick</cp:lastModifiedBy>
  <cp:revision>153</cp:revision>
  <dcterms:created xsi:type="dcterms:W3CDTF">2013-06-13T15:21:12Z</dcterms:created>
  <dcterms:modified xsi:type="dcterms:W3CDTF">2013-06-13T17:00:31Z</dcterms:modified>
</cp:coreProperties>
</file>