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2"/>
  </p:notesMasterIdLst>
  <p:sldIdLst>
    <p:sldId id="369" r:id="rId2"/>
    <p:sldId id="370" r:id="rId3"/>
    <p:sldId id="371" r:id="rId4"/>
    <p:sldId id="372" r:id="rId5"/>
    <p:sldId id="374" r:id="rId6"/>
    <p:sldId id="375" r:id="rId7"/>
    <p:sldId id="395" r:id="rId8"/>
    <p:sldId id="396" r:id="rId9"/>
    <p:sldId id="397" r:id="rId10"/>
    <p:sldId id="376" r:id="rId11"/>
    <p:sldId id="398" r:id="rId12"/>
    <p:sldId id="399" r:id="rId13"/>
    <p:sldId id="400" r:id="rId14"/>
    <p:sldId id="378" r:id="rId15"/>
    <p:sldId id="401" r:id="rId16"/>
    <p:sldId id="402" r:id="rId17"/>
    <p:sldId id="379" r:id="rId18"/>
    <p:sldId id="403" r:id="rId19"/>
    <p:sldId id="380" r:id="rId20"/>
    <p:sldId id="404" r:id="rId21"/>
    <p:sldId id="405" r:id="rId22"/>
    <p:sldId id="381" r:id="rId23"/>
    <p:sldId id="406" r:id="rId24"/>
    <p:sldId id="382" r:id="rId25"/>
    <p:sldId id="383" r:id="rId26"/>
    <p:sldId id="407" r:id="rId27"/>
    <p:sldId id="411" r:id="rId28"/>
    <p:sldId id="408" r:id="rId29"/>
    <p:sldId id="315" r:id="rId30"/>
    <p:sldId id="363"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88696" autoAdjust="0"/>
  </p:normalViewPr>
  <p:slideViewPr>
    <p:cSldViewPr snapToGrid="0" snapToObjects="1">
      <p:cViewPr>
        <p:scale>
          <a:sx n="105" d="100"/>
          <a:sy n="105" d="100"/>
        </p:scale>
        <p:origin x="-344" y="-440"/>
      </p:cViewPr>
      <p:guideLst>
        <p:guide orient="horz" pos="2160"/>
        <p:guide pos="2880"/>
      </p:guideLst>
    </p:cSldViewPr>
  </p:slideViewPr>
  <p:notesTextViewPr>
    <p:cViewPr>
      <p:scale>
        <a:sx n="100" d="100"/>
        <a:sy n="100" d="100"/>
      </p:scale>
      <p:origin x="0" y="0"/>
    </p:cViewPr>
  </p:notesTextViewPr>
  <p:sorterViewPr>
    <p:cViewPr>
      <p:scale>
        <a:sx n="115" d="100"/>
        <a:sy n="115" d="100"/>
      </p:scale>
      <p:origin x="0" y="0"/>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AA53CA8-7FF3-9243-B090-FFE377C90A84}" type="datetimeFigureOut">
              <a:rPr lang="en-US" smtClean="0"/>
              <a:pPr/>
              <a:t>7/16/13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65D820A-1210-724E-84F8-E3B4499796B2}" type="slidenum">
              <a:rPr lang="en-US" smtClean="0"/>
              <a:pPr/>
              <a:t>‹#›</a:t>
            </a:fld>
            <a:endParaRPr lang="en-US"/>
          </a:p>
        </p:txBody>
      </p:sp>
    </p:spTree>
    <p:extLst>
      <p:ext uri="{BB962C8B-B14F-4D97-AF65-F5344CB8AC3E}">
        <p14:creationId xmlns:p14="http://schemas.microsoft.com/office/powerpoint/2010/main" val="4116009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9:30-9:40 reading</a:t>
            </a:r>
            <a:r>
              <a:rPr lang="en-US" baseline="0" dirty="0" smtClean="0"/>
              <a:t> &amp; discussion</a:t>
            </a:r>
            <a:endParaRPr lang="en-US" dirty="0" smtClean="0"/>
          </a:p>
        </p:txBody>
      </p:sp>
      <p:sp>
        <p:nvSpPr>
          <p:cNvPr id="4" name="Slide Number Placeholder 3"/>
          <p:cNvSpPr>
            <a:spLocks noGrp="1"/>
          </p:cNvSpPr>
          <p:nvPr>
            <p:ph type="sldNum" sz="quarter" idx="10"/>
          </p:nvPr>
        </p:nvSpPr>
        <p:spPr/>
        <p:txBody>
          <a:bodyPr/>
          <a:lstStyle/>
          <a:p>
            <a:fld id="{065D820A-1210-724E-84F8-E3B4499796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11:05-11:15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11:15-11:20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11:20-11:30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11:30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12:30-1250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19</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12:50-12:55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20</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12:55-1:10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21</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1:10-1:20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22</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1:20-1:30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23</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1:30-1:40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9:45-9:55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1:40-1:50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25</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1:50-2:05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26</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2:05-2:15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28</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29</a:t>
            </a:fld>
            <a:endParaRPr lang="en-US"/>
          </a:p>
        </p:txBody>
      </p:sp>
    </p:spTree>
    <p:extLst>
      <p:ext uri="{BB962C8B-B14F-4D97-AF65-F5344CB8AC3E}">
        <p14:creationId xmlns:p14="http://schemas.microsoft.com/office/powerpoint/2010/main" val="2435737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10:25-10:30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10:30-10:35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10:35-10:40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10:40-10:50 </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10:50-11:00</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10:00-11:05</a:t>
            </a:r>
            <a:endParaRPr lang="en-US" dirty="0"/>
          </a:p>
        </p:txBody>
      </p:sp>
      <p:sp>
        <p:nvSpPr>
          <p:cNvPr id="4" name="Slide Number Placeholder 3"/>
          <p:cNvSpPr>
            <a:spLocks noGrp="1"/>
          </p:cNvSpPr>
          <p:nvPr>
            <p:ph type="sldNum" sz="quarter" idx="10"/>
          </p:nvPr>
        </p:nvSpPr>
        <p:spPr/>
        <p:txBody>
          <a:bodyPr/>
          <a:lstStyle/>
          <a:p>
            <a:fld id="{065D820A-1210-724E-84F8-E3B4499796B2}"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p>
            <a:fld id="{18CCB146-8283-BB49-B7DB-BFA3391F5294}" type="datetimeFigureOut">
              <a:rPr lang="en-US" smtClean="0"/>
              <a:pPr/>
              <a:t>7/16/13</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2A403ED7-834E-B04B-B4CD-64410AEBDDF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CB146-8283-BB49-B7DB-BFA3391F5294}" type="datetimeFigureOut">
              <a:rPr lang="en-US" smtClean="0"/>
              <a:pPr/>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CB146-8283-BB49-B7DB-BFA3391F5294}" type="datetimeFigureOut">
              <a:rPr lang="en-US" smtClean="0"/>
              <a:pPr/>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8CCB146-8283-BB49-B7DB-BFA3391F5294}" type="datetimeFigureOut">
              <a:rPr lang="en-US" smtClean="0"/>
              <a:pPr/>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8CCB146-8283-BB49-B7DB-BFA3391F5294}" type="datetimeFigureOut">
              <a:rPr lang="en-US" smtClean="0"/>
              <a:pPr/>
              <a:t>7/16/13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403ED7-834E-B04B-B4CD-64410AEBDDF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CCB146-8283-BB49-B7DB-BFA3391F5294}" type="datetimeFigureOut">
              <a:rPr lang="en-US" smtClean="0"/>
              <a:pPr/>
              <a:t>7/16/13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8CCB146-8283-BB49-B7DB-BFA3391F5294}" type="datetimeFigureOut">
              <a:rPr lang="en-US" smtClean="0"/>
              <a:pPr/>
              <a:t>7/16/13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8CCB146-8283-BB49-B7DB-BFA3391F5294}" type="datetimeFigureOut">
              <a:rPr lang="en-US" smtClean="0"/>
              <a:pPr/>
              <a:t>7/16/13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18CCB146-8283-BB49-B7DB-BFA3391F5294}" type="datetimeFigureOut">
              <a:rPr lang="en-US" smtClean="0"/>
              <a:pPr/>
              <a:t>7/16/13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A403ED7-834E-B04B-B4CD-64410AEBDDF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8CCB146-8283-BB49-B7DB-BFA3391F5294}" type="datetimeFigureOut">
              <a:rPr lang="en-US" smtClean="0"/>
              <a:pPr/>
              <a:t>7/16/13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03ED7-834E-B04B-B4CD-64410AEBDD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8CCB146-8283-BB49-B7DB-BFA3391F5294}" type="datetimeFigureOut">
              <a:rPr lang="en-US" smtClean="0"/>
              <a:pPr/>
              <a:t>7/16/13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403ED7-834E-B04B-B4CD-64410AEBDDF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lstStyle>
          <a:p>
            <a:pPr marL="0" algn="l" eaLnBrk="1" latinLnBrk="0" hangingPunct="1"/>
            <a:r>
              <a:rPr kumimoji="0" lang="en-US" smtClean="0"/>
              <a:t>Drag picture to placeholder or click icon to add</a:t>
            </a:r>
            <a:endParaRPr kumimoji="0" lang="en-US" dirty="0"/>
          </a:p>
        </p:txBody>
      </p:sp>
      <p:sp>
        <p:nvSpPr>
          <p:cNvPr id="9" name="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2484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24" name="Date Placeholder 23"/>
          <p:cNvSpPr>
            <a:spLocks noGrp="1"/>
          </p:cNvSpPr>
          <p:nvPr>
            <p:ph type="dt" sz="half" idx="2"/>
          </p:nvPr>
        </p:nvSpPr>
        <p:spPr>
          <a:xfrm>
            <a:off x="1088135" y="6381750"/>
            <a:ext cx="2488979" cy="476250"/>
          </a:xfrm>
          <a:prstGeom prst="rect">
            <a:avLst/>
          </a:prstGeom>
        </p:spPr>
        <p:txBody>
          <a:bodyPr anchor="b"/>
          <a:lstStyle>
            <a:lvl1pPr algn="r" eaLnBrk="1" latinLnBrk="0" hangingPunct="1">
              <a:defRPr kumimoji="0" sz="1200">
                <a:solidFill>
                  <a:schemeClr val="tx2"/>
                </a:solidFill>
              </a:defRPr>
            </a:lvl1pPr>
          </a:lstStyle>
          <a:p>
            <a:r>
              <a:rPr lang="en-US" dirty="0" smtClean="0"/>
              <a:t>Sacramento Area Science Project</a:t>
            </a:r>
            <a:endParaRPr lang="en-US" dirty="0"/>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tx2"/>
                </a:solidFill>
                <a:effectLst/>
              </a:defRPr>
            </a:lvl1pPr>
          </a:lstStyle>
          <a:p>
            <a:pPr algn="r"/>
            <a:r>
              <a:rPr lang="en-US" dirty="0" smtClean="0"/>
              <a:t>1/30/13</a:t>
            </a:r>
            <a:endParaRPr lang="en-US" dirty="0"/>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lstStyle>
          <a:p>
            <a:endParaRPr lang="en-US" dirty="0"/>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try a 5</a:t>
            </a:r>
            <a:r>
              <a:rPr lang="en-US" baseline="30000" dirty="0" smtClean="0"/>
              <a:t>th</a:t>
            </a:r>
            <a:r>
              <a:rPr lang="en-US" dirty="0" smtClean="0"/>
              <a:t> grade lesson</a:t>
            </a:r>
            <a:endParaRPr lang="en-US" dirty="0"/>
          </a:p>
        </p:txBody>
      </p:sp>
      <p:sp>
        <p:nvSpPr>
          <p:cNvPr id="3" name="Content Placeholder 2"/>
          <p:cNvSpPr>
            <a:spLocks noGrp="1"/>
          </p:cNvSpPr>
          <p:nvPr>
            <p:ph idx="1"/>
          </p:nvPr>
        </p:nvSpPr>
        <p:spPr/>
        <p:txBody>
          <a:bodyPr>
            <a:normAutofit/>
          </a:bodyPr>
          <a:lstStyle/>
          <a:p>
            <a:r>
              <a:rPr lang="en-US" dirty="0" smtClean="0"/>
              <a:t>Find the story </a:t>
            </a:r>
            <a:r>
              <a:rPr lang="en-US" u="sng" dirty="0" smtClean="0"/>
              <a:t>The Little Tent That Cried</a:t>
            </a:r>
          </a:p>
          <a:p>
            <a:r>
              <a:rPr lang="en-US" dirty="0" smtClean="0"/>
              <a:t>Let’s read it to ourselves silently.</a:t>
            </a:r>
          </a:p>
          <a:p>
            <a:r>
              <a:rPr lang="en-US" dirty="0" smtClean="0"/>
              <a:t>The story has some clues in it about why the tent is crying.  Mark anything you want to keep track of to help you solve the mystery.</a:t>
            </a:r>
          </a:p>
          <a:p>
            <a:r>
              <a:rPr lang="en-US" dirty="0" smtClean="0"/>
              <a:t>When you are done, you can talk informally to your neighbors: where is the water in the tent coming from?</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little more work with the swabs</a:t>
            </a:r>
            <a:endParaRPr lang="en-US" dirty="0"/>
          </a:p>
        </p:txBody>
      </p:sp>
      <p:sp>
        <p:nvSpPr>
          <p:cNvPr id="3" name="Content Placeholder 2"/>
          <p:cNvSpPr>
            <a:spLocks noGrp="1"/>
          </p:cNvSpPr>
          <p:nvPr>
            <p:ph idx="1"/>
          </p:nvPr>
        </p:nvSpPr>
        <p:spPr/>
        <p:txBody>
          <a:bodyPr>
            <a:normAutofit lnSpcReduction="10000"/>
          </a:bodyPr>
          <a:lstStyle/>
          <a:p>
            <a:r>
              <a:rPr lang="en-US" dirty="0" smtClean="0"/>
              <a:t>Handout: Swab Balance</a:t>
            </a:r>
          </a:p>
          <a:p>
            <a:r>
              <a:rPr lang="en-US" dirty="0" smtClean="0"/>
              <a:t>In your original group of 2-3 people</a:t>
            </a:r>
          </a:p>
          <a:p>
            <a:r>
              <a:rPr lang="en-US" dirty="0" smtClean="0"/>
              <a:t>Read the instructions carefully first.</a:t>
            </a:r>
          </a:p>
          <a:p>
            <a:r>
              <a:rPr lang="en-US" dirty="0" smtClean="0"/>
              <a:t>Your materials manager will step up the apparatus while your reporter reads the directions out loud from Step A to Step C.</a:t>
            </a:r>
          </a:p>
          <a:p>
            <a:r>
              <a:rPr lang="en-US" dirty="0" smtClean="0"/>
              <a:t>Your recorder will record your group’s answer to questions #6 &amp; 7 on your whiteboard.</a:t>
            </a:r>
          </a:p>
          <a:p>
            <a:endParaRPr lang="en-US" dirty="0" smtClean="0"/>
          </a:p>
          <a:p>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Pause for What We Think Now</a:t>
            </a:r>
            <a:endParaRPr lang="en-US" dirty="0"/>
          </a:p>
        </p:txBody>
      </p:sp>
      <p:sp>
        <p:nvSpPr>
          <p:cNvPr id="3" name="Content Placeholder 2"/>
          <p:cNvSpPr>
            <a:spLocks noGrp="1"/>
          </p:cNvSpPr>
          <p:nvPr>
            <p:ph idx="1"/>
          </p:nvPr>
        </p:nvSpPr>
        <p:spPr/>
        <p:txBody>
          <a:bodyPr/>
          <a:lstStyle/>
          <a:p>
            <a:r>
              <a:rPr lang="en-US" dirty="0" smtClean="0"/>
              <a:t>Each reporter will contribute one thing that the group has learned about this process called evaporation.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Another phenomenon</a:t>
            </a:r>
            <a:endParaRPr lang="en-US" dirty="0"/>
          </a:p>
        </p:txBody>
      </p:sp>
      <p:sp>
        <p:nvSpPr>
          <p:cNvPr id="3" name="Content Placeholder 2"/>
          <p:cNvSpPr>
            <a:spLocks noGrp="1"/>
          </p:cNvSpPr>
          <p:nvPr>
            <p:ph idx="1"/>
          </p:nvPr>
        </p:nvSpPr>
        <p:spPr/>
        <p:txBody>
          <a:bodyPr/>
          <a:lstStyle/>
          <a:p>
            <a:r>
              <a:rPr lang="en-US" dirty="0" smtClean="0"/>
              <a:t>Handout: Leaking Soda</a:t>
            </a:r>
          </a:p>
          <a:p>
            <a:r>
              <a:rPr lang="en-US" dirty="0" smtClean="0"/>
              <a:t>We’ll talk through most of this activity.</a:t>
            </a:r>
          </a:p>
          <a:p>
            <a:r>
              <a:rPr lang="en-US" dirty="0" smtClean="0"/>
              <a:t>Read the </a:t>
            </a:r>
            <a:r>
              <a:rPr lang="en-US" dirty="0" err="1" smtClean="0"/>
              <a:t>Doogie</a:t>
            </a:r>
            <a:r>
              <a:rPr lang="en-US" dirty="0" smtClean="0"/>
              <a:t> and Kyle story.</a:t>
            </a:r>
          </a:p>
          <a:p>
            <a:r>
              <a:rPr lang="en-US" dirty="0" smtClean="0"/>
              <a:t>Is Kyle’s can leaking?</a:t>
            </a:r>
          </a:p>
          <a:p>
            <a:r>
              <a:rPr lang="en-US" dirty="0" smtClean="0"/>
              <a:t>Now look at the activity.</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your teacher hat on…</a:t>
            </a:r>
            <a:endParaRPr lang="en-US" dirty="0"/>
          </a:p>
        </p:txBody>
      </p:sp>
      <p:sp>
        <p:nvSpPr>
          <p:cNvPr id="3" name="Content Placeholder 2"/>
          <p:cNvSpPr>
            <a:spLocks noGrp="1"/>
          </p:cNvSpPr>
          <p:nvPr>
            <p:ph idx="1"/>
          </p:nvPr>
        </p:nvSpPr>
        <p:spPr/>
        <p:txBody>
          <a:bodyPr/>
          <a:lstStyle/>
          <a:p>
            <a:r>
              <a:rPr lang="en-US" dirty="0" smtClean="0"/>
              <a:t>What scaffolds would your students need to get from observation to explanation?  Notice that the explanation must include both evidence from your observations of the jar, and evidence of from the Swab activities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0667" y="274638"/>
            <a:ext cx="8043333" cy="1143000"/>
          </a:xfrm>
        </p:spPr>
        <p:txBody>
          <a:bodyPr>
            <a:normAutofit/>
          </a:bodyPr>
          <a:lstStyle/>
          <a:p>
            <a:r>
              <a:rPr lang="en-US" dirty="0" smtClean="0"/>
              <a:t>Finally:</a:t>
            </a:r>
            <a:endParaRPr lang="en-US" dirty="0"/>
          </a:p>
        </p:txBody>
      </p:sp>
      <p:sp>
        <p:nvSpPr>
          <p:cNvPr id="3" name="Content Placeholder 2"/>
          <p:cNvSpPr>
            <a:spLocks noGrp="1"/>
          </p:cNvSpPr>
          <p:nvPr>
            <p:ph idx="1"/>
          </p:nvPr>
        </p:nvSpPr>
        <p:spPr/>
        <p:txBody>
          <a:bodyPr/>
          <a:lstStyle/>
          <a:p>
            <a:r>
              <a:rPr lang="en-US" dirty="0" smtClean="0"/>
              <a:t>Are </a:t>
            </a:r>
            <a:r>
              <a:rPr lang="en-US" dirty="0" err="1" smtClean="0"/>
              <a:t>Doogie</a:t>
            </a:r>
            <a:r>
              <a:rPr lang="en-US" dirty="0" smtClean="0"/>
              <a:t> and Kyle right?  Is the can leaking?  How could you test that idea?</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original story</a:t>
            </a:r>
            <a:endParaRPr lang="en-US" dirty="0"/>
          </a:p>
        </p:txBody>
      </p:sp>
      <p:sp>
        <p:nvSpPr>
          <p:cNvPr id="3" name="Content Placeholder 2"/>
          <p:cNvSpPr>
            <a:spLocks noGrp="1"/>
          </p:cNvSpPr>
          <p:nvPr>
            <p:ph idx="1"/>
          </p:nvPr>
        </p:nvSpPr>
        <p:spPr/>
        <p:txBody>
          <a:bodyPr/>
          <a:lstStyle/>
          <a:p>
            <a:r>
              <a:rPr lang="en-US" dirty="0" smtClean="0"/>
              <a:t>Why was the little tent crying?</a:t>
            </a:r>
          </a:p>
          <a:p>
            <a:r>
              <a:rPr lang="en-US" dirty="0" smtClean="0"/>
              <a:t>Your ultimate task is to finish the story.</a:t>
            </a:r>
          </a:p>
          <a:p>
            <a:r>
              <a:rPr lang="en-US" dirty="0" smtClean="0"/>
              <a:t>We’ll use the graphic organizer to get there.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actual kids said</a:t>
            </a:r>
            <a:endParaRPr lang="en-US" dirty="0"/>
          </a:p>
        </p:txBody>
      </p:sp>
      <p:sp>
        <p:nvSpPr>
          <p:cNvPr id="5" name="Content Placeholder 4"/>
          <p:cNvSpPr>
            <a:spLocks noGrp="1"/>
          </p:cNvSpPr>
          <p:nvPr>
            <p:ph idx="1"/>
          </p:nvPr>
        </p:nvSpPr>
        <p:spPr/>
        <p:txBody>
          <a:bodyPr/>
          <a:lstStyle/>
          <a:p>
            <a:r>
              <a:rPr lang="en-US" dirty="0" smtClean="0"/>
              <a:t>Judi: open the </a:t>
            </a:r>
            <a:r>
              <a:rPr lang="en-US" dirty="0" err="1" smtClean="0"/>
              <a:t>pdf</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revisit the assessment</a:t>
            </a:r>
            <a:endParaRPr lang="en-US" dirty="0"/>
          </a:p>
        </p:txBody>
      </p:sp>
      <p:sp>
        <p:nvSpPr>
          <p:cNvPr id="3" name="Content Placeholder 2"/>
          <p:cNvSpPr>
            <a:spLocks noGrp="1"/>
          </p:cNvSpPr>
          <p:nvPr>
            <p:ph idx="1"/>
          </p:nvPr>
        </p:nvSpPr>
        <p:spPr/>
        <p:txBody>
          <a:bodyPr>
            <a:normAutofit/>
          </a:bodyPr>
          <a:lstStyle/>
          <a:p>
            <a:r>
              <a:rPr lang="en-US" dirty="0" smtClean="0"/>
              <a:t>Wet Jeans</a:t>
            </a:r>
          </a:p>
          <a:p>
            <a:r>
              <a:rPr lang="en-US" dirty="0" smtClean="0"/>
              <a:t>Read your original answer.  In a different color of pen/pencil, revise your answer or add to it.</a:t>
            </a:r>
          </a:p>
          <a:p>
            <a:pPr>
              <a:buNone/>
            </a:pP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think about your curriculum</a:t>
            </a:r>
            <a:endParaRPr lang="en-US" dirty="0"/>
          </a:p>
        </p:txBody>
      </p:sp>
      <p:sp>
        <p:nvSpPr>
          <p:cNvPr id="3" name="Content Placeholder 2"/>
          <p:cNvSpPr>
            <a:spLocks noGrp="1"/>
          </p:cNvSpPr>
          <p:nvPr>
            <p:ph idx="1"/>
          </p:nvPr>
        </p:nvSpPr>
        <p:spPr/>
        <p:txBody>
          <a:bodyPr/>
          <a:lstStyle/>
          <a:p>
            <a:r>
              <a:rPr lang="en-US" dirty="0" smtClean="0"/>
              <a:t>Pull out your planning template</a:t>
            </a:r>
          </a:p>
          <a:p>
            <a:r>
              <a:rPr lang="en-US" dirty="0" smtClean="0"/>
              <a:t>Choose one of these tasks to complete by lunch:</a:t>
            </a:r>
          </a:p>
          <a:p>
            <a:pPr lvl="1"/>
            <a:r>
              <a:rPr lang="en-US" dirty="0" smtClean="0"/>
              <a:t>Design one discussion prompt using a dialogue protocol.</a:t>
            </a:r>
          </a:p>
          <a:p>
            <a:pPr lvl="1"/>
            <a:r>
              <a:rPr lang="en-US" dirty="0" smtClean="0"/>
              <a:t>Design one reading guide using a graphic organizer or guiding questions.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grade lesson</a:t>
            </a:r>
            <a:endParaRPr lang="en-US" dirty="0"/>
          </a:p>
        </p:txBody>
      </p:sp>
      <p:sp>
        <p:nvSpPr>
          <p:cNvPr id="3" name="Content Placeholder 2"/>
          <p:cNvSpPr>
            <a:spLocks noGrp="1"/>
          </p:cNvSpPr>
          <p:nvPr>
            <p:ph idx="1"/>
          </p:nvPr>
        </p:nvSpPr>
        <p:spPr/>
        <p:txBody>
          <a:bodyPr/>
          <a:lstStyle/>
          <a:p>
            <a:r>
              <a:rPr lang="en-US" dirty="0" smtClean="0"/>
              <a:t>Opening activity:  Challenge statement (Hot Air Balloons)</a:t>
            </a:r>
          </a:p>
          <a:p>
            <a:r>
              <a:rPr lang="en-US" dirty="0" smtClean="0"/>
              <a:t>Card sort:  Agree/Disagree about convection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Let’s figure out what we already know</a:t>
            </a:r>
            <a:endParaRPr lang="en-US" dirty="0"/>
          </a:p>
        </p:txBody>
      </p:sp>
      <p:sp>
        <p:nvSpPr>
          <p:cNvPr id="3" name="Content Placeholder 2"/>
          <p:cNvSpPr>
            <a:spLocks noGrp="1"/>
          </p:cNvSpPr>
          <p:nvPr>
            <p:ph idx="1"/>
          </p:nvPr>
        </p:nvSpPr>
        <p:spPr/>
        <p:txBody>
          <a:bodyPr/>
          <a:lstStyle/>
          <a:p>
            <a:r>
              <a:rPr lang="en-US" dirty="0" smtClean="0"/>
              <a:t>Wet Jeans handout</a:t>
            </a:r>
          </a:p>
          <a:p>
            <a:r>
              <a:rPr lang="en-US" dirty="0" smtClean="0"/>
              <a:t>Think, then write.  Don’t discuss yet.</a:t>
            </a:r>
          </a:p>
          <a:p>
            <a:r>
              <a:rPr lang="en-US" dirty="0" smtClean="0"/>
              <a:t>Swap papers in your group.  Read what your neighbor wrote.</a:t>
            </a:r>
          </a:p>
          <a:p>
            <a:r>
              <a:rPr lang="en-US" dirty="0" smtClean="0"/>
              <a:t>Now each of you in turn describe your neighbor’s idea.  Ask your neighbor if you described it correctly.</a:t>
            </a:r>
          </a:p>
          <a:p>
            <a:pPr lvl="2"/>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Now let’s do another inquiry activity</a:t>
            </a:r>
            <a:endParaRPr lang="en-US" dirty="0"/>
          </a:p>
        </p:txBody>
      </p:sp>
      <p:sp>
        <p:nvSpPr>
          <p:cNvPr id="3" name="Content Placeholder 2"/>
          <p:cNvSpPr>
            <a:spLocks noGrp="1"/>
          </p:cNvSpPr>
          <p:nvPr>
            <p:ph idx="1"/>
          </p:nvPr>
        </p:nvSpPr>
        <p:spPr/>
        <p:txBody>
          <a:bodyPr/>
          <a:lstStyle/>
          <a:p>
            <a:r>
              <a:rPr lang="en-US" dirty="0" smtClean="0"/>
              <a:t>Handout: Convection Instructions</a:t>
            </a:r>
          </a:p>
          <a:p>
            <a:r>
              <a:rPr lang="en-US" dirty="0" smtClean="0"/>
              <a:t>Read the opening paragraph:</a:t>
            </a:r>
          </a:p>
          <a:p>
            <a:pPr lvl="1"/>
            <a:r>
              <a:rPr lang="en-US" dirty="0" smtClean="0"/>
              <a:t>What do you need to be careful with as you do the activity?</a:t>
            </a:r>
          </a:p>
          <a:p>
            <a:r>
              <a:rPr lang="en-US" dirty="0" smtClean="0"/>
              <a:t>Read the procedure.</a:t>
            </a:r>
          </a:p>
          <a:p>
            <a:pPr lvl="1"/>
            <a:r>
              <a:rPr lang="en-US" dirty="0" smtClean="0"/>
              <a:t>Does everyone in the group understand what you are to do?</a:t>
            </a:r>
          </a:p>
          <a:p>
            <a:pPr lvl="1">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get going.</a:t>
            </a:r>
            <a:endParaRPr lang="en-US" dirty="0"/>
          </a:p>
        </p:txBody>
      </p:sp>
      <p:sp>
        <p:nvSpPr>
          <p:cNvPr id="3" name="Content Placeholder 2"/>
          <p:cNvSpPr>
            <a:spLocks noGrp="1"/>
          </p:cNvSpPr>
          <p:nvPr>
            <p:ph idx="1"/>
          </p:nvPr>
        </p:nvSpPr>
        <p:spPr/>
        <p:txBody>
          <a:bodyPr/>
          <a:lstStyle/>
          <a:p>
            <a:r>
              <a:rPr lang="en-US" dirty="0" smtClean="0"/>
              <a:t>New Materials Manager gets:</a:t>
            </a:r>
          </a:p>
          <a:p>
            <a:pPr lvl="1"/>
            <a:r>
              <a:rPr lang="en-US" dirty="0" smtClean="0"/>
              <a:t>Round plastic bin</a:t>
            </a:r>
          </a:p>
          <a:p>
            <a:pPr lvl="1"/>
            <a:r>
              <a:rPr lang="en-US" dirty="0" smtClean="0"/>
              <a:t>4 </a:t>
            </a:r>
            <a:r>
              <a:rPr lang="en-US" dirty="0" err="1" smtClean="0"/>
              <a:t>styrofoam</a:t>
            </a:r>
            <a:r>
              <a:rPr lang="en-US" dirty="0" smtClean="0"/>
              <a:t> cups</a:t>
            </a:r>
          </a:p>
          <a:p>
            <a:pPr lvl="1"/>
            <a:r>
              <a:rPr lang="en-US" dirty="0" smtClean="0"/>
              <a:t>Small paper cup</a:t>
            </a:r>
          </a:p>
          <a:p>
            <a:pPr lvl="1"/>
            <a:r>
              <a:rPr lang="en-US" dirty="0" smtClean="0"/>
              <a:t>Eyedropper</a:t>
            </a:r>
          </a:p>
          <a:p>
            <a:r>
              <a:rPr lang="en-US" dirty="0" smtClean="0"/>
              <a:t>When you are ready, have a teacher bring you water for your pan (step #3).</a:t>
            </a:r>
          </a:p>
          <a:p>
            <a:r>
              <a:rPr lang="en-US" dirty="0" smtClean="0"/>
              <a:t>Then follow all the steps through #7.</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happened?</a:t>
            </a:r>
            <a:br>
              <a:rPr lang="en-US" dirty="0" smtClean="0"/>
            </a:br>
            <a:r>
              <a:rPr lang="en-US" dirty="0" smtClean="0"/>
              <a:t>Why did it happen?</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for you to do one.</a:t>
            </a:r>
            <a:endParaRPr lang="en-US" dirty="0"/>
          </a:p>
        </p:txBody>
      </p:sp>
      <p:sp>
        <p:nvSpPr>
          <p:cNvPr id="3" name="Content Placeholder 2"/>
          <p:cNvSpPr>
            <a:spLocks noGrp="1"/>
          </p:cNvSpPr>
          <p:nvPr>
            <p:ph idx="1"/>
          </p:nvPr>
        </p:nvSpPr>
        <p:spPr/>
        <p:txBody>
          <a:bodyPr/>
          <a:lstStyle/>
          <a:p>
            <a:r>
              <a:rPr lang="en-US" dirty="0" smtClean="0"/>
              <a:t>Ask a question using the available materials:</a:t>
            </a:r>
          </a:p>
          <a:p>
            <a:pPr lvl="1"/>
            <a:r>
              <a:rPr lang="en-US" dirty="0" smtClean="0"/>
              <a:t>More hot water</a:t>
            </a:r>
          </a:p>
          <a:p>
            <a:pPr lvl="1"/>
            <a:r>
              <a:rPr lang="en-US" dirty="0" smtClean="0"/>
              <a:t>Ice</a:t>
            </a:r>
          </a:p>
          <a:p>
            <a:pPr lvl="1"/>
            <a:r>
              <a:rPr lang="en-US" dirty="0" smtClean="0"/>
              <a:t>More cups</a:t>
            </a:r>
          </a:p>
          <a:p>
            <a:pPr lvl="1"/>
            <a:r>
              <a:rPr lang="en-US" dirty="0" smtClean="0"/>
              <a:t>Tea bags</a:t>
            </a:r>
          </a:p>
          <a:p>
            <a:pPr lvl="1"/>
            <a:r>
              <a:rPr lang="en-US" dirty="0" smtClean="0"/>
              <a:t>Sandwich bags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Did we find out anything new?</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Let’s read</a:t>
            </a:r>
            <a:endParaRPr lang="en-US" dirty="0"/>
          </a:p>
        </p:txBody>
      </p:sp>
      <p:sp>
        <p:nvSpPr>
          <p:cNvPr id="3" name="Content Placeholder 2"/>
          <p:cNvSpPr>
            <a:spLocks noGrp="1"/>
          </p:cNvSpPr>
          <p:nvPr>
            <p:ph idx="1"/>
          </p:nvPr>
        </p:nvSpPr>
        <p:spPr/>
        <p:txBody>
          <a:bodyPr/>
          <a:lstStyle/>
          <a:p>
            <a:r>
              <a:rPr lang="en-US" dirty="0" smtClean="0"/>
              <a:t>Find Convection Reading</a:t>
            </a:r>
          </a:p>
          <a:p>
            <a:r>
              <a:rPr lang="en-US" dirty="0" smtClean="0"/>
              <a:t>Use the Summary Protocol to read and summarize.</a:t>
            </a:r>
          </a:p>
          <a:p>
            <a:r>
              <a:rPr lang="en-US" dirty="0" smtClean="0"/>
              <a:t>One paragraph at a time, rotating responsibility for leading the group with each new paragraph.</a:t>
            </a:r>
          </a:p>
          <a:p>
            <a:r>
              <a:rPr lang="en-US" dirty="0" smtClean="0"/>
              <a:t>Product is a written summary.</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a:t>
            </a:r>
            <a:endParaRPr lang="en-US" dirty="0"/>
          </a:p>
        </p:txBody>
      </p:sp>
      <p:sp>
        <p:nvSpPr>
          <p:cNvPr id="3" name="Content Placeholder 2"/>
          <p:cNvSpPr>
            <a:spLocks noGrp="1"/>
          </p:cNvSpPr>
          <p:nvPr>
            <p:ph idx="1"/>
          </p:nvPr>
        </p:nvSpPr>
        <p:spPr/>
        <p:txBody>
          <a:bodyPr/>
          <a:lstStyle/>
          <a:p>
            <a:r>
              <a:rPr lang="en-US" dirty="0" smtClean="0"/>
              <a:t>Formal writing piece: brochure</a:t>
            </a:r>
          </a:p>
          <a:p>
            <a:r>
              <a:rPr lang="en-US" dirty="0" smtClean="0"/>
              <a:t>What scaffolds would your students need to make an informative text of this type?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revisit the A&amp;D cards</a:t>
            </a:r>
            <a:endParaRPr lang="en-US" dirty="0"/>
          </a:p>
        </p:txBody>
      </p:sp>
      <p:sp>
        <p:nvSpPr>
          <p:cNvPr id="3" name="Content Placeholder 2"/>
          <p:cNvSpPr>
            <a:spLocks noGrp="1"/>
          </p:cNvSpPr>
          <p:nvPr>
            <p:ph idx="1"/>
          </p:nvPr>
        </p:nvSpPr>
        <p:spPr/>
        <p:txBody>
          <a:bodyPr/>
          <a:lstStyle/>
          <a:p>
            <a:r>
              <a:rPr lang="en-US" dirty="0" smtClean="0"/>
              <a:t>Look at each card again.  Would you still put it in the same pile?</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 First Structured TPS</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120946"/>
            <a:ext cx="7498080" cy="771029"/>
          </a:xfrm>
        </p:spPr>
        <p:txBody>
          <a:bodyPr>
            <a:normAutofit/>
          </a:bodyPr>
          <a:lstStyle/>
          <a:p>
            <a:pPr algn="ctr"/>
            <a:r>
              <a:rPr lang="en-US" u="sng" dirty="0" smtClean="0"/>
              <a:t>3-2-1</a:t>
            </a:r>
            <a:endParaRPr lang="en-US" dirty="0"/>
          </a:p>
        </p:txBody>
      </p:sp>
      <p:sp>
        <p:nvSpPr>
          <p:cNvPr id="3" name="Content Placeholder 2"/>
          <p:cNvSpPr>
            <a:spLocks noGrp="1"/>
          </p:cNvSpPr>
          <p:nvPr>
            <p:ph idx="1"/>
          </p:nvPr>
        </p:nvSpPr>
        <p:spPr>
          <a:xfrm>
            <a:off x="1177889" y="1073393"/>
            <a:ext cx="7845761" cy="5175007"/>
          </a:xfrm>
        </p:spPr>
        <p:txBody>
          <a:bodyPr>
            <a:normAutofit fontScale="92500" lnSpcReduction="20000"/>
          </a:bodyPr>
          <a:lstStyle/>
          <a:p>
            <a:pPr marL="82296" indent="0">
              <a:buNone/>
            </a:pPr>
            <a:r>
              <a:rPr lang="en-US" dirty="0" smtClean="0"/>
              <a:t>Think </a:t>
            </a:r>
            <a:r>
              <a:rPr lang="en-US" dirty="0"/>
              <a:t>about what you’ve experienced today.  Write down the following:</a:t>
            </a:r>
          </a:p>
          <a:p>
            <a:pPr marL="82296" indent="0">
              <a:buNone/>
            </a:pPr>
            <a:endParaRPr lang="en-US" dirty="0"/>
          </a:p>
          <a:p>
            <a:r>
              <a:rPr lang="en-US" b="1" dirty="0" smtClean="0"/>
              <a:t>3</a:t>
            </a:r>
            <a:r>
              <a:rPr lang="en-US" dirty="0" smtClean="0"/>
              <a:t> </a:t>
            </a:r>
            <a:r>
              <a:rPr lang="en-US" dirty="0"/>
              <a:t>things that you learned</a:t>
            </a:r>
          </a:p>
          <a:p>
            <a:pPr marL="82296" indent="0">
              <a:buNone/>
            </a:pPr>
            <a:endParaRPr lang="en-US" dirty="0"/>
          </a:p>
          <a:p>
            <a:r>
              <a:rPr lang="en-US" b="1" dirty="0" smtClean="0"/>
              <a:t>2</a:t>
            </a:r>
            <a:r>
              <a:rPr lang="en-US" dirty="0" smtClean="0"/>
              <a:t> </a:t>
            </a:r>
            <a:r>
              <a:rPr lang="en-US" dirty="0"/>
              <a:t>questions you have.</a:t>
            </a:r>
          </a:p>
          <a:p>
            <a:pPr marL="82296" indent="0">
              <a:buNone/>
            </a:pPr>
            <a:endParaRPr lang="en-US" dirty="0"/>
          </a:p>
          <a:p>
            <a:r>
              <a:rPr lang="en-US" b="1" dirty="0"/>
              <a:t>1</a:t>
            </a:r>
            <a:r>
              <a:rPr lang="en-US" dirty="0"/>
              <a:t> thing you can commit to using and how you might use it (or a new idea that came to you as a result of today’s experience)</a:t>
            </a:r>
          </a:p>
          <a:p>
            <a:pPr marL="82296" indent="0">
              <a:buNone/>
            </a:pPr>
            <a:endParaRPr lang="en-US" dirty="0"/>
          </a:p>
          <a:p>
            <a:pPr marL="82296" indent="0">
              <a:buNone/>
            </a:pPr>
            <a:r>
              <a:rPr lang="en-US" dirty="0" smtClean="0"/>
              <a:t>Find </a:t>
            </a:r>
            <a:r>
              <a:rPr lang="en-US" dirty="0"/>
              <a:t>a partner and take turns sharing your lists.</a:t>
            </a:r>
          </a:p>
        </p:txBody>
      </p:sp>
      <p:sp>
        <p:nvSpPr>
          <p:cNvPr id="5" name="TextBox 4"/>
          <p:cNvSpPr txBox="1"/>
          <p:nvPr/>
        </p:nvSpPr>
        <p:spPr>
          <a:xfrm>
            <a:off x="5517989" y="6453549"/>
            <a:ext cx="3275256" cy="369332"/>
          </a:xfrm>
          <a:prstGeom prst="rect">
            <a:avLst/>
          </a:prstGeom>
          <a:noFill/>
        </p:spPr>
        <p:txBody>
          <a:bodyPr wrap="none" rtlCol="0">
            <a:spAutoFit/>
          </a:bodyPr>
          <a:lstStyle/>
          <a:p>
            <a:r>
              <a:rPr lang="en-US" dirty="0"/>
              <a:t>Sacramento Area Science </a:t>
            </a:r>
            <a:r>
              <a:rPr lang="en-US" dirty="0" smtClean="0"/>
              <a:t>Project</a:t>
            </a:r>
            <a:endParaRPr lang="en-US" dirty="0"/>
          </a:p>
        </p:txBody>
      </p:sp>
    </p:spTree>
    <p:extLst>
      <p:ext uri="{BB962C8B-B14F-4D97-AF65-F5344CB8AC3E}">
        <p14:creationId xmlns:p14="http://schemas.microsoft.com/office/powerpoint/2010/main" val="332676283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to check it out in real life</a:t>
            </a:r>
            <a:endParaRPr lang="en-US" dirty="0"/>
          </a:p>
        </p:txBody>
      </p:sp>
      <p:sp>
        <p:nvSpPr>
          <p:cNvPr id="3" name="Content Placeholder 2"/>
          <p:cNvSpPr>
            <a:spLocks noGrp="1"/>
          </p:cNvSpPr>
          <p:nvPr>
            <p:ph idx="1"/>
          </p:nvPr>
        </p:nvSpPr>
        <p:spPr/>
        <p:txBody>
          <a:bodyPr/>
          <a:lstStyle/>
          <a:p>
            <a:r>
              <a:rPr lang="en-US" dirty="0" smtClean="0"/>
              <a:t>Everyone take a new role today:</a:t>
            </a:r>
          </a:p>
          <a:p>
            <a:pPr lvl="1"/>
            <a:r>
              <a:rPr lang="en-US" dirty="0" smtClean="0"/>
              <a:t>Materials manager</a:t>
            </a:r>
          </a:p>
          <a:p>
            <a:pPr lvl="1"/>
            <a:r>
              <a:rPr lang="en-US" dirty="0" smtClean="0"/>
              <a:t>Reporter</a:t>
            </a:r>
          </a:p>
          <a:p>
            <a:pPr lvl="1"/>
            <a:r>
              <a:rPr lang="en-US" dirty="0" smtClean="0"/>
              <a:t>Recorder</a:t>
            </a:r>
          </a:p>
          <a:p>
            <a:r>
              <a:rPr lang="en-US" dirty="0" smtClean="0"/>
              <a:t>Materials Managers come get:</a:t>
            </a:r>
          </a:p>
          <a:p>
            <a:pPr lvl="1"/>
            <a:r>
              <a:rPr lang="en-US" dirty="0" smtClean="0"/>
              <a:t>One swab for everyone in your group PLUS</a:t>
            </a:r>
          </a:p>
          <a:p>
            <a:pPr lvl="1"/>
            <a:r>
              <a:rPr lang="en-US" dirty="0" smtClean="0"/>
              <a:t>Two extra swabs</a:t>
            </a:r>
          </a:p>
          <a:p>
            <a:pPr lvl="1"/>
            <a:r>
              <a:rPr lang="en-US" dirty="0" smtClean="0"/>
              <a:t>Ruler</a:t>
            </a:r>
          </a:p>
          <a:p>
            <a:pPr lvl="1"/>
            <a:endParaRPr lang="en-US" dirty="0" smtClean="0"/>
          </a:p>
          <a:p>
            <a:pPr lvl="1"/>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5608" y="0"/>
            <a:ext cx="7498080" cy="1124857"/>
          </a:xfrm>
        </p:spPr>
        <p:txBody>
          <a:bodyPr/>
          <a:lstStyle/>
          <a:p>
            <a:r>
              <a:rPr lang="en-US" dirty="0" smtClean="0"/>
              <a:t>Most Important Points (MIPs)</a:t>
            </a:r>
            <a:endParaRPr lang="en-US" dirty="0"/>
          </a:p>
        </p:txBody>
      </p:sp>
      <p:sp>
        <p:nvSpPr>
          <p:cNvPr id="3" name="Content Placeholder 2"/>
          <p:cNvSpPr>
            <a:spLocks noGrp="1"/>
          </p:cNvSpPr>
          <p:nvPr>
            <p:ph idx="1"/>
          </p:nvPr>
        </p:nvSpPr>
        <p:spPr>
          <a:xfrm>
            <a:off x="1221619" y="1306286"/>
            <a:ext cx="7712069" cy="4942114"/>
          </a:xfrm>
        </p:spPr>
        <p:txBody>
          <a:bodyPr/>
          <a:lstStyle/>
          <a:p>
            <a:pPr marL="82296" indent="0">
              <a:spcAft>
                <a:spcPts val="600"/>
              </a:spcAft>
              <a:buNone/>
            </a:pPr>
            <a:r>
              <a:rPr lang="en-US" dirty="0" smtClean="0"/>
              <a:t>Think about what you’ve experienced today</a:t>
            </a:r>
          </a:p>
          <a:p>
            <a:pPr>
              <a:spcAft>
                <a:spcPts val="600"/>
              </a:spcAft>
            </a:pPr>
            <a:r>
              <a:rPr lang="en-US" dirty="0" smtClean="0"/>
              <a:t>Write down two to four Most Important Points (MIPs) </a:t>
            </a:r>
          </a:p>
          <a:p>
            <a:pPr>
              <a:spcAft>
                <a:spcPts val="600"/>
              </a:spcAft>
            </a:pPr>
            <a:r>
              <a:rPr lang="en-US" dirty="0" smtClean="0"/>
              <a:t>Find a partner with whom you haven’t worked much – share your list and listen to theirs</a:t>
            </a:r>
          </a:p>
          <a:p>
            <a:pPr>
              <a:spcAft>
                <a:spcPts val="600"/>
              </a:spcAft>
            </a:pPr>
            <a:r>
              <a:rPr lang="en-US" dirty="0" smtClean="0"/>
              <a:t>Switch partners and repeat your conversation about your MIPs</a:t>
            </a:r>
            <a:endParaRPr lang="en-US" dirty="0"/>
          </a:p>
        </p:txBody>
      </p:sp>
      <p:sp>
        <p:nvSpPr>
          <p:cNvPr id="4" name="TextBox 3"/>
          <p:cNvSpPr txBox="1"/>
          <p:nvPr/>
        </p:nvSpPr>
        <p:spPr>
          <a:xfrm>
            <a:off x="5469609" y="6445161"/>
            <a:ext cx="3275256" cy="369332"/>
          </a:xfrm>
          <a:prstGeom prst="rect">
            <a:avLst/>
          </a:prstGeom>
          <a:noFill/>
        </p:spPr>
        <p:txBody>
          <a:bodyPr wrap="none" rtlCol="0">
            <a:spAutoFit/>
          </a:bodyPr>
          <a:lstStyle/>
          <a:p>
            <a:r>
              <a:rPr lang="en-US" dirty="0"/>
              <a:t>Sacramento Area Science </a:t>
            </a:r>
            <a:r>
              <a:rPr lang="en-US" dirty="0" smtClean="0"/>
              <a:t>Project</a:t>
            </a:r>
            <a:endParaRPr lang="en-US" dirty="0"/>
          </a:p>
        </p:txBody>
      </p:sp>
    </p:spTree>
    <p:extLst>
      <p:ext uri="{BB962C8B-B14F-4D97-AF65-F5344CB8AC3E}">
        <p14:creationId xmlns:p14="http://schemas.microsoft.com/office/powerpoint/2010/main" val="1681407533"/>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explore</a:t>
            </a:r>
            <a:endParaRPr lang="en-US" dirty="0"/>
          </a:p>
        </p:txBody>
      </p:sp>
      <p:sp>
        <p:nvSpPr>
          <p:cNvPr id="3" name="Content Placeholder 2"/>
          <p:cNvSpPr>
            <a:spLocks noGrp="1"/>
          </p:cNvSpPr>
          <p:nvPr>
            <p:ph idx="1"/>
          </p:nvPr>
        </p:nvSpPr>
        <p:spPr/>
        <p:txBody>
          <a:bodyPr/>
          <a:lstStyle/>
          <a:p>
            <a:r>
              <a:rPr lang="en-US" dirty="0" smtClean="0"/>
              <a:t>Handout: Swab the Deck</a:t>
            </a:r>
          </a:p>
          <a:p>
            <a:r>
              <a:rPr lang="en-US" dirty="0" smtClean="0"/>
              <a:t>Everyone can open their swab and wipe it on the desk</a:t>
            </a:r>
          </a:p>
          <a:p>
            <a:r>
              <a:rPr lang="en-US" dirty="0" smtClean="0"/>
              <a:t>Observe, and record observations.</a:t>
            </a:r>
          </a:p>
          <a:p>
            <a:r>
              <a:rPr lang="en-US" dirty="0" smtClean="0"/>
              <a:t>You can talk freely with your group about what you see.</a:t>
            </a:r>
          </a:p>
          <a:p>
            <a:r>
              <a:rPr lang="en-US" dirty="0" smtClean="0"/>
              <a:t>JUST OBSERVATIONS – no explanations yet.</a:t>
            </a:r>
          </a:p>
          <a:p>
            <a:endParaRPr lang="en-US" dirty="0" smtClean="0"/>
          </a:p>
          <a:p>
            <a:pPr>
              <a:buNone/>
            </a:pPr>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let’s build an explanation</a:t>
            </a:r>
            <a:endParaRPr lang="en-US" dirty="0"/>
          </a:p>
        </p:txBody>
      </p:sp>
      <p:sp>
        <p:nvSpPr>
          <p:cNvPr id="3" name="Content Placeholder 2"/>
          <p:cNvSpPr>
            <a:spLocks noGrp="1"/>
          </p:cNvSpPr>
          <p:nvPr>
            <p:ph idx="1"/>
          </p:nvPr>
        </p:nvSpPr>
        <p:spPr/>
        <p:txBody>
          <a:bodyPr/>
          <a:lstStyle/>
          <a:p>
            <a:r>
              <a:rPr lang="en-US" dirty="0" smtClean="0"/>
              <a:t>Think silently about these questions:</a:t>
            </a:r>
          </a:p>
          <a:p>
            <a:pPr lvl="1"/>
            <a:r>
              <a:rPr lang="en-US" dirty="0" smtClean="0"/>
              <a:t>Where did the alcohol go?</a:t>
            </a:r>
          </a:p>
          <a:p>
            <a:pPr lvl="1"/>
            <a:r>
              <a:rPr lang="en-US" dirty="0" smtClean="0"/>
              <a:t>Why did it do this?</a:t>
            </a:r>
          </a:p>
          <a:p>
            <a:r>
              <a:rPr lang="en-US" dirty="0" smtClean="0"/>
              <a:t>Write your thinking in the chart in the appropriate place.  So far this is just your own thinking, NOT your group’s.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Find a partner to share with</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If you are in a group of 3, borrow one partner from another group of 3</a:t>
            </a:r>
          </a:p>
          <a:p>
            <a:r>
              <a:rPr lang="en-US" dirty="0" smtClean="0"/>
              <a:t>Ask about your partner’s ideas about where the alcohol went.  Make sure you understand it, and then write it down.</a:t>
            </a:r>
          </a:p>
          <a:p>
            <a:r>
              <a:rPr lang="en-US" dirty="0" smtClean="0"/>
              <a:t>After you have both shared your ideas about where the alcohol went, ask about your partner’s ideas about why the alcohol did this.</a:t>
            </a:r>
          </a:p>
          <a:p>
            <a:r>
              <a:rPr lang="en-US" dirty="0" smtClean="0"/>
              <a:t>You can ask clarifying questions, but we aren’t judging the ideas yet.</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Still with your partner</a:t>
            </a:r>
            <a:endParaRPr lang="en-US" dirty="0"/>
          </a:p>
        </p:txBody>
      </p:sp>
      <p:sp>
        <p:nvSpPr>
          <p:cNvPr id="3" name="Content Placeholder 2"/>
          <p:cNvSpPr>
            <a:spLocks noGrp="1"/>
          </p:cNvSpPr>
          <p:nvPr>
            <p:ph idx="1"/>
          </p:nvPr>
        </p:nvSpPr>
        <p:spPr/>
        <p:txBody>
          <a:bodyPr/>
          <a:lstStyle/>
          <a:p>
            <a:r>
              <a:rPr lang="en-US" dirty="0" smtClean="0"/>
              <a:t>Did you agree?</a:t>
            </a:r>
          </a:p>
          <a:p>
            <a:r>
              <a:rPr lang="en-US" dirty="0" smtClean="0"/>
              <a:t>Can the two of you together think of another possible explanation for where the alcohol went and why?  Write it down.</a:t>
            </a:r>
          </a:p>
          <a:p>
            <a:r>
              <a:rPr lang="en-US" dirty="0" smtClean="0"/>
              <a:t>Let’s compile our ideas.</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Possible tests</a:t>
            </a:r>
            <a:endParaRPr lang="en-US" dirty="0"/>
          </a:p>
        </p:txBody>
      </p:sp>
      <p:sp>
        <p:nvSpPr>
          <p:cNvPr id="3" name="Content Placeholder 2"/>
          <p:cNvSpPr>
            <a:spLocks noGrp="1"/>
          </p:cNvSpPr>
          <p:nvPr>
            <p:ph idx="1"/>
          </p:nvPr>
        </p:nvSpPr>
        <p:spPr/>
        <p:txBody>
          <a:bodyPr/>
          <a:lstStyle/>
          <a:p>
            <a:r>
              <a:rPr lang="en-US" dirty="0" smtClean="0"/>
              <a:t>Now you should have at least 2 possible explanations.  With your partner, think of ways to test these ideas to see which explanation is better.</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 your teacher hat on</a:t>
            </a:r>
            <a:endParaRPr lang="en-US" dirty="0"/>
          </a:p>
        </p:txBody>
      </p:sp>
      <p:sp>
        <p:nvSpPr>
          <p:cNvPr id="3" name="Content Placeholder 2"/>
          <p:cNvSpPr>
            <a:spLocks noGrp="1"/>
          </p:cNvSpPr>
          <p:nvPr>
            <p:ph idx="1"/>
          </p:nvPr>
        </p:nvSpPr>
        <p:spPr/>
        <p:txBody>
          <a:bodyPr/>
          <a:lstStyle/>
          <a:p>
            <a:r>
              <a:rPr lang="en-US" dirty="0" smtClean="0"/>
              <a:t>Think of the task you just did with your partner.</a:t>
            </a:r>
          </a:p>
          <a:p>
            <a:r>
              <a:rPr lang="en-US" dirty="0" smtClean="0"/>
              <a:t>Does that task have a predetermined solution (e.g., a right answer)?</a:t>
            </a:r>
          </a:p>
          <a:p>
            <a:r>
              <a:rPr lang="en-US" dirty="0" smtClean="0"/>
              <a:t>How does it help to have more than one brain working on this problem?</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ＭＳ ゴシック"/>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ＭＳ ゴシック"/>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Solstice.thmx</Template>
  <TotalTime>10870</TotalTime>
  <Words>1262</Words>
  <Application>Microsoft Macintosh PowerPoint</Application>
  <PresentationFormat>On-screen Show (4:3)</PresentationFormat>
  <Paragraphs>176</Paragraphs>
  <Slides>30</Slides>
  <Notes>23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Solstice</vt:lpstr>
      <vt:lpstr>Let’s try a 5th grade lesson</vt:lpstr>
      <vt:lpstr>Let’s figure out what we already know</vt:lpstr>
      <vt:lpstr>Time to check it out in real life</vt:lpstr>
      <vt:lpstr>Let’s explore</vt:lpstr>
      <vt:lpstr>Now let’s build an explanation</vt:lpstr>
      <vt:lpstr>Find a partner to share with</vt:lpstr>
      <vt:lpstr>Still with your partner</vt:lpstr>
      <vt:lpstr>Possible tests</vt:lpstr>
      <vt:lpstr>Put your teacher hat on</vt:lpstr>
      <vt:lpstr>A little more work with the swabs</vt:lpstr>
      <vt:lpstr>Pause for What We Think Now</vt:lpstr>
      <vt:lpstr>Another phenomenon</vt:lpstr>
      <vt:lpstr>Put your teacher hat on…</vt:lpstr>
      <vt:lpstr>Finally:</vt:lpstr>
      <vt:lpstr>Back to the original story</vt:lpstr>
      <vt:lpstr>What actual kids said</vt:lpstr>
      <vt:lpstr>Let’s revisit the assessment</vt:lpstr>
      <vt:lpstr>Let’s think about your curriculum</vt:lpstr>
      <vt:lpstr>6th grade lesson</vt:lpstr>
      <vt:lpstr>Now let’s do another inquiry activity</vt:lpstr>
      <vt:lpstr>Let’s get going.</vt:lpstr>
      <vt:lpstr>What happened? Why did it happen?</vt:lpstr>
      <vt:lpstr>Time for you to do one.</vt:lpstr>
      <vt:lpstr>Did we find out anything new?</vt:lpstr>
      <vt:lpstr>Let’s read</vt:lpstr>
      <vt:lpstr>Writing</vt:lpstr>
      <vt:lpstr>Let’s revisit the A&amp;D cards</vt:lpstr>
      <vt:lpstr>Fact First Structured TPS</vt:lpstr>
      <vt:lpstr>3-2-1</vt:lpstr>
      <vt:lpstr>Most Important Points (MIPs)</vt:lpstr>
    </vt:vector>
  </TitlesOfParts>
  <Company>School of Education, UCD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Focusing on Phenomena</dc:title>
  <dc:creator>cindy passmore</dc:creator>
  <cp:lastModifiedBy>SOE Cress</cp:lastModifiedBy>
  <cp:revision>161</cp:revision>
  <dcterms:created xsi:type="dcterms:W3CDTF">2013-06-25T20:55:28Z</dcterms:created>
  <dcterms:modified xsi:type="dcterms:W3CDTF">2013-07-16T18:39:31Z</dcterms:modified>
</cp:coreProperties>
</file>