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70" r:id="rId2"/>
    <p:sldId id="307" r:id="rId3"/>
    <p:sldId id="341" r:id="rId4"/>
    <p:sldId id="344" r:id="rId5"/>
    <p:sldId id="342" r:id="rId6"/>
    <p:sldId id="358" r:id="rId7"/>
    <p:sldId id="345" r:id="rId8"/>
    <p:sldId id="346" r:id="rId9"/>
    <p:sldId id="329" r:id="rId10"/>
    <p:sldId id="349" r:id="rId11"/>
    <p:sldId id="348" r:id="rId12"/>
    <p:sldId id="351" r:id="rId13"/>
    <p:sldId id="315" r:id="rId14"/>
    <p:sldId id="352" r:id="rId15"/>
    <p:sldId id="359" r:id="rId16"/>
    <p:sldId id="357" r:id="rId17"/>
    <p:sldId id="33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696" autoAdjust="0"/>
  </p:normalViewPr>
  <p:slideViewPr>
    <p:cSldViewPr snapToGrid="0" snapToObjects="1">
      <p:cViewPr>
        <p:scale>
          <a:sx n="90" d="100"/>
          <a:sy n="90" d="100"/>
        </p:scale>
        <p:origin x="-776" y="-760"/>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53CA8-7FF3-9243-B090-FFE377C90A84}" type="datetimeFigureOut">
              <a:rPr lang="en-US" smtClean="0"/>
              <a:pPr/>
              <a:t>7/16/13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D820A-1210-724E-84F8-E3B4499796B2}" type="slidenum">
              <a:rPr lang="en-US" smtClean="0"/>
              <a:pPr/>
              <a:t>‹#›</a:t>
            </a:fld>
            <a:endParaRPr lang="en-US"/>
          </a:p>
        </p:txBody>
      </p:sp>
    </p:spTree>
    <p:extLst>
      <p:ext uri="{BB962C8B-B14F-4D97-AF65-F5344CB8AC3E}">
        <p14:creationId xmlns:p14="http://schemas.microsoft.com/office/powerpoint/2010/main" val="4116009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D820A-1210-724E-84F8-E3B4499796B2}" type="slidenum">
              <a:rPr lang="en-US" smtClean="0"/>
              <a:pPr/>
              <a:t>13</a:t>
            </a:fld>
            <a:endParaRPr lang="en-US"/>
          </a:p>
        </p:txBody>
      </p:sp>
    </p:spTree>
    <p:extLst>
      <p:ext uri="{BB962C8B-B14F-4D97-AF65-F5344CB8AC3E}">
        <p14:creationId xmlns:p14="http://schemas.microsoft.com/office/powerpoint/2010/main" val="243573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8CCB146-8283-BB49-B7DB-BFA3391F5294}" type="datetimeFigureOut">
              <a:rPr lang="en-US" smtClean="0"/>
              <a:pPr/>
              <a:t>7/16/13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A403ED7-834E-B04B-B4CD-64410AEBDDF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CB146-8283-BB49-B7DB-BFA3391F5294}"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CB146-8283-BB49-B7DB-BFA3391F5294}"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CB146-8283-BB49-B7DB-BFA3391F5294}"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CCB146-8283-BB49-B7DB-BFA3391F5294}"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3ED7-834E-B04B-B4CD-64410AEBDDF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CCB146-8283-BB49-B7DB-BFA3391F5294}"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CCB146-8283-BB49-B7DB-BFA3391F5294}" type="datetimeFigureOut">
              <a:rPr lang="en-US" smtClean="0"/>
              <a:pPr/>
              <a:t>7/16/13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CCB146-8283-BB49-B7DB-BFA3391F5294}" type="datetimeFigureOut">
              <a:rPr lang="en-US" smtClean="0"/>
              <a:pPr/>
              <a:t>7/16/13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8CCB146-8283-BB49-B7DB-BFA3391F5294}" type="datetimeFigureOut">
              <a:rPr lang="en-US" smtClean="0"/>
              <a:pPr/>
              <a:t>7/16/13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03ED7-834E-B04B-B4CD-64410AEBDDF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CCB146-8283-BB49-B7DB-BFA3391F5294}"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3ED7-834E-B04B-B4CD-64410AEBDD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CCB146-8283-BB49-B7DB-BFA3391F5294}"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3ED7-834E-B04B-B4CD-64410AEBDDF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2484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1088135" y="6381750"/>
            <a:ext cx="2488979" cy="476250"/>
          </a:xfrm>
          <a:prstGeom prst="rect">
            <a:avLst/>
          </a:prstGeom>
        </p:spPr>
        <p:txBody>
          <a:bodyPr anchor="b"/>
          <a:lstStyle>
            <a:lvl1pPr algn="r" eaLnBrk="1" latinLnBrk="0" hangingPunct="1">
              <a:defRPr kumimoji="0" sz="1200">
                <a:solidFill>
                  <a:schemeClr val="tx2"/>
                </a:solidFill>
              </a:defRPr>
            </a:lvl1pPr>
          </a:lstStyle>
          <a:p>
            <a:r>
              <a:rPr lang="en-US" dirty="0" smtClean="0"/>
              <a:t>Sacramento Area Science Project</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tx2"/>
                </a:solidFill>
                <a:effectLst/>
              </a:defRPr>
            </a:lvl1pPr>
          </a:lstStyle>
          <a:p>
            <a:pPr algn="r"/>
            <a:r>
              <a:rPr lang="en-US" dirty="0" smtClean="0"/>
              <a:t>1/30/13</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7"/>
            <a:ext cx="7406640" cy="2673991"/>
          </a:xfrm>
        </p:spPr>
        <p:txBody>
          <a:bodyPr>
            <a:normAutofit fontScale="90000"/>
          </a:bodyPr>
          <a:lstStyle/>
          <a:p>
            <a:pPr algn="ctr"/>
            <a:r>
              <a:rPr lang="en-US" dirty="0" smtClean="0"/>
              <a:t>A lesson on Inertia using the Common Core State Standards in ELA as a means to deepen science understanding</a:t>
            </a:r>
            <a:endParaRPr lang="en-US" dirty="0"/>
          </a:p>
        </p:txBody>
      </p:sp>
      <p:sp>
        <p:nvSpPr>
          <p:cNvPr id="3" name="Subtitle 2"/>
          <p:cNvSpPr>
            <a:spLocks noGrp="1"/>
          </p:cNvSpPr>
          <p:nvPr>
            <p:ph type="subTitle" idx="1"/>
          </p:nvPr>
        </p:nvSpPr>
        <p:spPr>
          <a:xfrm>
            <a:off x="1432560" y="3602664"/>
            <a:ext cx="7406640" cy="1752600"/>
          </a:xfrm>
        </p:spPr>
        <p:txBody>
          <a:bodyPr/>
          <a:lstStyle/>
          <a:p>
            <a:pPr algn="ctr"/>
            <a:r>
              <a:rPr lang="en-US" dirty="0" smtClean="0"/>
              <a:t>The lesson uses the Science Literacy Framework as the model for constructing the lesson</a:t>
            </a:r>
            <a:endParaRPr lang="en-US" dirty="0"/>
          </a:p>
        </p:txBody>
      </p:sp>
    </p:spTree>
    <p:extLst>
      <p:ext uri="{BB962C8B-B14F-4D97-AF65-F5344CB8AC3E}">
        <p14:creationId xmlns:p14="http://schemas.microsoft.com/office/powerpoint/2010/main" val="89102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088511"/>
          </a:xfrm>
        </p:spPr>
        <p:txBody>
          <a:bodyPr/>
          <a:lstStyle/>
          <a:p>
            <a:pPr algn="ctr"/>
            <a:r>
              <a:rPr lang="en-US" dirty="0" smtClean="0"/>
              <a:t>Try it Again – a different way</a:t>
            </a:r>
            <a:endParaRPr lang="en-US" dirty="0"/>
          </a:p>
        </p:txBody>
      </p:sp>
      <p:sp>
        <p:nvSpPr>
          <p:cNvPr id="3" name="Content Placeholder 2"/>
          <p:cNvSpPr>
            <a:spLocks noGrp="1"/>
          </p:cNvSpPr>
          <p:nvPr>
            <p:ph idx="1"/>
          </p:nvPr>
        </p:nvSpPr>
        <p:spPr>
          <a:xfrm>
            <a:off x="1185333" y="1244600"/>
            <a:ext cx="7748355" cy="4762500"/>
          </a:xfrm>
        </p:spPr>
        <p:txBody>
          <a:bodyPr>
            <a:normAutofit/>
          </a:bodyPr>
          <a:lstStyle/>
          <a:p>
            <a:pPr>
              <a:spcAft>
                <a:spcPts val="1800"/>
              </a:spcAft>
            </a:pPr>
            <a:r>
              <a:rPr lang="en-US" sz="3600" dirty="0" smtClean="0"/>
              <a:t>Set up the cup, index card and penny.</a:t>
            </a:r>
          </a:p>
          <a:p>
            <a:pPr>
              <a:spcAft>
                <a:spcPts val="1800"/>
              </a:spcAft>
            </a:pPr>
            <a:r>
              <a:rPr lang="en-US" sz="3600" dirty="0" smtClean="0"/>
              <a:t>Come up with a different way of obtaining the same result.</a:t>
            </a:r>
          </a:p>
          <a:p>
            <a:pPr>
              <a:spcAft>
                <a:spcPts val="1200"/>
              </a:spcAft>
            </a:pPr>
            <a:r>
              <a:rPr lang="en-US" sz="3600" dirty="0" smtClean="0"/>
              <a:t>To a pair next to you, explain why the new way yields the same result as the original way, include the role of inertia.</a:t>
            </a:r>
          </a:p>
        </p:txBody>
      </p:sp>
    </p:spTree>
    <p:extLst>
      <p:ext uri="{BB962C8B-B14F-4D97-AF65-F5344CB8AC3E}">
        <p14:creationId xmlns:p14="http://schemas.microsoft.com/office/powerpoint/2010/main" val="3257691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47633"/>
          </a:xfrm>
        </p:spPr>
        <p:txBody>
          <a:bodyPr>
            <a:normAutofit/>
          </a:bodyPr>
          <a:lstStyle/>
          <a:p>
            <a:pPr algn="ctr"/>
            <a:r>
              <a:rPr lang="en-US" dirty="0" smtClean="0"/>
              <a:t>Formative Assessment</a:t>
            </a:r>
            <a:endParaRPr lang="en-US" dirty="0"/>
          </a:p>
        </p:txBody>
      </p:sp>
      <p:sp>
        <p:nvSpPr>
          <p:cNvPr id="3" name="Content Placeholder 2"/>
          <p:cNvSpPr>
            <a:spLocks noGrp="1"/>
          </p:cNvSpPr>
          <p:nvPr>
            <p:ph idx="1"/>
          </p:nvPr>
        </p:nvSpPr>
        <p:spPr>
          <a:xfrm>
            <a:off x="1070517" y="921740"/>
            <a:ext cx="7955411" cy="5326661"/>
          </a:xfrm>
        </p:spPr>
        <p:txBody>
          <a:bodyPr>
            <a:normAutofit fontScale="47500" lnSpcReduction="20000"/>
          </a:bodyPr>
          <a:lstStyle/>
          <a:p>
            <a:pPr marL="82296" indent="0" algn="ctr">
              <a:buNone/>
            </a:pPr>
            <a:r>
              <a:rPr lang="en-US" sz="3800" b="1" dirty="0"/>
              <a:t>Odd One Out</a:t>
            </a:r>
            <a:endParaRPr lang="en-US" sz="3800" dirty="0"/>
          </a:p>
          <a:p>
            <a:pPr marL="82296" indent="0" algn="ctr">
              <a:spcAft>
                <a:spcPts val="600"/>
              </a:spcAft>
              <a:buNone/>
            </a:pPr>
            <a:r>
              <a:rPr lang="en-US" sz="3800" b="1" i="1" u="sng" dirty="0"/>
              <a:t>Science Formative Assessment</a:t>
            </a:r>
            <a:r>
              <a:rPr lang="en-US" sz="3800" b="1" i="1" dirty="0"/>
              <a:t> (page </a:t>
            </a:r>
            <a:r>
              <a:rPr lang="en-US" sz="3800" b="1" i="1" dirty="0" err="1"/>
              <a:t>Keeley</a:t>
            </a:r>
            <a:r>
              <a:rPr lang="en-US" sz="3800" b="1" i="1" dirty="0" smtClean="0"/>
              <a:t>)</a:t>
            </a:r>
            <a:endParaRPr lang="en-US" sz="3800" dirty="0" smtClean="0"/>
          </a:p>
          <a:p>
            <a:pPr marL="82296" indent="0">
              <a:buNone/>
            </a:pPr>
            <a:r>
              <a:rPr lang="en-US" sz="3800" dirty="0" smtClean="0"/>
              <a:t>Have a dialogue with others at your table about which term in each set you would consider as not belonging there.  Explain your thinking and rationale to one another.</a:t>
            </a:r>
          </a:p>
          <a:p>
            <a:pPr marL="82296" indent="0">
              <a:buNone/>
            </a:pPr>
            <a:endParaRPr lang="en-US" dirty="0"/>
          </a:p>
          <a:p>
            <a:r>
              <a:rPr lang="en-US" sz="3800" u="sng" dirty="0"/>
              <a:t>Which is the Odd One</a:t>
            </a:r>
            <a:r>
              <a:rPr lang="en-US" sz="3800" dirty="0" smtClean="0"/>
              <a:t>?		</a:t>
            </a:r>
            <a:r>
              <a:rPr lang="en-US" sz="3800" u="sng" dirty="0" smtClean="0"/>
              <a:t>Why </a:t>
            </a:r>
            <a:r>
              <a:rPr lang="en-US" sz="3800" u="sng" dirty="0"/>
              <a:t>is it the Odd One</a:t>
            </a:r>
            <a:r>
              <a:rPr lang="en-US" sz="3800" dirty="0" smtClean="0"/>
              <a:t>?</a:t>
            </a:r>
            <a:endParaRPr lang="en-US" sz="3800" dirty="0"/>
          </a:p>
          <a:p>
            <a:r>
              <a:rPr lang="en-US" sz="3800" dirty="0" smtClean="0"/>
              <a:t>Force</a:t>
            </a:r>
            <a:endParaRPr lang="en-US" sz="3800" dirty="0"/>
          </a:p>
          <a:p>
            <a:r>
              <a:rPr lang="en-US" sz="3800" dirty="0" smtClean="0"/>
              <a:t>Inertia</a:t>
            </a:r>
            <a:endParaRPr lang="en-US" sz="3800" dirty="0"/>
          </a:p>
          <a:p>
            <a:r>
              <a:rPr lang="en-US" sz="3800" dirty="0" smtClean="0"/>
              <a:t>Object</a:t>
            </a:r>
            <a:endParaRPr lang="en-US" sz="3800" dirty="0"/>
          </a:p>
          <a:p>
            <a:r>
              <a:rPr lang="en-US" sz="3800" dirty="0" smtClean="0"/>
              <a:t>Friction</a:t>
            </a:r>
          </a:p>
          <a:p>
            <a:pPr marL="82296" indent="0">
              <a:buNone/>
            </a:pPr>
            <a:endParaRPr lang="en-US" dirty="0" smtClean="0"/>
          </a:p>
          <a:p>
            <a:pPr marL="82296" indent="0">
              <a:buNone/>
            </a:pPr>
            <a:endParaRPr lang="en-US" dirty="0"/>
          </a:p>
          <a:p>
            <a:r>
              <a:rPr lang="en-US" sz="3800" u="sng" dirty="0"/>
              <a:t>Which is the Odd One</a:t>
            </a:r>
            <a:r>
              <a:rPr lang="en-US" sz="3800" dirty="0" smtClean="0"/>
              <a:t>?		</a:t>
            </a:r>
            <a:r>
              <a:rPr lang="en-US" sz="3800" u="sng" dirty="0"/>
              <a:t>Why is it the Odd One</a:t>
            </a:r>
            <a:r>
              <a:rPr lang="en-US" sz="3800" dirty="0" smtClean="0"/>
              <a:t>?</a:t>
            </a:r>
            <a:endParaRPr lang="en-US" sz="3800" dirty="0"/>
          </a:p>
          <a:p>
            <a:r>
              <a:rPr lang="en-US" sz="3800" dirty="0" smtClean="0"/>
              <a:t>Motion</a:t>
            </a:r>
            <a:endParaRPr lang="en-US" sz="3800" dirty="0"/>
          </a:p>
          <a:p>
            <a:r>
              <a:rPr lang="en-US" sz="3800" dirty="0" smtClean="0"/>
              <a:t>Inertia</a:t>
            </a:r>
            <a:endParaRPr lang="en-US" sz="3800" dirty="0"/>
          </a:p>
          <a:p>
            <a:r>
              <a:rPr lang="en-US" sz="3800" dirty="0" smtClean="0"/>
              <a:t>Mass</a:t>
            </a:r>
            <a:endParaRPr lang="en-US" sz="3800" dirty="0"/>
          </a:p>
          <a:p>
            <a:r>
              <a:rPr lang="en-US" sz="3800" dirty="0" smtClean="0"/>
              <a:t>At rest					         (handout page 4)</a:t>
            </a:r>
            <a:endParaRPr lang="en-US" sz="3800" dirty="0"/>
          </a:p>
        </p:txBody>
      </p:sp>
    </p:spTree>
    <p:extLst>
      <p:ext uri="{BB962C8B-B14F-4D97-AF65-F5344CB8AC3E}">
        <p14:creationId xmlns:p14="http://schemas.microsoft.com/office/powerpoint/2010/main" val="17105495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5828"/>
            <a:ext cx="7498080" cy="681741"/>
          </a:xfrm>
        </p:spPr>
        <p:txBody>
          <a:bodyPr>
            <a:normAutofit fontScale="90000"/>
          </a:bodyPr>
          <a:lstStyle/>
          <a:p>
            <a:r>
              <a:rPr lang="en-US" dirty="0" smtClean="0"/>
              <a:t>Potential Writing Tasks</a:t>
            </a:r>
            <a:endParaRPr lang="en-US" dirty="0"/>
          </a:p>
        </p:txBody>
      </p:sp>
      <p:sp>
        <p:nvSpPr>
          <p:cNvPr id="3" name="Content Placeholder 2"/>
          <p:cNvSpPr>
            <a:spLocks noGrp="1"/>
          </p:cNvSpPr>
          <p:nvPr>
            <p:ph idx="1"/>
          </p:nvPr>
        </p:nvSpPr>
        <p:spPr>
          <a:xfrm>
            <a:off x="1028181" y="856481"/>
            <a:ext cx="7905507" cy="5391919"/>
          </a:xfrm>
        </p:spPr>
        <p:txBody>
          <a:bodyPr>
            <a:noAutofit/>
          </a:bodyPr>
          <a:lstStyle/>
          <a:p>
            <a:pPr>
              <a:spcAft>
                <a:spcPts val="1200"/>
              </a:spcAft>
            </a:pPr>
            <a:r>
              <a:rPr lang="en-US" sz="2400" dirty="0" smtClean="0">
                <a:cs typeface="Arial"/>
              </a:rPr>
              <a:t>You </a:t>
            </a:r>
            <a:r>
              <a:rPr lang="en-US" sz="2400" dirty="0">
                <a:cs typeface="Arial"/>
              </a:rPr>
              <a:t>have been studying inertia and are showing your mother the penny on the card on the cup activity.  Your little brother who is 10 comes into the room just as you flick the card.  He thinks it is magic.  Write a note to him explaining the science behind the phenomenon (why the penny did what it </a:t>
            </a:r>
            <a:r>
              <a:rPr lang="en-US" sz="2400" dirty="0" smtClean="0">
                <a:cs typeface="Arial"/>
              </a:rPr>
              <a:t>did, use your science words).</a:t>
            </a:r>
            <a:endParaRPr lang="en-US" sz="2400" dirty="0">
              <a:cs typeface="Arial"/>
            </a:endParaRPr>
          </a:p>
          <a:p>
            <a:r>
              <a:rPr lang="en-US" sz="2400" dirty="0">
                <a:cs typeface="Arial"/>
              </a:rPr>
              <a:t>At a birthday party a friend shows you </a:t>
            </a:r>
            <a:r>
              <a:rPr lang="en-US" sz="2400" dirty="0" smtClean="0">
                <a:cs typeface="Arial"/>
              </a:rPr>
              <a:t>a </a:t>
            </a:r>
            <a:r>
              <a:rPr lang="en-US" sz="2400" dirty="0">
                <a:cs typeface="Arial"/>
              </a:rPr>
              <a:t>trick.  She puts a </a:t>
            </a:r>
            <a:r>
              <a:rPr lang="en-US" sz="2400" dirty="0" smtClean="0">
                <a:cs typeface="Arial"/>
              </a:rPr>
              <a:t>glass </a:t>
            </a:r>
            <a:r>
              <a:rPr lang="en-US" sz="2400" dirty="0">
                <a:cs typeface="Arial"/>
              </a:rPr>
              <a:t>of water on </a:t>
            </a:r>
            <a:r>
              <a:rPr lang="en-US" sz="2400" dirty="0" smtClean="0">
                <a:cs typeface="Arial"/>
              </a:rPr>
              <a:t>a </a:t>
            </a:r>
            <a:r>
              <a:rPr lang="en-US" sz="2400" dirty="0">
                <a:cs typeface="Arial"/>
              </a:rPr>
              <a:t>towel on the table.  Then she quickly pulls </a:t>
            </a:r>
            <a:r>
              <a:rPr lang="en-US" sz="2400" dirty="0" smtClean="0">
                <a:cs typeface="Arial"/>
              </a:rPr>
              <a:t>the </a:t>
            </a:r>
            <a:r>
              <a:rPr lang="en-US" sz="2400" dirty="0">
                <a:cs typeface="Arial"/>
              </a:rPr>
              <a:t>towel out from under the cup without tipping it over or spilling any water.  She claims she can do this because of </a:t>
            </a:r>
            <a:r>
              <a:rPr lang="en-US" sz="2400" dirty="0" smtClean="0">
                <a:cs typeface="Arial"/>
              </a:rPr>
              <a:t>friction.  </a:t>
            </a:r>
            <a:r>
              <a:rPr lang="en-US" sz="2400" dirty="0">
                <a:cs typeface="Arial"/>
              </a:rPr>
              <a:t>Write an email to her </a:t>
            </a:r>
            <a:r>
              <a:rPr lang="en-US" sz="2400" dirty="0" smtClean="0">
                <a:cs typeface="Arial"/>
              </a:rPr>
              <a:t>either agreeing or disagreeing with her (include </a:t>
            </a:r>
            <a:r>
              <a:rPr lang="en-US" sz="2400" dirty="0">
                <a:cs typeface="Arial"/>
              </a:rPr>
              <a:t>claims and evidence you might </a:t>
            </a:r>
            <a:r>
              <a:rPr lang="en-US" sz="2400" dirty="0" smtClean="0">
                <a:cs typeface="Arial"/>
              </a:rPr>
              <a:t>use to make your point).</a:t>
            </a:r>
          </a:p>
          <a:p>
            <a:pPr marL="1536192" lvl="6" indent="0">
              <a:buNone/>
            </a:pPr>
            <a:r>
              <a:rPr lang="en-US" sz="1200" dirty="0">
                <a:cs typeface="Arial"/>
              </a:rPr>
              <a:t>	</a:t>
            </a:r>
            <a:r>
              <a:rPr lang="en-US" sz="1200" dirty="0" smtClean="0">
                <a:cs typeface="Arial"/>
              </a:rPr>
              <a:t>				               </a:t>
            </a:r>
            <a:r>
              <a:rPr lang="en-US" sz="1600" dirty="0" smtClean="0">
                <a:cs typeface="Arial"/>
              </a:rPr>
              <a:t>(handout page 4)</a:t>
            </a:r>
            <a:endParaRPr lang="en-US" sz="1600" dirty="0">
              <a:cs typeface="Arial"/>
            </a:endParaRPr>
          </a:p>
        </p:txBody>
      </p:sp>
    </p:spTree>
    <p:extLst>
      <p:ext uri="{BB962C8B-B14F-4D97-AF65-F5344CB8AC3E}">
        <p14:creationId xmlns:p14="http://schemas.microsoft.com/office/powerpoint/2010/main" val="3156576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20946"/>
            <a:ext cx="7498080" cy="771029"/>
          </a:xfrm>
        </p:spPr>
        <p:txBody>
          <a:bodyPr>
            <a:normAutofit/>
          </a:bodyPr>
          <a:lstStyle/>
          <a:p>
            <a:pPr algn="ctr"/>
            <a:r>
              <a:rPr lang="en-US" u="sng" dirty="0"/>
              <a:t>Lesson </a:t>
            </a:r>
            <a:r>
              <a:rPr lang="en-US" u="sng" dirty="0" smtClean="0"/>
              <a:t>Sequence</a:t>
            </a:r>
            <a:endParaRPr lang="en-US" dirty="0"/>
          </a:p>
        </p:txBody>
      </p:sp>
      <p:sp>
        <p:nvSpPr>
          <p:cNvPr id="3" name="Content Placeholder 2"/>
          <p:cNvSpPr>
            <a:spLocks noGrp="1"/>
          </p:cNvSpPr>
          <p:nvPr>
            <p:ph idx="1"/>
          </p:nvPr>
        </p:nvSpPr>
        <p:spPr>
          <a:xfrm>
            <a:off x="1177889" y="1073393"/>
            <a:ext cx="7845761" cy="5175007"/>
          </a:xfrm>
        </p:spPr>
        <p:txBody>
          <a:bodyPr>
            <a:normAutofit/>
          </a:bodyPr>
          <a:lstStyle/>
          <a:p>
            <a:pPr marL="596646" indent="-514350">
              <a:spcAft>
                <a:spcPts val="600"/>
              </a:spcAft>
              <a:buClr>
                <a:schemeClr val="tx1"/>
              </a:buClr>
              <a:buAutoNum type="arabicPeriod"/>
            </a:pPr>
            <a:r>
              <a:rPr lang="en-US" dirty="0" smtClean="0"/>
              <a:t>Anticipatory Set</a:t>
            </a:r>
          </a:p>
          <a:p>
            <a:pPr marL="596646" indent="-514350">
              <a:spcAft>
                <a:spcPts val="600"/>
              </a:spcAft>
              <a:buClr>
                <a:schemeClr val="tx1"/>
              </a:buClr>
              <a:buAutoNum type="arabicPeriod"/>
            </a:pPr>
            <a:r>
              <a:rPr lang="en-US" dirty="0" smtClean="0"/>
              <a:t>Think–Pair–Share </a:t>
            </a:r>
            <a:r>
              <a:rPr lang="en-US" sz="2400" dirty="0" smtClean="0"/>
              <a:t>(</a:t>
            </a:r>
            <a:r>
              <a:rPr lang="en-US" sz="2400" u="sng" dirty="0" smtClean="0"/>
              <a:t>what</a:t>
            </a:r>
            <a:r>
              <a:rPr lang="en-US" sz="2400" dirty="0" smtClean="0"/>
              <a:t> do you think will happen?)</a:t>
            </a:r>
          </a:p>
          <a:p>
            <a:pPr marL="596646" indent="-514350">
              <a:spcAft>
                <a:spcPts val="600"/>
              </a:spcAft>
              <a:buClr>
                <a:schemeClr val="tx1"/>
              </a:buClr>
              <a:buAutoNum type="arabicPeriod"/>
            </a:pPr>
            <a:r>
              <a:rPr lang="en-US" dirty="0" smtClean="0"/>
              <a:t>Phenomenon</a:t>
            </a:r>
          </a:p>
          <a:p>
            <a:pPr marL="596646" indent="-514350">
              <a:spcAft>
                <a:spcPts val="600"/>
              </a:spcAft>
              <a:buClr>
                <a:schemeClr val="tx1"/>
              </a:buClr>
              <a:buAutoNum type="arabicPeriod"/>
            </a:pPr>
            <a:r>
              <a:rPr lang="en-US" dirty="0"/>
              <a:t>Think–Pair–Share </a:t>
            </a:r>
            <a:r>
              <a:rPr lang="en-US" sz="2400" dirty="0" smtClean="0"/>
              <a:t>(</a:t>
            </a:r>
            <a:r>
              <a:rPr lang="en-US" sz="2400" u="sng" dirty="0" smtClean="0"/>
              <a:t>why</a:t>
            </a:r>
            <a:r>
              <a:rPr lang="en-US" sz="2400" dirty="0" smtClean="0"/>
              <a:t> do you think it happened)</a:t>
            </a:r>
          </a:p>
          <a:p>
            <a:pPr marL="596646" indent="-514350">
              <a:spcAft>
                <a:spcPts val="600"/>
              </a:spcAft>
              <a:buClr>
                <a:schemeClr val="tx1"/>
              </a:buClr>
              <a:buAutoNum type="arabicPeriod"/>
            </a:pPr>
            <a:r>
              <a:rPr lang="en-US" dirty="0" smtClean="0"/>
              <a:t>Paired Reading from text</a:t>
            </a:r>
          </a:p>
          <a:p>
            <a:pPr marL="596646" indent="-514350">
              <a:spcAft>
                <a:spcPts val="600"/>
              </a:spcAft>
              <a:buClr>
                <a:schemeClr val="tx1"/>
              </a:buClr>
              <a:buAutoNum type="arabicPeriod"/>
            </a:pPr>
            <a:r>
              <a:rPr lang="en-US" dirty="0" smtClean="0"/>
              <a:t>Try it a different way – </a:t>
            </a:r>
            <a:r>
              <a:rPr lang="en-US" sz="2400" dirty="0" smtClean="0"/>
              <a:t>phenomenon and writing</a:t>
            </a:r>
          </a:p>
          <a:p>
            <a:pPr marL="596646" indent="-514350">
              <a:spcAft>
                <a:spcPts val="600"/>
              </a:spcAft>
              <a:buClr>
                <a:schemeClr val="tx1"/>
              </a:buClr>
              <a:buAutoNum type="arabicPeriod"/>
            </a:pPr>
            <a:r>
              <a:rPr lang="en-US" dirty="0" smtClean="0"/>
              <a:t>Formative Assessment </a:t>
            </a:r>
            <a:r>
              <a:rPr lang="en-US" sz="2800" dirty="0" smtClean="0"/>
              <a:t>(Odd One Out)</a:t>
            </a:r>
          </a:p>
          <a:p>
            <a:pPr marL="596646" indent="-514350">
              <a:spcAft>
                <a:spcPts val="600"/>
              </a:spcAft>
              <a:buClr>
                <a:schemeClr val="tx1"/>
              </a:buClr>
              <a:buAutoNum type="arabicPeriod"/>
            </a:pPr>
            <a:r>
              <a:rPr lang="en-US" dirty="0" smtClean="0"/>
              <a:t>Writing Task</a:t>
            </a:r>
            <a:endParaRPr lang="en-US" dirty="0"/>
          </a:p>
        </p:txBody>
      </p:sp>
      <p:sp>
        <p:nvSpPr>
          <p:cNvPr id="5" name="TextBox 4"/>
          <p:cNvSpPr txBox="1"/>
          <p:nvPr/>
        </p:nvSpPr>
        <p:spPr>
          <a:xfrm>
            <a:off x="5868744" y="6453549"/>
            <a:ext cx="3275256" cy="369332"/>
          </a:xfrm>
          <a:prstGeom prst="rect">
            <a:avLst/>
          </a:prstGeom>
          <a:noFill/>
        </p:spPr>
        <p:txBody>
          <a:bodyPr wrap="none" rtlCol="0">
            <a:spAutoFit/>
          </a:bodyPr>
          <a:lstStyle/>
          <a:p>
            <a:r>
              <a:rPr lang="en-US" dirty="0"/>
              <a:t>Sacramento Area Science </a:t>
            </a:r>
            <a:r>
              <a:rPr lang="en-US" dirty="0" smtClean="0"/>
              <a:t>Project</a:t>
            </a:r>
            <a:endParaRPr lang="en-US" dirty="0"/>
          </a:p>
        </p:txBody>
      </p:sp>
    </p:spTree>
    <p:extLst>
      <p:ext uri="{BB962C8B-B14F-4D97-AF65-F5344CB8AC3E}">
        <p14:creationId xmlns:p14="http://schemas.microsoft.com/office/powerpoint/2010/main" val="3326762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1691"/>
            <a:ext cx="7498080" cy="798841"/>
          </a:xfrm>
        </p:spPr>
        <p:txBody>
          <a:bodyPr>
            <a:normAutofit/>
          </a:bodyPr>
          <a:lstStyle/>
          <a:p>
            <a:pPr algn="ctr"/>
            <a:r>
              <a:rPr lang="en-US" dirty="0" smtClean="0"/>
              <a:t>What Did We Hit?</a:t>
            </a:r>
            <a:endParaRPr lang="en-US" dirty="0"/>
          </a:p>
        </p:txBody>
      </p:sp>
      <p:pic>
        <p:nvPicPr>
          <p:cNvPr id="4" name="Content Placeholder 3" descr="Balloon into outhouses.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10225" r="-12693"/>
          <a:stretch/>
        </p:blipFill>
        <p:spPr>
          <a:xfrm>
            <a:off x="2624666" y="870532"/>
            <a:ext cx="5225143" cy="5693781"/>
          </a:xfrm>
        </p:spPr>
      </p:pic>
    </p:spTree>
    <p:extLst>
      <p:ext uri="{BB962C8B-B14F-4D97-AF65-F5344CB8AC3E}">
        <p14:creationId xmlns:p14="http://schemas.microsoft.com/office/powerpoint/2010/main" val="65452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463" y="1"/>
            <a:ext cx="7978915" cy="501836"/>
          </a:xfrm>
        </p:spPr>
        <p:txBody>
          <a:bodyPr>
            <a:normAutofit fontScale="90000"/>
          </a:bodyPr>
          <a:lstStyle/>
          <a:p>
            <a:pPr algn="ctr"/>
            <a:r>
              <a:rPr lang="en-US" sz="3200" dirty="0" smtClean="0"/>
              <a:t>What do NGSS and Common Core ask for?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8204306"/>
              </p:ext>
            </p:extLst>
          </p:nvPr>
        </p:nvGraphicFramePr>
        <p:xfrm>
          <a:off x="1075463" y="580342"/>
          <a:ext cx="7978915" cy="5791201"/>
        </p:xfrm>
        <a:graphic>
          <a:graphicData uri="http://schemas.openxmlformats.org/drawingml/2006/table">
            <a:tbl>
              <a:tblPr firstRow="1" bandRow="1">
                <a:tableStyleId>{5940675A-B579-460E-94D1-54222C63F5DA}</a:tableStyleId>
              </a:tblPr>
              <a:tblGrid>
                <a:gridCol w="3994579"/>
                <a:gridCol w="3984336"/>
              </a:tblGrid>
              <a:tr h="326084">
                <a:tc>
                  <a:txBody>
                    <a:bodyPr/>
                    <a:lstStyle/>
                    <a:p>
                      <a:pPr algn="ctr"/>
                      <a:r>
                        <a:rPr lang="en-US" sz="1600" b="1" dirty="0" smtClean="0"/>
                        <a:t>Common</a:t>
                      </a:r>
                      <a:r>
                        <a:rPr lang="en-US" sz="1600" b="1" baseline="0" dirty="0" smtClean="0"/>
                        <a:t> Core</a:t>
                      </a:r>
                      <a:endParaRPr lang="en-US" sz="1600" b="1" dirty="0"/>
                    </a:p>
                  </a:txBody>
                  <a:tcPr/>
                </a:tc>
                <a:tc>
                  <a:txBody>
                    <a:bodyPr/>
                    <a:lstStyle/>
                    <a:p>
                      <a:pPr algn="ctr"/>
                      <a:r>
                        <a:rPr lang="en-US" sz="1600" b="1" dirty="0" smtClean="0"/>
                        <a:t>NGSS</a:t>
                      </a:r>
                      <a:endParaRPr lang="en-US" sz="1600" b="1" dirty="0"/>
                    </a:p>
                  </a:txBody>
                  <a:tcPr/>
                </a:tc>
              </a:tr>
              <a:tr h="5437411">
                <a:tc>
                  <a:txBody>
                    <a:bodyPr/>
                    <a:lstStyle/>
                    <a:p>
                      <a:r>
                        <a:rPr kumimoji="0" lang="en-US" sz="1600" b="1" u="sng" kern="1200" dirty="0" smtClean="0">
                          <a:solidFill>
                            <a:schemeClr val="tx1"/>
                          </a:solidFill>
                          <a:effectLst/>
                          <a:latin typeface="+mn-lt"/>
                          <a:ea typeface="+mn-ea"/>
                          <a:cs typeface="+mn-cs"/>
                        </a:rPr>
                        <a:t>Speaking and Listening</a:t>
                      </a:r>
                      <a:r>
                        <a:rPr kumimoji="0" lang="en-US" sz="1600" b="1" kern="1200" dirty="0" smtClean="0">
                          <a:solidFill>
                            <a:schemeClr val="tx1"/>
                          </a:solidFill>
                          <a:effectLst/>
                          <a:latin typeface="+mn-lt"/>
                          <a:ea typeface="+mn-ea"/>
                          <a:cs typeface="+mn-cs"/>
                        </a:rPr>
                        <a:t>:</a:t>
                      </a:r>
                      <a:endParaRPr kumimoji="0" lang="en-US" sz="1600" kern="1200" dirty="0" smtClean="0">
                        <a:solidFill>
                          <a:schemeClr val="tx1"/>
                        </a:solidFill>
                        <a:effectLst/>
                        <a:latin typeface="+mn-lt"/>
                        <a:ea typeface="+mn-ea"/>
                        <a:cs typeface="+mn-cs"/>
                      </a:endParaRPr>
                    </a:p>
                    <a:p>
                      <a:r>
                        <a:rPr kumimoji="0" lang="en-US" sz="1600" kern="1200" dirty="0" smtClean="0">
                          <a:solidFill>
                            <a:schemeClr val="tx1"/>
                          </a:solidFill>
                          <a:effectLst/>
                          <a:latin typeface="+mn-lt"/>
                          <a:ea typeface="+mn-ea"/>
                          <a:cs typeface="+mn-cs"/>
                        </a:rPr>
                        <a:t>• Engage effectively in a range of collaborative discussions (one-on-one, in groups, and teacher-led) with diverse partners on topics and texts, building on others’ ideas and expressing their own clearly.</a:t>
                      </a:r>
                    </a:p>
                    <a:p>
                      <a:r>
                        <a:rPr kumimoji="0" lang="en-US" sz="1600" b="1" u="sng" kern="1200" dirty="0" smtClean="0">
                          <a:solidFill>
                            <a:schemeClr val="tx1"/>
                          </a:solidFill>
                          <a:effectLst/>
                          <a:latin typeface="+mn-lt"/>
                          <a:ea typeface="+mn-ea"/>
                          <a:cs typeface="+mn-cs"/>
                        </a:rPr>
                        <a:t>Reading</a:t>
                      </a:r>
                      <a:r>
                        <a:rPr kumimoji="0" lang="en-US" sz="1600" b="1" kern="1200" dirty="0" smtClean="0">
                          <a:solidFill>
                            <a:schemeClr val="tx1"/>
                          </a:solidFill>
                          <a:effectLst/>
                          <a:latin typeface="+mn-lt"/>
                          <a:ea typeface="+mn-ea"/>
                          <a:cs typeface="+mn-cs"/>
                        </a:rPr>
                        <a:t>:</a:t>
                      </a:r>
                      <a:endParaRPr kumimoji="0" lang="en-US" sz="1600" kern="1200" dirty="0" smtClean="0">
                        <a:solidFill>
                          <a:schemeClr val="tx1"/>
                        </a:solidFill>
                        <a:effectLst/>
                        <a:latin typeface="+mn-lt"/>
                        <a:ea typeface="+mn-ea"/>
                        <a:cs typeface="+mn-cs"/>
                      </a:endParaRPr>
                    </a:p>
                    <a:p>
                      <a:r>
                        <a:rPr kumimoji="0" lang="en-US" sz="1600" kern="1200" dirty="0" smtClean="0">
                          <a:solidFill>
                            <a:schemeClr val="tx1"/>
                          </a:solidFill>
                          <a:effectLst/>
                          <a:latin typeface="+mn-lt"/>
                          <a:ea typeface="+mn-ea"/>
                          <a:cs typeface="+mn-cs"/>
                        </a:rPr>
                        <a:t>• Ask and answer questions to demonstrate understanding of text, referring explicitly to the text as the basis for the answers.</a:t>
                      </a:r>
                    </a:p>
                    <a:p>
                      <a:r>
                        <a:rPr kumimoji="0" lang="en-US" sz="1600" kern="1200" dirty="0" smtClean="0">
                          <a:solidFill>
                            <a:schemeClr val="tx1"/>
                          </a:solidFill>
                          <a:effectLst/>
                          <a:latin typeface="+mn-lt"/>
                          <a:ea typeface="+mn-ea"/>
                          <a:cs typeface="+mn-cs"/>
                        </a:rPr>
                        <a:t>• Quote accurately from a text when explaining what the text says explicitly and when drawing inferences from the text.</a:t>
                      </a:r>
                    </a:p>
                    <a:p>
                      <a:r>
                        <a:rPr kumimoji="0" lang="en-US" sz="1600" b="1" u="sng" kern="1200" dirty="0" smtClean="0">
                          <a:solidFill>
                            <a:schemeClr val="tx1"/>
                          </a:solidFill>
                          <a:effectLst/>
                          <a:latin typeface="+mn-lt"/>
                          <a:ea typeface="+mn-ea"/>
                          <a:cs typeface="+mn-cs"/>
                        </a:rPr>
                        <a:t>Writing</a:t>
                      </a:r>
                      <a:r>
                        <a:rPr kumimoji="0" lang="en-US" sz="1600" b="1" kern="1200" dirty="0" smtClean="0">
                          <a:solidFill>
                            <a:schemeClr val="tx1"/>
                          </a:solidFill>
                          <a:effectLst/>
                          <a:latin typeface="+mn-lt"/>
                          <a:ea typeface="+mn-ea"/>
                          <a:cs typeface="+mn-cs"/>
                        </a:rPr>
                        <a:t>:</a:t>
                      </a:r>
                      <a:endParaRPr kumimoji="0" lang="en-US" sz="1600" kern="1200" dirty="0" smtClean="0">
                        <a:solidFill>
                          <a:schemeClr val="tx1"/>
                        </a:solidFill>
                        <a:effectLst/>
                        <a:latin typeface="+mn-lt"/>
                        <a:ea typeface="+mn-ea"/>
                        <a:cs typeface="+mn-cs"/>
                      </a:endParaRPr>
                    </a:p>
                    <a:p>
                      <a:r>
                        <a:rPr kumimoji="0" lang="en-US" sz="1600" kern="1200" dirty="0" smtClean="0">
                          <a:solidFill>
                            <a:schemeClr val="tx1"/>
                          </a:solidFill>
                          <a:effectLst/>
                          <a:latin typeface="+mn-lt"/>
                          <a:ea typeface="+mn-ea"/>
                          <a:cs typeface="+mn-cs"/>
                        </a:rPr>
                        <a:t>• Write informative/explanatory texts in which they introduce a topic, use facts and definitions to develop points, and provide a concluding statement or section.</a:t>
                      </a:r>
                    </a:p>
                    <a:p>
                      <a:r>
                        <a:rPr kumimoji="0" lang="en-US" sz="1600" kern="1200" dirty="0" smtClean="0">
                          <a:solidFill>
                            <a:schemeClr val="tx1"/>
                          </a:solidFill>
                          <a:effectLst/>
                          <a:latin typeface="+mn-lt"/>
                          <a:ea typeface="+mn-ea"/>
                          <a:cs typeface="+mn-cs"/>
                        </a:rPr>
                        <a:t>• Write arguments to support claims in an analysis of substantive topics or texts using valid reasoning and relevant and sufficient evidence.</a:t>
                      </a:r>
                      <a:r>
                        <a:rPr lang="en-US" sz="1600" dirty="0" smtClean="0">
                          <a:effectLst/>
                        </a:rPr>
                        <a:t> </a:t>
                      </a:r>
                      <a:endParaRPr kumimoji="0" lang="en-US" sz="1600" kern="1200" dirty="0" smtClean="0">
                        <a:solidFill>
                          <a:schemeClr val="tx1"/>
                        </a:solidFill>
                        <a:effectLst/>
                        <a:latin typeface="+mn-lt"/>
                        <a:ea typeface="+mn-ea"/>
                        <a:cs typeface="+mn-cs"/>
                      </a:endParaRPr>
                    </a:p>
                  </a:txBody>
                  <a:tcPr/>
                </a:tc>
                <a:tc>
                  <a:txBody>
                    <a:bodyPr/>
                    <a:lstStyle/>
                    <a:p>
                      <a:pPr algn="ctr"/>
                      <a:r>
                        <a:rPr kumimoji="0" lang="en-US" sz="1600" b="1" kern="1200" dirty="0" smtClean="0">
                          <a:solidFill>
                            <a:schemeClr val="tx1"/>
                          </a:solidFill>
                          <a:effectLst/>
                          <a:latin typeface="+mn-lt"/>
                          <a:ea typeface="+mn-ea"/>
                          <a:cs typeface="+mn-cs"/>
                        </a:rPr>
                        <a:t>Performance Expectations</a:t>
                      </a:r>
                      <a:endParaRPr kumimoji="0" lang="en-US" sz="1600" kern="1200" dirty="0" smtClean="0">
                        <a:solidFill>
                          <a:schemeClr val="tx1"/>
                        </a:solidFill>
                        <a:effectLst/>
                        <a:latin typeface="+mn-lt"/>
                        <a:ea typeface="+mn-ea"/>
                        <a:cs typeface="+mn-cs"/>
                      </a:endParaRPr>
                    </a:p>
                    <a:p>
                      <a:r>
                        <a:rPr kumimoji="0" lang="en-US" sz="1600" b="1" kern="1200" dirty="0" smtClean="0">
                          <a:solidFill>
                            <a:schemeClr val="tx1"/>
                          </a:solidFill>
                          <a:effectLst/>
                          <a:latin typeface="+mn-lt"/>
                          <a:ea typeface="+mn-ea"/>
                          <a:cs typeface="+mn-cs"/>
                        </a:rPr>
                        <a:t>MS-PS2-2</a:t>
                      </a:r>
                      <a:endParaRPr kumimoji="0" lang="en-US" sz="1600" kern="1200" dirty="0" smtClean="0">
                        <a:solidFill>
                          <a:schemeClr val="tx1"/>
                        </a:solidFill>
                        <a:effectLst/>
                        <a:latin typeface="+mn-lt"/>
                        <a:ea typeface="+mn-ea"/>
                        <a:cs typeface="+mn-cs"/>
                      </a:endParaRPr>
                    </a:p>
                    <a:p>
                      <a:pPr>
                        <a:spcAft>
                          <a:spcPts val="600"/>
                        </a:spcAft>
                      </a:pPr>
                      <a:r>
                        <a:rPr kumimoji="0" lang="en-US" sz="1600" kern="1200" dirty="0" smtClean="0">
                          <a:solidFill>
                            <a:schemeClr val="tx1"/>
                          </a:solidFill>
                          <a:effectLst/>
                          <a:latin typeface="+mn-lt"/>
                          <a:ea typeface="+mn-ea"/>
                          <a:cs typeface="+mn-cs"/>
                        </a:rPr>
                        <a:t>Plan an investigation to provide evidence that the change in an object’s motion depends on the sum of the forces on the object and the mass of the object.</a:t>
                      </a:r>
                    </a:p>
                    <a:p>
                      <a:r>
                        <a:rPr kumimoji="0" lang="en-US" sz="1600" b="1" kern="1200" dirty="0" smtClean="0">
                          <a:solidFill>
                            <a:schemeClr val="tx1"/>
                          </a:solidFill>
                          <a:effectLst/>
                          <a:latin typeface="+mn-lt"/>
                          <a:ea typeface="+mn-ea"/>
                          <a:cs typeface="+mn-cs"/>
                        </a:rPr>
                        <a:t>MS-ETS1-2</a:t>
                      </a:r>
                      <a:endParaRPr kumimoji="0" lang="en-US" sz="1600" kern="1200" dirty="0" smtClean="0">
                        <a:solidFill>
                          <a:schemeClr val="tx1"/>
                        </a:solidFill>
                        <a:effectLst/>
                        <a:latin typeface="+mn-lt"/>
                        <a:ea typeface="+mn-ea"/>
                        <a:cs typeface="+mn-cs"/>
                      </a:endParaRPr>
                    </a:p>
                    <a:p>
                      <a:r>
                        <a:rPr kumimoji="0" lang="en-US" sz="1600" kern="1200" dirty="0" smtClean="0">
                          <a:solidFill>
                            <a:schemeClr val="tx1"/>
                          </a:solidFill>
                          <a:effectLst/>
                          <a:latin typeface="+mn-lt"/>
                          <a:ea typeface="+mn-ea"/>
                          <a:cs typeface="+mn-cs"/>
                        </a:rPr>
                        <a:t>Evaluate competing design solutions using a systematic process to determine how well they meet the criteria and constraints of the problem.</a:t>
                      </a:r>
                    </a:p>
                    <a:p>
                      <a:pPr algn="ctr"/>
                      <a:r>
                        <a:rPr kumimoji="0" lang="en-US" sz="1600" b="1" kern="1200" dirty="0" smtClean="0">
                          <a:solidFill>
                            <a:schemeClr val="tx1"/>
                          </a:solidFill>
                          <a:effectLst/>
                          <a:latin typeface="+mn-lt"/>
                          <a:ea typeface="+mn-ea"/>
                          <a:cs typeface="+mn-cs"/>
                        </a:rPr>
                        <a:t>Cross Cutting Concepts</a:t>
                      </a:r>
                      <a:endParaRPr kumimoji="0" lang="en-US" sz="1600" kern="1200" dirty="0" smtClean="0">
                        <a:solidFill>
                          <a:schemeClr val="tx1"/>
                        </a:solidFill>
                        <a:effectLst/>
                        <a:latin typeface="+mn-lt"/>
                        <a:ea typeface="+mn-ea"/>
                        <a:cs typeface="+mn-cs"/>
                      </a:endParaRPr>
                    </a:p>
                    <a:p>
                      <a:r>
                        <a:rPr kumimoji="0" lang="en-US" sz="1600" b="1" kern="1200" dirty="0" smtClean="0">
                          <a:solidFill>
                            <a:schemeClr val="tx1"/>
                          </a:solidFill>
                          <a:effectLst/>
                          <a:latin typeface="+mn-lt"/>
                          <a:ea typeface="+mn-ea"/>
                          <a:cs typeface="+mn-cs"/>
                        </a:rPr>
                        <a:t>Cause and Effect </a:t>
                      </a:r>
                      <a:r>
                        <a:rPr kumimoji="0" lang="en-US" sz="1600" kern="1200" dirty="0" smtClean="0">
                          <a:solidFill>
                            <a:schemeClr val="tx1"/>
                          </a:solidFill>
                          <a:effectLst/>
                          <a:latin typeface="+mn-lt"/>
                          <a:ea typeface="+mn-ea"/>
                          <a:cs typeface="+mn-cs"/>
                        </a:rPr>
                        <a:t>relationships may be used to predict phenomena in natural or designed systems.</a:t>
                      </a:r>
                    </a:p>
                    <a:p>
                      <a:pPr algn="ctr"/>
                      <a:r>
                        <a:rPr kumimoji="0" lang="en-US" sz="1600" b="1" kern="1200" dirty="0" smtClean="0">
                          <a:solidFill>
                            <a:schemeClr val="tx1"/>
                          </a:solidFill>
                          <a:effectLst/>
                          <a:latin typeface="+mn-lt"/>
                          <a:ea typeface="+mn-ea"/>
                          <a:cs typeface="+mn-cs"/>
                        </a:rPr>
                        <a:t>Other PEs</a:t>
                      </a:r>
                      <a:endParaRPr kumimoji="0" lang="en-US" sz="1600" kern="1200" dirty="0" smtClean="0">
                        <a:solidFill>
                          <a:schemeClr val="tx1"/>
                        </a:solidFill>
                        <a:effectLst/>
                        <a:latin typeface="+mn-lt"/>
                        <a:ea typeface="+mn-ea"/>
                        <a:cs typeface="+mn-cs"/>
                      </a:endParaRPr>
                    </a:p>
                    <a:p>
                      <a:r>
                        <a:rPr kumimoji="0" lang="en-US" sz="1600" kern="1200" dirty="0" smtClean="0">
                          <a:solidFill>
                            <a:schemeClr val="tx1"/>
                          </a:solidFill>
                          <a:effectLst/>
                          <a:latin typeface="+mn-lt"/>
                          <a:ea typeface="+mn-ea"/>
                          <a:cs typeface="+mn-cs"/>
                        </a:rPr>
                        <a:t>• Plan and carry out investigations …</a:t>
                      </a:r>
                    </a:p>
                    <a:p>
                      <a:r>
                        <a:rPr kumimoji="0" lang="en-US" sz="1600" kern="1200" dirty="0" smtClean="0">
                          <a:solidFill>
                            <a:schemeClr val="tx1"/>
                          </a:solidFill>
                          <a:effectLst/>
                          <a:latin typeface="+mn-lt"/>
                          <a:ea typeface="+mn-ea"/>
                          <a:cs typeface="+mn-cs"/>
                        </a:rPr>
                        <a:t>• Make observations and collect data …</a:t>
                      </a:r>
                    </a:p>
                    <a:p>
                      <a:r>
                        <a:rPr kumimoji="0" lang="en-US" sz="1600" kern="1200" dirty="0" smtClean="0">
                          <a:solidFill>
                            <a:schemeClr val="tx1"/>
                          </a:solidFill>
                          <a:effectLst/>
                          <a:latin typeface="+mn-lt"/>
                          <a:ea typeface="+mn-ea"/>
                          <a:cs typeface="+mn-cs"/>
                        </a:rPr>
                        <a:t>• Gather and make sense of information</a:t>
                      </a:r>
                    </a:p>
                    <a:p>
                      <a:pPr marL="227013" indent="-227013"/>
                      <a:r>
                        <a:rPr kumimoji="0" lang="en-US" sz="1600" kern="1200" dirty="0" smtClean="0">
                          <a:solidFill>
                            <a:schemeClr val="tx1"/>
                          </a:solidFill>
                          <a:effectLst/>
                          <a:latin typeface="+mn-lt"/>
                          <a:ea typeface="+mn-ea"/>
                          <a:cs typeface="+mn-cs"/>
                        </a:rPr>
                        <a:t>• Construct an argument supported by evidence</a:t>
                      </a:r>
                      <a:endParaRPr kumimoji="0" lang="en-US" sz="1600" kern="1200" dirty="0">
                        <a:solidFill>
                          <a:schemeClr val="tx1"/>
                        </a:solidFill>
                        <a:effectLst/>
                        <a:latin typeface="+mn-lt"/>
                        <a:ea typeface="+mn-ea"/>
                        <a:cs typeface="+mn-cs"/>
                      </a:endParaRPr>
                    </a:p>
                  </a:txBody>
                  <a:tcPr/>
                </a:tc>
              </a:tr>
            </a:tbl>
          </a:graphicData>
        </a:graphic>
      </p:graphicFrame>
      <p:sp>
        <p:nvSpPr>
          <p:cNvPr id="5" name="TextBox 4"/>
          <p:cNvSpPr txBox="1"/>
          <p:nvPr/>
        </p:nvSpPr>
        <p:spPr>
          <a:xfrm>
            <a:off x="7383503" y="6427866"/>
            <a:ext cx="1670875" cy="369332"/>
          </a:xfrm>
          <a:prstGeom prst="rect">
            <a:avLst/>
          </a:prstGeom>
          <a:noFill/>
        </p:spPr>
        <p:txBody>
          <a:bodyPr wrap="none" rtlCol="0">
            <a:spAutoFit/>
          </a:bodyPr>
          <a:lstStyle/>
          <a:p>
            <a:r>
              <a:rPr lang="en-US" dirty="0" smtClean="0"/>
              <a:t>Handout page 5</a:t>
            </a:r>
            <a:endParaRPr lang="en-US" dirty="0"/>
          </a:p>
        </p:txBody>
      </p:sp>
    </p:spTree>
    <p:extLst>
      <p:ext uri="{BB962C8B-B14F-4D97-AF65-F5344CB8AC3E}">
        <p14:creationId xmlns:p14="http://schemas.microsoft.com/office/powerpoint/2010/main" val="7072745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 Framework.png"/>
          <p:cNvPicPr>
            <a:picLocks noGrp="1" noChangeAspect="1"/>
          </p:cNvPicPr>
          <p:nvPr>
            <p:ph idx="1"/>
          </p:nvPr>
        </p:nvPicPr>
        <p:blipFill>
          <a:blip r:embed="rId2">
            <a:extLst>
              <a:ext uri="{28A0092B-C50C-407E-A947-70E740481C1C}">
                <a14:useLocalDpi xmlns:a14="http://schemas.microsoft.com/office/drawing/2010/main" val="0"/>
              </a:ext>
            </a:extLst>
          </a:blip>
          <a:srcRect l="-35324" r="-35324"/>
          <a:stretch>
            <a:fillRect/>
          </a:stretch>
        </p:blipFill>
        <p:spPr>
          <a:xfrm>
            <a:off x="1054978" y="440387"/>
            <a:ext cx="8089022" cy="5808013"/>
          </a:xfrm>
        </p:spPr>
      </p:pic>
      <p:sp>
        <p:nvSpPr>
          <p:cNvPr id="5" name="TextBox 4"/>
          <p:cNvSpPr txBox="1"/>
          <p:nvPr/>
        </p:nvSpPr>
        <p:spPr>
          <a:xfrm>
            <a:off x="1280314" y="6359686"/>
            <a:ext cx="7581464" cy="369332"/>
          </a:xfrm>
          <a:prstGeom prst="rect">
            <a:avLst/>
          </a:prstGeom>
          <a:noFill/>
        </p:spPr>
        <p:txBody>
          <a:bodyPr wrap="square" rtlCol="0">
            <a:spAutoFit/>
          </a:bodyPr>
          <a:lstStyle/>
          <a:p>
            <a:pPr algn="ctr"/>
            <a:r>
              <a:rPr lang="en-US" dirty="0"/>
              <a:t>Sacramento Area Science </a:t>
            </a:r>
            <a:r>
              <a:rPr lang="en-US" dirty="0" smtClean="0"/>
              <a:t>Project – Science Literacy Framework </a:t>
            </a:r>
            <a:r>
              <a:rPr lang="en-US" sz="2400" baseline="30000" dirty="0" smtClean="0"/>
              <a:t>©</a:t>
            </a:r>
            <a:endParaRPr lang="en-US" sz="2400" baseline="30000" dirty="0"/>
          </a:p>
        </p:txBody>
      </p:sp>
    </p:spTree>
    <p:extLst>
      <p:ext uri="{BB962C8B-B14F-4D97-AF65-F5344CB8AC3E}">
        <p14:creationId xmlns:p14="http://schemas.microsoft.com/office/powerpoint/2010/main" val="7021066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ccess in Sci. cover.pdf"/>
          <p:cNvPicPr>
            <a:picLocks noGrp="1" noChangeAspect="1"/>
          </p:cNvPicPr>
          <p:nvPr>
            <p:ph idx="1"/>
          </p:nvPr>
        </p:nvPicPr>
        <p:blipFill>
          <a:blip r:embed="rId2">
            <a:extLst>
              <a:ext uri="{28A0092B-C50C-407E-A947-70E740481C1C}">
                <a14:useLocalDpi xmlns:a14="http://schemas.microsoft.com/office/drawing/2010/main" val="0"/>
              </a:ext>
            </a:extLst>
          </a:blip>
          <a:srcRect l="-29604" r="-29604"/>
          <a:stretch>
            <a:fillRect/>
          </a:stretch>
        </p:blipFill>
        <p:spPr>
          <a:xfrm>
            <a:off x="1435608" y="153623"/>
            <a:ext cx="7498080" cy="6094777"/>
          </a:xfrm>
        </p:spPr>
      </p:pic>
    </p:spTree>
    <p:extLst>
      <p:ext uri="{BB962C8B-B14F-4D97-AF65-F5344CB8AC3E}">
        <p14:creationId xmlns:p14="http://schemas.microsoft.com/office/powerpoint/2010/main" val="3132923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 Framework.png"/>
          <p:cNvPicPr>
            <a:picLocks noGrp="1" noChangeAspect="1"/>
          </p:cNvPicPr>
          <p:nvPr>
            <p:ph idx="1"/>
          </p:nvPr>
        </p:nvPicPr>
        <p:blipFill>
          <a:blip r:embed="rId2">
            <a:extLst>
              <a:ext uri="{28A0092B-C50C-407E-A947-70E740481C1C}">
                <a14:useLocalDpi xmlns:a14="http://schemas.microsoft.com/office/drawing/2010/main" val="0"/>
              </a:ext>
            </a:extLst>
          </a:blip>
          <a:srcRect l="-35324" r="-35324"/>
          <a:stretch>
            <a:fillRect/>
          </a:stretch>
        </p:blipFill>
        <p:spPr>
          <a:xfrm>
            <a:off x="1054978" y="440387"/>
            <a:ext cx="8089022" cy="5808013"/>
          </a:xfrm>
        </p:spPr>
      </p:pic>
      <p:sp>
        <p:nvSpPr>
          <p:cNvPr id="5" name="TextBox 4"/>
          <p:cNvSpPr txBox="1"/>
          <p:nvPr/>
        </p:nvSpPr>
        <p:spPr>
          <a:xfrm>
            <a:off x="1280314" y="6359686"/>
            <a:ext cx="7581464" cy="369332"/>
          </a:xfrm>
          <a:prstGeom prst="rect">
            <a:avLst/>
          </a:prstGeom>
          <a:noFill/>
        </p:spPr>
        <p:txBody>
          <a:bodyPr wrap="square" rtlCol="0">
            <a:spAutoFit/>
          </a:bodyPr>
          <a:lstStyle/>
          <a:p>
            <a:pPr algn="ctr"/>
            <a:r>
              <a:rPr lang="en-US" dirty="0"/>
              <a:t>Sacramento Area Science </a:t>
            </a:r>
            <a:r>
              <a:rPr lang="en-US" dirty="0" smtClean="0"/>
              <a:t>Project – Science Literacy Framework </a:t>
            </a:r>
            <a:r>
              <a:rPr lang="en-US" sz="2400" baseline="30000" dirty="0" smtClean="0"/>
              <a:t>©</a:t>
            </a:r>
            <a:endParaRPr lang="en-US" sz="2400" baseline="30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7683"/>
            <a:ext cx="7498080" cy="895846"/>
          </a:xfrm>
        </p:spPr>
        <p:txBody>
          <a:bodyPr/>
          <a:lstStyle/>
          <a:p>
            <a:pPr algn="ctr"/>
            <a:r>
              <a:rPr lang="en-US" dirty="0" smtClean="0"/>
              <a:t>Entering the Content</a:t>
            </a:r>
            <a:endParaRPr lang="en-US" dirty="0"/>
          </a:p>
        </p:txBody>
      </p:sp>
      <p:sp>
        <p:nvSpPr>
          <p:cNvPr id="3" name="Content Placeholder 2"/>
          <p:cNvSpPr>
            <a:spLocks noGrp="1"/>
          </p:cNvSpPr>
          <p:nvPr>
            <p:ph idx="1"/>
          </p:nvPr>
        </p:nvSpPr>
        <p:spPr>
          <a:xfrm>
            <a:off x="1435608" y="1289644"/>
            <a:ext cx="7498080" cy="4958756"/>
          </a:xfrm>
        </p:spPr>
        <p:txBody>
          <a:bodyPr>
            <a:normAutofit/>
          </a:bodyPr>
          <a:lstStyle/>
          <a:p>
            <a:pPr>
              <a:spcAft>
                <a:spcPts val="1800"/>
              </a:spcAft>
            </a:pPr>
            <a:r>
              <a:rPr lang="en-US" dirty="0">
                <a:latin typeface="Arial"/>
                <a:cs typeface="Arial"/>
              </a:rPr>
              <a:t>Think about the statements in the </a:t>
            </a:r>
            <a:r>
              <a:rPr lang="en-US" b="1" dirty="0">
                <a:latin typeface="Arial"/>
                <a:cs typeface="Arial"/>
              </a:rPr>
              <a:t>Anticipatory Set </a:t>
            </a:r>
            <a:r>
              <a:rPr lang="en-US" sz="2400" dirty="0" smtClean="0">
                <a:latin typeface="Arial"/>
                <a:cs typeface="Arial"/>
              </a:rPr>
              <a:t>(page 1 of handout)</a:t>
            </a:r>
          </a:p>
          <a:p>
            <a:pPr>
              <a:spcAft>
                <a:spcPts val="1800"/>
              </a:spcAft>
            </a:pPr>
            <a:r>
              <a:rPr lang="en-US" dirty="0" smtClean="0">
                <a:latin typeface="Arial"/>
                <a:cs typeface="Arial"/>
              </a:rPr>
              <a:t>Fill </a:t>
            </a:r>
            <a:r>
              <a:rPr lang="en-US" dirty="0">
                <a:latin typeface="Arial"/>
                <a:cs typeface="Arial"/>
              </a:rPr>
              <a:t>in your responses (A for agree, D for Disagree).</a:t>
            </a:r>
          </a:p>
          <a:p>
            <a:r>
              <a:rPr lang="en-US" dirty="0">
                <a:latin typeface="Arial"/>
                <a:cs typeface="Arial"/>
              </a:rPr>
              <a:t>Once you and </a:t>
            </a:r>
            <a:r>
              <a:rPr lang="en-US" dirty="0" smtClean="0">
                <a:latin typeface="Arial"/>
                <a:cs typeface="Arial"/>
              </a:rPr>
              <a:t>your </a:t>
            </a:r>
            <a:r>
              <a:rPr lang="en-US" dirty="0">
                <a:latin typeface="Arial"/>
                <a:cs typeface="Arial"/>
              </a:rPr>
              <a:t>partner have finished filling in your responses have </a:t>
            </a:r>
            <a:r>
              <a:rPr lang="en-US" dirty="0" smtClean="0">
                <a:latin typeface="Arial"/>
                <a:cs typeface="Arial"/>
              </a:rPr>
              <a:t>a </a:t>
            </a:r>
            <a:r>
              <a:rPr lang="en-US" dirty="0">
                <a:latin typeface="Arial"/>
                <a:cs typeface="Arial"/>
              </a:rPr>
              <a:t>partner conversation explaining your thinking to each other.</a:t>
            </a:r>
          </a:p>
        </p:txBody>
      </p:sp>
    </p:spTree>
    <p:extLst>
      <p:ext uri="{BB962C8B-B14F-4D97-AF65-F5344CB8AC3E}">
        <p14:creationId xmlns:p14="http://schemas.microsoft.com/office/powerpoint/2010/main" val="37699917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1-31 at 6.39.23 PM.png"/>
          <p:cNvPicPr>
            <a:picLocks noGrp="1" noChangeAspect="1"/>
          </p:cNvPicPr>
          <p:nvPr>
            <p:ph idx="1"/>
          </p:nvPr>
        </p:nvPicPr>
        <p:blipFill>
          <a:blip r:embed="rId2">
            <a:extLst>
              <a:ext uri="{28A0092B-C50C-407E-A947-70E740481C1C}">
                <a14:useLocalDpi xmlns:a14="http://schemas.microsoft.com/office/drawing/2010/main" val="0"/>
              </a:ext>
            </a:extLst>
          </a:blip>
          <a:srcRect t="4453" b="4453"/>
          <a:stretch>
            <a:fillRect/>
          </a:stretch>
        </p:blipFill>
        <p:spPr>
          <a:xfrm>
            <a:off x="1435100" y="419100"/>
            <a:ext cx="7499350" cy="5829300"/>
          </a:xfrm>
        </p:spPr>
      </p:pic>
    </p:spTree>
    <p:extLst>
      <p:ext uri="{BB962C8B-B14F-4D97-AF65-F5344CB8AC3E}">
        <p14:creationId xmlns:p14="http://schemas.microsoft.com/office/powerpoint/2010/main" val="21236650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35" y="118146"/>
            <a:ext cx="7811453" cy="1048545"/>
          </a:xfrm>
        </p:spPr>
        <p:txBody>
          <a:bodyPr>
            <a:noAutofit/>
          </a:bodyPr>
          <a:lstStyle/>
          <a:p>
            <a:r>
              <a:rPr lang="en-US" sz="3600" dirty="0"/>
              <a:t>Using the </a:t>
            </a:r>
            <a:r>
              <a:rPr lang="en-US" sz="3600" b="1" dirty="0"/>
              <a:t>Think-Pair-Share</a:t>
            </a:r>
            <a:r>
              <a:rPr lang="en-US" sz="3600" dirty="0"/>
              <a:t> organizer</a:t>
            </a:r>
          </a:p>
        </p:txBody>
      </p:sp>
      <p:sp>
        <p:nvSpPr>
          <p:cNvPr id="3" name="Content Placeholder 2"/>
          <p:cNvSpPr>
            <a:spLocks noGrp="1"/>
          </p:cNvSpPr>
          <p:nvPr>
            <p:ph idx="1"/>
          </p:nvPr>
        </p:nvSpPr>
        <p:spPr>
          <a:xfrm>
            <a:off x="1225599" y="1166691"/>
            <a:ext cx="7708089" cy="5081709"/>
          </a:xfrm>
        </p:spPr>
        <p:txBody>
          <a:bodyPr/>
          <a:lstStyle/>
          <a:p>
            <a:pPr>
              <a:spcAft>
                <a:spcPts val="1200"/>
              </a:spcAft>
            </a:pPr>
            <a:r>
              <a:rPr lang="en-US" dirty="0"/>
              <a:t>F</a:t>
            </a:r>
            <a:r>
              <a:rPr lang="en-US" dirty="0" smtClean="0"/>
              <a:t>ill in the </a:t>
            </a:r>
            <a:r>
              <a:rPr lang="en-US" b="1" u="sng" dirty="0" smtClean="0"/>
              <a:t>Think</a:t>
            </a:r>
            <a:r>
              <a:rPr lang="en-US" dirty="0" smtClean="0"/>
              <a:t> box with </a:t>
            </a:r>
            <a:r>
              <a:rPr lang="en-US" sz="3600" b="1" dirty="0" smtClean="0">
                <a:solidFill>
                  <a:srgbClr val="FF0000"/>
                </a:solidFill>
              </a:rPr>
              <a:t>what</a:t>
            </a:r>
            <a:r>
              <a:rPr lang="en-US" dirty="0" smtClean="0"/>
              <a:t> you think will happen. </a:t>
            </a:r>
            <a:r>
              <a:rPr lang="en-US" sz="2400" dirty="0" smtClean="0"/>
              <a:t>(page 2 of handout – top portion)</a:t>
            </a:r>
          </a:p>
          <a:p>
            <a:pPr>
              <a:spcAft>
                <a:spcPts val="1200"/>
              </a:spcAft>
            </a:pPr>
            <a:r>
              <a:rPr lang="en-US" dirty="0" smtClean="0"/>
              <a:t>Once you and your partner have completed the </a:t>
            </a:r>
            <a:r>
              <a:rPr lang="en-US" u="sng" dirty="0" smtClean="0"/>
              <a:t>Think</a:t>
            </a:r>
            <a:r>
              <a:rPr lang="en-US" dirty="0" smtClean="0"/>
              <a:t> portion, have a brief conversation in which you listen to each other and summarize each other’s thoughts in the </a:t>
            </a:r>
            <a:r>
              <a:rPr lang="en-US" b="1" u="sng" dirty="0" smtClean="0"/>
              <a:t>Pair</a:t>
            </a:r>
            <a:r>
              <a:rPr lang="en-US" dirty="0" smtClean="0"/>
              <a:t> box.</a:t>
            </a:r>
          </a:p>
          <a:p>
            <a:r>
              <a:rPr lang="en-US" dirty="0" smtClean="0"/>
              <a:t>Lastly, record in the ideas you can share in the </a:t>
            </a:r>
            <a:r>
              <a:rPr lang="en-US" b="1" u="sng" dirty="0" smtClean="0"/>
              <a:t>Share</a:t>
            </a:r>
            <a:r>
              <a:rPr lang="en-US" dirty="0" smtClean="0"/>
              <a:t> portion.</a:t>
            </a:r>
            <a:endParaRPr lang="en-US" dirty="0"/>
          </a:p>
        </p:txBody>
      </p:sp>
    </p:spTree>
    <p:extLst>
      <p:ext uri="{BB962C8B-B14F-4D97-AF65-F5344CB8AC3E}">
        <p14:creationId xmlns:p14="http://schemas.microsoft.com/office/powerpoint/2010/main" val="31947483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1-31 at 6.39.23 PM.png"/>
          <p:cNvPicPr>
            <a:picLocks noGrp="1" noChangeAspect="1"/>
          </p:cNvPicPr>
          <p:nvPr>
            <p:ph idx="1"/>
          </p:nvPr>
        </p:nvPicPr>
        <p:blipFill>
          <a:blip r:embed="rId2">
            <a:extLst>
              <a:ext uri="{28A0092B-C50C-407E-A947-70E740481C1C}">
                <a14:useLocalDpi xmlns:a14="http://schemas.microsoft.com/office/drawing/2010/main" val="0"/>
              </a:ext>
            </a:extLst>
          </a:blip>
          <a:srcRect t="4453" b="4453"/>
          <a:stretch>
            <a:fillRect/>
          </a:stretch>
        </p:blipFill>
        <p:spPr>
          <a:xfrm>
            <a:off x="1435100" y="419100"/>
            <a:ext cx="7499350" cy="5829300"/>
          </a:xfrm>
        </p:spPr>
      </p:pic>
    </p:spTree>
    <p:extLst>
      <p:ext uri="{BB962C8B-B14F-4D97-AF65-F5344CB8AC3E}">
        <p14:creationId xmlns:p14="http://schemas.microsoft.com/office/powerpoint/2010/main" val="42368439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Experiencing a Phenomena</a:t>
            </a:r>
            <a:endParaRPr lang="en-US" dirty="0"/>
          </a:p>
        </p:txBody>
      </p:sp>
      <p:sp>
        <p:nvSpPr>
          <p:cNvPr id="3" name="Content Placeholder 2"/>
          <p:cNvSpPr>
            <a:spLocks noGrp="1"/>
          </p:cNvSpPr>
          <p:nvPr>
            <p:ph idx="1"/>
          </p:nvPr>
        </p:nvSpPr>
        <p:spPr/>
        <p:txBody>
          <a:bodyPr>
            <a:normAutofit/>
          </a:bodyPr>
          <a:lstStyle/>
          <a:p>
            <a:pPr>
              <a:spcAft>
                <a:spcPts val="1200"/>
              </a:spcAft>
            </a:pPr>
            <a:r>
              <a:rPr lang="en-US" sz="3600" dirty="0" smtClean="0"/>
              <a:t>Set up the cup, index card and penny as was previously shown.</a:t>
            </a:r>
          </a:p>
          <a:p>
            <a:pPr>
              <a:spcAft>
                <a:spcPts val="1200"/>
              </a:spcAft>
            </a:pPr>
            <a:r>
              <a:rPr lang="en-US" sz="3600" dirty="0" smtClean="0"/>
              <a:t>Rapidly flick the index card </a:t>
            </a:r>
            <a:r>
              <a:rPr lang="en-US" sz="3600" u="sng" dirty="0" smtClean="0"/>
              <a:t>sideways</a:t>
            </a:r>
          </a:p>
          <a:p>
            <a:pPr>
              <a:spcAft>
                <a:spcPts val="1200"/>
              </a:spcAft>
            </a:pPr>
            <a:r>
              <a:rPr lang="en-US" sz="3600" dirty="0" smtClean="0"/>
              <a:t>Observe what happens</a:t>
            </a:r>
          </a:p>
          <a:p>
            <a:pPr>
              <a:spcAft>
                <a:spcPts val="1200"/>
              </a:spcAft>
            </a:pPr>
            <a:r>
              <a:rPr lang="en-US" sz="3600" dirty="0" smtClean="0"/>
              <a:t>Repeat a few times</a:t>
            </a:r>
          </a:p>
        </p:txBody>
      </p:sp>
    </p:spTree>
    <p:extLst>
      <p:ext uri="{BB962C8B-B14F-4D97-AF65-F5344CB8AC3E}">
        <p14:creationId xmlns:p14="http://schemas.microsoft.com/office/powerpoint/2010/main" val="7126672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35" y="118146"/>
            <a:ext cx="7811453" cy="1048545"/>
          </a:xfrm>
        </p:spPr>
        <p:txBody>
          <a:bodyPr>
            <a:noAutofit/>
          </a:bodyPr>
          <a:lstStyle/>
          <a:p>
            <a:pPr algn="ctr"/>
            <a:r>
              <a:rPr lang="en-US" sz="3600" dirty="0"/>
              <a:t>Using the </a:t>
            </a:r>
            <a:r>
              <a:rPr lang="en-US" sz="3600" b="1" dirty="0"/>
              <a:t>Think-Pair-Share</a:t>
            </a:r>
            <a:r>
              <a:rPr lang="en-US" sz="3600" dirty="0"/>
              <a:t> organizer</a:t>
            </a:r>
          </a:p>
        </p:txBody>
      </p:sp>
      <p:sp>
        <p:nvSpPr>
          <p:cNvPr id="3" name="Content Placeholder 2"/>
          <p:cNvSpPr>
            <a:spLocks noGrp="1"/>
          </p:cNvSpPr>
          <p:nvPr>
            <p:ph idx="1"/>
          </p:nvPr>
        </p:nvSpPr>
        <p:spPr>
          <a:xfrm>
            <a:off x="1225599" y="1166691"/>
            <a:ext cx="7708089" cy="5081709"/>
          </a:xfrm>
        </p:spPr>
        <p:txBody>
          <a:bodyPr>
            <a:normAutofit lnSpcReduction="10000"/>
          </a:bodyPr>
          <a:lstStyle/>
          <a:p>
            <a:pPr>
              <a:spcAft>
                <a:spcPts val="1200"/>
              </a:spcAft>
            </a:pPr>
            <a:r>
              <a:rPr lang="en-US" dirty="0"/>
              <a:t>F</a:t>
            </a:r>
            <a:r>
              <a:rPr lang="en-US" dirty="0" smtClean="0"/>
              <a:t>ill in the </a:t>
            </a:r>
            <a:r>
              <a:rPr lang="en-US" b="1" u="sng" dirty="0" smtClean="0"/>
              <a:t>Think</a:t>
            </a:r>
            <a:r>
              <a:rPr lang="en-US" dirty="0" smtClean="0"/>
              <a:t> box with your explanation of </a:t>
            </a:r>
            <a:r>
              <a:rPr lang="en-US" sz="3600" b="1" dirty="0" smtClean="0">
                <a:solidFill>
                  <a:srgbClr val="FF0000"/>
                </a:solidFill>
              </a:rPr>
              <a:t>why</a:t>
            </a:r>
            <a:r>
              <a:rPr lang="en-US" dirty="0" smtClean="0"/>
              <a:t> what you observed happened</a:t>
            </a:r>
            <a:r>
              <a:rPr lang="en-US" dirty="0"/>
              <a:t>. </a:t>
            </a:r>
            <a:r>
              <a:rPr lang="en-US" sz="2600" dirty="0"/>
              <a:t>(page 2 of handout – </a:t>
            </a:r>
            <a:r>
              <a:rPr lang="en-US" sz="2600" dirty="0" smtClean="0"/>
              <a:t>bottom </a:t>
            </a:r>
            <a:r>
              <a:rPr lang="en-US" sz="2600" dirty="0"/>
              <a:t>portion</a:t>
            </a:r>
            <a:r>
              <a:rPr lang="en-US" sz="2600" dirty="0" smtClean="0"/>
              <a:t>)</a:t>
            </a:r>
          </a:p>
          <a:p>
            <a:pPr>
              <a:spcAft>
                <a:spcPts val="1200"/>
              </a:spcAft>
            </a:pPr>
            <a:r>
              <a:rPr lang="en-US" dirty="0" smtClean="0"/>
              <a:t>Once you and your partner have completed the </a:t>
            </a:r>
            <a:r>
              <a:rPr lang="en-US" u="sng" dirty="0" smtClean="0"/>
              <a:t>Think</a:t>
            </a:r>
            <a:r>
              <a:rPr lang="en-US" dirty="0" smtClean="0"/>
              <a:t> portion, have a brief conversation in which you listen to each other and summarize each other’s thoughts in the </a:t>
            </a:r>
            <a:r>
              <a:rPr lang="en-US" b="1" u="sng" dirty="0" smtClean="0"/>
              <a:t>Pair</a:t>
            </a:r>
            <a:r>
              <a:rPr lang="en-US" dirty="0" smtClean="0"/>
              <a:t> box.</a:t>
            </a:r>
          </a:p>
          <a:p>
            <a:r>
              <a:rPr lang="en-US" dirty="0" smtClean="0"/>
              <a:t>Lastly, record in the ideas you can share in the </a:t>
            </a:r>
            <a:r>
              <a:rPr lang="en-US" b="1" u="sng" dirty="0" smtClean="0"/>
              <a:t>Share</a:t>
            </a:r>
            <a:r>
              <a:rPr lang="en-US" dirty="0" smtClean="0"/>
              <a:t> portion.</a:t>
            </a:r>
            <a:endParaRPr lang="en-US" dirty="0"/>
          </a:p>
        </p:txBody>
      </p:sp>
    </p:spTree>
    <p:extLst>
      <p:ext uri="{BB962C8B-B14F-4D97-AF65-F5344CB8AC3E}">
        <p14:creationId xmlns:p14="http://schemas.microsoft.com/office/powerpoint/2010/main" val="17229955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89" y="146948"/>
            <a:ext cx="7800199" cy="650769"/>
          </a:xfrm>
        </p:spPr>
        <p:txBody>
          <a:bodyPr>
            <a:noAutofit/>
          </a:bodyPr>
          <a:lstStyle/>
          <a:p>
            <a:pPr algn="ctr"/>
            <a:r>
              <a:rPr lang="en-US" sz="3400" dirty="0" smtClean="0"/>
              <a:t>Obtaining Information from Text</a:t>
            </a:r>
            <a:endParaRPr lang="en-US" sz="3400" dirty="0"/>
          </a:p>
        </p:txBody>
      </p:sp>
      <p:sp>
        <p:nvSpPr>
          <p:cNvPr id="3" name="Content Placeholder 2"/>
          <p:cNvSpPr>
            <a:spLocks noGrp="1"/>
          </p:cNvSpPr>
          <p:nvPr>
            <p:ph idx="1"/>
          </p:nvPr>
        </p:nvSpPr>
        <p:spPr>
          <a:xfrm>
            <a:off x="1039031" y="1144093"/>
            <a:ext cx="7986897" cy="5104307"/>
          </a:xfrm>
        </p:spPr>
        <p:txBody>
          <a:bodyPr>
            <a:normAutofit lnSpcReduction="10000"/>
          </a:bodyPr>
          <a:lstStyle/>
          <a:p>
            <a:pPr marL="0" indent="0">
              <a:spcBef>
                <a:spcPts val="0"/>
              </a:spcBef>
              <a:spcAft>
                <a:spcPts val="1200"/>
              </a:spcAft>
              <a:buNone/>
            </a:pPr>
            <a:r>
              <a:rPr lang="en-US" dirty="0" smtClean="0">
                <a:latin typeface="Arial"/>
                <a:cs typeface="Arial"/>
              </a:rPr>
              <a:t>Use a </a:t>
            </a:r>
            <a:r>
              <a:rPr lang="en-US" u="sng" dirty="0" smtClean="0">
                <a:latin typeface="Arial"/>
                <a:cs typeface="Arial"/>
              </a:rPr>
              <a:t>Paired Reading</a:t>
            </a:r>
            <a:r>
              <a:rPr lang="en-US" dirty="0" smtClean="0">
                <a:latin typeface="Arial"/>
                <a:cs typeface="Arial"/>
              </a:rPr>
              <a:t> protocol, where – </a:t>
            </a:r>
          </a:p>
          <a:p>
            <a:pPr>
              <a:spcBef>
                <a:spcPts val="0"/>
              </a:spcBef>
              <a:spcAft>
                <a:spcPts val="1800"/>
              </a:spcAft>
            </a:pPr>
            <a:r>
              <a:rPr lang="en-US" dirty="0" smtClean="0">
                <a:latin typeface="Arial"/>
                <a:cs typeface="Arial"/>
              </a:rPr>
              <a:t>Partner A reads a paragraph</a:t>
            </a:r>
          </a:p>
          <a:p>
            <a:pPr>
              <a:spcBef>
                <a:spcPts val="0"/>
              </a:spcBef>
              <a:spcAft>
                <a:spcPts val="1800"/>
              </a:spcAft>
            </a:pPr>
            <a:r>
              <a:rPr lang="en-US" dirty="0" smtClean="0">
                <a:latin typeface="Arial"/>
                <a:cs typeface="Arial"/>
              </a:rPr>
              <a:t>Partner B summarizes</a:t>
            </a:r>
          </a:p>
          <a:p>
            <a:pPr>
              <a:spcBef>
                <a:spcPts val="0"/>
              </a:spcBef>
              <a:spcAft>
                <a:spcPts val="1800"/>
              </a:spcAft>
            </a:pPr>
            <a:r>
              <a:rPr lang="en-US" dirty="0" smtClean="0">
                <a:latin typeface="Arial"/>
                <a:cs typeface="Arial"/>
              </a:rPr>
              <a:t>Switch roles, B reads and A summarizes</a:t>
            </a:r>
          </a:p>
          <a:p>
            <a:pPr>
              <a:spcBef>
                <a:spcPts val="0"/>
              </a:spcBef>
              <a:spcAft>
                <a:spcPts val="1800"/>
              </a:spcAft>
            </a:pPr>
            <a:r>
              <a:rPr lang="en-US" dirty="0" smtClean="0">
                <a:latin typeface="Arial"/>
                <a:cs typeface="Arial"/>
              </a:rPr>
              <a:t>Continue until finished with the assigned sections</a:t>
            </a:r>
          </a:p>
          <a:p>
            <a:pPr marL="82296" indent="0" algn="r">
              <a:spcAft>
                <a:spcPts val="600"/>
              </a:spcAft>
              <a:buNone/>
            </a:pPr>
            <a:r>
              <a:rPr lang="en-US" sz="2400" dirty="0" smtClean="0"/>
              <a:t>(handout page 3)</a:t>
            </a:r>
          </a:p>
          <a:p>
            <a:pPr marL="82296" indent="0" algn="ctr">
              <a:spcAft>
                <a:spcPts val="600"/>
              </a:spcAft>
              <a:buNone/>
            </a:pPr>
            <a:r>
              <a:rPr lang="en-US" sz="2400" dirty="0" smtClean="0"/>
              <a:t>Use you “partner” voice </a:t>
            </a:r>
            <a:r>
              <a:rPr lang="en-US" sz="2400" dirty="0" smtClean="0">
                <a:sym typeface="Wingdings"/>
              </a:rPr>
              <a:t></a:t>
            </a:r>
            <a:endParaRPr lang="en-US" sz="2400" dirty="0"/>
          </a:p>
          <a:p>
            <a:pPr marL="82296" indent="0" algn="r">
              <a:spcAft>
                <a:spcPts val="600"/>
              </a:spcAft>
              <a:buNone/>
            </a:pPr>
            <a:endParaRPr lang="en-US" sz="2400" dirty="0" smtClean="0"/>
          </a:p>
        </p:txBody>
      </p:sp>
    </p:spTree>
    <p:extLst>
      <p:ext uri="{BB962C8B-B14F-4D97-AF65-F5344CB8AC3E}">
        <p14:creationId xmlns:p14="http://schemas.microsoft.com/office/powerpoint/2010/main" val="19312926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5554</TotalTime>
  <Words>929</Words>
  <Application>Microsoft Macintosh PowerPoint</Application>
  <PresentationFormat>On-screen Show (4:3)</PresentationFormat>
  <Paragraphs>90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A lesson on Inertia using the Common Core State Standards in ELA as a means to deepen science understanding</vt:lpstr>
      <vt:lpstr>PowerPoint Presentation</vt:lpstr>
      <vt:lpstr>Entering the Content</vt:lpstr>
      <vt:lpstr>PowerPoint Presentation</vt:lpstr>
      <vt:lpstr>Using the Think-Pair-Share organizer</vt:lpstr>
      <vt:lpstr>PowerPoint Presentation</vt:lpstr>
      <vt:lpstr>Experiencing a Phenomena</vt:lpstr>
      <vt:lpstr>Using the Think-Pair-Share organizer</vt:lpstr>
      <vt:lpstr>Obtaining Information from Text</vt:lpstr>
      <vt:lpstr>Try it Again – a different way</vt:lpstr>
      <vt:lpstr>Formative Assessment</vt:lpstr>
      <vt:lpstr>Potential Writing Tasks</vt:lpstr>
      <vt:lpstr>Lesson Sequence</vt:lpstr>
      <vt:lpstr>What Did We Hit?</vt:lpstr>
      <vt:lpstr>What do NGSS and Common Core ask for?</vt:lpstr>
      <vt:lpstr>PowerPoint Presentation</vt:lpstr>
      <vt:lpstr>PowerPoint Presentation</vt:lpstr>
    </vt:vector>
  </TitlesOfParts>
  <Company>School of Education, UCD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Focusing on Phenomena</dc:title>
  <dc:creator>cindy passmore</dc:creator>
  <cp:lastModifiedBy>SOE Cress</cp:lastModifiedBy>
  <cp:revision>178</cp:revision>
  <dcterms:created xsi:type="dcterms:W3CDTF">2013-01-22T23:24:15Z</dcterms:created>
  <dcterms:modified xsi:type="dcterms:W3CDTF">2013-07-16T18:33:06Z</dcterms:modified>
</cp:coreProperties>
</file>