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493776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ECFF"/>
    <a:srgbClr val="99CCFF"/>
    <a:srgbClr val="0099FF"/>
    <a:srgbClr val="33CC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200" y="3936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638" y="10226675"/>
            <a:ext cx="4197032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7275" y="18653125"/>
            <a:ext cx="345630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3CA2C-7CC2-4FCF-B243-3230496B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67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12144-D90E-4040-9973-550E293A1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296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713" y="1319213"/>
            <a:ext cx="11109325" cy="28087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150" y="1319213"/>
            <a:ext cx="33177163" cy="28087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B5A7-4F89-4151-ACFA-F718E5897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667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1AA80-8FF0-42B6-AEAF-A51A33B6C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44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8" y="21153438"/>
            <a:ext cx="4197032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8" y="13952538"/>
            <a:ext cx="4197032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6A0A0-656C-4854-AD49-EADC9597E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476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50" y="7681913"/>
            <a:ext cx="22142450" cy="2172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0" y="7681913"/>
            <a:ext cx="22144038" cy="2172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A805-FCC2-46D0-9AED-3B95C047A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40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317625"/>
            <a:ext cx="4444047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63" y="7369175"/>
            <a:ext cx="21817012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563" y="10439400"/>
            <a:ext cx="21817012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2500" y="7369175"/>
            <a:ext cx="2182653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2500" y="10439400"/>
            <a:ext cx="2182653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C0B9B-AE60-47C4-B962-8A788EC97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890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743C7-57A7-4075-8C78-C35163E00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934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C5807-2451-4869-AE2E-35AEA5E59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696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311275"/>
            <a:ext cx="16244887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588" y="1311275"/>
            <a:ext cx="2760345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563" y="6888163"/>
            <a:ext cx="16244887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564FC-645A-49EC-B7B0-F98D816D2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230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988" y="23042563"/>
            <a:ext cx="2962592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988" y="2941638"/>
            <a:ext cx="2962592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988" y="25763538"/>
            <a:ext cx="2962592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68D57-3E42-46DA-A6A0-EE50036FA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06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319213"/>
            <a:ext cx="4443888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7681913"/>
            <a:ext cx="44438888" cy="2172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29978350"/>
            <a:ext cx="115204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defTabSz="4703763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71950" y="29978350"/>
            <a:ext cx="156352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ctr" defTabSz="4703763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8550" y="29978350"/>
            <a:ext cx="115204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r" defTabSz="4703763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A1BEA92A-9109-4F70-A42A-7A33EF726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9pPr>
    </p:titleStyle>
    <p:bodyStyle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accent5">
                <a:lumMod val="40000"/>
                <a:lumOff val="60000"/>
              </a:schemeClr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49377600" cy="4419600"/>
          </a:xfrm>
          <a:prstGeom prst="rect">
            <a:avLst/>
          </a:prstGeom>
          <a:gradFill rotWithShape="0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7160" tIns="68580" rIns="137160" bIns="68580" anchor="ctr"/>
          <a:lstStyle/>
          <a:p>
            <a:pPr lvl="0" algn="ctr" defTabSz="4703763"/>
            <a:endParaRPr lang="en-US" sz="9900" b="1" dirty="0" smtClean="0">
              <a:solidFill>
                <a:schemeClr val="bg1"/>
              </a:solidFill>
            </a:endParaRPr>
          </a:p>
          <a:p>
            <a:pPr lvl="0" algn="ctr" defTabSz="4703763">
              <a:lnSpc>
                <a:spcPts val="9000"/>
              </a:lnSpc>
            </a:pPr>
            <a:r>
              <a:rPr lang="en-US" sz="10600" b="1" dirty="0" smtClean="0">
                <a:solidFill>
                  <a:schemeClr val="bg1"/>
                </a:solidFill>
              </a:rPr>
              <a:t>CLASSROOM </a:t>
            </a:r>
            <a:r>
              <a:rPr lang="en-US" sz="10600" b="1" dirty="0" smtClean="0">
                <a:solidFill>
                  <a:schemeClr val="bg1"/>
                </a:solidFill>
              </a:rPr>
              <a:t>DISCUSSION OBSERVATION INSTRUMENT</a:t>
            </a:r>
            <a:r>
              <a:rPr lang="en-US" sz="10600" b="1" cap="small" dirty="0" smtClean="0">
                <a:solidFill>
                  <a:schemeClr val="bg1"/>
                </a:solidFill>
              </a:rPr>
              <a:t> </a:t>
            </a:r>
            <a:endParaRPr lang="en-US" sz="10600" dirty="0" smtClean="0">
              <a:solidFill>
                <a:schemeClr val="bg1"/>
              </a:solidFill>
            </a:endParaRPr>
          </a:p>
          <a:p>
            <a:pPr lvl="0" algn="ctr" defTabSz="4388900" fontAlgn="auto">
              <a:lnSpc>
                <a:spcPts val="9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bg1"/>
                </a:solidFill>
              </a:rPr>
              <a:t>Rachel Restani, Rebecca Ambrose, Leslie Banes, and Heather Martin</a:t>
            </a:r>
            <a:endParaRPr lang="en-US" sz="8000" dirty="0" smtClean="0">
              <a:solidFill>
                <a:schemeClr val="bg1"/>
              </a:solidFill>
            </a:endParaRPr>
          </a:p>
          <a:p>
            <a:pPr lvl="0" algn="ctr" defTabSz="4388900" fontAlgn="auto">
              <a:lnSpc>
                <a:spcPts val="9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University of California,</a:t>
            </a:r>
            <a:r>
              <a:rPr lang="en-US" sz="6000" dirty="0" smtClean="0">
                <a:solidFill>
                  <a:schemeClr val="bg1"/>
                </a:solidFill>
              </a:rPr>
              <a:t> Davis</a:t>
            </a:r>
            <a:endParaRPr lang="en-US" sz="4800" dirty="0">
              <a:solidFill>
                <a:schemeClr val="bg1"/>
              </a:solidFill>
            </a:endParaRPr>
          </a:p>
          <a:p>
            <a:pPr lvl="0" algn="ctr" defTabSz="4388900" fontAlgn="auto">
              <a:lnSpc>
                <a:spcPts val="9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6000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4800600"/>
            <a:ext cx="10439400" cy="1028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Motivating Question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1125200" y="4876800"/>
            <a:ext cx="16535400" cy="1905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Number of Teachers &amp; Level of </a:t>
            </a:r>
          </a:p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Analysis Vary in Studies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28422600" y="4876800"/>
            <a:ext cx="9525000" cy="1028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Pilot Observation</a:t>
            </a:r>
            <a:r>
              <a:rPr lang="en-US" sz="5500" dirty="0" smtClean="0">
                <a:solidFill>
                  <a:schemeClr val="bg1"/>
                </a:solidFill>
              </a:rPr>
              <a:t>s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8709600" y="4876800"/>
            <a:ext cx="10668000" cy="10332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Our Conditions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0" y="8305800"/>
            <a:ext cx="10439400" cy="1028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Effective Math Class Discussions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28498800" y="23164800"/>
            <a:ext cx="10363200" cy="10332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Future Math Classroom Studies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2058" name="Rectangle 18"/>
          <p:cNvSpPr>
            <a:spLocks noChangeArrowheads="1"/>
          </p:cNvSpPr>
          <p:nvPr/>
        </p:nvSpPr>
        <p:spPr bwMode="auto">
          <a:xfrm>
            <a:off x="39395400" y="23164800"/>
            <a:ext cx="9982200" cy="1028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6" name="Text Placeholder 6"/>
          <p:cNvSpPr txBox="1">
            <a:spLocks/>
          </p:cNvSpPr>
          <p:nvPr/>
        </p:nvSpPr>
        <p:spPr>
          <a:xfrm>
            <a:off x="28346400" y="6248400"/>
            <a:ext cx="9677400" cy="612473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/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Researchers spent 5 months piloting the instrument using 7 classrooms and 4 video clips of mathematic classroom discussions</a:t>
            </a:r>
          </a:p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Based on the pre-existing literature, we scored each category on a scale of 0 to 4. Zero meant the element did not occur at all. Low level scores were more teacher-centered. High level scores were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more student centered.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9" name="Text Placeholder 9"/>
          <p:cNvSpPr txBox="1">
            <a:spLocks/>
          </p:cNvSpPr>
          <p:nvPr/>
        </p:nvSpPr>
        <p:spPr>
          <a:xfrm>
            <a:off x="38328600" y="5791200"/>
            <a:ext cx="11049000" cy="8063724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/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Our sample size of teachers was larger than any of  the other studies (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=20).</a:t>
            </a:r>
          </a:p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Unlike QUASAR teachers (Stein et al., 1996), ours did not have choice of tasks because mandated text book with pacing guide.</a:t>
            </a:r>
          </a:p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Akkus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&amp; Hand (2010) focused on cognitive demand and teacher questioning. We wanted to include attention to students mathematical thinking.</a:t>
            </a:r>
          </a:p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Unlike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Truxaw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and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DeFranco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(2008), we did not transcribe, so we did not code utterances.</a:t>
            </a:r>
          </a:p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Text Placeholder 13"/>
          <p:cNvSpPr txBox="1">
            <a:spLocks/>
          </p:cNvSpPr>
          <p:nvPr/>
        </p:nvSpPr>
        <p:spPr>
          <a:xfrm>
            <a:off x="28498800" y="24460200"/>
            <a:ext cx="10287000" cy="350863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/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Need  larger sample size for statistical significance</a:t>
            </a:r>
          </a:p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Consistent, metrics capturing multiple factors of discussion</a:t>
            </a:r>
          </a:p>
          <a:p>
            <a:pPr marL="0" marR="0" lvl="0" indent="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8575000" y="14859000"/>
          <a:ext cx="20802600" cy="75742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069080"/>
                <a:gridCol w="4069080"/>
                <a:gridCol w="4069080"/>
                <a:gridCol w="4069080"/>
                <a:gridCol w="4526280"/>
              </a:tblGrid>
              <a:tr h="1674187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Variety of </a:t>
                      </a:r>
                      <a:r>
                        <a:rPr lang="en-US" sz="4000" b="1" dirty="0" smtClean="0"/>
                        <a:t>approaches</a:t>
                      </a:r>
                      <a:r>
                        <a:rPr lang="en-US" sz="4000" dirty="0" smtClean="0"/>
                        <a:t/>
                      </a:r>
                      <a:br>
                        <a:rPr lang="en-US" sz="4000" dirty="0" smtClean="0"/>
                      </a:b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Explanations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Opportunities to </a:t>
                      </a:r>
                      <a:r>
                        <a:rPr lang="en-US" sz="4000" b="1" dirty="0" smtClean="0"/>
                        <a:t>speak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Equitable </a:t>
                      </a:r>
                      <a:r>
                        <a:rPr lang="en-US" sz="4000" b="1" dirty="0" smtClean="0"/>
                        <a:t>participation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Connections</a:t>
                      </a:r>
                      <a:endParaRPr lang="en-US" sz="4000" b="1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89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Quantity of distinct student-chosen approaches and tools used across the classroom to complete the task.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Quality of mathematical explanations </a:t>
                      </a:r>
                      <a:r>
                        <a:rPr lang="en-US" sz="4500" dirty="0" smtClean="0"/>
                        <a:t>by</a:t>
                      </a:r>
                      <a:r>
                        <a:rPr lang="en-US" sz="4000" dirty="0" smtClean="0"/>
                        <a:t> teacher and students. Degree to which they are conceptual, meaningful, and thorough.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Frequency and length of turn in partners or whole-class discussion.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Number of students who shared independent thinking verbally and non-verbally in whole-class discussion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dirty="0" smtClean="0"/>
                        <a:t>Quality of connections </a:t>
                      </a:r>
                      <a:r>
                        <a:rPr lang="en-US" sz="4000" dirty="0" smtClean="0"/>
                        <a:t>between ideas, strategies, concepts, or representations by teacher and students</a:t>
                      </a:r>
                      <a:r>
                        <a:rPr lang="en-US" sz="4000" kern="1200" dirty="0" smtClean="0"/>
                        <a:t>.</a:t>
                      </a:r>
                      <a:r>
                        <a:rPr lang="en-US" sz="4000" dirty="0" smtClean="0"/>
                        <a:t> </a:t>
                      </a:r>
                    </a:p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Content Placeholder 3"/>
          <p:cNvGraphicFramePr>
            <a:graphicFrameLocks/>
          </p:cNvGraphicFramePr>
          <p:nvPr/>
        </p:nvGraphicFramePr>
        <p:xfrm>
          <a:off x="10896600" y="22631400"/>
          <a:ext cx="16840200" cy="92802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80531"/>
                <a:gridCol w="2586800"/>
                <a:gridCol w="4492862"/>
                <a:gridCol w="6580007"/>
              </a:tblGrid>
              <a:tr h="113185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Authors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Grade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# of Observations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Emphasis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77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Stein et al. 1996;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Hennigsen</a:t>
                      </a:r>
                      <a:r>
                        <a:rPr lang="en-US" sz="3600" baseline="0" dirty="0" smtClean="0"/>
                        <a:t> et al. 1997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Middle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27 per teacher over 3 years</a:t>
                      </a:r>
                    </a:p>
                    <a:p>
                      <a:r>
                        <a:rPr lang="en-US" sz="3600" dirty="0" smtClean="0"/>
                        <a:t>(12 teachers)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Cognitive demand</a:t>
                      </a:r>
                      <a:r>
                        <a:rPr lang="en-US" sz="3600" baseline="0" dirty="0" smtClean="0"/>
                        <a:t> of task (memorizing facts to doing math)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7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/>
                        <a:t>Truxaw</a:t>
                      </a:r>
                      <a:r>
                        <a:rPr lang="en-US" sz="3600" dirty="0" smtClean="0"/>
                        <a:t> &amp; </a:t>
                      </a:r>
                      <a:r>
                        <a:rPr lang="en-US" sz="3600" dirty="0" err="1" smtClean="0"/>
                        <a:t>DeFranco</a:t>
                      </a:r>
                      <a:r>
                        <a:rPr lang="en-US" sz="3600" dirty="0" smtClean="0"/>
                        <a:t>,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dirty="0" smtClean="0"/>
                        <a:t>2008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Middle (5-8)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23</a:t>
                      </a:r>
                    </a:p>
                    <a:p>
                      <a:r>
                        <a:rPr lang="en-US" sz="3600" dirty="0" smtClean="0"/>
                        <a:t>(3 teachers)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Univocal to dialogic types of talk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26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Hufferd-Ackles</a:t>
                      </a:r>
                      <a:r>
                        <a:rPr lang="en-US" sz="3600" dirty="0" smtClean="0"/>
                        <a:t>, 2004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3rd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 times per week for 1 year (1 teacher)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Teacher centered to student centered math talk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44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Akkus</a:t>
                      </a:r>
                      <a:r>
                        <a:rPr lang="en-US" sz="3600" dirty="0" smtClean="0"/>
                        <a:t> &amp; Hand, 2011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Algebra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30 per teacher over 1 year</a:t>
                      </a:r>
                    </a:p>
                    <a:p>
                      <a:r>
                        <a:rPr lang="en-US" sz="3600" dirty="0" smtClean="0"/>
                        <a:t>(3 teachers)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Amount</a:t>
                      </a:r>
                      <a:r>
                        <a:rPr lang="en-US" sz="3600" baseline="0" dirty="0" smtClean="0"/>
                        <a:t> of t</a:t>
                      </a:r>
                      <a:r>
                        <a:rPr lang="en-US" sz="3600" dirty="0" smtClean="0"/>
                        <a:t>eacher questioning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 Placeholder 462"/>
          <p:cNvSpPr txBox="1">
            <a:spLocks/>
          </p:cNvSpPr>
          <p:nvPr/>
        </p:nvSpPr>
        <p:spPr>
          <a:xfrm>
            <a:off x="28575000" y="28651200"/>
            <a:ext cx="10052050" cy="2769967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/>
          <a:p>
            <a:pPr marL="0" marR="0" lvl="0" indent="0" algn="ctr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This project was funded by California Department of Education’s  Improving Teacher Quality State Grants  Program (ITQ) State Agency for Higher Education (formerly the California Postsecondary Education Commission).</a:t>
            </a:r>
            <a:endParaRPr kumimoji="0" lang="en-US" sz="3000" b="1" i="1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407013" y="24612600"/>
            <a:ext cx="997058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/>
                <a:cs typeface="Times New Roman"/>
              </a:rPr>
              <a:t>Akkus</a:t>
            </a:r>
            <a:r>
              <a:rPr lang="en-US" sz="3000" dirty="0" smtClean="0">
                <a:latin typeface="Times New Roman"/>
                <a:cs typeface="Times New Roman"/>
              </a:rPr>
              <a:t>, R., &amp; Hand, B. (2011). Examining teacher’s</a:t>
            </a:r>
            <a:r>
              <a:rPr lang="en-US" sz="3000" dirty="0" smtClean="0">
                <a:latin typeface="Times New Roman"/>
                <a:cs typeface="Times New Roman"/>
              </a:rPr>
              <a:t> struggles </a:t>
            </a:r>
            <a:r>
              <a:rPr lang="en-US" sz="3000" dirty="0" smtClean="0">
                <a:latin typeface="Times New Roman"/>
                <a:cs typeface="Times New Roman"/>
              </a:rPr>
              <a:t>as</a:t>
            </a:r>
            <a:r>
              <a:rPr lang="en-US" sz="3000" dirty="0" smtClean="0">
                <a:latin typeface="Times New Roman"/>
                <a:cs typeface="Times New Roman"/>
              </a:rPr>
              <a:t> 	they </a:t>
            </a:r>
            <a:r>
              <a:rPr lang="en-US" sz="3000" dirty="0" smtClean="0">
                <a:latin typeface="Times New Roman"/>
                <a:cs typeface="Times New Roman"/>
              </a:rPr>
              <a:t>attempt to implement </a:t>
            </a:r>
            <a:r>
              <a:rPr lang="en-US" sz="3000" dirty="0" smtClean="0">
                <a:latin typeface="Times New Roman"/>
                <a:cs typeface="Times New Roman"/>
              </a:rPr>
              <a:t>dialogical interaction </a:t>
            </a:r>
            <a:r>
              <a:rPr lang="en-US" sz="3000" dirty="0" smtClean="0">
                <a:latin typeface="Times New Roman"/>
                <a:cs typeface="Times New Roman"/>
              </a:rPr>
              <a:t>as part of</a:t>
            </a:r>
            <a:r>
              <a:rPr lang="en-US" sz="3000" dirty="0" smtClean="0">
                <a:latin typeface="Times New Roman"/>
                <a:cs typeface="Times New Roman"/>
              </a:rPr>
              <a:t> 	promoting </a:t>
            </a:r>
            <a:r>
              <a:rPr lang="en-US" sz="3000" dirty="0" smtClean="0">
                <a:latin typeface="Times New Roman"/>
                <a:cs typeface="Times New Roman"/>
              </a:rPr>
              <a:t>mathematical</a:t>
            </a:r>
            <a:r>
              <a:rPr lang="en-US" sz="3000" dirty="0" smtClean="0">
                <a:latin typeface="Times New Roman"/>
                <a:cs typeface="Times New Roman"/>
              </a:rPr>
              <a:t> reasoning </a:t>
            </a:r>
            <a:r>
              <a:rPr lang="en-US" sz="3000" dirty="0" smtClean="0">
                <a:latin typeface="Times New Roman"/>
                <a:cs typeface="Times New Roman"/>
              </a:rPr>
              <a:t>within their</a:t>
            </a:r>
            <a:r>
              <a:rPr lang="en-US" sz="3000" dirty="0" smtClean="0">
                <a:latin typeface="Times New Roman"/>
                <a:cs typeface="Times New Roman"/>
              </a:rPr>
              <a:t> 	classrooms</a:t>
            </a:r>
            <a:r>
              <a:rPr lang="en-US" sz="3000" dirty="0" smtClean="0">
                <a:latin typeface="Times New Roman"/>
                <a:cs typeface="Times New Roman"/>
              </a:rPr>
              <a:t>. </a:t>
            </a:r>
            <a:r>
              <a:rPr lang="en-US" sz="3000" i="1" dirty="0" smtClean="0">
                <a:latin typeface="Times New Roman"/>
                <a:cs typeface="Times New Roman"/>
              </a:rPr>
              <a:t>International</a:t>
            </a:r>
            <a:r>
              <a:rPr lang="en-US" sz="3000" i="1" dirty="0" smtClean="0">
                <a:latin typeface="Times New Roman"/>
                <a:cs typeface="Times New Roman"/>
              </a:rPr>
              <a:t> Journal </a:t>
            </a:r>
            <a:r>
              <a:rPr lang="en-US" sz="3000" i="1" dirty="0" smtClean="0">
                <a:latin typeface="Times New Roman"/>
                <a:cs typeface="Times New Roman"/>
              </a:rPr>
              <a:t>of Science and</a:t>
            </a:r>
            <a:r>
              <a:rPr lang="en-US" sz="3000" i="1" dirty="0" smtClean="0">
                <a:latin typeface="Times New Roman"/>
                <a:cs typeface="Times New Roman"/>
              </a:rPr>
              <a:t> 	Mathematics </a:t>
            </a:r>
            <a:r>
              <a:rPr lang="en-US" sz="3000" i="1" dirty="0" smtClean="0">
                <a:latin typeface="Times New Roman"/>
                <a:cs typeface="Times New Roman"/>
              </a:rPr>
              <a:t>Education, 9,</a:t>
            </a:r>
            <a:r>
              <a:rPr lang="en-US" sz="3000" dirty="0" smtClean="0">
                <a:latin typeface="Times New Roman"/>
                <a:cs typeface="Times New Roman"/>
              </a:rPr>
              <a:t> 975</a:t>
            </a:r>
            <a:r>
              <a:rPr lang="en-US" sz="3000" dirty="0" smtClean="0">
                <a:latin typeface="Times New Roman"/>
                <a:cs typeface="Times New Roman"/>
              </a:rPr>
              <a:t>-998</a:t>
            </a:r>
            <a:r>
              <a:rPr lang="en-US" sz="3000" dirty="0" smtClean="0">
                <a:latin typeface="Times New Roman"/>
                <a:cs typeface="Times New Roman"/>
              </a:rPr>
              <a:t>.</a:t>
            </a:r>
          </a:p>
          <a:p>
            <a:pPr indent="-457200"/>
            <a:r>
              <a:rPr lang="en-US" sz="3000" dirty="0" err="1" smtClean="0">
                <a:latin typeface="Times New Roman"/>
                <a:cs typeface="Times New Roman"/>
              </a:rPr>
              <a:t>Hufferd-Ackles</a:t>
            </a:r>
            <a:r>
              <a:rPr lang="en-US" sz="3000" dirty="0" smtClean="0">
                <a:latin typeface="Times New Roman"/>
                <a:cs typeface="Times New Roman"/>
              </a:rPr>
              <a:t>, K., </a:t>
            </a:r>
            <a:r>
              <a:rPr lang="en-US" sz="3000" dirty="0" err="1" smtClean="0">
                <a:latin typeface="Times New Roman"/>
                <a:cs typeface="Times New Roman"/>
              </a:rPr>
              <a:t>Fuson</a:t>
            </a:r>
            <a:r>
              <a:rPr lang="en-US" sz="3000" dirty="0" smtClean="0">
                <a:latin typeface="Times New Roman"/>
                <a:cs typeface="Times New Roman"/>
              </a:rPr>
              <a:t>, K. C., &amp; </a:t>
            </a:r>
            <a:r>
              <a:rPr lang="en-US" sz="3000" dirty="0" err="1" smtClean="0">
                <a:latin typeface="Times New Roman"/>
                <a:cs typeface="Times New Roman"/>
              </a:rPr>
              <a:t>Sherin</a:t>
            </a:r>
            <a:r>
              <a:rPr lang="en-US" sz="3000" dirty="0" smtClean="0">
                <a:latin typeface="Times New Roman"/>
                <a:cs typeface="Times New Roman"/>
              </a:rPr>
              <a:t>, M. G. (2004).</a:t>
            </a:r>
            <a:r>
              <a:rPr lang="en-US" sz="3000" dirty="0" smtClean="0">
                <a:latin typeface="Times New Roman"/>
                <a:cs typeface="Times New Roman"/>
              </a:rPr>
              <a:t> 	Describing </a:t>
            </a:r>
            <a:r>
              <a:rPr lang="en-US" sz="3000" dirty="0" smtClean="0">
                <a:latin typeface="Times New Roman"/>
                <a:cs typeface="Times New Roman"/>
              </a:rPr>
              <a:t>Levels and Components of a Math-Talk</a:t>
            </a:r>
            <a:r>
              <a:rPr lang="en-US" sz="3000" dirty="0" smtClean="0">
                <a:latin typeface="Times New Roman"/>
                <a:cs typeface="Times New Roman"/>
              </a:rPr>
              <a:t> 	Learning </a:t>
            </a:r>
            <a:r>
              <a:rPr lang="en-US" sz="3000" dirty="0" smtClean="0">
                <a:latin typeface="Times New Roman"/>
                <a:cs typeface="Times New Roman"/>
              </a:rPr>
              <a:t>Community. </a:t>
            </a:r>
            <a:r>
              <a:rPr lang="en-US" sz="3000" i="1" dirty="0" smtClean="0">
                <a:latin typeface="Times New Roman"/>
                <a:cs typeface="Times New Roman"/>
              </a:rPr>
              <a:t>Journal for Research in</a:t>
            </a:r>
            <a:r>
              <a:rPr lang="en-US" sz="3000" i="1" dirty="0" smtClean="0">
                <a:latin typeface="Times New Roman"/>
                <a:cs typeface="Times New Roman"/>
              </a:rPr>
              <a:t> 	Mathematics </a:t>
            </a:r>
            <a:r>
              <a:rPr lang="en-US" sz="3000" i="1" dirty="0" smtClean="0">
                <a:latin typeface="Times New Roman"/>
                <a:cs typeface="Times New Roman"/>
              </a:rPr>
              <a:t>Education, 35</a:t>
            </a:r>
            <a:r>
              <a:rPr lang="en-US" sz="3000" dirty="0" smtClean="0">
                <a:latin typeface="Times New Roman"/>
                <a:cs typeface="Times New Roman"/>
              </a:rPr>
              <a:t>(2), 81-116.</a:t>
            </a:r>
            <a:r>
              <a:rPr lang="en-US" sz="3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3000" dirty="0" smtClean="0">
                <a:latin typeface="Times New Roman"/>
                <a:cs typeface="Times New Roman"/>
              </a:rPr>
              <a:t>Stein, M. K., Grover, B. W., &amp; </a:t>
            </a:r>
            <a:r>
              <a:rPr lang="en-US" sz="3000" dirty="0" err="1" smtClean="0">
                <a:latin typeface="Times New Roman"/>
                <a:cs typeface="Times New Roman"/>
              </a:rPr>
              <a:t>Hennigsen</a:t>
            </a:r>
            <a:r>
              <a:rPr lang="en-US" sz="3000" dirty="0" smtClean="0">
                <a:latin typeface="Times New Roman"/>
                <a:cs typeface="Times New Roman"/>
              </a:rPr>
              <a:t>, M. (1996).</a:t>
            </a:r>
            <a:r>
              <a:rPr lang="en-US" sz="3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n-US" sz="3000" dirty="0" smtClean="0">
                <a:latin typeface="Times New Roman"/>
                <a:cs typeface="Times New Roman"/>
              </a:rPr>
              <a:t>Building </a:t>
            </a:r>
            <a:r>
              <a:rPr lang="en-US" sz="3000" dirty="0" smtClean="0">
                <a:latin typeface="Times New Roman"/>
                <a:cs typeface="Times New Roman"/>
              </a:rPr>
              <a:t>student Capacity for Mathematical</a:t>
            </a:r>
            <a:r>
              <a:rPr lang="en-US" sz="3000" dirty="0" smtClean="0">
                <a:latin typeface="Times New Roman"/>
                <a:cs typeface="Times New Roman"/>
              </a:rPr>
              <a:t> Thinking </a:t>
            </a:r>
            <a:r>
              <a:rPr lang="en-US" sz="3000" dirty="0" smtClean="0">
                <a:latin typeface="Times New Roman"/>
                <a:cs typeface="Times New Roman"/>
              </a:rPr>
              <a:t>and</a:t>
            </a:r>
            <a:r>
              <a:rPr lang="en-US" sz="3000" dirty="0" smtClean="0">
                <a:latin typeface="Times New Roman"/>
                <a:cs typeface="Times New Roman"/>
              </a:rPr>
              <a:t> 	Reasoning</a:t>
            </a:r>
            <a:r>
              <a:rPr lang="en-US" sz="3000" dirty="0" smtClean="0">
                <a:latin typeface="Times New Roman"/>
                <a:cs typeface="Times New Roman"/>
              </a:rPr>
              <a:t>: An Analysis of</a:t>
            </a:r>
            <a:r>
              <a:rPr lang="en-US" sz="3000" dirty="0" smtClean="0">
                <a:latin typeface="Times New Roman"/>
                <a:cs typeface="Times New Roman"/>
              </a:rPr>
              <a:t> Mathematical </a:t>
            </a:r>
            <a:r>
              <a:rPr lang="en-US" sz="3000" dirty="0" smtClean="0">
                <a:latin typeface="Times New Roman"/>
                <a:cs typeface="Times New Roman"/>
              </a:rPr>
              <a:t>Tasks Used in</a:t>
            </a:r>
            <a:r>
              <a:rPr lang="en-US" sz="3000" dirty="0" smtClean="0">
                <a:latin typeface="Times New Roman"/>
                <a:cs typeface="Times New Roman"/>
              </a:rPr>
              <a:t> 	Reform</a:t>
            </a:r>
            <a:r>
              <a:rPr lang="en-US" sz="3000" dirty="0" smtClean="0">
                <a:latin typeface="Times New Roman"/>
                <a:cs typeface="Times New Roman"/>
              </a:rPr>
              <a:t>. </a:t>
            </a:r>
            <a:r>
              <a:rPr lang="en-US" sz="3000" i="1" dirty="0" smtClean="0">
                <a:latin typeface="Times New Roman"/>
                <a:cs typeface="Times New Roman"/>
              </a:rPr>
              <a:t>American</a:t>
            </a:r>
            <a:r>
              <a:rPr lang="en-US" sz="3000" i="1" dirty="0" smtClean="0">
                <a:latin typeface="Times New Roman"/>
                <a:cs typeface="Times New Roman"/>
              </a:rPr>
              <a:t> Educational </a:t>
            </a:r>
            <a:r>
              <a:rPr lang="en-US" sz="3000" i="1" dirty="0" smtClean="0">
                <a:latin typeface="Times New Roman"/>
                <a:cs typeface="Times New Roman"/>
              </a:rPr>
              <a:t>Research Journal, 33</a:t>
            </a:r>
            <a:r>
              <a:rPr lang="en-US" sz="3000" dirty="0" smtClean="0">
                <a:latin typeface="Times New Roman"/>
                <a:cs typeface="Times New Roman"/>
              </a:rPr>
              <a:t>(2),</a:t>
            </a:r>
            <a:r>
              <a:rPr lang="en-US" sz="3000" dirty="0" smtClean="0">
                <a:latin typeface="Times New Roman"/>
                <a:cs typeface="Times New Roman"/>
              </a:rPr>
              <a:t> 	455</a:t>
            </a:r>
            <a:r>
              <a:rPr lang="en-US" sz="3000" dirty="0" smtClean="0">
                <a:latin typeface="Times New Roman"/>
                <a:cs typeface="Times New Roman"/>
              </a:rPr>
              <a:t>-488.</a:t>
            </a:r>
          </a:p>
        </p:txBody>
      </p:sp>
      <p:sp>
        <p:nvSpPr>
          <p:cNvPr id="28" name="Text Placeholder 455"/>
          <p:cNvSpPr txBox="1">
            <a:spLocks/>
          </p:cNvSpPr>
          <p:nvPr/>
        </p:nvSpPr>
        <p:spPr>
          <a:xfrm>
            <a:off x="0" y="26365200"/>
            <a:ext cx="10363200" cy="5509178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/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Each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study has constraints that interfere with replicating another’s methods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cognitive demand, teacher constraints, video-taping, number of observations, etc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457200" marR="0" lvl="0" indent="-457200" algn="l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Some researchers entered with a well-developed rubric while others created a post-hoc framework (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Hufferd-Ackels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et al., 2004).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972800" y="18745200"/>
            <a:ext cx="1676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b="1" dirty="0" smtClean="0">
                <a:latin typeface="Times New Roman"/>
                <a:cs typeface="Times New Roman"/>
              </a:rPr>
              <a:t>Macro analytical studies</a:t>
            </a:r>
            <a:r>
              <a:rPr lang="en-US" sz="4000" dirty="0" smtClean="0">
                <a:latin typeface="Times New Roman"/>
                <a:cs typeface="Times New Roman"/>
              </a:rPr>
              <a:t> capture the overall content of the conversation.</a:t>
            </a:r>
          </a:p>
          <a:p>
            <a:pPr marL="457200" indent="-457200">
              <a:buFont typeface="Arial"/>
              <a:buChar char="•"/>
            </a:pPr>
            <a:r>
              <a:rPr lang="en-US" sz="4000" b="1" dirty="0" smtClean="0">
                <a:latin typeface="Times New Roman"/>
                <a:cs typeface="Times New Roman"/>
              </a:rPr>
              <a:t>Micro analytical studies </a:t>
            </a:r>
            <a:r>
              <a:rPr lang="en-US" sz="4000" dirty="0" smtClean="0">
                <a:latin typeface="Times New Roman"/>
                <a:cs typeface="Times New Roman"/>
              </a:rPr>
              <a:t>focus on the frequency and types of phrases being said by individuals. (Requires transcripts of discussion). 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125200" y="17449800"/>
            <a:ext cx="9757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</a:t>
            </a:r>
            <a:r>
              <a:rPr lang="en-US" sz="3200" dirty="0" smtClean="0"/>
              <a:t>Snowball </a:t>
            </a:r>
            <a:r>
              <a:rPr lang="en-US" sz="3200" dirty="0" smtClean="0"/>
              <a:t>search method, not exhaustive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* TIMSS studies- </a:t>
            </a:r>
            <a:endParaRPr lang="en-US" sz="3200" dirty="0"/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0" y="25222200"/>
            <a:ext cx="10439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No Consensus on Metrics</a:t>
            </a:r>
            <a:endParaRPr lang="en-US" sz="5500" dirty="0">
              <a:solidFill>
                <a:schemeClr val="bg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201" y="7162800"/>
            <a:ext cx="16611600" cy="990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9" name="TextBox 38"/>
          <p:cNvSpPr txBox="1"/>
          <p:nvPr/>
        </p:nvSpPr>
        <p:spPr>
          <a:xfrm>
            <a:off x="0" y="20040600"/>
            <a:ext cx="10363200" cy="527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To </a:t>
            </a:r>
            <a:r>
              <a:rPr lang="en-US" sz="4000" dirty="0" smtClean="0">
                <a:latin typeface="Times New Roman"/>
                <a:cs typeface="Times New Roman"/>
              </a:rPr>
              <a:t>analyze the amount of student </a:t>
            </a:r>
            <a:r>
              <a:rPr lang="en-US" sz="4000" dirty="0" smtClean="0">
                <a:latin typeface="Times New Roman"/>
                <a:cs typeface="Times New Roman"/>
              </a:rPr>
              <a:t>talk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To compare discussions across </a:t>
            </a:r>
            <a:r>
              <a:rPr lang="en-US" sz="4000" dirty="0" smtClean="0">
                <a:latin typeface="Times New Roman"/>
                <a:cs typeface="Times New Roman"/>
              </a:rPr>
              <a:t>classrooms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Participating in classroom discussions does </a:t>
            </a:r>
          </a:p>
          <a:p>
            <a:pPr marL="457200" indent="-457200">
              <a:spcBef>
                <a:spcPts val="960"/>
              </a:spcBef>
            </a:pPr>
            <a:r>
              <a:rPr lang="en-US" sz="4000" dirty="0" smtClean="0">
                <a:latin typeface="Times New Roman"/>
                <a:cs typeface="Times New Roman"/>
              </a:rPr>
              <a:t>     not ensure student learning (</a:t>
            </a:r>
            <a:r>
              <a:rPr lang="en-US" sz="4000" dirty="0" err="1" smtClean="0">
                <a:latin typeface="Times New Roman"/>
                <a:cs typeface="Times New Roman"/>
              </a:rPr>
              <a:t>Kosko</a:t>
            </a:r>
            <a:r>
              <a:rPr lang="en-US" sz="4000" dirty="0" smtClean="0">
                <a:latin typeface="Times New Roman"/>
                <a:cs typeface="Times New Roman"/>
              </a:rPr>
              <a:t> &amp; </a:t>
            </a:r>
          </a:p>
          <a:p>
            <a:pPr marL="457200" indent="-457200">
              <a:spcBef>
                <a:spcPts val="960"/>
              </a:spcBef>
            </a:pPr>
            <a:r>
              <a:rPr lang="en-US" sz="4000" dirty="0" smtClean="0">
                <a:latin typeface="Times New Roman"/>
                <a:cs typeface="Times New Roman"/>
              </a:rPr>
              <a:t>     </a:t>
            </a:r>
            <a:r>
              <a:rPr lang="en-US" sz="4000" dirty="0" err="1" smtClean="0">
                <a:latin typeface="Times New Roman"/>
                <a:cs typeface="Times New Roman"/>
              </a:rPr>
              <a:t>Miyaski</a:t>
            </a:r>
            <a:r>
              <a:rPr lang="en-US" sz="4000" dirty="0" smtClean="0">
                <a:latin typeface="Times New Roman"/>
                <a:cs typeface="Times New Roman"/>
              </a:rPr>
              <a:t>, 2012). Examining the content quality of</a:t>
            </a:r>
            <a:r>
              <a:rPr lang="en-US" sz="4000" dirty="0" smtClean="0">
                <a:latin typeface="Times New Roman"/>
                <a:cs typeface="Times New Roman"/>
              </a:rPr>
              <a:t> mathematics </a:t>
            </a:r>
            <a:r>
              <a:rPr lang="en-US" sz="4000" dirty="0" smtClean="0">
                <a:latin typeface="Times New Roman"/>
                <a:cs typeface="Times New Roman"/>
              </a:rPr>
              <a:t>discussion is important</a:t>
            </a:r>
            <a:r>
              <a:rPr lang="en-US" sz="4000" dirty="0" smtClean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To </a:t>
            </a:r>
            <a:r>
              <a:rPr lang="en-US" sz="4000" dirty="0" smtClean="0">
                <a:latin typeface="Times New Roman"/>
                <a:cs typeface="Times New Roman"/>
              </a:rPr>
              <a:t>determine the impact of professional </a:t>
            </a:r>
            <a:r>
              <a:rPr lang="en-US" sz="4000" dirty="0" smtClean="0">
                <a:latin typeface="Times New Roman"/>
                <a:cs typeface="Times New Roman"/>
              </a:rPr>
              <a:t>development</a:t>
            </a:r>
            <a:endParaRPr lang="en-US" sz="4000" dirty="0" smtClean="0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0" y="18745200"/>
            <a:ext cx="10439400" cy="1028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700" dirty="0" smtClean="0">
                <a:solidFill>
                  <a:schemeClr val="bg1"/>
                </a:solidFill>
              </a:rPr>
              <a:t>Observation Instrument Needed</a:t>
            </a:r>
            <a:endParaRPr lang="en-US" sz="5700" dirty="0">
              <a:solidFill>
                <a:schemeClr val="bg1"/>
              </a:solidFill>
            </a:endParaRPr>
          </a:p>
        </p:txBody>
      </p:sp>
      <p:pic>
        <p:nvPicPr>
          <p:cNvPr id="42" name="P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57200"/>
            <a:ext cx="36576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3" name="Picture 4"/>
          <p:cNvPicPr>
            <a:picLocks noChangeAspect="1"/>
          </p:cNvPicPr>
          <p:nvPr/>
        </p:nvPicPr>
        <p:blipFill>
          <a:blip r:embed="rId4"/>
          <a:srcRect t="7059" b="12679"/>
          <a:stretch>
            <a:fillRect/>
          </a:stretch>
        </p:blipFill>
        <p:spPr bwMode="auto">
          <a:xfrm>
            <a:off x="44958000" y="533400"/>
            <a:ext cx="3657600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5" name="Rectangle 44"/>
          <p:cNvSpPr/>
          <p:nvPr/>
        </p:nvSpPr>
        <p:spPr>
          <a:xfrm>
            <a:off x="1" y="6324600"/>
            <a:ext cx="1051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Which methods of observation are currently used to measure effective mathematics classroom discussions?</a:t>
            </a:r>
            <a:endParaRPr lang="en-US" sz="4000" dirty="0"/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0" y="15392400"/>
            <a:ext cx="10439400" cy="1028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4700" dirty="0" smtClean="0">
                <a:solidFill>
                  <a:schemeClr val="bg1"/>
                </a:solidFill>
              </a:rPr>
              <a:t>Why Measure Classroom Discussion? </a:t>
            </a: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47" name="Rectangle 14"/>
          <p:cNvSpPr>
            <a:spLocks noChangeArrowheads="1"/>
          </p:cNvSpPr>
          <p:nvPr/>
        </p:nvSpPr>
        <p:spPr bwMode="auto">
          <a:xfrm>
            <a:off x="0" y="11506200"/>
            <a:ext cx="10439400" cy="1028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Discussion Central to Learning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0" y="16687800"/>
            <a:ext cx="1059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Eventually to correlate characteristics of </a:t>
            </a:r>
            <a:r>
              <a:rPr lang="en-US" sz="4000" dirty="0" smtClean="0">
                <a:latin typeface="Times New Roman"/>
                <a:cs typeface="Times New Roman"/>
              </a:rPr>
              <a:t> discussion </a:t>
            </a:r>
            <a:r>
              <a:rPr lang="en-US" sz="4000" dirty="0" smtClean="0">
                <a:latin typeface="Times New Roman"/>
                <a:cs typeface="Times New Roman"/>
              </a:rPr>
              <a:t>related to student and </a:t>
            </a:r>
            <a:r>
              <a:rPr lang="en-US" sz="4000" dirty="0" smtClean="0">
                <a:latin typeface="Times New Roman"/>
                <a:cs typeface="Times New Roman"/>
              </a:rPr>
              <a:t>teacher</a:t>
            </a:r>
            <a:r>
              <a:rPr lang="en-US" sz="4000" dirty="0" smtClean="0">
                <a:latin typeface="Times New Roman"/>
                <a:cs typeface="Times New Roman"/>
              </a:rPr>
              <a:t> </a:t>
            </a:r>
            <a:r>
              <a:rPr lang="en-US" sz="4000" dirty="0" smtClean="0">
                <a:latin typeface="Times New Roman"/>
                <a:cs typeface="Times New Roman"/>
              </a:rPr>
              <a:t>learning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0" y="12649200"/>
            <a:ext cx="1043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Social </a:t>
            </a:r>
            <a:r>
              <a:rPr lang="en-US" sz="4000" dirty="0" smtClean="0">
                <a:latin typeface="Times New Roman"/>
                <a:cs typeface="Times New Roman"/>
              </a:rPr>
              <a:t>interactions can cause cognitive </a:t>
            </a:r>
            <a:r>
              <a:rPr lang="en-US" sz="4000" dirty="0" smtClean="0">
                <a:latin typeface="Times New Roman"/>
                <a:cs typeface="Times New Roman"/>
              </a:rPr>
              <a:t> conflicts </a:t>
            </a:r>
            <a:r>
              <a:rPr lang="en-US" sz="4000" dirty="0" smtClean="0">
                <a:latin typeface="Times New Roman"/>
                <a:cs typeface="Times New Roman"/>
              </a:rPr>
              <a:t>in kids, forcing them </a:t>
            </a:r>
            <a:r>
              <a:rPr lang="en-US" sz="4000" dirty="0" smtClean="0">
                <a:latin typeface="Times New Roman"/>
                <a:cs typeface="Times New Roman"/>
              </a:rPr>
              <a:t>to reorganize their mathematical </a:t>
            </a:r>
            <a:r>
              <a:rPr lang="en-US" sz="4000" dirty="0" smtClean="0">
                <a:latin typeface="Times New Roman"/>
                <a:cs typeface="Times New Roman"/>
              </a:rPr>
              <a:t>ways of knowing</a:t>
            </a:r>
            <a:r>
              <a:rPr lang="en-US" sz="4000" dirty="0" smtClean="0">
                <a:latin typeface="Times New Roman"/>
                <a:cs typeface="Times New Roman"/>
              </a:rPr>
              <a:t> (</a:t>
            </a:r>
            <a:r>
              <a:rPr lang="en-US" sz="4000" dirty="0" smtClean="0">
                <a:latin typeface="Times New Roman"/>
                <a:cs typeface="Times New Roman"/>
              </a:rPr>
              <a:t>Cobb, 1993).</a:t>
            </a:r>
            <a:endParaRPr lang="en-US" sz="4000" dirty="0"/>
          </a:p>
        </p:txBody>
      </p:sp>
      <p:sp>
        <p:nvSpPr>
          <p:cNvPr id="50" name="Rectangle 49"/>
          <p:cNvSpPr/>
          <p:nvPr/>
        </p:nvSpPr>
        <p:spPr>
          <a:xfrm>
            <a:off x="0" y="9448800"/>
            <a:ext cx="1051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456"/>
              </a:spcBef>
              <a:buFont typeface="Arial"/>
              <a:buChar char="•"/>
              <a:defRPr/>
            </a:pPr>
            <a:r>
              <a:rPr lang="en-US" sz="4000" dirty="0" smtClean="0">
                <a:latin typeface="Times New Roman"/>
                <a:cs typeface="Times New Roman"/>
              </a:rPr>
              <a:t>Students </a:t>
            </a:r>
            <a:r>
              <a:rPr lang="en-US" sz="4000" dirty="0" smtClean="0">
                <a:latin typeface="Times New Roman"/>
                <a:cs typeface="Times New Roman"/>
              </a:rPr>
              <a:t>actively participate by listening</a:t>
            </a:r>
            <a:r>
              <a:rPr lang="en-US" sz="4000" dirty="0" smtClean="0">
                <a:latin typeface="Times New Roman"/>
                <a:cs typeface="Times New Roman"/>
              </a:rPr>
              <a:t>, </a:t>
            </a:r>
            <a:r>
              <a:rPr lang="en-US" sz="4000" dirty="0" smtClean="0">
                <a:latin typeface="Times New Roman"/>
                <a:cs typeface="Times New Roman"/>
              </a:rPr>
              <a:t>speaking and engaging in thinking </a:t>
            </a:r>
            <a:r>
              <a:rPr lang="en-US" sz="4000" dirty="0" smtClean="0">
                <a:latin typeface="Times New Roman"/>
                <a:cs typeface="Times New Roman"/>
              </a:rPr>
              <a:t>about </a:t>
            </a:r>
            <a:r>
              <a:rPr lang="en-US" sz="4000" dirty="0" smtClean="0">
                <a:latin typeface="Times New Roman"/>
                <a:cs typeface="Times New Roman"/>
              </a:rPr>
              <a:t>mathematical ideas (Forman et al.1998).</a:t>
            </a:r>
            <a:endParaRPr lang="en-US" sz="4000" b="1" u="sng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917400" y="10439400"/>
            <a:ext cx="2514600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Bubble size corresponds to number of studies with same </a:t>
            </a:r>
            <a:r>
              <a:rPr lang="en-US" sz="2800" dirty="0" smtClean="0"/>
              <a:t>characteristics</a:t>
            </a:r>
          </a:p>
          <a:p>
            <a:endParaRPr lang="en-US" dirty="0"/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28575000" y="13487400"/>
            <a:ext cx="208026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Elements of Observation Instrument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10820400" y="21259800"/>
            <a:ext cx="16916400" cy="10332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500" dirty="0" smtClean="0">
                <a:solidFill>
                  <a:schemeClr val="bg1"/>
                </a:solidFill>
              </a:rPr>
              <a:t>Characteristics of Other Instruments</a:t>
            </a:r>
            <a:endParaRPr lang="en-US" sz="5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6026</TotalTime>
  <Words>882</Words>
  <Application>Microsoft Macintosh PowerPoint</Application>
  <PresentationFormat>Custom</PresentationFormat>
  <Paragraphs>81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Graphicsland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Rachel Restani</cp:lastModifiedBy>
  <cp:revision>37</cp:revision>
  <dcterms:created xsi:type="dcterms:W3CDTF">2013-11-07T22:31:21Z</dcterms:created>
  <dcterms:modified xsi:type="dcterms:W3CDTF">2013-11-12T01:59:57Z</dcterms:modified>
  <cp:category>scientific poster PowerPoint</cp:category>
</cp:coreProperties>
</file>