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8" r:id="rId1"/>
  </p:sldMasterIdLst>
  <p:notesMasterIdLst>
    <p:notesMasterId r:id="rId37"/>
  </p:notesMasterIdLst>
  <p:sldIdLst>
    <p:sldId id="256" r:id="rId2"/>
    <p:sldId id="257" r:id="rId3"/>
    <p:sldId id="258" r:id="rId4"/>
    <p:sldId id="260" r:id="rId5"/>
    <p:sldId id="261" r:id="rId6"/>
    <p:sldId id="266" r:id="rId7"/>
    <p:sldId id="265" r:id="rId8"/>
    <p:sldId id="281" r:id="rId9"/>
    <p:sldId id="262" r:id="rId10"/>
    <p:sldId id="264" r:id="rId11"/>
    <p:sldId id="270" r:id="rId12"/>
    <p:sldId id="282" r:id="rId13"/>
    <p:sldId id="283" r:id="rId14"/>
    <p:sldId id="263" r:id="rId15"/>
    <p:sldId id="271" r:id="rId16"/>
    <p:sldId id="272" r:id="rId17"/>
    <p:sldId id="267" r:id="rId18"/>
    <p:sldId id="268" r:id="rId19"/>
    <p:sldId id="269" r:id="rId20"/>
    <p:sldId id="274" r:id="rId21"/>
    <p:sldId id="273" r:id="rId22"/>
    <p:sldId id="275" r:id="rId23"/>
    <p:sldId id="276" r:id="rId24"/>
    <p:sldId id="277" r:id="rId25"/>
    <p:sldId id="291" r:id="rId26"/>
    <p:sldId id="279" r:id="rId27"/>
    <p:sldId id="292" r:id="rId28"/>
    <p:sldId id="284" r:id="rId29"/>
    <p:sldId id="280" r:id="rId30"/>
    <p:sldId id="286" r:id="rId31"/>
    <p:sldId id="285" r:id="rId32"/>
    <p:sldId id="290" r:id="rId33"/>
    <p:sldId id="287"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158"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9CCDA-CC98-7845-B683-1A97255173E7}" type="datetimeFigureOut">
              <a:rPr lang="en-US" smtClean="0"/>
              <a:t>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EADC0-D886-C84D-8559-31931E7E8961}" type="slidenum">
              <a:rPr lang="en-US" smtClean="0"/>
              <a:t>‹#›</a:t>
            </a:fld>
            <a:endParaRPr lang="en-US"/>
          </a:p>
        </p:txBody>
      </p:sp>
    </p:spTree>
    <p:extLst>
      <p:ext uri="{BB962C8B-B14F-4D97-AF65-F5344CB8AC3E}">
        <p14:creationId xmlns:p14="http://schemas.microsoft.com/office/powerpoint/2010/main" val="2375420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6-12 Mathematics Presentation CTA - CLAB: Developed by SCFIRD with support from ELCSD, SCALD, and AAD</a:t>
            </a:r>
          </a:p>
        </p:txBody>
      </p:sp>
      <p:sp>
        <p:nvSpPr>
          <p:cNvPr id="7" name="Rectangle 7"/>
          <p:cNvSpPr>
            <a:spLocks noGrp="1" noChangeArrowheads="1"/>
          </p:cNvSpPr>
          <p:nvPr>
            <p:ph type="sldNum" sz="quarter" idx="5"/>
          </p:nvPr>
        </p:nvSpPr>
        <p:spPr>
          <a:ln/>
        </p:spPr>
        <p:txBody>
          <a:bodyPr/>
          <a:lstStyle/>
          <a:p>
            <a:fld id="{362D43C6-855A-8848-AC0C-C5CEF854FD36}" type="slidenum">
              <a:rPr lang="en-US"/>
              <a:pPr/>
              <a:t>4</a:t>
            </a:fld>
            <a:endParaRPr lang="en-US"/>
          </a:p>
        </p:txBody>
      </p:sp>
      <p:sp>
        <p:nvSpPr>
          <p:cNvPr id="82946"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300">
                <a:solidFill>
                  <a:srgbClr val="000054"/>
                </a:solidFill>
                <a:latin typeface="Arial" charset="0"/>
                <a:ea typeface="ＭＳ Ｐゴシック" charset="0"/>
              </a:defRPr>
            </a:lvl1pPr>
            <a:lvl2pPr marL="757238" indent="-292100" defTabSz="931863">
              <a:defRPr sz="1300">
                <a:solidFill>
                  <a:srgbClr val="000054"/>
                </a:solidFill>
                <a:latin typeface="Arial" charset="0"/>
                <a:ea typeface="ＭＳ Ｐゴシック" charset="0"/>
              </a:defRPr>
            </a:lvl2pPr>
            <a:lvl3pPr marL="1165225" indent="-233363" defTabSz="931863">
              <a:defRPr sz="1300">
                <a:solidFill>
                  <a:srgbClr val="000054"/>
                </a:solidFill>
                <a:latin typeface="Arial" charset="0"/>
                <a:ea typeface="ＭＳ Ｐゴシック" charset="0"/>
              </a:defRPr>
            </a:lvl3pPr>
            <a:lvl4pPr marL="1630363" indent="-233363" defTabSz="931863">
              <a:defRPr sz="1300">
                <a:solidFill>
                  <a:srgbClr val="000054"/>
                </a:solidFill>
                <a:latin typeface="Arial" charset="0"/>
                <a:ea typeface="ＭＳ Ｐゴシック" charset="0"/>
              </a:defRPr>
            </a:lvl4pPr>
            <a:lvl5pPr marL="2097088" indent="-233363" defTabSz="931863">
              <a:defRPr sz="1300">
                <a:solidFill>
                  <a:srgbClr val="000054"/>
                </a:solidFill>
                <a:latin typeface="Arial" charset="0"/>
                <a:ea typeface="ＭＳ Ｐゴシック" charset="0"/>
              </a:defRPr>
            </a:lvl5pPr>
            <a:lvl6pPr marL="2554288" indent="-233363" defTabSz="931863" eaLnBrk="0" fontAlgn="base" hangingPunct="0">
              <a:spcBef>
                <a:spcPct val="0"/>
              </a:spcBef>
              <a:spcAft>
                <a:spcPct val="0"/>
              </a:spcAft>
              <a:defRPr sz="1300">
                <a:solidFill>
                  <a:srgbClr val="000054"/>
                </a:solidFill>
                <a:latin typeface="Arial" charset="0"/>
                <a:ea typeface="ＭＳ Ｐゴシック" charset="0"/>
              </a:defRPr>
            </a:lvl6pPr>
            <a:lvl7pPr marL="3011488" indent="-233363" defTabSz="931863" eaLnBrk="0" fontAlgn="base" hangingPunct="0">
              <a:spcBef>
                <a:spcPct val="0"/>
              </a:spcBef>
              <a:spcAft>
                <a:spcPct val="0"/>
              </a:spcAft>
              <a:defRPr sz="1300">
                <a:solidFill>
                  <a:srgbClr val="000054"/>
                </a:solidFill>
                <a:latin typeface="Arial" charset="0"/>
                <a:ea typeface="ＭＳ Ｐゴシック" charset="0"/>
              </a:defRPr>
            </a:lvl7pPr>
            <a:lvl8pPr marL="3468688" indent="-233363" defTabSz="931863" eaLnBrk="0" fontAlgn="base" hangingPunct="0">
              <a:spcBef>
                <a:spcPct val="0"/>
              </a:spcBef>
              <a:spcAft>
                <a:spcPct val="0"/>
              </a:spcAft>
              <a:defRPr sz="1300">
                <a:solidFill>
                  <a:srgbClr val="000054"/>
                </a:solidFill>
                <a:latin typeface="Arial" charset="0"/>
                <a:ea typeface="ＭＳ Ｐゴシック" charset="0"/>
              </a:defRPr>
            </a:lvl8pPr>
            <a:lvl9pPr marL="3925888" indent="-233363" defTabSz="931863" eaLnBrk="0" fontAlgn="base" hangingPunct="0">
              <a:spcBef>
                <a:spcPct val="0"/>
              </a:spcBef>
              <a:spcAft>
                <a:spcPct val="0"/>
              </a:spcAft>
              <a:defRPr sz="1300">
                <a:solidFill>
                  <a:srgbClr val="000054"/>
                </a:solidFill>
                <a:latin typeface="Arial" charset="0"/>
                <a:ea typeface="ＭＳ Ｐゴシック" charset="0"/>
              </a:defRPr>
            </a:lvl9pPr>
          </a:lstStyle>
          <a:p>
            <a:pPr algn="r"/>
            <a:fld id="{8D609F11-D5D7-2346-B3F6-3ECB6E853996}" type="slidenum">
              <a:rPr lang="en-US" sz="1200"/>
              <a:pPr algn="r"/>
              <a:t>4</a:t>
            </a:fld>
            <a:endParaRPr lang="en-US" sz="1200"/>
          </a:p>
        </p:txBody>
      </p:sp>
      <p:sp>
        <p:nvSpPr>
          <p:cNvPr id="82947"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1" rIns="91418" bIns="45711" anchor="b"/>
          <a:lstStyle>
            <a:lvl1pPr defTabSz="931863">
              <a:defRPr sz="1300">
                <a:solidFill>
                  <a:srgbClr val="000054"/>
                </a:solidFill>
                <a:latin typeface="Arial" charset="0"/>
                <a:ea typeface="ＭＳ Ｐゴシック" charset="0"/>
              </a:defRPr>
            </a:lvl1pPr>
            <a:lvl2pPr marL="757238" indent="-292100" defTabSz="931863">
              <a:defRPr sz="1300">
                <a:solidFill>
                  <a:srgbClr val="000054"/>
                </a:solidFill>
                <a:latin typeface="Arial" charset="0"/>
                <a:ea typeface="ＭＳ Ｐゴシック" charset="0"/>
              </a:defRPr>
            </a:lvl2pPr>
            <a:lvl3pPr marL="1165225" indent="-233363" defTabSz="931863">
              <a:defRPr sz="1300">
                <a:solidFill>
                  <a:srgbClr val="000054"/>
                </a:solidFill>
                <a:latin typeface="Arial" charset="0"/>
                <a:ea typeface="ＭＳ Ｐゴシック" charset="0"/>
              </a:defRPr>
            </a:lvl3pPr>
            <a:lvl4pPr marL="1630363" indent="-233363" defTabSz="931863">
              <a:defRPr sz="1300">
                <a:solidFill>
                  <a:srgbClr val="000054"/>
                </a:solidFill>
                <a:latin typeface="Arial" charset="0"/>
                <a:ea typeface="ＭＳ Ｐゴシック" charset="0"/>
              </a:defRPr>
            </a:lvl4pPr>
            <a:lvl5pPr marL="2097088" indent="-233363" defTabSz="931863">
              <a:defRPr sz="1300">
                <a:solidFill>
                  <a:srgbClr val="000054"/>
                </a:solidFill>
                <a:latin typeface="Arial" charset="0"/>
                <a:ea typeface="ＭＳ Ｐゴシック" charset="0"/>
              </a:defRPr>
            </a:lvl5pPr>
            <a:lvl6pPr marL="2554288" indent="-233363" defTabSz="931863" eaLnBrk="0" fontAlgn="base" hangingPunct="0">
              <a:spcBef>
                <a:spcPct val="0"/>
              </a:spcBef>
              <a:spcAft>
                <a:spcPct val="0"/>
              </a:spcAft>
              <a:defRPr sz="1300">
                <a:solidFill>
                  <a:srgbClr val="000054"/>
                </a:solidFill>
                <a:latin typeface="Arial" charset="0"/>
                <a:ea typeface="ＭＳ Ｐゴシック" charset="0"/>
              </a:defRPr>
            </a:lvl6pPr>
            <a:lvl7pPr marL="3011488" indent="-233363" defTabSz="931863" eaLnBrk="0" fontAlgn="base" hangingPunct="0">
              <a:spcBef>
                <a:spcPct val="0"/>
              </a:spcBef>
              <a:spcAft>
                <a:spcPct val="0"/>
              </a:spcAft>
              <a:defRPr sz="1300">
                <a:solidFill>
                  <a:srgbClr val="000054"/>
                </a:solidFill>
                <a:latin typeface="Arial" charset="0"/>
                <a:ea typeface="ＭＳ Ｐゴシック" charset="0"/>
              </a:defRPr>
            </a:lvl7pPr>
            <a:lvl8pPr marL="3468688" indent="-233363" defTabSz="931863" eaLnBrk="0" fontAlgn="base" hangingPunct="0">
              <a:spcBef>
                <a:spcPct val="0"/>
              </a:spcBef>
              <a:spcAft>
                <a:spcPct val="0"/>
              </a:spcAft>
              <a:defRPr sz="1300">
                <a:solidFill>
                  <a:srgbClr val="000054"/>
                </a:solidFill>
                <a:latin typeface="Arial" charset="0"/>
                <a:ea typeface="ＭＳ Ｐゴシック" charset="0"/>
              </a:defRPr>
            </a:lvl8pPr>
            <a:lvl9pPr marL="3925888" indent="-233363" defTabSz="931863" eaLnBrk="0" fontAlgn="base" hangingPunct="0">
              <a:spcBef>
                <a:spcPct val="0"/>
              </a:spcBef>
              <a:spcAft>
                <a:spcPct val="0"/>
              </a:spcAft>
              <a:defRPr sz="1300">
                <a:solidFill>
                  <a:srgbClr val="000054"/>
                </a:solidFill>
                <a:latin typeface="Arial" charset="0"/>
                <a:ea typeface="ＭＳ Ｐゴシック" charset="0"/>
              </a:defRPr>
            </a:lvl9pPr>
          </a:lstStyle>
          <a:p>
            <a:pPr algn="r"/>
            <a:fld id="{5FCCE715-F060-964C-90AA-48C69D96D0FF}" type="slidenum">
              <a:rPr lang="en-US" sz="1200"/>
              <a:pPr algn="r"/>
              <a:t>4</a:t>
            </a:fld>
            <a:endParaRPr lang="en-US" sz="120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762518" y="4267513"/>
            <a:ext cx="5332965" cy="4114487"/>
          </a:xfrm>
        </p:spPr>
        <p:txBody>
          <a:bodyPr lIns="91418" tIns="45711" rIns="91418" bIns="45711"/>
          <a:lstStyle/>
          <a:p>
            <a:pPr marL="224325" indent="-224325"/>
            <a:r>
              <a:rPr lang="en-US" sz="1800"/>
              <a:t>The CCSS includes </a:t>
            </a:r>
            <a:r>
              <a:rPr lang="en-US" sz="1800" b="1"/>
              <a:t>two types of standards. </a:t>
            </a:r>
            <a:endParaRPr lang="en-US" sz="1800"/>
          </a:p>
          <a:p>
            <a:pPr marL="224325" indent="-224325">
              <a:buFontTx/>
              <a:buAutoNum type="arabicPeriod"/>
            </a:pPr>
            <a:endParaRPr lang="en-US" sz="1800">
              <a:latin typeface="Arial Unicode MS" charset="0"/>
            </a:endParaRPr>
          </a:p>
          <a:p>
            <a:pPr marL="224325" indent="-224325">
              <a:buFontTx/>
              <a:buAutoNum type="arabicPeriod"/>
            </a:pPr>
            <a:r>
              <a:rPr lang="en-US" sz="1800"/>
              <a:t>The Standards for Mathematical Practice are eight standards that recur at each grade level from kindergarten through high school. </a:t>
            </a:r>
          </a:p>
          <a:p>
            <a:pPr marL="224325" indent="-224325">
              <a:buFontTx/>
              <a:buAutoNum type="arabicPeriod"/>
            </a:pPr>
            <a:r>
              <a:rPr lang="en-US" sz="1800"/>
              <a:t>The Standards for Mathematical Content are different at each grade. They are organized into grade-level standards for kindergarten through grade eight, and into conceptual categories in high school.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6-12 Mathematics Presentation CTA - CLAB: Developed by SCFIRD with support from ELCSD, SCALD, and AAD</a:t>
            </a:r>
          </a:p>
        </p:txBody>
      </p:sp>
      <p:sp>
        <p:nvSpPr>
          <p:cNvPr id="7" name="Rectangle 7"/>
          <p:cNvSpPr>
            <a:spLocks noGrp="1" noChangeArrowheads="1"/>
          </p:cNvSpPr>
          <p:nvPr>
            <p:ph type="sldNum" sz="quarter" idx="5"/>
          </p:nvPr>
        </p:nvSpPr>
        <p:spPr>
          <a:ln/>
        </p:spPr>
        <p:txBody>
          <a:bodyPr/>
          <a:lstStyle/>
          <a:p>
            <a:fld id="{D81FB012-59C0-0A4E-A63A-6F4C1CE9BC66}" type="slidenum">
              <a:rPr lang="en-US"/>
              <a:pPr/>
              <a:t>5</a:t>
            </a:fld>
            <a:endParaRPr lang="en-US"/>
          </a:p>
        </p:txBody>
      </p:sp>
      <p:sp>
        <p:nvSpPr>
          <p:cNvPr id="83970"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300">
                <a:solidFill>
                  <a:srgbClr val="000054"/>
                </a:solidFill>
                <a:latin typeface="Arial" charset="0"/>
                <a:ea typeface="ＭＳ Ｐゴシック" charset="0"/>
              </a:defRPr>
            </a:lvl1pPr>
            <a:lvl2pPr marL="757238" indent="-292100" defTabSz="931863">
              <a:defRPr sz="1300">
                <a:solidFill>
                  <a:srgbClr val="000054"/>
                </a:solidFill>
                <a:latin typeface="Arial" charset="0"/>
                <a:ea typeface="ＭＳ Ｐゴシック" charset="0"/>
              </a:defRPr>
            </a:lvl2pPr>
            <a:lvl3pPr marL="1165225" indent="-233363" defTabSz="931863">
              <a:defRPr sz="1300">
                <a:solidFill>
                  <a:srgbClr val="000054"/>
                </a:solidFill>
                <a:latin typeface="Arial" charset="0"/>
                <a:ea typeface="ＭＳ Ｐゴシック" charset="0"/>
              </a:defRPr>
            </a:lvl3pPr>
            <a:lvl4pPr marL="1630363" indent="-233363" defTabSz="931863">
              <a:defRPr sz="1300">
                <a:solidFill>
                  <a:srgbClr val="000054"/>
                </a:solidFill>
                <a:latin typeface="Arial" charset="0"/>
                <a:ea typeface="ＭＳ Ｐゴシック" charset="0"/>
              </a:defRPr>
            </a:lvl4pPr>
            <a:lvl5pPr marL="2097088" indent="-233363" defTabSz="931863">
              <a:defRPr sz="1300">
                <a:solidFill>
                  <a:srgbClr val="000054"/>
                </a:solidFill>
                <a:latin typeface="Arial" charset="0"/>
                <a:ea typeface="ＭＳ Ｐゴシック" charset="0"/>
              </a:defRPr>
            </a:lvl5pPr>
            <a:lvl6pPr marL="2554288" indent="-233363" defTabSz="931863" eaLnBrk="0" fontAlgn="base" hangingPunct="0">
              <a:spcBef>
                <a:spcPct val="0"/>
              </a:spcBef>
              <a:spcAft>
                <a:spcPct val="0"/>
              </a:spcAft>
              <a:defRPr sz="1300">
                <a:solidFill>
                  <a:srgbClr val="000054"/>
                </a:solidFill>
                <a:latin typeface="Arial" charset="0"/>
                <a:ea typeface="ＭＳ Ｐゴシック" charset="0"/>
              </a:defRPr>
            </a:lvl6pPr>
            <a:lvl7pPr marL="3011488" indent="-233363" defTabSz="931863" eaLnBrk="0" fontAlgn="base" hangingPunct="0">
              <a:spcBef>
                <a:spcPct val="0"/>
              </a:spcBef>
              <a:spcAft>
                <a:spcPct val="0"/>
              </a:spcAft>
              <a:defRPr sz="1300">
                <a:solidFill>
                  <a:srgbClr val="000054"/>
                </a:solidFill>
                <a:latin typeface="Arial" charset="0"/>
                <a:ea typeface="ＭＳ Ｐゴシック" charset="0"/>
              </a:defRPr>
            </a:lvl7pPr>
            <a:lvl8pPr marL="3468688" indent="-233363" defTabSz="931863" eaLnBrk="0" fontAlgn="base" hangingPunct="0">
              <a:spcBef>
                <a:spcPct val="0"/>
              </a:spcBef>
              <a:spcAft>
                <a:spcPct val="0"/>
              </a:spcAft>
              <a:defRPr sz="1300">
                <a:solidFill>
                  <a:srgbClr val="000054"/>
                </a:solidFill>
                <a:latin typeface="Arial" charset="0"/>
                <a:ea typeface="ＭＳ Ｐゴシック" charset="0"/>
              </a:defRPr>
            </a:lvl8pPr>
            <a:lvl9pPr marL="3925888" indent="-233363" defTabSz="931863" eaLnBrk="0" fontAlgn="base" hangingPunct="0">
              <a:spcBef>
                <a:spcPct val="0"/>
              </a:spcBef>
              <a:spcAft>
                <a:spcPct val="0"/>
              </a:spcAft>
              <a:defRPr sz="1300">
                <a:solidFill>
                  <a:srgbClr val="000054"/>
                </a:solidFill>
                <a:latin typeface="Arial" charset="0"/>
                <a:ea typeface="ＭＳ Ｐゴシック" charset="0"/>
              </a:defRPr>
            </a:lvl9pPr>
          </a:lstStyle>
          <a:p>
            <a:pPr algn="r"/>
            <a:fld id="{23083AE5-F7B7-864B-92C7-44C78BDA0B6E}" type="slidenum">
              <a:rPr lang="en-US" sz="1200"/>
              <a:pPr algn="r"/>
              <a:t>5</a:t>
            </a:fld>
            <a:endParaRPr lang="en-US" sz="1200"/>
          </a:p>
        </p:txBody>
      </p:sp>
      <p:sp>
        <p:nvSpPr>
          <p:cNvPr id="83971"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1" rIns="91418" bIns="45711" anchor="b"/>
          <a:lstStyle>
            <a:lvl1pPr defTabSz="931863">
              <a:defRPr sz="1300">
                <a:solidFill>
                  <a:srgbClr val="000054"/>
                </a:solidFill>
                <a:latin typeface="Arial" charset="0"/>
                <a:ea typeface="ＭＳ Ｐゴシック" charset="0"/>
              </a:defRPr>
            </a:lvl1pPr>
            <a:lvl2pPr marL="757238" indent="-292100" defTabSz="931863">
              <a:defRPr sz="1300">
                <a:solidFill>
                  <a:srgbClr val="000054"/>
                </a:solidFill>
                <a:latin typeface="Arial" charset="0"/>
                <a:ea typeface="ＭＳ Ｐゴシック" charset="0"/>
              </a:defRPr>
            </a:lvl2pPr>
            <a:lvl3pPr marL="1165225" indent="-233363" defTabSz="931863">
              <a:defRPr sz="1300">
                <a:solidFill>
                  <a:srgbClr val="000054"/>
                </a:solidFill>
                <a:latin typeface="Arial" charset="0"/>
                <a:ea typeface="ＭＳ Ｐゴシック" charset="0"/>
              </a:defRPr>
            </a:lvl3pPr>
            <a:lvl4pPr marL="1630363" indent="-233363" defTabSz="931863">
              <a:defRPr sz="1300">
                <a:solidFill>
                  <a:srgbClr val="000054"/>
                </a:solidFill>
                <a:latin typeface="Arial" charset="0"/>
                <a:ea typeface="ＭＳ Ｐゴシック" charset="0"/>
              </a:defRPr>
            </a:lvl4pPr>
            <a:lvl5pPr marL="2097088" indent="-233363" defTabSz="931863">
              <a:defRPr sz="1300">
                <a:solidFill>
                  <a:srgbClr val="000054"/>
                </a:solidFill>
                <a:latin typeface="Arial" charset="0"/>
                <a:ea typeface="ＭＳ Ｐゴシック" charset="0"/>
              </a:defRPr>
            </a:lvl5pPr>
            <a:lvl6pPr marL="2554288" indent="-233363" defTabSz="931863" eaLnBrk="0" fontAlgn="base" hangingPunct="0">
              <a:spcBef>
                <a:spcPct val="0"/>
              </a:spcBef>
              <a:spcAft>
                <a:spcPct val="0"/>
              </a:spcAft>
              <a:defRPr sz="1300">
                <a:solidFill>
                  <a:srgbClr val="000054"/>
                </a:solidFill>
                <a:latin typeface="Arial" charset="0"/>
                <a:ea typeface="ＭＳ Ｐゴシック" charset="0"/>
              </a:defRPr>
            </a:lvl6pPr>
            <a:lvl7pPr marL="3011488" indent="-233363" defTabSz="931863" eaLnBrk="0" fontAlgn="base" hangingPunct="0">
              <a:spcBef>
                <a:spcPct val="0"/>
              </a:spcBef>
              <a:spcAft>
                <a:spcPct val="0"/>
              </a:spcAft>
              <a:defRPr sz="1300">
                <a:solidFill>
                  <a:srgbClr val="000054"/>
                </a:solidFill>
                <a:latin typeface="Arial" charset="0"/>
                <a:ea typeface="ＭＳ Ｐゴシック" charset="0"/>
              </a:defRPr>
            </a:lvl7pPr>
            <a:lvl8pPr marL="3468688" indent="-233363" defTabSz="931863" eaLnBrk="0" fontAlgn="base" hangingPunct="0">
              <a:spcBef>
                <a:spcPct val="0"/>
              </a:spcBef>
              <a:spcAft>
                <a:spcPct val="0"/>
              </a:spcAft>
              <a:defRPr sz="1300">
                <a:solidFill>
                  <a:srgbClr val="000054"/>
                </a:solidFill>
                <a:latin typeface="Arial" charset="0"/>
                <a:ea typeface="ＭＳ Ｐゴシック" charset="0"/>
              </a:defRPr>
            </a:lvl8pPr>
            <a:lvl9pPr marL="3925888" indent="-233363" defTabSz="931863" eaLnBrk="0" fontAlgn="base" hangingPunct="0">
              <a:spcBef>
                <a:spcPct val="0"/>
              </a:spcBef>
              <a:spcAft>
                <a:spcPct val="0"/>
              </a:spcAft>
              <a:defRPr sz="1300">
                <a:solidFill>
                  <a:srgbClr val="000054"/>
                </a:solidFill>
                <a:latin typeface="Arial" charset="0"/>
                <a:ea typeface="ＭＳ Ｐゴシック" charset="0"/>
              </a:defRPr>
            </a:lvl9pPr>
          </a:lstStyle>
          <a:p>
            <a:pPr algn="r"/>
            <a:fld id="{C7E7FC71-F0FC-0449-9377-88F1C25478E0}" type="slidenum">
              <a:rPr lang="en-US" sz="1200"/>
              <a:pPr algn="r"/>
              <a:t>5</a:t>
            </a:fld>
            <a:endParaRPr lang="en-US" sz="120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p:txBody>
          <a:bodyPr lIns="91418" tIns="45711" rIns="91418" bIns="45711"/>
          <a:lstStyle/>
          <a:p>
            <a:pPr marL="224325" indent="-224325">
              <a:lnSpc>
                <a:spcPct val="80000"/>
              </a:lnSpc>
              <a:spcBef>
                <a:spcPct val="20000"/>
              </a:spcBef>
              <a:buFontTx/>
              <a:buChar char="•"/>
            </a:pPr>
            <a:r>
              <a:rPr lang="en-US" sz="1800"/>
              <a:t>A summary of the eight Common Core State Standards for Mathematical Practice are listed on the slide.</a:t>
            </a:r>
          </a:p>
          <a:p>
            <a:pPr marL="224325" indent="-224325">
              <a:lnSpc>
                <a:spcPct val="80000"/>
              </a:lnSpc>
              <a:spcBef>
                <a:spcPct val="20000"/>
              </a:spcBef>
              <a:buFontTx/>
              <a:buChar char="•"/>
            </a:pPr>
            <a:endParaRPr lang="en-US" sz="1800"/>
          </a:p>
          <a:p>
            <a:pPr marL="224325" indent="-224325">
              <a:lnSpc>
                <a:spcPct val="80000"/>
              </a:lnSpc>
              <a:spcBef>
                <a:spcPct val="20000"/>
              </a:spcBef>
              <a:buFontTx/>
              <a:buChar char="•"/>
            </a:pPr>
            <a:r>
              <a:rPr lang="en-US" sz="1800"/>
              <a:t>The </a:t>
            </a:r>
            <a:r>
              <a:rPr lang="ja-JP" altLang="en-US" sz="1800"/>
              <a:t>“</a:t>
            </a:r>
            <a:r>
              <a:rPr lang="en-US" sz="1800"/>
              <a:t>Mathematical Practice</a:t>
            </a:r>
            <a:r>
              <a:rPr lang="ja-JP" altLang="en-US" sz="1800"/>
              <a:t>”</a:t>
            </a:r>
            <a:r>
              <a:rPr lang="en-US" sz="1800"/>
              <a:t> standards define how students </a:t>
            </a:r>
            <a:r>
              <a:rPr lang="en-US" sz="1800" b="1"/>
              <a:t>develop mathematical understanding</a:t>
            </a:r>
            <a:r>
              <a:rPr lang="en-US" sz="1800"/>
              <a:t> as they make sense of a problem, reason abstractly, construct arguments, model with mathematics, use tools strategically, attend to precision, and look for structure and repeated reasoning. These eight standards apply to the study of mathematics at all grades, from kindergarten through high school. </a:t>
            </a:r>
          </a:p>
          <a:p>
            <a:pPr marL="224325" indent="-224325">
              <a:lnSpc>
                <a:spcPct val="80000"/>
              </a:lnSpc>
              <a:spcBef>
                <a:spcPct val="20000"/>
              </a:spcBef>
              <a:buFontTx/>
              <a:buChar char="•"/>
            </a:pPr>
            <a:endParaRPr lang="en-US" sz="1800"/>
          </a:p>
          <a:p>
            <a:pPr marL="224325" indent="-224325">
              <a:lnSpc>
                <a:spcPct val="80000"/>
              </a:lnSpc>
              <a:buFontTx/>
              <a:buChar char="•"/>
            </a:pPr>
            <a:endParaRPr lang="en-US"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6-12 Mathematics Presentation CTA - CLAB: Developed by SCFIRD with support from ELCSD, SCALD, and AAD</a:t>
            </a:r>
          </a:p>
        </p:txBody>
      </p:sp>
      <p:sp>
        <p:nvSpPr>
          <p:cNvPr id="7" name="Rectangle 7"/>
          <p:cNvSpPr>
            <a:spLocks noGrp="1" noChangeArrowheads="1"/>
          </p:cNvSpPr>
          <p:nvPr>
            <p:ph type="sldNum" sz="quarter" idx="5"/>
          </p:nvPr>
        </p:nvSpPr>
        <p:spPr>
          <a:ln/>
        </p:spPr>
        <p:txBody>
          <a:bodyPr/>
          <a:lstStyle/>
          <a:p>
            <a:fld id="{D81FB012-59C0-0A4E-A63A-6F4C1CE9BC66}" type="slidenum">
              <a:rPr lang="en-US"/>
              <a:pPr/>
              <a:t>7</a:t>
            </a:fld>
            <a:endParaRPr lang="en-US"/>
          </a:p>
        </p:txBody>
      </p:sp>
      <p:sp>
        <p:nvSpPr>
          <p:cNvPr id="83970"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300">
                <a:solidFill>
                  <a:srgbClr val="000054"/>
                </a:solidFill>
                <a:latin typeface="Arial" charset="0"/>
                <a:ea typeface="ＭＳ Ｐゴシック" charset="0"/>
              </a:defRPr>
            </a:lvl1pPr>
            <a:lvl2pPr marL="757238" indent="-292100" defTabSz="931863">
              <a:defRPr sz="1300">
                <a:solidFill>
                  <a:srgbClr val="000054"/>
                </a:solidFill>
                <a:latin typeface="Arial" charset="0"/>
                <a:ea typeface="ＭＳ Ｐゴシック" charset="0"/>
              </a:defRPr>
            </a:lvl2pPr>
            <a:lvl3pPr marL="1165225" indent="-233363" defTabSz="931863">
              <a:defRPr sz="1300">
                <a:solidFill>
                  <a:srgbClr val="000054"/>
                </a:solidFill>
                <a:latin typeface="Arial" charset="0"/>
                <a:ea typeface="ＭＳ Ｐゴシック" charset="0"/>
              </a:defRPr>
            </a:lvl3pPr>
            <a:lvl4pPr marL="1630363" indent="-233363" defTabSz="931863">
              <a:defRPr sz="1300">
                <a:solidFill>
                  <a:srgbClr val="000054"/>
                </a:solidFill>
                <a:latin typeface="Arial" charset="0"/>
                <a:ea typeface="ＭＳ Ｐゴシック" charset="0"/>
              </a:defRPr>
            </a:lvl4pPr>
            <a:lvl5pPr marL="2097088" indent="-233363" defTabSz="931863">
              <a:defRPr sz="1300">
                <a:solidFill>
                  <a:srgbClr val="000054"/>
                </a:solidFill>
                <a:latin typeface="Arial" charset="0"/>
                <a:ea typeface="ＭＳ Ｐゴシック" charset="0"/>
              </a:defRPr>
            </a:lvl5pPr>
            <a:lvl6pPr marL="2554288" indent="-233363" defTabSz="931863" eaLnBrk="0" fontAlgn="base" hangingPunct="0">
              <a:spcBef>
                <a:spcPct val="0"/>
              </a:spcBef>
              <a:spcAft>
                <a:spcPct val="0"/>
              </a:spcAft>
              <a:defRPr sz="1300">
                <a:solidFill>
                  <a:srgbClr val="000054"/>
                </a:solidFill>
                <a:latin typeface="Arial" charset="0"/>
                <a:ea typeface="ＭＳ Ｐゴシック" charset="0"/>
              </a:defRPr>
            </a:lvl6pPr>
            <a:lvl7pPr marL="3011488" indent="-233363" defTabSz="931863" eaLnBrk="0" fontAlgn="base" hangingPunct="0">
              <a:spcBef>
                <a:spcPct val="0"/>
              </a:spcBef>
              <a:spcAft>
                <a:spcPct val="0"/>
              </a:spcAft>
              <a:defRPr sz="1300">
                <a:solidFill>
                  <a:srgbClr val="000054"/>
                </a:solidFill>
                <a:latin typeface="Arial" charset="0"/>
                <a:ea typeface="ＭＳ Ｐゴシック" charset="0"/>
              </a:defRPr>
            </a:lvl7pPr>
            <a:lvl8pPr marL="3468688" indent="-233363" defTabSz="931863" eaLnBrk="0" fontAlgn="base" hangingPunct="0">
              <a:spcBef>
                <a:spcPct val="0"/>
              </a:spcBef>
              <a:spcAft>
                <a:spcPct val="0"/>
              </a:spcAft>
              <a:defRPr sz="1300">
                <a:solidFill>
                  <a:srgbClr val="000054"/>
                </a:solidFill>
                <a:latin typeface="Arial" charset="0"/>
                <a:ea typeface="ＭＳ Ｐゴシック" charset="0"/>
              </a:defRPr>
            </a:lvl8pPr>
            <a:lvl9pPr marL="3925888" indent="-233363" defTabSz="931863" eaLnBrk="0" fontAlgn="base" hangingPunct="0">
              <a:spcBef>
                <a:spcPct val="0"/>
              </a:spcBef>
              <a:spcAft>
                <a:spcPct val="0"/>
              </a:spcAft>
              <a:defRPr sz="1300">
                <a:solidFill>
                  <a:srgbClr val="000054"/>
                </a:solidFill>
                <a:latin typeface="Arial" charset="0"/>
                <a:ea typeface="ＭＳ Ｐゴシック" charset="0"/>
              </a:defRPr>
            </a:lvl9pPr>
          </a:lstStyle>
          <a:p>
            <a:pPr algn="r"/>
            <a:fld id="{23083AE5-F7B7-864B-92C7-44C78BDA0B6E}" type="slidenum">
              <a:rPr lang="en-US" sz="1200"/>
              <a:pPr algn="r"/>
              <a:t>7</a:t>
            </a:fld>
            <a:endParaRPr lang="en-US" sz="1200"/>
          </a:p>
        </p:txBody>
      </p:sp>
      <p:sp>
        <p:nvSpPr>
          <p:cNvPr id="83971"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1" rIns="91418" bIns="45711" anchor="b"/>
          <a:lstStyle>
            <a:lvl1pPr defTabSz="931863">
              <a:defRPr sz="1300">
                <a:solidFill>
                  <a:srgbClr val="000054"/>
                </a:solidFill>
                <a:latin typeface="Arial" charset="0"/>
                <a:ea typeface="ＭＳ Ｐゴシック" charset="0"/>
              </a:defRPr>
            </a:lvl1pPr>
            <a:lvl2pPr marL="757238" indent="-292100" defTabSz="931863">
              <a:defRPr sz="1300">
                <a:solidFill>
                  <a:srgbClr val="000054"/>
                </a:solidFill>
                <a:latin typeface="Arial" charset="0"/>
                <a:ea typeface="ＭＳ Ｐゴシック" charset="0"/>
              </a:defRPr>
            </a:lvl2pPr>
            <a:lvl3pPr marL="1165225" indent="-233363" defTabSz="931863">
              <a:defRPr sz="1300">
                <a:solidFill>
                  <a:srgbClr val="000054"/>
                </a:solidFill>
                <a:latin typeface="Arial" charset="0"/>
                <a:ea typeface="ＭＳ Ｐゴシック" charset="0"/>
              </a:defRPr>
            </a:lvl3pPr>
            <a:lvl4pPr marL="1630363" indent="-233363" defTabSz="931863">
              <a:defRPr sz="1300">
                <a:solidFill>
                  <a:srgbClr val="000054"/>
                </a:solidFill>
                <a:latin typeface="Arial" charset="0"/>
                <a:ea typeface="ＭＳ Ｐゴシック" charset="0"/>
              </a:defRPr>
            </a:lvl4pPr>
            <a:lvl5pPr marL="2097088" indent="-233363" defTabSz="931863">
              <a:defRPr sz="1300">
                <a:solidFill>
                  <a:srgbClr val="000054"/>
                </a:solidFill>
                <a:latin typeface="Arial" charset="0"/>
                <a:ea typeface="ＭＳ Ｐゴシック" charset="0"/>
              </a:defRPr>
            </a:lvl5pPr>
            <a:lvl6pPr marL="2554288" indent="-233363" defTabSz="931863" eaLnBrk="0" fontAlgn="base" hangingPunct="0">
              <a:spcBef>
                <a:spcPct val="0"/>
              </a:spcBef>
              <a:spcAft>
                <a:spcPct val="0"/>
              </a:spcAft>
              <a:defRPr sz="1300">
                <a:solidFill>
                  <a:srgbClr val="000054"/>
                </a:solidFill>
                <a:latin typeface="Arial" charset="0"/>
                <a:ea typeface="ＭＳ Ｐゴシック" charset="0"/>
              </a:defRPr>
            </a:lvl6pPr>
            <a:lvl7pPr marL="3011488" indent="-233363" defTabSz="931863" eaLnBrk="0" fontAlgn="base" hangingPunct="0">
              <a:spcBef>
                <a:spcPct val="0"/>
              </a:spcBef>
              <a:spcAft>
                <a:spcPct val="0"/>
              </a:spcAft>
              <a:defRPr sz="1300">
                <a:solidFill>
                  <a:srgbClr val="000054"/>
                </a:solidFill>
                <a:latin typeface="Arial" charset="0"/>
                <a:ea typeface="ＭＳ Ｐゴシック" charset="0"/>
              </a:defRPr>
            </a:lvl7pPr>
            <a:lvl8pPr marL="3468688" indent="-233363" defTabSz="931863" eaLnBrk="0" fontAlgn="base" hangingPunct="0">
              <a:spcBef>
                <a:spcPct val="0"/>
              </a:spcBef>
              <a:spcAft>
                <a:spcPct val="0"/>
              </a:spcAft>
              <a:defRPr sz="1300">
                <a:solidFill>
                  <a:srgbClr val="000054"/>
                </a:solidFill>
                <a:latin typeface="Arial" charset="0"/>
                <a:ea typeface="ＭＳ Ｐゴシック" charset="0"/>
              </a:defRPr>
            </a:lvl8pPr>
            <a:lvl9pPr marL="3925888" indent="-233363" defTabSz="931863" eaLnBrk="0" fontAlgn="base" hangingPunct="0">
              <a:spcBef>
                <a:spcPct val="0"/>
              </a:spcBef>
              <a:spcAft>
                <a:spcPct val="0"/>
              </a:spcAft>
              <a:defRPr sz="1300">
                <a:solidFill>
                  <a:srgbClr val="000054"/>
                </a:solidFill>
                <a:latin typeface="Arial" charset="0"/>
                <a:ea typeface="ＭＳ Ｐゴシック" charset="0"/>
              </a:defRPr>
            </a:lvl9pPr>
          </a:lstStyle>
          <a:p>
            <a:pPr algn="r"/>
            <a:fld id="{C7E7FC71-F0FC-0449-9377-88F1C25478E0}" type="slidenum">
              <a:rPr lang="en-US" sz="1200"/>
              <a:pPr algn="r"/>
              <a:t>7</a:t>
            </a:fld>
            <a:endParaRPr lang="en-US" sz="120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p:txBody>
          <a:bodyPr lIns="91418" tIns="45711" rIns="91418" bIns="45711"/>
          <a:lstStyle/>
          <a:p>
            <a:pPr marL="224325" indent="-224325">
              <a:lnSpc>
                <a:spcPct val="80000"/>
              </a:lnSpc>
              <a:spcBef>
                <a:spcPct val="20000"/>
              </a:spcBef>
              <a:buFontTx/>
              <a:buChar char="•"/>
            </a:pPr>
            <a:r>
              <a:rPr lang="en-US" sz="1800"/>
              <a:t>A summary of the eight Common Core State Standards for Mathematical Practice are listed on the slide.</a:t>
            </a:r>
          </a:p>
          <a:p>
            <a:pPr marL="224325" indent="-224325">
              <a:lnSpc>
                <a:spcPct val="80000"/>
              </a:lnSpc>
              <a:spcBef>
                <a:spcPct val="20000"/>
              </a:spcBef>
              <a:buFontTx/>
              <a:buChar char="•"/>
            </a:pPr>
            <a:endParaRPr lang="en-US" sz="1800"/>
          </a:p>
          <a:p>
            <a:pPr marL="224325" indent="-224325">
              <a:lnSpc>
                <a:spcPct val="80000"/>
              </a:lnSpc>
              <a:spcBef>
                <a:spcPct val="20000"/>
              </a:spcBef>
              <a:buFontTx/>
              <a:buChar char="•"/>
            </a:pPr>
            <a:r>
              <a:rPr lang="en-US" sz="1800"/>
              <a:t>The </a:t>
            </a:r>
            <a:r>
              <a:rPr lang="ja-JP" altLang="en-US" sz="1800"/>
              <a:t>“</a:t>
            </a:r>
            <a:r>
              <a:rPr lang="en-US" sz="1800"/>
              <a:t>Mathematical Practice</a:t>
            </a:r>
            <a:r>
              <a:rPr lang="ja-JP" altLang="en-US" sz="1800"/>
              <a:t>”</a:t>
            </a:r>
            <a:r>
              <a:rPr lang="en-US" sz="1800"/>
              <a:t> standards define how students </a:t>
            </a:r>
            <a:r>
              <a:rPr lang="en-US" sz="1800" b="1"/>
              <a:t>develop mathematical understanding</a:t>
            </a:r>
            <a:r>
              <a:rPr lang="en-US" sz="1800"/>
              <a:t> as they make sense of a problem, reason abstractly, construct arguments, model with mathematics, use tools strategically, attend to precision, and look for structure and repeated reasoning. These eight standards apply to the study of mathematics at all grades, from kindergarten through high school. </a:t>
            </a:r>
          </a:p>
          <a:p>
            <a:pPr marL="224325" indent="-224325">
              <a:lnSpc>
                <a:spcPct val="80000"/>
              </a:lnSpc>
              <a:spcBef>
                <a:spcPct val="20000"/>
              </a:spcBef>
              <a:buFontTx/>
              <a:buChar char="•"/>
            </a:pPr>
            <a:endParaRPr lang="en-US" sz="1800"/>
          </a:p>
          <a:p>
            <a:pPr marL="224325" indent="-224325">
              <a:lnSpc>
                <a:spcPct val="80000"/>
              </a:lnSpc>
              <a:buFontTx/>
              <a:buChar char="•"/>
            </a:pPr>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Mathematics Content Specifications describe the four claims and provide a set of assessment targets for each claim.</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first claim is Concepts and Procedures, which requires students to explain and apply mathematical</a:t>
            </a:r>
            <a:r>
              <a:rPr lang="en-US" sz="1200" kern="1200" baseline="0" dirty="0" smtClean="0">
                <a:solidFill>
                  <a:schemeClr val="tx1"/>
                </a:solidFill>
                <a:effectLst/>
                <a:latin typeface="+mn-lt"/>
                <a:ea typeface="+mn-ea"/>
                <a:cs typeface="+mn-cs"/>
              </a:rPr>
              <a:t> concepts to interpret and carry out mathematical procedures with precision and fluency.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second claim focuses on Problem Solving</a:t>
            </a:r>
            <a:r>
              <a:rPr lang="en-US" sz="1200" kern="1200" baseline="0" dirty="0" smtClean="0">
                <a:solidFill>
                  <a:schemeClr val="tx1"/>
                </a:solidFill>
                <a:effectLst/>
                <a:latin typeface="+mn-lt"/>
                <a:ea typeface="+mn-ea"/>
                <a:cs typeface="+mn-cs"/>
              </a:rPr>
              <a:t> and requires students to solve complex mathematical problems using knowledge and problem solving strategies.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Claim</a:t>
            </a:r>
            <a:r>
              <a:rPr lang="en-US" sz="1200" kern="1200" baseline="0" dirty="0" smtClean="0">
                <a:solidFill>
                  <a:schemeClr val="tx1"/>
                </a:solidFill>
                <a:effectLst/>
                <a:latin typeface="+mn-lt"/>
                <a:ea typeface="+mn-ea"/>
                <a:cs typeface="+mn-cs"/>
              </a:rPr>
              <a:t> 3 addresses communicating reasoning and requires students to clearly and precisely construct viable arguments to support their reasoning and to critique the reasoning of others.</a:t>
            </a:r>
          </a:p>
          <a:p>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And Claim 4 focuses on modeling and data analysis and requires students to analyze complex, real-world scenarios and construct and use mathematical models to interpret and solve problems.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take</a:t>
            </a:r>
            <a:r>
              <a:rPr lang="en-US" sz="1200" kern="1200" baseline="0" dirty="0" smtClean="0">
                <a:solidFill>
                  <a:schemeClr val="tx1"/>
                </a:solidFill>
                <a:effectLst/>
                <a:latin typeface="+mn-lt"/>
                <a:ea typeface="+mn-ea"/>
                <a:cs typeface="+mn-cs"/>
              </a:rPr>
              <a:t> a closer look at an example of an assessment target.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26</a:t>
            </a:fld>
            <a:endParaRPr lang="en-US"/>
          </a:p>
        </p:txBody>
      </p:sp>
    </p:spTree>
    <p:extLst>
      <p:ext uri="{BB962C8B-B14F-4D97-AF65-F5344CB8AC3E}">
        <p14:creationId xmlns:p14="http://schemas.microsoft.com/office/powerpoint/2010/main" val="89871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Mathematics Content Specifications describe the four claims and provide a set of assessment targets for each claim.</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first claim is Concepts and Procedures, which requires students to explain and apply mathematical</a:t>
            </a:r>
            <a:r>
              <a:rPr lang="en-US" sz="1200" kern="1200" baseline="0" dirty="0" smtClean="0">
                <a:solidFill>
                  <a:schemeClr val="tx1"/>
                </a:solidFill>
                <a:effectLst/>
                <a:latin typeface="+mn-lt"/>
                <a:ea typeface="+mn-ea"/>
                <a:cs typeface="+mn-cs"/>
              </a:rPr>
              <a:t> concepts to interpret and carry out mathematical procedures with precision and fluency.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second claim focuses on Problem Solving</a:t>
            </a:r>
            <a:r>
              <a:rPr lang="en-US" sz="1200" kern="1200" baseline="0" dirty="0" smtClean="0">
                <a:solidFill>
                  <a:schemeClr val="tx1"/>
                </a:solidFill>
                <a:effectLst/>
                <a:latin typeface="+mn-lt"/>
                <a:ea typeface="+mn-ea"/>
                <a:cs typeface="+mn-cs"/>
              </a:rPr>
              <a:t> and requires students to solve complex mathematical problems using knowledge and problem solving strategies.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Claim</a:t>
            </a:r>
            <a:r>
              <a:rPr lang="en-US" sz="1200" kern="1200" baseline="0" dirty="0" smtClean="0">
                <a:solidFill>
                  <a:schemeClr val="tx1"/>
                </a:solidFill>
                <a:effectLst/>
                <a:latin typeface="+mn-lt"/>
                <a:ea typeface="+mn-ea"/>
                <a:cs typeface="+mn-cs"/>
              </a:rPr>
              <a:t> 3 addresses communicating reasoning and requires students to clearly and precisely construct viable arguments to support their reasoning and to critique the reasoning of others.</a:t>
            </a:r>
          </a:p>
          <a:p>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And Claim 4 focuses on modeling and data analysis and requires students to analyze complex, real-world scenarios and construct and use mathematical models to interpret and solve problems.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take</a:t>
            </a:r>
            <a:r>
              <a:rPr lang="en-US" sz="1200" kern="1200" baseline="0" dirty="0" smtClean="0">
                <a:solidFill>
                  <a:schemeClr val="tx1"/>
                </a:solidFill>
                <a:effectLst/>
                <a:latin typeface="+mn-lt"/>
                <a:ea typeface="+mn-ea"/>
                <a:cs typeface="+mn-cs"/>
              </a:rPr>
              <a:t> a closer look at an example of an assessment target.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27</a:t>
            </a:fld>
            <a:endParaRPr lang="en-US"/>
          </a:p>
        </p:txBody>
      </p:sp>
    </p:spTree>
    <p:extLst>
      <p:ext uri="{BB962C8B-B14F-4D97-AF65-F5344CB8AC3E}">
        <p14:creationId xmlns:p14="http://schemas.microsoft.com/office/powerpoint/2010/main" val="89871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number of Claim</a:t>
            </a:r>
            <a:r>
              <a:rPr lang="en-US" sz="1200" b="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assessment targets varies across grade levels.</a:t>
            </a:r>
            <a:r>
              <a:rPr lang="en-US" sz="1200" b="0" kern="1200" baseline="0" dirty="0" smtClean="0">
                <a:solidFill>
                  <a:schemeClr val="tx1"/>
                </a:solidFill>
                <a:effectLst/>
                <a:latin typeface="+mn-lt"/>
                <a:ea typeface="+mn-ea"/>
                <a:cs typeface="+mn-cs"/>
              </a:rPr>
              <a:t> The assessment targets for each grade level are presented in detail in the Content Specifications and are explored in greater detail in the Grade Level Considerations training modules.  For now, note that careful thought went into examining the progression of mathematical knowledge and skills as students progress from early elementary grades through high school and as students develop college and career readiness. This progression informed the development of each grade level assessment target.  Also note that for high school, assessment targets are established for grade 11 only and reflect the skills and knowledge students are expected to demonstrate in order to be college and career ready.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To help use assessment targets to inform the development and review of items and tasks, let’s take a closer look at the structure of an assessment target.</a:t>
            </a:r>
            <a:endParaRPr lang="en-US"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28</a:t>
            </a:fld>
            <a:endParaRPr lang="en-US"/>
          </a:p>
        </p:txBody>
      </p:sp>
    </p:spTree>
    <p:extLst>
      <p:ext uri="{BB962C8B-B14F-4D97-AF65-F5344CB8AC3E}">
        <p14:creationId xmlns:p14="http://schemas.microsoft.com/office/powerpoint/2010/main" val="72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69C06D-4ED8-42C6-905D-CA84CA1B6CBF}" type="datetime2">
              <a:rPr lang="en-US" smtClean="0"/>
              <a:t>Saturday, November 03,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November 03,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Saturday, November 03,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4CB1CAA-32CD-4B55-B92A-B8F0843CACF4}" type="datetime2">
              <a:rPr lang="en-US" smtClean="0"/>
              <a:t>Saturday, November 03,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AD8CDC4-3D19-4983-B478-82F6B8E5AB66}" type="datetime2">
              <a:rPr lang="en-US" smtClean="0"/>
              <a:t>Saturday, November 03,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4B82477-D5D3-4181-8C11-75D0F2433A87}" type="datetime2">
              <a:rPr lang="en-US" smtClean="0"/>
              <a:t>Saturday, November 03,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13E253B-1893-4367-8BAE-DF4BC10DC578}" type="datetime2">
              <a:rPr lang="en-US" smtClean="0"/>
              <a:t>Saturday, November 03, 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B62300D-25B3-4603-86C9-4CB776489F00}" type="datetime2">
              <a:rPr lang="en-US" smtClean="0"/>
              <a:t>Saturday, November 03, 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6314AD9-FCC8-48B7-B85B-012A91320DFF}" type="datetime2">
              <a:rPr lang="en-US" smtClean="0"/>
              <a:t>Saturday, November 03, 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182DC50-D5DB-4F94-B367-9876CD2C4012}" type="datetime2">
              <a:rPr lang="en-US" smtClean="0"/>
              <a:t>Saturday, November 03,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92EB412-E790-42EA-81FE-2925D3A43D91}" type="datetime2">
              <a:rPr lang="en-US" smtClean="0"/>
              <a:t>Saturday, November 03,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B385921-A91A-409C-921C-0E0EC1E750EC}" type="datetime2">
              <a:rPr lang="en-US" smtClean="0"/>
              <a:t>Saturday, November 03, 2012</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hyperlink" Target="http://www.smarterbalanced.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00150"/>
            <a:ext cx="7543800" cy="2152650"/>
          </a:xfrm>
        </p:spPr>
        <p:txBody>
          <a:bodyPr>
            <a:normAutofit/>
          </a:bodyPr>
          <a:lstStyle/>
          <a:p>
            <a:r>
              <a:rPr lang="en-US" dirty="0" smtClean="0"/>
              <a:t>Making Sense, Attending to Precision and Gaining Fluency with Numbers</a:t>
            </a:r>
            <a:endParaRPr lang="en-US" dirty="0"/>
          </a:p>
        </p:txBody>
      </p:sp>
      <p:sp>
        <p:nvSpPr>
          <p:cNvPr id="4" name="Subtitle 3"/>
          <p:cNvSpPr>
            <a:spLocks noGrp="1"/>
          </p:cNvSpPr>
          <p:nvPr>
            <p:ph type="subTitle" idx="1"/>
          </p:nvPr>
        </p:nvSpPr>
        <p:spPr/>
        <p:txBody>
          <a:bodyPr/>
          <a:lstStyle/>
          <a:p>
            <a:r>
              <a:rPr lang="en-US" dirty="0">
                <a:solidFill>
                  <a:schemeClr val="accent2"/>
                </a:solidFill>
              </a:rPr>
              <a:t>UCDMP 11/3/</a:t>
            </a:r>
            <a:r>
              <a:rPr lang="en-US" dirty="0" smtClean="0">
                <a:solidFill>
                  <a:schemeClr val="accent2"/>
                </a:solidFill>
              </a:rPr>
              <a:t>2012</a:t>
            </a:r>
          </a:p>
          <a:p>
            <a:endParaRPr lang="en-US" dirty="0">
              <a:solidFill>
                <a:schemeClr val="accent2"/>
              </a:solidFill>
            </a:endParaRPr>
          </a:p>
          <a:p>
            <a:pPr>
              <a:spcBef>
                <a:spcPts val="0"/>
              </a:spcBef>
            </a:pPr>
            <a:r>
              <a:rPr lang="en-US" dirty="0">
                <a:solidFill>
                  <a:schemeClr val="accent2"/>
                </a:solidFill>
              </a:rPr>
              <a:t>Julie </a:t>
            </a:r>
            <a:r>
              <a:rPr lang="en-US" dirty="0" smtClean="0">
                <a:solidFill>
                  <a:schemeClr val="accent2"/>
                </a:solidFill>
              </a:rPr>
              <a:t>Orosco</a:t>
            </a:r>
          </a:p>
          <a:p>
            <a:pPr>
              <a:spcBef>
                <a:spcPts val="0"/>
              </a:spcBef>
            </a:pPr>
            <a:r>
              <a:rPr lang="en-US" dirty="0" smtClean="0">
                <a:solidFill>
                  <a:schemeClr val="accent2"/>
                </a:solidFill>
              </a:rPr>
              <a:t>Gail </a:t>
            </a:r>
            <a:r>
              <a:rPr lang="en-US" dirty="0" err="1" smtClean="0">
                <a:solidFill>
                  <a:schemeClr val="accent2"/>
                </a:solidFill>
              </a:rPr>
              <a:t>Standiford</a:t>
            </a:r>
            <a:endParaRPr lang="en-US" dirty="0">
              <a:solidFill>
                <a:schemeClr val="accent2"/>
              </a:solidFill>
            </a:endParaRPr>
          </a:p>
          <a:p>
            <a:pPr>
              <a:spcBef>
                <a:spcPts val="0"/>
              </a:spcBef>
            </a:pPr>
            <a:r>
              <a:rPr lang="en-US" dirty="0" smtClean="0">
                <a:solidFill>
                  <a:schemeClr val="accent2"/>
                </a:solidFill>
              </a:rPr>
              <a:t>Jessica </a:t>
            </a:r>
            <a:r>
              <a:rPr lang="en-US" dirty="0" err="1">
                <a:solidFill>
                  <a:schemeClr val="accent2"/>
                </a:solidFill>
              </a:rPr>
              <a:t>Balli</a:t>
            </a:r>
            <a:endParaRPr lang="en-US" dirty="0">
              <a:solidFill>
                <a:schemeClr val="accent2"/>
              </a:solidFill>
            </a:endParaRPr>
          </a:p>
          <a:p>
            <a:endParaRPr lang="en-US" dirty="0"/>
          </a:p>
        </p:txBody>
      </p:sp>
      <p:sp>
        <p:nvSpPr>
          <p:cNvPr id="3" name="TextBox 2"/>
          <p:cNvSpPr txBox="1"/>
          <p:nvPr/>
        </p:nvSpPr>
        <p:spPr>
          <a:xfrm>
            <a:off x="3698540" y="5322626"/>
            <a:ext cx="3957854" cy="923330"/>
          </a:xfrm>
          <a:prstGeom prst="rect">
            <a:avLst/>
          </a:prstGeom>
          <a:noFill/>
        </p:spPr>
        <p:txBody>
          <a:bodyPr wrap="square" rtlCol="0">
            <a:spAutoFit/>
          </a:bodyPr>
          <a:lstStyle/>
          <a:p>
            <a:r>
              <a:rPr lang="en-US" dirty="0" smtClean="0">
                <a:solidFill>
                  <a:schemeClr val="bg2"/>
                </a:solidFill>
              </a:rPr>
              <a:t>Wireless access:  </a:t>
            </a:r>
            <a:r>
              <a:rPr lang="en-US" dirty="0" err="1" smtClean="0">
                <a:solidFill>
                  <a:schemeClr val="bg2"/>
                </a:solidFill>
              </a:rPr>
              <a:t>moobilenet</a:t>
            </a:r>
            <a:endParaRPr lang="en-US" dirty="0" smtClean="0">
              <a:solidFill>
                <a:schemeClr val="bg2"/>
              </a:solidFill>
            </a:endParaRPr>
          </a:p>
          <a:p>
            <a:r>
              <a:rPr lang="en-US" dirty="0" smtClean="0">
                <a:solidFill>
                  <a:schemeClr val="bg2"/>
                </a:solidFill>
              </a:rPr>
              <a:t>email address:  ucdmp@wireless.com</a:t>
            </a:r>
          </a:p>
          <a:p>
            <a:r>
              <a:rPr lang="en-US" dirty="0">
                <a:solidFill>
                  <a:schemeClr val="bg2"/>
                </a:solidFill>
              </a:rPr>
              <a:t>p</a:t>
            </a:r>
            <a:r>
              <a:rPr lang="en-US" dirty="0" smtClean="0">
                <a:solidFill>
                  <a:schemeClr val="bg2"/>
                </a:solidFill>
              </a:rPr>
              <a:t>assword: wireless</a:t>
            </a:r>
            <a:endParaRPr lang="en-US" dirty="0">
              <a:solidFill>
                <a:schemeClr val="bg2"/>
              </a:solidFill>
            </a:endParaRPr>
          </a:p>
        </p:txBody>
      </p:sp>
    </p:spTree>
    <p:extLst>
      <p:ext uri="{BB962C8B-B14F-4D97-AF65-F5344CB8AC3E}">
        <p14:creationId xmlns:p14="http://schemas.microsoft.com/office/powerpoint/2010/main" val="2204675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SMP 1: Make Sense of Problems </a:t>
            </a:r>
            <a:r>
              <a:rPr lang="en-US" cap="none" dirty="0" smtClean="0"/>
              <a:t>cont.</a:t>
            </a:r>
            <a:endParaRPr lang="en-US" cap="none" dirty="0"/>
          </a:p>
        </p:txBody>
      </p:sp>
      <p:sp>
        <p:nvSpPr>
          <p:cNvPr id="3" name="Content Placeholder 2"/>
          <p:cNvSpPr>
            <a:spLocks noGrp="1"/>
          </p:cNvSpPr>
          <p:nvPr>
            <p:ph idx="1"/>
          </p:nvPr>
        </p:nvSpPr>
        <p:spPr>
          <a:xfrm>
            <a:off x="685800" y="1201738"/>
            <a:ext cx="8458200" cy="3733800"/>
          </a:xfrm>
        </p:spPr>
        <p:txBody>
          <a:bodyPr>
            <a:noAutofit/>
          </a:bodyPr>
          <a:lstStyle/>
          <a:p>
            <a:pPr indent="-342900"/>
            <a:r>
              <a:rPr lang="en-US" sz="2400" dirty="0" smtClean="0"/>
              <a:t>consider </a:t>
            </a:r>
            <a:r>
              <a:rPr lang="en-US" sz="2400" dirty="0"/>
              <a:t>analogous problems, and try special cases and simpler forms of the original problem in order to gain insight into its solution. </a:t>
            </a:r>
          </a:p>
          <a:p>
            <a:pPr indent="-342900"/>
            <a:r>
              <a:rPr lang="en-US" sz="2400" dirty="0" smtClean="0"/>
              <a:t>monitor </a:t>
            </a:r>
            <a:r>
              <a:rPr lang="en-US" sz="2400" dirty="0"/>
              <a:t>and evaluate their progress and change course if necessary. </a:t>
            </a:r>
          </a:p>
          <a:p>
            <a:pPr indent="-342900"/>
            <a:r>
              <a:rPr lang="en-US" sz="2400" dirty="0" smtClean="0"/>
              <a:t>check </a:t>
            </a:r>
            <a:r>
              <a:rPr lang="en-US" sz="2400" dirty="0"/>
              <a:t>their answers to problems using a different method. </a:t>
            </a:r>
          </a:p>
          <a:p>
            <a:pPr indent="-342900"/>
            <a:r>
              <a:rPr lang="en-US" sz="2400" dirty="0" smtClean="0"/>
              <a:t>continually </a:t>
            </a:r>
            <a:r>
              <a:rPr lang="en-US" sz="2400" dirty="0"/>
              <a:t>ask themselves, “Does this make sense?” </a:t>
            </a:r>
          </a:p>
          <a:p>
            <a:pPr indent="-342900"/>
            <a:r>
              <a:rPr lang="en-US" sz="2400" dirty="0" smtClean="0"/>
              <a:t>understand </a:t>
            </a:r>
            <a:r>
              <a:rPr lang="en-US" sz="2400" dirty="0"/>
              <a:t>the approaches of others to solving complex </a:t>
            </a:r>
            <a:r>
              <a:rPr lang="en-US" sz="2400" dirty="0" smtClean="0"/>
              <a:t>problems and </a:t>
            </a:r>
            <a:r>
              <a:rPr lang="en-US" sz="2400" dirty="0"/>
              <a:t>identify correspondences between approaches. </a:t>
            </a:r>
          </a:p>
          <a:p>
            <a:pPr marL="0" indent="0">
              <a:buNone/>
            </a:pPr>
            <a:endParaRPr lang="en-US" dirty="0"/>
          </a:p>
        </p:txBody>
      </p:sp>
    </p:spTree>
    <p:extLst>
      <p:ext uri="{BB962C8B-B14F-4D97-AF65-F5344CB8AC3E}">
        <p14:creationId xmlns:p14="http://schemas.microsoft.com/office/powerpoint/2010/main" val="3267305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Sense of Problems and Persevering</a:t>
            </a:r>
            <a:endParaRPr lang="en-US" dirty="0"/>
          </a:p>
        </p:txBody>
      </p:sp>
      <p:sp>
        <p:nvSpPr>
          <p:cNvPr id="3" name="Content Placeholder 2"/>
          <p:cNvSpPr>
            <a:spLocks noGrp="1"/>
          </p:cNvSpPr>
          <p:nvPr>
            <p:ph idx="1"/>
          </p:nvPr>
        </p:nvSpPr>
        <p:spPr/>
        <p:txBody>
          <a:bodyPr>
            <a:noAutofit/>
          </a:bodyPr>
          <a:lstStyle/>
          <a:p>
            <a:pPr marL="68580" indent="0">
              <a:buNone/>
            </a:pPr>
            <a:r>
              <a:rPr lang="en-US" sz="2800" dirty="0" smtClean="0"/>
              <a:t>In 6</a:t>
            </a:r>
            <a:r>
              <a:rPr lang="en-US" sz="2800" baseline="30000" dirty="0" smtClean="0"/>
              <a:t>th</a:t>
            </a:r>
            <a:r>
              <a:rPr lang="en-US" sz="2800" dirty="0" smtClean="0"/>
              <a:t> – 8</a:t>
            </a:r>
            <a:r>
              <a:rPr lang="en-US" sz="2800" baseline="30000" dirty="0" smtClean="0"/>
              <a:t>th</a:t>
            </a:r>
            <a:r>
              <a:rPr lang="en-US" sz="2800" dirty="0" smtClean="0"/>
              <a:t> grades, </a:t>
            </a:r>
            <a:r>
              <a:rPr lang="en-US" sz="2800" dirty="0"/>
              <a:t>s</a:t>
            </a:r>
            <a:r>
              <a:rPr lang="en-US" sz="2800" dirty="0" smtClean="0"/>
              <a:t>tudents </a:t>
            </a:r>
            <a:r>
              <a:rPr lang="en-US" sz="2800" b="1" dirty="0"/>
              <a:t>solve real world </a:t>
            </a:r>
            <a:r>
              <a:rPr lang="en-US" sz="2800" dirty="0"/>
              <a:t>problems through the application of algebraic and geometric concepts. </a:t>
            </a:r>
            <a:r>
              <a:rPr lang="en-US" sz="2800" dirty="0" smtClean="0"/>
              <a:t>They ask themselves, </a:t>
            </a:r>
            <a:r>
              <a:rPr lang="en-US" sz="2800" dirty="0"/>
              <a:t>“</a:t>
            </a:r>
            <a:r>
              <a:rPr lang="en-US" sz="2800" b="1" dirty="0"/>
              <a:t>What is the most efficient way </a:t>
            </a:r>
            <a:r>
              <a:rPr lang="en-US" sz="2800" dirty="0"/>
              <a:t>to solve the problem?”, “</a:t>
            </a:r>
            <a:r>
              <a:rPr lang="en-US" sz="2800" b="1" dirty="0"/>
              <a:t>Does this make sense</a:t>
            </a:r>
            <a:r>
              <a:rPr lang="en-US" sz="2800" dirty="0"/>
              <a:t>?”, and “Can I solve the problem in a </a:t>
            </a:r>
            <a:r>
              <a:rPr lang="en-US" sz="2800" b="1" dirty="0"/>
              <a:t>different way</a:t>
            </a:r>
            <a:r>
              <a:rPr lang="en-US" sz="2800" dirty="0"/>
              <a:t>?</a:t>
            </a:r>
            <a:r>
              <a:rPr lang="en-US" sz="2800" dirty="0" smtClean="0"/>
              <a:t>”</a:t>
            </a:r>
          </a:p>
          <a:p>
            <a:endParaRPr lang="en-US" sz="2800" dirty="0"/>
          </a:p>
        </p:txBody>
      </p:sp>
    </p:spTree>
    <p:extLst>
      <p:ext uri="{BB962C8B-B14F-4D97-AF65-F5344CB8AC3E}">
        <p14:creationId xmlns:p14="http://schemas.microsoft.com/office/powerpoint/2010/main" val="777978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Sense of Problems and Persevering</a:t>
            </a:r>
            <a:endParaRPr lang="en-US" dirty="0"/>
          </a:p>
        </p:txBody>
      </p:sp>
      <p:sp>
        <p:nvSpPr>
          <p:cNvPr id="3" name="Content Placeholder 2"/>
          <p:cNvSpPr>
            <a:spLocks noGrp="1"/>
          </p:cNvSpPr>
          <p:nvPr>
            <p:ph idx="1"/>
          </p:nvPr>
        </p:nvSpPr>
        <p:spPr/>
        <p:txBody>
          <a:bodyPr>
            <a:noAutofit/>
          </a:bodyPr>
          <a:lstStyle/>
          <a:p>
            <a:pPr marL="68580" indent="0">
              <a:buNone/>
            </a:pPr>
            <a:r>
              <a:rPr lang="en-US" sz="2800" dirty="0" smtClean="0"/>
              <a:t>High </a:t>
            </a:r>
            <a:r>
              <a:rPr lang="en-US" sz="2800" dirty="0"/>
              <a:t>school students </a:t>
            </a:r>
            <a:r>
              <a:rPr lang="en-US" sz="2800" b="1" dirty="0" smtClean="0"/>
              <a:t>analyze </a:t>
            </a:r>
            <a:r>
              <a:rPr lang="en-US" sz="2800" b="1" dirty="0"/>
              <a:t>givens, constraints, relationships, and goals</a:t>
            </a:r>
            <a:r>
              <a:rPr lang="en-US" sz="2800" dirty="0"/>
              <a:t>. They </a:t>
            </a:r>
            <a:r>
              <a:rPr lang="en-US" sz="2800" b="1" dirty="0"/>
              <a:t>make conjectures </a:t>
            </a:r>
            <a:r>
              <a:rPr lang="en-US" sz="2800" dirty="0"/>
              <a:t>about the form and meaning of the solution and plan a solution pathway rather than simply jumping into a solution attempt</a:t>
            </a:r>
            <a:r>
              <a:rPr lang="en-US" sz="2800" dirty="0" smtClean="0"/>
              <a:t>. </a:t>
            </a:r>
            <a:r>
              <a:rPr lang="en-US" sz="2800" dirty="0"/>
              <a:t>By high school, students can </a:t>
            </a:r>
            <a:r>
              <a:rPr lang="en-US" sz="2800" b="1" dirty="0"/>
              <a:t>explain correspondences </a:t>
            </a:r>
            <a:r>
              <a:rPr lang="en-US" sz="2800" dirty="0"/>
              <a:t>between equations, verbal descriptions, tables, and graphs or draw diagrams of important features and relationships, graph data, and </a:t>
            </a:r>
            <a:r>
              <a:rPr lang="en-US" sz="2800" b="1" dirty="0"/>
              <a:t>search for regularity </a:t>
            </a:r>
            <a:r>
              <a:rPr lang="en-US" sz="2800" dirty="0"/>
              <a:t>or trends.  </a:t>
            </a:r>
          </a:p>
          <a:p>
            <a:endParaRPr lang="en-US" sz="2800" dirty="0"/>
          </a:p>
          <a:p>
            <a:endParaRPr lang="en-US" sz="2800" dirty="0"/>
          </a:p>
        </p:txBody>
      </p:sp>
    </p:spTree>
    <p:extLst>
      <p:ext uri="{BB962C8B-B14F-4D97-AF65-F5344CB8AC3E}">
        <p14:creationId xmlns:p14="http://schemas.microsoft.com/office/powerpoint/2010/main" val="777978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SMP 6: Attend to precision</a:t>
            </a:r>
          </a:p>
        </p:txBody>
      </p:sp>
      <p:sp>
        <p:nvSpPr>
          <p:cNvPr id="3" name="Content Placeholder 2"/>
          <p:cNvSpPr>
            <a:spLocks noGrp="1"/>
          </p:cNvSpPr>
          <p:nvPr>
            <p:ph idx="1"/>
          </p:nvPr>
        </p:nvSpPr>
        <p:spPr>
          <a:xfrm>
            <a:off x="685800" y="1417638"/>
            <a:ext cx="8356600" cy="3130916"/>
          </a:xfrm>
        </p:spPr>
        <p:txBody>
          <a:bodyPr>
            <a:normAutofit/>
          </a:bodyPr>
          <a:lstStyle/>
          <a:p>
            <a:pPr marL="68580">
              <a:spcAft>
                <a:spcPts val="600"/>
              </a:spcAft>
              <a:buNone/>
            </a:pPr>
            <a:endParaRPr lang="en-US" sz="2400" dirty="0" smtClean="0"/>
          </a:p>
          <a:p>
            <a:pPr marL="68580">
              <a:spcAft>
                <a:spcPts val="600"/>
              </a:spcAft>
              <a:buNone/>
            </a:pPr>
            <a:r>
              <a:rPr lang="en-US" sz="2400" dirty="0" smtClean="0"/>
              <a:t>What does it mean to:  </a:t>
            </a:r>
          </a:p>
          <a:p>
            <a:pPr marL="68580">
              <a:spcAft>
                <a:spcPts val="600"/>
              </a:spcAft>
              <a:buNone/>
            </a:pPr>
            <a:r>
              <a:rPr lang="en-US" sz="2400" dirty="0"/>
              <a:t>	</a:t>
            </a:r>
            <a:r>
              <a:rPr lang="en-US" sz="2400" dirty="0" smtClean="0"/>
              <a:t>	“Attend to precision”?</a:t>
            </a:r>
          </a:p>
          <a:p>
            <a:pPr marL="68580">
              <a:spcAft>
                <a:spcPts val="600"/>
              </a:spcAft>
              <a:buNone/>
            </a:pPr>
            <a:r>
              <a:rPr lang="en-US" sz="2400" dirty="0" smtClean="0"/>
              <a:t>At your table, Round Robin* your thoughts about what this SMP means.</a:t>
            </a:r>
            <a:endParaRPr lang="en-US" sz="2400" dirty="0"/>
          </a:p>
          <a:p>
            <a:pPr marL="68580">
              <a:spcAft>
                <a:spcPts val="600"/>
              </a:spcAft>
              <a:buNone/>
            </a:pPr>
            <a:endParaRPr lang="en-US" sz="2400" dirty="0"/>
          </a:p>
          <a:p>
            <a:pPr marL="274320">
              <a:spcAft>
                <a:spcPts val="600"/>
              </a:spcAft>
              <a:buNone/>
            </a:pPr>
            <a:endParaRPr lang="en-US" dirty="0"/>
          </a:p>
        </p:txBody>
      </p:sp>
      <p:sp>
        <p:nvSpPr>
          <p:cNvPr id="4" name="TextBox 3"/>
          <p:cNvSpPr txBox="1"/>
          <p:nvPr/>
        </p:nvSpPr>
        <p:spPr>
          <a:xfrm>
            <a:off x="58615" y="5826369"/>
            <a:ext cx="4026877" cy="923330"/>
          </a:xfrm>
          <a:prstGeom prst="rect">
            <a:avLst/>
          </a:prstGeom>
          <a:noFill/>
        </p:spPr>
        <p:txBody>
          <a:bodyPr wrap="square" rtlCol="0">
            <a:spAutoFit/>
          </a:bodyPr>
          <a:lstStyle/>
          <a:p>
            <a:r>
              <a:rPr lang="en-US" dirty="0" smtClean="0">
                <a:solidFill>
                  <a:schemeClr val="bg2"/>
                </a:solidFill>
              </a:rPr>
              <a:t>*Round Robin:  moving around the table clockwise, each person at the table states one thought/answer to a prompt.</a:t>
            </a:r>
            <a:endParaRPr lang="en-US" dirty="0">
              <a:solidFill>
                <a:schemeClr val="bg2"/>
              </a:solidFill>
            </a:endParaRPr>
          </a:p>
        </p:txBody>
      </p:sp>
    </p:spTree>
    <p:extLst>
      <p:ext uri="{BB962C8B-B14F-4D97-AF65-F5344CB8AC3E}">
        <p14:creationId xmlns:p14="http://schemas.microsoft.com/office/powerpoint/2010/main" val="42474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500"/>
            <a:ext cx="7772400" cy="1143000"/>
          </a:xfrm>
        </p:spPr>
        <p:txBody>
          <a:bodyPr/>
          <a:lstStyle/>
          <a:p>
            <a:r>
              <a:rPr lang="en-US" dirty="0" smtClean="0"/>
              <a:t>SMP 6: Attend to precision</a:t>
            </a:r>
            <a:endParaRPr lang="en-US" dirty="0"/>
          </a:p>
        </p:txBody>
      </p:sp>
      <p:sp>
        <p:nvSpPr>
          <p:cNvPr id="3" name="Content Placeholder 2"/>
          <p:cNvSpPr>
            <a:spLocks noGrp="1"/>
          </p:cNvSpPr>
          <p:nvPr>
            <p:ph idx="1"/>
          </p:nvPr>
        </p:nvSpPr>
        <p:spPr>
          <a:xfrm>
            <a:off x="685800" y="889000"/>
            <a:ext cx="8140700" cy="4559299"/>
          </a:xfrm>
        </p:spPr>
        <p:txBody>
          <a:bodyPr>
            <a:noAutofit/>
          </a:bodyPr>
          <a:lstStyle/>
          <a:p>
            <a:pPr marL="256032" indent="-457200">
              <a:buNone/>
            </a:pPr>
            <a:r>
              <a:rPr lang="en-US" sz="2400" dirty="0"/>
              <a:t>Mathematically proficient students: </a:t>
            </a:r>
          </a:p>
          <a:p>
            <a:pPr indent="-342900"/>
            <a:r>
              <a:rPr lang="en-US" sz="2400" dirty="0" smtClean="0"/>
              <a:t>try </a:t>
            </a:r>
            <a:r>
              <a:rPr lang="en-US" sz="2400" dirty="0"/>
              <a:t>to communicate precisely to others. </a:t>
            </a:r>
          </a:p>
          <a:p>
            <a:pPr indent="-342900"/>
            <a:r>
              <a:rPr lang="en-US" sz="2400" dirty="0" smtClean="0"/>
              <a:t>try </a:t>
            </a:r>
            <a:r>
              <a:rPr lang="en-US" sz="2400" dirty="0"/>
              <a:t>to use clear definitions in discussion with others and in their own reasoning. </a:t>
            </a:r>
          </a:p>
          <a:p>
            <a:pPr indent="-342900"/>
            <a:r>
              <a:rPr lang="en-US" sz="2400" dirty="0" smtClean="0"/>
              <a:t>state </a:t>
            </a:r>
            <a:r>
              <a:rPr lang="en-US" sz="2400" dirty="0"/>
              <a:t>the meaning of the symbols they choose, including using the equal sign consistently and appropriately. </a:t>
            </a:r>
          </a:p>
          <a:p>
            <a:pPr indent="-342900"/>
            <a:r>
              <a:rPr lang="en-US" sz="2400" dirty="0" smtClean="0"/>
              <a:t>carefully </a:t>
            </a:r>
            <a:r>
              <a:rPr lang="en-US" sz="2400" dirty="0"/>
              <a:t>specify units of measure and label axes to clarify the correspondence with quantities in a problem. </a:t>
            </a:r>
          </a:p>
          <a:p>
            <a:pPr indent="-342900"/>
            <a:r>
              <a:rPr lang="en-US" sz="2400" dirty="0" smtClean="0"/>
              <a:t>calculate </a:t>
            </a:r>
            <a:r>
              <a:rPr lang="en-US" sz="2400" dirty="0"/>
              <a:t>accurately and efficiently, express numerical answers with a degree of precision appropriate for the problem context</a:t>
            </a:r>
            <a:r>
              <a:rPr lang="en-US" sz="2400" dirty="0" smtClean="0"/>
              <a:t>.</a:t>
            </a:r>
            <a:endParaRPr lang="en-US" sz="2400" dirty="0"/>
          </a:p>
        </p:txBody>
      </p:sp>
    </p:spTree>
    <p:extLst>
      <p:ext uri="{BB962C8B-B14F-4D97-AF65-F5344CB8AC3E}">
        <p14:creationId xmlns:p14="http://schemas.microsoft.com/office/powerpoint/2010/main" val="2872547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Attending to precision</a:t>
            </a:r>
            <a:endParaRPr lang="en-US" dirty="0"/>
          </a:p>
        </p:txBody>
      </p:sp>
      <p:sp>
        <p:nvSpPr>
          <p:cNvPr id="3" name="Content Placeholder 2"/>
          <p:cNvSpPr>
            <a:spLocks noGrp="1"/>
          </p:cNvSpPr>
          <p:nvPr>
            <p:ph idx="1"/>
          </p:nvPr>
        </p:nvSpPr>
        <p:spPr/>
        <p:txBody>
          <a:bodyPr>
            <a:noAutofit/>
          </a:bodyPr>
          <a:lstStyle/>
          <a:p>
            <a:pPr marL="68580" indent="0">
              <a:buNone/>
            </a:pPr>
            <a:r>
              <a:rPr lang="en-US" sz="2800" dirty="0"/>
              <a:t>In </a:t>
            </a:r>
            <a:r>
              <a:rPr lang="en-US" sz="2800" dirty="0" smtClean="0"/>
              <a:t>grades 6 – 8, </a:t>
            </a:r>
            <a:r>
              <a:rPr lang="en-US" sz="2800" dirty="0"/>
              <a:t>students continue to refine their mathematical communication skills by </a:t>
            </a:r>
            <a:r>
              <a:rPr lang="en-US" sz="2800" b="1" dirty="0"/>
              <a:t>using clear and precise language</a:t>
            </a:r>
            <a:r>
              <a:rPr lang="en-US" sz="2800" dirty="0"/>
              <a:t> in their discussions with others and in their own reasoning. Students use </a:t>
            </a:r>
            <a:r>
              <a:rPr lang="en-US" sz="2800" b="1" dirty="0"/>
              <a:t>appropriate</a:t>
            </a:r>
            <a:r>
              <a:rPr lang="en-US" sz="2800" dirty="0"/>
              <a:t> </a:t>
            </a:r>
            <a:r>
              <a:rPr lang="en-US" sz="2800" b="1" dirty="0"/>
              <a:t>terminology</a:t>
            </a:r>
            <a:r>
              <a:rPr lang="en-US" sz="2800" dirty="0"/>
              <a:t> when referring to rates, ratios, geometric figures, data displays</a:t>
            </a:r>
            <a:r>
              <a:rPr lang="en-US" sz="2800" dirty="0" smtClean="0"/>
              <a:t>, </a:t>
            </a:r>
            <a:r>
              <a:rPr lang="en-US" sz="2800" dirty="0"/>
              <a:t>components of expressions, equations or </a:t>
            </a:r>
            <a:r>
              <a:rPr lang="en-US" sz="2800" dirty="0" smtClean="0"/>
              <a:t>inequalities, probability models, the number system and functions.</a:t>
            </a:r>
          </a:p>
          <a:p>
            <a:pPr marL="68580" indent="0">
              <a:buNone/>
            </a:pPr>
            <a:endParaRPr lang="en-US" dirty="0" smtClean="0"/>
          </a:p>
        </p:txBody>
      </p:sp>
    </p:spTree>
    <p:extLst>
      <p:ext uri="{BB962C8B-B14F-4D97-AF65-F5344CB8AC3E}">
        <p14:creationId xmlns:p14="http://schemas.microsoft.com/office/powerpoint/2010/main" val="3661059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Attending to precision</a:t>
            </a:r>
            <a:endParaRPr lang="en-US" dirty="0"/>
          </a:p>
        </p:txBody>
      </p:sp>
      <p:sp>
        <p:nvSpPr>
          <p:cNvPr id="3" name="Content Placeholder 2"/>
          <p:cNvSpPr>
            <a:spLocks noGrp="1"/>
          </p:cNvSpPr>
          <p:nvPr>
            <p:ph idx="1"/>
          </p:nvPr>
        </p:nvSpPr>
        <p:spPr>
          <a:xfrm>
            <a:off x="685800" y="1434074"/>
            <a:ext cx="7772400" cy="3733800"/>
          </a:xfrm>
        </p:spPr>
        <p:txBody>
          <a:bodyPr>
            <a:noAutofit/>
          </a:bodyPr>
          <a:lstStyle/>
          <a:p>
            <a:pPr marL="68580" indent="0">
              <a:buNone/>
            </a:pPr>
            <a:r>
              <a:rPr lang="en-US" sz="2400" dirty="0" smtClean="0"/>
              <a:t>High </a:t>
            </a:r>
            <a:r>
              <a:rPr lang="en-US" sz="2400" dirty="0"/>
              <a:t>school students try to communicate precisely to others by using </a:t>
            </a:r>
            <a:r>
              <a:rPr lang="en-US" sz="2400" b="1" dirty="0"/>
              <a:t>clear definitions</a:t>
            </a:r>
            <a:r>
              <a:rPr lang="en-US" sz="2400" dirty="0"/>
              <a:t> in discussion with others and in their own reasoning. They state the </a:t>
            </a:r>
            <a:r>
              <a:rPr lang="en-US" sz="2400" b="1" dirty="0"/>
              <a:t>meaning of the symbols </a:t>
            </a:r>
            <a:r>
              <a:rPr lang="en-US" sz="2400" dirty="0"/>
              <a:t>they choose, </a:t>
            </a:r>
            <a:r>
              <a:rPr lang="en-US" sz="2400" b="1" dirty="0"/>
              <a:t>specifying units</a:t>
            </a:r>
            <a:r>
              <a:rPr lang="en-US" sz="2400" dirty="0"/>
              <a:t> of measure, and labeling axes to clarify the correspondence with quantities in a problem. They </a:t>
            </a:r>
            <a:r>
              <a:rPr lang="en-US" sz="2400" b="1" dirty="0"/>
              <a:t>calculate accurately</a:t>
            </a:r>
            <a:r>
              <a:rPr lang="en-US" sz="2400" dirty="0"/>
              <a:t> and efficiently, </a:t>
            </a:r>
            <a:r>
              <a:rPr lang="en-US" sz="2400" b="1" dirty="0"/>
              <a:t>express numerical answers with a degree of precision</a:t>
            </a:r>
            <a:r>
              <a:rPr lang="en-US" sz="2400" dirty="0"/>
              <a:t> appropriate for the problem context. By the time they reach high school they have learned to examine claims and make explicit use of definitions</a:t>
            </a:r>
            <a:r>
              <a:rPr lang="en-US" sz="2400" dirty="0" smtClean="0"/>
              <a:t>.</a:t>
            </a:r>
            <a:endParaRPr lang="en-US" sz="2400" dirty="0"/>
          </a:p>
        </p:txBody>
      </p:sp>
    </p:spTree>
    <p:extLst>
      <p:ext uri="{BB962C8B-B14F-4D97-AF65-F5344CB8AC3E}">
        <p14:creationId xmlns:p14="http://schemas.microsoft.com/office/powerpoint/2010/main" val="366105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Grade 7 Mathematics Sample ER Item </a:t>
            </a:r>
          </a:p>
        </p:txBody>
      </p:sp>
      <p:sp>
        <p:nvSpPr>
          <p:cNvPr id="3" name="Content Placeholder 2"/>
          <p:cNvSpPr>
            <a:spLocks noGrp="1"/>
          </p:cNvSpPr>
          <p:nvPr>
            <p:ph idx="1"/>
          </p:nvPr>
        </p:nvSpPr>
        <p:spPr>
          <a:xfrm>
            <a:off x="685800" y="1600201"/>
            <a:ext cx="8051800" cy="3733800"/>
          </a:xfrm>
        </p:spPr>
        <p:txBody>
          <a:bodyPr>
            <a:normAutofit fontScale="92500"/>
          </a:bodyPr>
          <a:lstStyle/>
          <a:p>
            <a:pPr marL="68580" indent="0">
              <a:buNone/>
            </a:pPr>
            <a:r>
              <a:rPr lang="en-US" sz="2800" dirty="0" smtClean="0"/>
              <a:t>Consider </a:t>
            </a:r>
            <a:r>
              <a:rPr lang="en-US" sz="2800" dirty="0"/>
              <a:t>a circle that has a circumference of </a:t>
            </a:r>
            <a:r>
              <a:rPr lang="en-US" sz="2800" dirty="0" smtClean="0"/>
              <a:t>28</a:t>
            </a:r>
            <a:r>
              <a:rPr lang="en-US" sz="2800" dirty="0" smtClean="0">
                <a:latin typeface="Cambria Math"/>
                <a:ea typeface="Cambria Math"/>
              </a:rPr>
              <a:t>𝜋</a:t>
            </a:r>
            <a:r>
              <a:rPr lang="en-US" sz="2800" dirty="0" smtClean="0"/>
              <a:t>centimeters </a:t>
            </a:r>
            <a:r>
              <a:rPr lang="en-US" sz="2800" dirty="0"/>
              <a:t>(cm). </a:t>
            </a:r>
            <a:endParaRPr lang="en-US" sz="2800" dirty="0" smtClean="0"/>
          </a:p>
          <a:p>
            <a:pPr marL="68580" indent="0">
              <a:buNone/>
            </a:pPr>
            <a:endParaRPr lang="en-US" sz="2400" b="1" i="1" dirty="0" smtClean="0"/>
          </a:p>
          <a:p>
            <a:pPr marL="68580" indent="0">
              <a:buNone/>
            </a:pPr>
            <a:r>
              <a:rPr lang="en-US" sz="2400" b="1" i="1" dirty="0" smtClean="0"/>
              <a:t>Part </a:t>
            </a:r>
            <a:r>
              <a:rPr lang="en-US" sz="2400" b="1" i="1" dirty="0"/>
              <a:t>A </a:t>
            </a:r>
            <a:r>
              <a:rPr lang="en-US" sz="2400" b="1" i="1" dirty="0" smtClean="0"/>
              <a:t>  </a:t>
            </a:r>
            <a:r>
              <a:rPr lang="en-US" sz="2400" dirty="0" smtClean="0"/>
              <a:t>What </a:t>
            </a:r>
            <a:r>
              <a:rPr lang="en-US" sz="2400" dirty="0"/>
              <a:t>is the area, in cm</a:t>
            </a:r>
            <a:r>
              <a:rPr lang="en-US" sz="2400" baseline="30000" dirty="0"/>
              <a:t>2</a:t>
            </a:r>
            <a:r>
              <a:rPr lang="en-US" sz="2400" dirty="0"/>
              <a:t>, of this circle? Show all work necessary to justify your response. </a:t>
            </a:r>
            <a:endParaRPr lang="en-US" sz="2400" dirty="0" smtClean="0"/>
          </a:p>
          <a:p>
            <a:pPr marL="68580" indent="0">
              <a:buNone/>
            </a:pPr>
            <a:endParaRPr lang="en-US" sz="2400" b="1" i="1" dirty="0" smtClean="0"/>
          </a:p>
          <a:p>
            <a:pPr marL="68580" indent="0">
              <a:buNone/>
            </a:pPr>
            <a:r>
              <a:rPr lang="en-US" sz="2400" b="1" i="1" dirty="0" smtClean="0"/>
              <a:t>Part </a:t>
            </a:r>
            <a:r>
              <a:rPr lang="en-US" sz="2400" b="1" i="1" dirty="0"/>
              <a:t>B </a:t>
            </a:r>
            <a:r>
              <a:rPr lang="en-US" sz="2400" b="1" i="1" dirty="0" smtClean="0"/>
              <a:t>  </a:t>
            </a:r>
            <a:r>
              <a:rPr lang="en-US" sz="2400" b="1" dirty="0" smtClean="0"/>
              <a:t>What </a:t>
            </a:r>
            <a:r>
              <a:rPr lang="en-US" sz="2400" b="1" dirty="0"/>
              <a:t>would be the measure of the radius, in cm, of a circle with an area that is 20% greater than the circle in </a:t>
            </a:r>
            <a:r>
              <a:rPr lang="en-US" sz="2400" b="1" i="1" dirty="0"/>
              <a:t>Part A</a:t>
            </a:r>
            <a:r>
              <a:rPr lang="en-US" sz="2400" b="1" dirty="0"/>
              <a:t>? Show all work necessary to justify your response. </a:t>
            </a:r>
          </a:p>
        </p:txBody>
      </p:sp>
      <p:sp>
        <p:nvSpPr>
          <p:cNvPr id="4" name="TextBox 3"/>
          <p:cNvSpPr txBox="1"/>
          <p:nvPr/>
        </p:nvSpPr>
        <p:spPr>
          <a:xfrm>
            <a:off x="838200" y="5657671"/>
            <a:ext cx="7150100" cy="1200329"/>
          </a:xfrm>
          <a:prstGeom prst="rect">
            <a:avLst/>
          </a:prstGeom>
          <a:noFill/>
        </p:spPr>
        <p:txBody>
          <a:bodyPr wrap="square" rtlCol="0">
            <a:spAutoFit/>
          </a:bodyPr>
          <a:lstStyle/>
          <a:p>
            <a:endParaRPr lang="en-US" dirty="0">
              <a:solidFill>
                <a:schemeClr val="bg2"/>
              </a:solidFill>
            </a:endParaRPr>
          </a:p>
          <a:p>
            <a:r>
              <a:rPr lang="de-DE" dirty="0">
                <a:solidFill>
                  <a:schemeClr val="bg2"/>
                </a:solidFill>
              </a:rPr>
              <a:t>Standard(s): 	7.G.4, 7.RP.3 	</a:t>
            </a:r>
          </a:p>
          <a:p>
            <a:r>
              <a:rPr lang="de-DE" dirty="0" smtClean="0">
                <a:solidFill>
                  <a:schemeClr val="bg2"/>
                </a:solidFill>
              </a:rPr>
              <a:t>Mathematical </a:t>
            </a:r>
            <a:r>
              <a:rPr lang="de-DE" dirty="0">
                <a:solidFill>
                  <a:schemeClr val="bg2"/>
                </a:solidFill>
              </a:rPr>
              <a:t>Practice(s): 	1, 2, 6 </a:t>
            </a:r>
            <a:r>
              <a:rPr lang="de-DE" dirty="0"/>
              <a:t>	</a:t>
            </a:r>
          </a:p>
          <a:p>
            <a:endParaRPr lang="en-US" dirty="0"/>
          </a:p>
        </p:txBody>
      </p:sp>
    </p:spTree>
    <p:extLst>
      <p:ext uri="{BB962C8B-B14F-4D97-AF65-F5344CB8AC3E}">
        <p14:creationId xmlns:p14="http://schemas.microsoft.com/office/powerpoint/2010/main" val="3430753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988300" cy="1143000"/>
          </a:xfrm>
        </p:spPr>
        <p:txBody>
          <a:bodyPr>
            <a:normAutofit/>
          </a:bodyPr>
          <a:lstStyle/>
          <a:p>
            <a:r>
              <a:rPr lang="en-US" dirty="0"/>
              <a:t>HS Mathematics Sample ER </a:t>
            </a:r>
            <a:r>
              <a:rPr lang="en-US" dirty="0" smtClean="0"/>
              <a:t>Item</a:t>
            </a:r>
            <a:endParaRPr lang="en-US" dirty="0"/>
          </a:p>
        </p:txBody>
      </p:sp>
      <p:sp>
        <p:nvSpPr>
          <p:cNvPr id="3" name="Content Placeholder 2"/>
          <p:cNvSpPr>
            <a:spLocks noGrp="1"/>
          </p:cNvSpPr>
          <p:nvPr>
            <p:ph idx="1"/>
          </p:nvPr>
        </p:nvSpPr>
        <p:spPr>
          <a:xfrm>
            <a:off x="685800" y="1504664"/>
            <a:ext cx="8140700" cy="4419599"/>
          </a:xfrm>
        </p:spPr>
        <p:txBody>
          <a:bodyPr>
            <a:normAutofit lnSpcReduction="10000"/>
          </a:bodyPr>
          <a:lstStyle/>
          <a:p>
            <a:pPr marL="68580" indent="0">
              <a:buNone/>
            </a:pPr>
            <a:r>
              <a:rPr lang="en-US" sz="2400" dirty="0" smtClean="0"/>
              <a:t>The </a:t>
            </a:r>
            <a:r>
              <a:rPr lang="en-US" sz="2400" dirty="0"/>
              <a:t>length, , and width, </a:t>
            </a:r>
            <a:r>
              <a:rPr lang="en-US" sz="2400" i="1" dirty="0"/>
              <a:t>w</a:t>
            </a:r>
            <a:r>
              <a:rPr lang="en-US" sz="2400" dirty="0"/>
              <a:t>, of the rectangle shown below have values that are rational numbers. </a:t>
            </a:r>
            <a:endParaRPr lang="en-US" sz="2400" dirty="0" smtClean="0"/>
          </a:p>
          <a:p>
            <a:pPr marL="68580" indent="0">
              <a:buNone/>
            </a:pPr>
            <a:endParaRPr lang="en-US" sz="2400" dirty="0"/>
          </a:p>
          <a:p>
            <a:pPr marL="68580" indent="0">
              <a:buNone/>
            </a:pPr>
            <a:endParaRPr lang="en-US" dirty="0" smtClean="0"/>
          </a:p>
          <a:p>
            <a:pPr marL="68580" indent="0">
              <a:buNone/>
            </a:pPr>
            <a:endParaRPr lang="en-US" dirty="0"/>
          </a:p>
          <a:p>
            <a:pPr marL="68580" indent="0">
              <a:buNone/>
            </a:pPr>
            <a:endParaRPr lang="en-US" dirty="0"/>
          </a:p>
          <a:p>
            <a:pPr marL="68580" indent="0">
              <a:buNone/>
            </a:pPr>
            <a:endParaRPr lang="en-US" dirty="0" smtClean="0"/>
          </a:p>
          <a:p>
            <a:pPr marL="68580" indent="0">
              <a:buNone/>
            </a:pPr>
            <a:endParaRPr lang="en-US" dirty="0" smtClean="0"/>
          </a:p>
          <a:p>
            <a:pPr marL="68580" indent="0">
              <a:buNone/>
            </a:pPr>
            <a:r>
              <a:rPr lang="en-US" sz="2400" b="1" dirty="0" smtClean="0"/>
              <a:t>Construct </a:t>
            </a:r>
            <a:r>
              <a:rPr lang="en-US" sz="2400" b="1" dirty="0"/>
              <a:t>an informal proof that shows that the value of the area, in square feet, of the rectangle must be a rational number. </a:t>
            </a:r>
            <a:r>
              <a:rPr lang="en-US" sz="2400" dirty="0"/>
              <a:t>	</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54407" y="2374900"/>
            <a:ext cx="4813300" cy="2195849"/>
          </a:xfrm>
          <a:prstGeom prst="rect">
            <a:avLst/>
          </a:prstGeom>
        </p:spPr>
      </p:pic>
      <p:sp>
        <p:nvSpPr>
          <p:cNvPr id="5" name="Rectangle 4"/>
          <p:cNvSpPr/>
          <p:nvPr/>
        </p:nvSpPr>
        <p:spPr>
          <a:xfrm>
            <a:off x="393700" y="5748635"/>
            <a:ext cx="4572000" cy="923330"/>
          </a:xfrm>
          <a:prstGeom prst="rect">
            <a:avLst/>
          </a:prstGeom>
        </p:spPr>
        <p:txBody>
          <a:bodyPr>
            <a:spAutoFit/>
          </a:bodyPr>
          <a:lstStyle/>
          <a:p>
            <a:endParaRPr lang="en-US" dirty="0">
              <a:solidFill>
                <a:srgbClr val="263B86"/>
              </a:solidFill>
            </a:endParaRPr>
          </a:p>
          <a:p>
            <a:r>
              <a:rPr lang="en-US" dirty="0">
                <a:solidFill>
                  <a:srgbClr val="263B86"/>
                </a:solidFill>
              </a:rPr>
              <a:t>Standard(s): 	N-RN.3 	</a:t>
            </a:r>
          </a:p>
          <a:p>
            <a:r>
              <a:rPr lang="en-US" dirty="0">
                <a:solidFill>
                  <a:srgbClr val="263B86"/>
                </a:solidFill>
              </a:rPr>
              <a:t>Mathematical Practice(s): 	1, 3, 6 	</a:t>
            </a:r>
          </a:p>
        </p:txBody>
      </p:sp>
    </p:spTree>
    <p:extLst>
      <p:ext uri="{BB962C8B-B14F-4D97-AF65-F5344CB8AC3E}">
        <p14:creationId xmlns:p14="http://schemas.microsoft.com/office/powerpoint/2010/main" val="2146320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Postage Stamps</a:t>
            </a:r>
            <a:endParaRPr lang="en-US" dirty="0"/>
          </a:p>
        </p:txBody>
      </p:sp>
      <p:sp>
        <p:nvSpPr>
          <p:cNvPr id="3" name="Content Placeholder 2"/>
          <p:cNvSpPr>
            <a:spLocks noGrp="1"/>
          </p:cNvSpPr>
          <p:nvPr>
            <p:ph idx="1"/>
          </p:nvPr>
        </p:nvSpPr>
        <p:spPr/>
        <p:txBody>
          <a:bodyPr>
            <a:normAutofit/>
          </a:bodyPr>
          <a:lstStyle/>
          <a:p>
            <a:pPr marL="68580" indent="0">
              <a:buNone/>
            </a:pPr>
            <a:r>
              <a:rPr lang="en-US" sz="2400" dirty="0"/>
              <a:t>The post office has only 5¢ and 7¢ stamps. By combining different number of 5¢ and 7¢ stamps, customers can usually get the amount of postage they need.  </a:t>
            </a:r>
          </a:p>
          <a:p>
            <a:pPr marL="68580" indent="0">
              <a:buNone/>
            </a:pPr>
            <a:r>
              <a:rPr lang="en-US" sz="2400" dirty="0"/>
              <a:t> </a:t>
            </a:r>
          </a:p>
          <a:p>
            <a:pPr marL="68580" indent="0">
              <a:buNone/>
            </a:pPr>
            <a:r>
              <a:rPr lang="en-US" sz="2400" b="1" dirty="0" smtClean="0"/>
              <a:t>Which </a:t>
            </a:r>
            <a:r>
              <a:rPr lang="en-US" sz="2400" b="1" dirty="0"/>
              <a:t>amounts of postage is it impossible to make using only 5¢ and 7¢ stamps</a:t>
            </a:r>
            <a:r>
              <a:rPr lang="en-US" sz="2400" b="1" dirty="0" smtClean="0"/>
              <a:t>?</a:t>
            </a:r>
            <a:endParaRPr lang="en-US" sz="2400" b="1" dirty="0"/>
          </a:p>
        </p:txBody>
      </p:sp>
    </p:spTree>
    <p:extLst>
      <p:ext uri="{BB962C8B-B14F-4D97-AF65-F5344CB8AC3E}">
        <p14:creationId xmlns:p14="http://schemas.microsoft.com/office/powerpoint/2010/main" val="3554649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King Arthur’s Round table</a:t>
            </a:r>
            <a:endParaRPr lang="en-US" dirty="0"/>
          </a:p>
        </p:txBody>
      </p:sp>
      <p:pic>
        <p:nvPicPr>
          <p:cNvPr id="4" name="Content Placeholder 3" descr="round-table.jpg"/>
          <p:cNvPicPr>
            <a:picLocks noGrp="1" noChangeAspect="1"/>
          </p:cNvPicPr>
          <p:nvPr>
            <p:ph idx="1"/>
          </p:nvPr>
        </p:nvPicPr>
        <p:blipFill>
          <a:blip r:embed="rId2">
            <a:extLst>
              <a:ext uri="{28A0092B-C50C-407E-A947-70E740481C1C}">
                <a14:useLocalDpi xmlns:a14="http://schemas.microsoft.com/office/drawing/2010/main" val="0"/>
              </a:ext>
            </a:extLst>
          </a:blip>
          <a:srcRect l="-13095" r="-13095"/>
          <a:stretch>
            <a:fillRect/>
          </a:stretch>
        </p:blipFill>
        <p:spPr>
          <a:xfrm>
            <a:off x="685800" y="1231900"/>
            <a:ext cx="7772400" cy="4102100"/>
          </a:xfrm>
        </p:spPr>
      </p:pic>
    </p:spTree>
    <p:extLst>
      <p:ext uri="{BB962C8B-B14F-4D97-AF65-F5344CB8AC3E}">
        <p14:creationId xmlns:p14="http://schemas.microsoft.com/office/powerpoint/2010/main" val="2425185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7" y="775337"/>
            <a:ext cx="9191596" cy="301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Box 1"/>
          <p:cNvSpPr txBox="1">
            <a:spLocks noChangeArrowheads="1"/>
          </p:cNvSpPr>
          <p:nvPr/>
        </p:nvSpPr>
        <p:spPr bwMode="auto">
          <a:xfrm>
            <a:off x="685800" y="45072"/>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4400" dirty="0"/>
              <a:t>K-8 Domains</a:t>
            </a:r>
          </a:p>
        </p:txBody>
      </p:sp>
      <p:pic>
        <p:nvPicPr>
          <p:cNvPr id="155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6" y="4677923"/>
            <a:ext cx="9191596" cy="5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a:spLocks noChangeArrowheads="1"/>
          </p:cNvSpPr>
          <p:nvPr/>
        </p:nvSpPr>
        <p:spPr bwMode="auto">
          <a:xfrm>
            <a:off x="504071" y="3907985"/>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4400" dirty="0" smtClean="0"/>
              <a:t>High School Categories</a:t>
            </a:r>
            <a:endParaRPr lang="en-US" sz="4400" dirty="0"/>
          </a:p>
        </p:txBody>
      </p:sp>
      <p:sp>
        <p:nvSpPr>
          <p:cNvPr id="2" name="TextBox 1"/>
          <p:cNvSpPr txBox="1"/>
          <p:nvPr/>
        </p:nvSpPr>
        <p:spPr>
          <a:xfrm>
            <a:off x="2667000" y="5226079"/>
            <a:ext cx="3886200" cy="584775"/>
          </a:xfrm>
          <a:prstGeom prst="rect">
            <a:avLst/>
          </a:prstGeom>
          <a:noFill/>
        </p:spPr>
        <p:txBody>
          <a:bodyPr wrap="square" rtlCol="0">
            <a:spAutoFit/>
          </a:bodyPr>
          <a:lstStyle/>
          <a:p>
            <a:pPr algn="ctr"/>
            <a:r>
              <a:rPr lang="en-US" sz="3200" dirty="0" smtClean="0"/>
              <a:t>And MODELING!</a:t>
            </a:r>
            <a:endParaRPr lang="en-US" sz="3200" dirty="0"/>
          </a:p>
        </p:txBody>
      </p:sp>
      <p:sp>
        <p:nvSpPr>
          <p:cNvPr id="3" name="Rectangle 2"/>
          <p:cNvSpPr/>
          <p:nvPr/>
        </p:nvSpPr>
        <p:spPr>
          <a:xfrm>
            <a:off x="5598716" y="2007220"/>
            <a:ext cx="3545284" cy="42329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The Number System</a:t>
            </a:r>
            <a:endParaRPr lang="en-US" dirty="0">
              <a:solidFill>
                <a:schemeClr val="accent2"/>
              </a:solidFill>
            </a:endParaRPr>
          </a:p>
        </p:txBody>
      </p:sp>
      <p:sp>
        <p:nvSpPr>
          <p:cNvPr id="8" name="Rectangle 7"/>
          <p:cNvSpPr/>
          <p:nvPr/>
        </p:nvSpPr>
        <p:spPr>
          <a:xfrm>
            <a:off x="0" y="4698657"/>
            <a:ext cx="2395321" cy="42329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Number and Quantity</a:t>
            </a:r>
            <a:endParaRPr lang="en-US" dirty="0">
              <a:solidFill>
                <a:schemeClr val="accent2"/>
              </a:solidFill>
            </a:endParaRPr>
          </a:p>
        </p:txBody>
      </p:sp>
    </p:spTree>
    <p:extLst>
      <p:ext uri="{BB962C8B-B14F-4D97-AF65-F5344CB8AC3E}">
        <p14:creationId xmlns:p14="http://schemas.microsoft.com/office/powerpoint/2010/main" val="7600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8580" indent="0"/>
            <a:r>
              <a:rPr lang="en-US" sz="3000" b="1" dirty="0" smtClean="0"/>
              <a:t>Grade 6: The </a:t>
            </a:r>
            <a:r>
              <a:rPr lang="en-US" sz="3000" b="1" dirty="0"/>
              <a:t>Number System</a:t>
            </a:r>
            <a:endParaRPr lang="en-US" sz="3000" dirty="0"/>
          </a:p>
        </p:txBody>
      </p:sp>
      <p:sp>
        <p:nvSpPr>
          <p:cNvPr id="3" name="Content Placeholder 2"/>
          <p:cNvSpPr>
            <a:spLocks noGrp="1"/>
          </p:cNvSpPr>
          <p:nvPr>
            <p:ph idx="1"/>
          </p:nvPr>
        </p:nvSpPr>
        <p:spPr/>
        <p:txBody>
          <a:bodyPr/>
          <a:lstStyle/>
          <a:p>
            <a:pPr marL="68580" indent="0">
              <a:spcBef>
                <a:spcPts val="1800"/>
              </a:spcBef>
              <a:buNone/>
            </a:pPr>
            <a:r>
              <a:rPr lang="en-US" sz="2400" dirty="0" smtClean="0"/>
              <a:t>Conceptual </a:t>
            </a:r>
            <a:r>
              <a:rPr lang="en-US" sz="2400" dirty="0"/>
              <a:t>understanding and fluency with operations involving whole numbers, fractions, and decimals are critical for students’ success in mathematics at later grades. </a:t>
            </a:r>
            <a:endParaRPr lang="en-US" sz="2400" dirty="0" smtClean="0"/>
          </a:p>
          <a:p>
            <a:pPr marL="68580" indent="0">
              <a:spcBef>
                <a:spcPts val="1800"/>
              </a:spcBef>
              <a:buNone/>
            </a:pPr>
            <a:r>
              <a:rPr lang="en-US" sz="2400" dirty="0"/>
              <a:t>In the CCSS, sixth-grade </a:t>
            </a:r>
            <a:r>
              <a:rPr lang="en-US" sz="2400" dirty="0" smtClean="0"/>
              <a:t>students apply </a:t>
            </a:r>
            <a:r>
              <a:rPr lang="en-US" sz="2400" dirty="0"/>
              <a:t>and extend their </a:t>
            </a:r>
            <a:r>
              <a:rPr lang="en-US" sz="2400" dirty="0" smtClean="0"/>
              <a:t>previous understanding </a:t>
            </a:r>
            <a:r>
              <a:rPr lang="en-US" sz="2400" dirty="0"/>
              <a:t>of numbers to the system </a:t>
            </a:r>
            <a:r>
              <a:rPr lang="en-US" sz="2400" dirty="0" smtClean="0"/>
              <a:t>of rational </a:t>
            </a:r>
            <a:r>
              <a:rPr lang="en-US" sz="2400" dirty="0"/>
              <a:t>numbers, which includes negative numbers. </a:t>
            </a:r>
            <a:endParaRPr lang="en-US" sz="2400" dirty="0" smtClean="0"/>
          </a:p>
          <a:p>
            <a:pPr marL="68580" indent="0">
              <a:spcBef>
                <a:spcPts val="1800"/>
              </a:spcBef>
              <a:buNone/>
            </a:pPr>
            <a:r>
              <a:rPr lang="en-US" sz="2400" dirty="0"/>
              <a:t>Sixth-graders apply properties of operations to add and subtract rational numbers. </a:t>
            </a:r>
          </a:p>
        </p:txBody>
      </p:sp>
    </p:spTree>
    <p:extLst>
      <p:ext uri="{BB962C8B-B14F-4D97-AF65-F5344CB8AC3E}">
        <p14:creationId xmlns:p14="http://schemas.microsoft.com/office/powerpoint/2010/main" val="1761677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68580" indent="0"/>
            <a:r>
              <a:rPr lang="en-US" b="1" dirty="0" smtClean="0"/>
              <a:t>Grades 7-8: The </a:t>
            </a:r>
            <a:r>
              <a:rPr lang="en-US" b="1" dirty="0"/>
              <a:t>Number System</a:t>
            </a:r>
            <a:endParaRPr lang="en-US" dirty="0"/>
          </a:p>
        </p:txBody>
      </p:sp>
      <p:sp>
        <p:nvSpPr>
          <p:cNvPr id="3" name="Content Placeholder 2"/>
          <p:cNvSpPr>
            <a:spLocks noGrp="1"/>
          </p:cNvSpPr>
          <p:nvPr>
            <p:ph idx="1"/>
          </p:nvPr>
        </p:nvSpPr>
        <p:spPr>
          <a:xfrm>
            <a:off x="685800" y="1166852"/>
            <a:ext cx="7772400" cy="4437624"/>
          </a:xfrm>
        </p:spPr>
        <p:txBody>
          <a:bodyPr>
            <a:normAutofit/>
          </a:bodyPr>
          <a:lstStyle/>
          <a:p>
            <a:pPr marL="68580" indent="0">
              <a:spcBef>
                <a:spcPts val="1800"/>
              </a:spcBef>
              <a:buNone/>
            </a:pPr>
            <a:r>
              <a:rPr lang="en-US" sz="2400" dirty="0" smtClean="0"/>
              <a:t>Seventh</a:t>
            </a:r>
            <a:r>
              <a:rPr lang="en-US" sz="2400" dirty="0"/>
              <a:t>-grade students apply and extend previous understandings of operations with fractions to add, subtract, multiply, and divide rational numbers, which include negative </a:t>
            </a:r>
            <a:r>
              <a:rPr lang="en-US" sz="2400" dirty="0" smtClean="0"/>
              <a:t>numbers.</a:t>
            </a:r>
          </a:p>
          <a:p>
            <a:pPr marL="68580" indent="0">
              <a:spcBef>
                <a:spcPts val="1800"/>
              </a:spcBef>
              <a:buNone/>
            </a:pPr>
            <a:r>
              <a:rPr lang="en-US" sz="2400" dirty="0"/>
              <a:t>Students understand that properties of operations, such as the distributive property, apply to all rational </a:t>
            </a:r>
            <a:r>
              <a:rPr lang="en-US" sz="2400" dirty="0" smtClean="0"/>
              <a:t>numbers.</a:t>
            </a:r>
          </a:p>
          <a:p>
            <a:pPr marL="68580" indent="0">
              <a:spcBef>
                <a:spcPts val="1800"/>
              </a:spcBef>
              <a:buNone/>
            </a:pPr>
            <a:r>
              <a:rPr lang="en-US" sz="2400" dirty="0"/>
              <a:t>Ultimately, students use the four operations with rational numbers to solve real-world and mathematical problems. </a:t>
            </a:r>
            <a:endParaRPr lang="en-US" sz="2400" dirty="0" smtClean="0"/>
          </a:p>
          <a:p>
            <a:pPr marL="68580" indent="0">
              <a:spcBef>
                <a:spcPts val="1800"/>
              </a:spcBef>
              <a:buNone/>
            </a:pPr>
            <a:r>
              <a:rPr lang="en-US" sz="2400" dirty="0"/>
              <a:t>Irrational numbers are introduced in seventh grade. Students use rational approximations of irrational </a:t>
            </a:r>
            <a:r>
              <a:rPr lang="en-US" sz="2400" dirty="0" smtClean="0"/>
              <a:t>numbers.</a:t>
            </a:r>
            <a:endParaRPr lang="en-US" sz="2400" dirty="0"/>
          </a:p>
        </p:txBody>
      </p:sp>
    </p:spTree>
    <p:extLst>
      <p:ext uri="{BB962C8B-B14F-4D97-AF65-F5344CB8AC3E}">
        <p14:creationId xmlns:p14="http://schemas.microsoft.com/office/powerpoint/2010/main" val="48626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74638"/>
            <a:ext cx="8193602" cy="1143000"/>
          </a:xfrm>
        </p:spPr>
        <p:txBody>
          <a:bodyPr>
            <a:normAutofit/>
          </a:bodyPr>
          <a:lstStyle/>
          <a:p>
            <a:pPr marL="68580" indent="0"/>
            <a:r>
              <a:rPr lang="en-US" sz="3000" b="1" dirty="0"/>
              <a:t>High School</a:t>
            </a:r>
            <a:r>
              <a:rPr lang="en-US" sz="3000" dirty="0"/>
              <a:t>-</a:t>
            </a:r>
            <a:r>
              <a:rPr lang="en-US" sz="3000" b="1" dirty="0"/>
              <a:t>Number and Quantity</a:t>
            </a:r>
            <a:endParaRPr lang="en-US" sz="3000" dirty="0"/>
          </a:p>
        </p:txBody>
      </p:sp>
      <p:sp>
        <p:nvSpPr>
          <p:cNvPr id="3" name="Content Placeholder 2"/>
          <p:cNvSpPr>
            <a:spLocks noGrp="1"/>
          </p:cNvSpPr>
          <p:nvPr>
            <p:ph idx="1"/>
          </p:nvPr>
        </p:nvSpPr>
        <p:spPr>
          <a:xfrm>
            <a:off x="685800" y="1280016"/>
            <a:ext cx="7772400" cy="4267654"/>
          </a:xfrm>
        </p:spPr>
        <p:txBody>
          <a:bodyPr>
            <a:normAutofit fontScale="92500"/>
          </a:bodyPr>
          <a:lstStyle/>
          <a:p>
            <a:pPr marL="68580" indent="0">
              <a:spcBef>
                <a:spcPts val="1800"/>
              </a:spcBef>
              <a:buNone/>
            </a:pPr>
            <a:r>
              <a:rPr lang="en-US" sz="2400" dirty="0" smtClean="0"/>
              <a:t>Students </a:t>
            </a:r>
            <a:r>
              <a:rPr lang="en-US" sz="2400" dirty="0"/>
              <a:t>will be exposed to </a:t>
            </a:r>
            <a:r>
              <a:rPr lang="en-US" sz="2400" dirty="0" smtClean="0"/>
              <a:t>the </a:t>
            </a:r>
            <a:r>
              <a:rPr lang="en-US" sz="2400" dirty="0"/>
              <a:t>complex numbers</a:t>
            </a:r>
            <a:r>
              <a:rPr lang="en-US" sz="2400" dirty="0" smtClean="0"/>
              <a:t>.</a:t>
            </a:r>
            <a:r>
              <a:rPr lang="en-US" sz="2400" dirty="0"/>
              <a:t> </a:t>
            </a:r>
            <a:r>
              <a:rPr lang="en-US" sz="2400" dirty="0" smtClean="0"/>
              <a:t>The </a:t>
            </a:r>
            <a:r>
              <a:rPr lang="en-US" sz="2400" dirty="0"/>
              <a:t>commutative, associative, and distributive properties extend the properties of operations to the integers, rational numbers, real numbers, and complex numbers. Extending the properties of exponents leads to new and productive </a:t>
            </a:r>
            <a:r>
              <a:rPr lang="en-US" sz="2400" dirty="0" smtClean="0"/>
              <a:t>notation.  </a:t>
            </a:r>
          </a:p>
          <a:p>
            <a:pPr marL="68580" indent="0">
              <a:spcBef>
                <a:spcPts val="1800"/>
              </a:spcBef>
              <a:buNone/>
            </a:pPr>
            <a:r>
              <a:rPr lang="en-US" sz="2400" dirty="0"/>
              <a:t>S</a:t>
            </a:r>
            <a:r>
              <a:rPr lang="en-US" sz="2400" dirty="0" smtClean="0"/>
              <a:t>tudents </a:t>
            </a:r>
            <a:r>
              <a:rPr lang="en-US" sz="2400" dirty="0"/>
              <a:t>encounter a wider variety of units in modeling, e.g. acceleration, currency conversions, derived quantities such as person-hours and heating degree days, social science rates such as per-capita income, and rates in everyday life such as points scored per game or batting averages. They also encounter novel situations in which they themselves must conceive the attributes of interest. </a:t>
            </a:r>
          </a:p>
        </p:txBody>
      </p:sp>
    </p:spTree>
    <p:extLst>
      <p:ext uri="{BB962C8B-B14F-4D97-AF65-F5344CB8AC3E}">
        <p14:creationId xmlns:p14="http://schemas.microsoft.com/office/powerpoint/2010/main" val="48626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in the CCSS-M</a:t>
            </a:r>
            <a:endParaRPr lang="en-US" dirty="0"/>
          </a:p>
        </p:txBody>
      </p:sp>
      <p:sp>
        <p:nvSpPr>
          <p:cNvPr id="3" name="Content Placeholder 2"/>
          <p:cNvSpPr>
            <a:spLocks noGrp="1"/>
          </p:cNvSpPr>
          <p:nvPr>
            <p:ph idx="1"/>
          </p:nvPr>
        </p:nvSpPr>
        <p:spPr/>
        <p:txBody>
          <a:bodyPr>
            <a:noAutofit/>
          </a:bodyPr>
          <a:lstStyle/>
          <a:p>
            <a:pPr marL="68580" indent="0">
              <a:buNone/>
            </a:pPr>
            <a:r>
              <a:rPr lang="en-US" sz="2200" dirty="0" smtClean="0"/>
              <a:t>Look at the </a:t>
            </a:r>
            <a:r>
              <a:rPr lang="en-US" sz="2200" dirty="0"/>
              <a:t>N</a:t>
            </a:r>
            <a:r>
              <a:rPr lang="en-US" sz="2200" dirty="0" smtClean="0"/>
              <a:t>umber and Quantity standards at your grade level.  </a:t>
            </a:r>
          </a:p>
          <a:p>
            <a:r>
              <a:rPr lang="en-US" sz="2200" dirty="0" smtClean="0"/>
              <a:t>How are they the same as your old standards? </a:t>
            </a:r>
          </a:p>
          <a:p>
            <a:r>
              <a:rPr lang="en-US" sz="2200" dirty="0" smtClean="0"/>
              <a:t>How are they different?</a:t>
            </a:r>
          </a:p>
          <a:p>
            <a:endParaRPr lang="en-US" sz="2200" dirty="0"/>
          </a:p>
          <a:p>
            <a:pPr marL="68580" indent="0">
              <a:buNone/>
            </a:pPr>
            <a:r>
              <a:rPr lang="en-US" sz="2200" dirty="0" smtClean="0"/>
              <a:t>Where they are different…</a:t>
            </a:r>
          </a:p>
          <a:p>
            <a:pPr marL="438912" indent="-457200">
              <a:buNone/>
            </a:pPr>
            <a:r>
              <a:rPr lang="en-US" sz="2200" dirty="0"/>
              <a:t>	W</a:t>
            </a:r>
            <a:r>
              <a:rPr lang="en-US" sz="2200" dirty="0" smtClean="0"/>
              <a:t>hich of these new concepts can you easily integrate into your current teaching?  With what old standards do they fit?</a:t>
            </a:r>
          </a:p>
          <a:p>
            <a:pPr marL="438912" indent="-457200">
              <a:buNone/>
            </a:pPr>
            <a:r>
              <a:rPr lang="en-US" sz="2200" dirty="0"/>
              <a:t>	</a:t>
            </a:r>
            <a:r>
              <a:rPr lang="en-US" sz="2200" dirty="0" smtClean="0"/>
              <a:t>Which current number standards are not included in the CCSS?  Can these standards be deemphasized to  make room for the inclusion of new content?</a:t>
            </a:r>
          </a:p>
        </p:txBody>
      </p:sp>
    </p:spTree>
    <p:extLst>
      <p:ext uri="{BB962C8B-B14F-4D97-AF65-F5344CB8AC3E}">
        <p14:creationId xmlns:p14="http://schemas.microsoft.com/office/powerpoint/2010/main" val="2013846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Smarter Balanced Assessment</a:t>
            </a:r>
          </a:p>
        </p:txBody>
      </p:sp>
      <p:sp>
        <p:nvSpPr>
          <p:cNvPr id="3" name="Content Placeholder 2"/>
          <p:cNvSpPr>
            <a:spLocks noGrp="1"/>
          </p:cNvSpPr>
          <p:nvPr>
            <p:ph idx="1"/>
          </p:nvPr>
        </p:nvSpPr>
        <p:spPr>
          <a:xfrm>
            <a:off x="685800" y="1381833"/>
            <a:ext cx="7772400" cy="3733800"/>
          </a:xfrm>
        </p:spPr>
        <p:txBody>
          <a:bodyPr>
            <a:noAutofit/>
          </a:bodyPr>
          <a:lstStyle/>
          <a:p>
            <a:pPr marL="68580" indent="0">
              <a:buNone/>
            </a:pPr>
            <a:r>
              <a:rPr lang="en-US" sz="2400" dirty="0"/>
              <a:t>The Smarter Balanced Assessment Consortium is creating next-generation assessments aligned to the Common Core State </a:t>
            </a:r>
            <a:r>
              <a:rPr lang="en-US" sz="2400" dirty="0" smtClean="0"/>
              <a:t>Standards </a:t>
            </a:r>
            <a:r>
              <a:rPr lang="en-US" sz="2400" dirty="0"/>
              <a:t>(CCSS) in English language arts/literacy and mathematics</a:t>
            </a:r>
            <a:r>
              <a:rPr lang="en-US" sz="2400" dirty="0" smtClean="0"/>
              <a:t>.</a:t>
            </a:r>
          </a:p>
          <a:p>
            <a:pPr marL="68580" indent="0">
              <a:buNone/>
            </a:pPr>
            <a:endParaRPr lang="en-US" sz="1000" dirty="0"/>
          </a:p>
          <a:p>
            <a:pPr marL="68580" indent="0">
              <a:buNone/>
            </a:pPr>
            <a:r>
              <a:rPr lang="en-US" sz="2400" dirty="0" smtClean="0"/>
              <a:t>Just </a:t>
            </a:r>
            <a:r>
              <a:rPr lang="en-US" sz="2400" dirty="0"/>
              <a:t>as the CCSS describe the knowledge and skills </a:t>
            </a:r>
            <a:r>
              <a:rPr lang="en-US" sz="2400" dirty="0" smtClean="0"/>
              <a:t>students </a:t>
            </a:r>
            <a:r>
              <a:rPr lang="en-US" sz="2400" dirty="0"/>
              <a:t>need to be prepared for college and career, the system of computer adaptive assessments—including summative </a:t>
            </a:r>
            <a:r>
              <a:rPr lang="en-US" sz="2400" dirty="0" smtClean="0"/>
              <a:t>and </a:t>
            </a:r>
            <a:r>
              <a:rPr lang="en-US" sz="2400" dirty="0"/>
              <a:t>formative tests—will provide important information about whether students are on track, as well as resources and tools </a:t>
            </a:r>
            <a:r>
              <a:rPr lang="en-US" sz="2400" dirty="0" smtClean="0"/>
              <a:t>for </a:t>
            </a:r>
            <a:r>
              <a:rPr lang="en-US" sz="2400" dirty="0"/>
              <a:t>teachers to help students succeed. </a:t>
            </a:r>
          </a:p>
        </p:txBody>
      </p:sp>
      <p:sp>
        <p:nvSpPr>
          <p:cNvPr id="4" name="TextBox 3"/>
          <p:cNvSpPr txBox="1"/>
          <p:nvPr/>
        </p:nvSpPr>
        <p:spPr>
          <a:xfrm>
            <a:off x="354841" y="6264330"/>
            <a:ext cx="8393373" cy="646331"/>
          </a:xfrm>
          <a:prstGeom prst="rect">
            <a:avLst/>
          </a:prstGeom>
          <a:noFill/>
        </p:spPr>
        <p:txBody>
          <a:bodyPr wrap="square" rtlCol="0">
            <a:spAutoFit/>
          </a:bodyPr>
          <a:lstStyle/>
          <a:p>
            <a:r>
              <a:rPr lang="en-US" dirty="0">
                <a:solidFill>
                  <a:schemeClr val="bg2"/>
                </a:solidFill>
              </a:rPr>
              <a:t>http://www.smarterbalanced.org/wordpress/wp-content/uploads/2012/02/Smarter-Balanced-Teachers.pdf</a:t>
            </a:r>
          </a:p>
        </p:txBody>
      </p:sp>
    </p:spTree>
    <p:extLst>
      <p:ext uri="{BB962C8B-B14F-4D97-AF65-F5344CB8AC3E}">
        <p14:creationId xmlns:p14="http://schemas.microsoft.com/office/powerpoint/2010/main" val="2380919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SBAC Mathematics Assessment Claims</a:t>
            </a:r>
            <a:br>
              <a:rPr lang="en-US" dirty="0" smtClean="0"/>
            </a:br>
            <a:endParaRPr lang="en-US" dirty="0"/>
          </a:p>
        </p:txBody>
      </p:sp>
      <p:sp>
        <p:nvSpPr>
          <p:cNvPr id="3" name="Content Placeholder 2"/>
          <p:cNvSpPr>
            <a:spLocks noGrp="1"/>
          </p:cNvSpPr>
          <p:nvPr>
            <p:ph idx="1"/>
          </p:nvPr>
        </p:nvSpPr>
        <p:spPr>
          <a:xfrm>
            <a:off x="457200" y="1306631"/>
            <a:ext cx="8534400" cy="4591050"/>
          </a:xfrm>
        </p:spPr>
        <p:txBody>
          <a:bodyPr>
            <a:noAutofit/>
          </a:bodyPr>
          <a:lstStyle/>
          <a:p>
            <a:pPr marL="68580" lvl="0" indent="0">
              <a:buNone/>
            </a:pPr>
            <a:r>
              <a:rPr lang="en-US" sz="2800" dirty="0" smtClean="0"/>
              <a:t>Claim 1: Concepts and Procedures (40%)</a:t>
            </a:r>
          </a:p>
          <a:p>
            <a:pPr marL="468630" lvl="1" indent="0">
              <a:buNone/>
            </a:pPr>
            <a:r>
              <a:rPr lang="en-US" sz="2800" dirty="0" smtClean="0"/>
              <a:t>Students can explain and apply mathematical concepts and interpret and carry out mathematical procedures with precision and fluency </a:t>
            </a:r>
          </a:p>
          <a:p>
            <a:pPr marL="68580" lvl="0" indent="0">
              <a:spcBef>
                <a:spcPts val="1400"/>
              </a:spcBef>
              <a:buNone/>
            </a:pPr>
            <a:r>
              <a:rPr lang="en-US" sz="2800" dirty="0" smtClean="0"/>
              <a:t>Claim 2: Problem Solving (20%)</a:t>
            </a:r>
          </a:p>
          <a:p>
            <a:pPr marL="468630" lvl="1" indent="0">
              <a:spcBef>
                <a:spcPts val="0"/>
              </a:spcBef>
              <a:buNone/>
            </a:pPr>
            <a:r>
              <a:rPr lang="en-US" sz="2800" dirty="0" smtClean="0"/>
              <a:t>Students can solve a range of complex well-posed problems in pure and applied mathematics, making productive use of knowledge and problem solving strategies 	</a:t>
            </a:r>
          </a:p>
        </p:txBody>
      </p:sp>
    </p:spTree>
    <p:custDataLst>
      <p:tags r:id="rId1"/>
    </p:custDataLst>
    <p:extLst>
      <p:ext uri="{BB962C8B-B14F-4D97-AF65-F5344CB8AC3E}">
        <p14:creationId xmlns:p14="http://schemas.microsoft.com/office/powerpoint/2010/main" val="3662268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SBAC Mathematics Assessment Claims</a:t>
            </a:r>
            <a:br>
              <a:rPr lang="en-US" dirty="0" smtClean="0"/>
            </a:br>
            <a:endParaRPr lang="en-US" dirty="0"/>
          </a:p>
        </p:txBody>
      </p:sp>
      <p:sp>
        <p:nvSpPr>
          <p:cNvPr id="3" name="Content Placeholder 2"/>
          <p:cNvSpPr>
            <a:spLocks noGrp="1"/>
          </p:cNvSpPr>
          <p:nvPr>
            <p:ph idx="1"/>
          </p:nvPr>
        </p:nvSpPr>
        <p:spPr>
          <a:xfrm>
            <a:off x="457200" y="1265687"/>
            <a:ext cx="8534400" cy="4591050"/>
          </a:xfrm>
        </p:spPr>
        <p:txBody>
          <a:bodyPr>
            <a:noAutofit/>
          </a:bodyPr>
          <a:lstStyle/>
          <a:p>
            <a:pPr marL="68580" lvl="0" indent="0">
              <a:spcBef>
                <a:spcPts val="1400"/>
              </a:spcBef>
              <a:buNone/>
            </a:pPr>
            <a:r>
              <a:rPr lang="en-US" sz="2800" dirty="0" smtClean="0"/>
              <a:t>Claim 3: Communicating Reasoning (20%)</a:t>
            </a:r>
          </a:p>
          <a:p>
            <a:pPr marL="468630" lvl="1" indent="0">
              <a:buNone/>
            </a:pPr>
            <a:r>
              <a:rPr lang="en-US" sz="2800" dirty="0" smtClean="0"/>
              <a:t>Students can clearly and precisely construct viable arguments to support their own reasoning and to critique the reasoning of others </a:t>
            </a:r>
          </a:p>
          <a:p>
            <a:pPr marL="68580" lvl="0" indent="0">
              <a:spcBef>
                <a:spcPts val="1400"/>
              </a:spcBef>
              <a:buNone/>
            </a:pPr>
            <a:r>
              <a:rPr lang="en-US" sz="2800" dirty="0" smtClean="0"/>
              <a:t>Claim 4: Modeling and Data Analysis (20%)</a:t>
            </a:r>
          </a:p>
          <a:p>
            <a:pPr marL="468630" lvl="1" indent="0">
              <a:buNone/>
            </a:pPr>
            <a:r>
              <a:rPr lang="en-US" sz="2800" dirty="0" smtClean="0"/>
              <a:t>Students can analyze complex, real-world scenarios and can construct and use mathematical models to interpret and solve problems 	</a:t>
            </a:r>
          </a:p>
          <a:p>
            <a:pPr marL="68580" indent="0">
              <a:buNone/>
            </a:pPr>
            <a:endParaRPr lang="en-US" sz="2800" dirty="0"/>
          </a:p>
        </p:txBody>
      </p:sp>
    </p:spTree>
    <p:custDataLst>
      <p:tags r:id="rId1"/>
    </p:custDataLst>
    <p:extLst>
      <p:ext uri="{BB962C8B-B14F-4D97-AF65-F5344CB8AC3E}">
        <p14:creationId xmlns:p14="http://schemas.microsoft.com/office/powerpoint/2010/main" val="3662268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Targets</a:t>
            </a:r>
            <a:endParaRPr lang="en-US" dirty="0"/>
          </a:p>
        </p:txBody>
      </p:sp>
      <p:sp>
        <p:nvSpPr>
          <p:cNvPr id="3" name="Content Placeholder 2"/>
          <p:cNvSpPr>
            <a:spLocks noGrp="1"/>
          </p:cNvSpPr>
          <p:nvPr>
            <p:ph idx="1"/>
          </p:nvPr>
        </p:nvSpPr>
        <p:spPr>
          <a:xfrm>
            <a:off x="381000" y="1341512"/>
            <a:ext cx="3153770" cy="4172183"/>
          </a:xfrm>
        </p:spPr>
        <p:txBody>
          <a:bodyPr>
            <a:normAutofit/>
          </a:bodyPr>
          <a:lstStyle/>
          <a:p>
            <a:pPr marL="0" indent="0">
              <a:buNone/>
            </a:pPr>
            <a:r>
              <a:rPr lang="en-US" sz="2400" dirty="0" smtClean="0"/>
              <a:t>Claim 1: Students </a:t>
            </a:r>
            <a:r>
              <a:rPr lang="en-US" sz="2400" dirty="0"/>
              <a:t>can explain and apply mathematical concepts and interpret and carry out mathematical procedures with precision and </a:t>
            </a:r>
            <a:r>
              <a:rPr lang="en-US" sz="2400" dirty="0" smtClean="0"/>
              <a:t>fluency.</a:t>
            </a:r>
          </a:p>
        </p:txBody>
      </p:sp>
      <p:graphicFrame>
        <p:nvGraphicFramePr>
          <p:cNvPr id="4" name="Table 3"/>
          <p:cNvGraphicFramePr>
            <a:graphicFrameLocks noGrp="1"/>
          </p:cNvGraphicFramePr>
          <p:nvPr>
            <p:extLst>
              <p:ext uri="{D42A27DB-BD31-4B8C-83A1-F6EECF244321}">
                <p14:modId xmlns:p14="http://schemas.microsoft.com/office/powerpoint/2010/main" val="2801995220"/>
              </p:ext>
            </p:extLst>
          </p:nvPr>
        </p:nvGraphicFramePr>
        <p:xfrm>
          <a:off x="3689390" y="1251023"/>
          <a:ext cx="5073609" cy="4262672"/>
        </p:xfrm>
        <a:graphic>
          <a:graphicData uri="http://schemas.openxmlformats.org/drawingml/2006/table">
            <a:tbl>
              <a:tblPr firstRow="1" bandRow="1">
                <a:tableStyleId>{5C22544A-7EE6-4342-B048-85BDC9FD1C3A}</a:tableStyleId>
              </a:tblPr>
              <a:tblGrid>
                <a:gridCol w="1903012"/>
                <a:gridCol w="3170597"/>
              </a:tblGrid>
              <a:tr h="843165">
                <a:tc>
                  <a:txBody>
                    <a:bodyPr/>
                    <a:lstStyle/>
                    <a:p>
                      <a:pPr algn="ctr"/>
                      <a:r>
                        <a:rPr lang="en-US" dirty="0" smtClean="0"/>
                        <a:t>Grade Level</a:t>
                      </a:r>
                      <a:endParaRPr lang="en-US" dirty="0"/>
                    </a:p>
                  </a:txBody>
                  <a:tcPr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smtClean="0"/>
                        <a:t>Number</a:t>
                      </a:r>
                      <a:r>
                        <a:rPr lang="en-US" baseline="0" dirty="0" smtClean="0"/>
                        <a:t> of</a:t>
                      </a:r>
                      <a:br>
                        <a:rPr lang="en-US" baseline="0" dirty="0" smtClean="0"/>
                      </a:br>
                      <a:r>
                        <a:rPr lang="en-US" dirty="0" smtClean="0"/>
                        <a:t> Assessment Targets</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488501">
                <a:tc>
                  <a:txBody>
                    <a:bodyPr/>
                    <a:lstStyle/>
                    <a:p>
                      <a:pPr algn="ctr"/>
                      <a:r>
                        <a:rPr lang="en-US" dirty="0" smtClean="0"/>
                        <a:t>3</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11</a:t>
                      </a:r>
                      <a:endParaRPr lang="en-US" dirty="0"/>
                    </a:p>
                  </a:txBody>
                  <a:tcPr>
                    <a:lnR w="12700" cap="flat" cmpd="sng" algn="ctr">
                      <a:solidFill>
                        <a:scrgbClr r="0" g="0" b="0"/>
                      </a:solidFill>
                      <a:prstDash val="solid"/>
                      <a:round/>
                      <a:headEnd type="none" w="med" len="med"/>
                      <a:tailEnd type="none" w="med" len="med"/>
                    </a:lnR>
                  </a:tcPr>
                </a:tc>
              </a:tr>
              <a:tr h="488501">
                <a:tc>
                  <a:txBody>
                    <a:bodyPr/>
                    <a:lstStyle/>
                    <a:p>
                      <a:pPr algn="ctr"/>
                      <a:r>
                        <a:rPr lang="en-US" dirty="0" smtClean="0"/>
                        <a:t>4</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12</a:t>
                      </a:r>
                      <a:endParaRPr lang="en-US" dirty="0"/>
                    </a:p>
                  </a:txBody>
                  <a:tcPr>
                    <a:lnR w="12700" cap="flat" cmpd="sng" algn="ctr">
                      <a:solidFill>
                        <a:scrgbClr r="0" g="0" b="0"/>
                      </a:solidFill>
                      <a:prstDash val="solid"/>
                      <a:round/>
                      <a:headEnd type="none" w="med" len="med"/>
                      <a:tailEnd type="none" w="med" len="med"/>
                    </a:lnR>
                  </a:tcPr>
                </a:tc>
              </a:tr>
              <a:tr h="488501">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11</a:t>
                      </a:r>
                      <a:endParaRPr lang="en-US" dirty="0"/>
                    </a:p>
                  </a:txBody>
                  <a:tcPr>
                    <a:lnR w="12700" cap="flat" cmpd="sng" algn="ctr">
                      <a:solidFill>
                        <a:scrgbClr r="0" g="0" b="0"/>
                      </a:solidFill>
                      <a:prstDash val="solid"/>
                      <a:round/>
                      <a:headEnd type="none" w="med" len="med"/>
                      <a:tailEnd type="none" w="med" len="med"/>
                    </a:lnR>
                  </a:tcPr>
                </a:tc>
              </a:tr>
              <a:tr h="488501">
                <a:tc>
                  <a:txBody>
                    <a:bodyPr/>
                    <a:lstStyle/>
                    <a:p>
                      <a:pPr algn="ctr"/>
                      <a:r>
                        <a:rPr lang="en-US" dirty="0" smtClean="0"/>
                        <a:t>6</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10</a:t>
                      </a:r>
                      <a:endParaRPr lang="en-US" dirty="0"/>
                    </a:p>
                  </a:txBody>
                  <a:tcPr>
                    <a:lnR w="12700" cap="flat" cmpd="sng" algn="ctr">
                      <a:solidFill>
                        <a:scrgbClr r="0" g="0" b="0"/>
                      </a:solidFill>
                      <a:prstDash val="solid"/>
                      <a:round/>
                      <a:headEnd type="none" w="med" len="med"/>
                      <a:tailEnd type="none" w="med" len="med"/>
                    </a:lnR>
                  </a:tcPr>
                </a:tc>
              </a:tr>
              <a:tr h="488501">
                <a:tc>
                  <a:txBody>
                    <a:bodyPr/>
                    <a:lstStyle/>
                    <a:p>
                      <a:pPr algn="ctr"/>
                      <a:r>
                        <a:rPr lang="en-US" dirty="0" smtClean="0"/>
                        <a:t>7</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9</a:t>
                      </a:r>
                      <a:endParaRPr lang="en-US" dirty="0"/>
                    </a:p>
                  </a:txBody>
                  <a:tcPr>
                    <a:lnR w="12700" cap="flat" cmpd="sng" algn="ctr">
                      <a:solidFill>
                        <a:scrgbClr r="0" g="0" b="0"/>
                      </a:solidFill>
                      <a:prstDash val="solid"/>
                      <a:round/>
                      <a:headEnd type="none" w="med" len="med"/>
                      <a:tailEnd type="none" w="med" len="med"/>
                    </a:lnR>
                  </a:tcPr>
                </a:tc>
              </a:tr>
              <a:tr h="488501">
                <a:tc>
                  <a:txBody>
                    <a:bodyPr/>
                    <a:lstStyle/>
                    <a:p>
                      <a:pPr algn="ctr"/>
                      <a:r>
                        <a:rPr lang="en-US" dirty="0" smtClean="0"/>
                        <a:t>8</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10</a:t>
                      </a:r>
                      <a:endParaRPr lang="en-US" dirty="0"/>
                    </a:p>
                  </a:txBody>
                  <a:tcPr>
                    <a:lnR w="12700" cap="flat" cmpd="sng" algn="ctr">
                      <a:solidFill>
                        <a:scrgbClr r="0" g="0" b="0"/>
                      </a:solidFill>
                      <a:prstDash val="solid"/>
                      <a:round/>
                      <a:headEnd type="none" w="med" len="med"/>
                      <a:tailEnd type="none" w="med" len="med"/>
                    </a:lnR>
                  </a:tcPr>
                </a:tc>
              </a:tr>
              <a:tr h="488501">
                <a:tc>
                  <a:txBody>
                    <a:bodyPr/>
                    <a:lstStyle/>
                    <a:p>
                      <a:pPr algn="ctr"/>
                      <a:r>
                        <a:rPr lang="en-US" dirty="0" smtClean="0"/>
                        <a:t>11</a:t>
                      </a:r>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smtClean="0"/>
                        <a:t>16</a:t>
                      </a:r>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290517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Targets for Number</a:t>
            </a:r>
            <a:endParaRPr lang="en-US" dirty="0"/>
          </a:p>
        </p:txBody>
      </p:sp>
      <p:sp>
        <p:nvSpPr>
          <p:cNvPr id="3" name="Content Placeholder 2"/>
          <p:cNvSpPr>
            <a:spLocks noGrp="1"/>
          </p:cNvSpPr>
          <p:nvPr>
            <p:ph idx="1"/>
          </p:nvPr>
        </p:nvSpPr>
        <p:spPr/>
        <p:txBody>
          <a:bodyPr>
            <a:normAutofit/>
          </a:bodyPr>
          <a:lstStyle/>
          <a:p>
            <a:pPr marL="68580" indent="0">
              <a:buNone/>
            </a:pPr>
            <a:r>
              <a:rPr lang="en-US" sz="3200" dirty="0"/>
              <a:t>6</a:t>
            </a:r>
            <a:r>
              <a:rPr lang="en-US" sz="3200" baseline="30000" dirty="0"/>
              <a:t>th</a:t>
            </a:r>
            <a:r>
              <a:rPr lang="en-US" sz="3200" dirty="0"/>
              <a:t> </a:t>
            </a:r>
            <a:r>
              <a:rPr lang="en-US" sz="3200" dirty="0" smtClean="0"/>
              <a:t>Grade:   The </a:t>
            </a:r>
            <a:r>
              <a:rPr lang="en-US" sz="3200" dirty="0"/>
              <a:t>Number </a:t>
            </a:r>
            <a:r>
              <a:rPr lang="en-US" sz="3200" dirty="0" smtClean="0"/>
              <a:t>System</a:t>
            </a:r>
            <a:endParaRPr lang="en-US" sz="3200" dirty="0"/>
          </a:p>
          <a:p>
            <a:pPr marL="457200" lvl="0" indent="-457200">
              <a:buNone/>
            </a:pPr>
            <a:r>
              <a:rPr lang="en-US" sz="2400" dirty="0" smtClean="0"/>
              <a:t>B.   Apply </a:t>
            </a:r>
            <a:r>
              <a:rPr lang="en-US" sz="2400" dirty="0"/>
              <a:t>and extend previous understandings of multiplication and division to divide fractions by fractions. 	</a:t>
            </a:r>
          </a:p>
          <a:p>
            <a:pPr marL="457200" lvl="0" indent="-457200">
              <a:buNone/>
            </a:pPr>
            <a:r>
              <a:rPr lang="en-US" sz="2400" dirty="0" smtClean="0"/>
              <a:t>C.  Compute </a:t>
            </a:r>
            <a:r>
              <a:rPr lang="en-US" sz="2400" dirty="0"/>
              <a:t>fluently with multi-digit numbers and find common factors and multiples. </a:t>
            </a:r>
          </a:p>
          <a:p>
            <a:pPr marL="457200" lvl="0" indent="-457200">
              <a:buNone/>
            </a:pPr>
            <a:r>
              <a:rPr lang="en-US" sz="2400" dirty="0" smtClean="0"/>
              <a:t>D.  Apply </a:t>
            </a:r>
            <a:r>
              <a:rPr lang="en-US" sz="2400" dirty="0"/>
              <a:t>and extend previous understandings of numbers to the system of rational numbers. 		</a:t>
            </a:r>
          </a:p>
        </p:txBody>
      </p:sp>
    </p:spTree>
    <p:extLst>
      <p:ext uri="{BB962C8B-B14F-4D97-AF65-F5344CB8AC3E}">
        <p14:creationId xmlns:p14="http://schemas.microsoft.com/office/powerpoint/2010/main" val="46887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ound-table.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955" r="12260"/>
          <a:stretch/>
        </p:blipFill>
        <p:spPr>
          <a:xfrm>
            <a:off x="4058031" y="1346200"/>
            <a:ext cx="4831969" cy="4191000"/>
          </a:xfrm>
        </p:spPr>
      </p:pic>
      <p:sp>
        <p:nvSpPr>
          <p:cNvPr id="2" name="Title 1"/>
          <p:cNvSpPr>
            <a:spLocks noGrp="1"/>
          </p:cNvSpPr>
          <p:nvPr>
            <p:ph type="title"/>
          </p:nvPr>
        </p:nvSpPr>
        <p:spPr>
          <a:xfrm>
            <a:off x="676656" y="228600"/>
            <a:ext cx="8340344" cy="914400"/>
          </a:xfrm>
        </p:spPr>
        <p:txBody>
          <a:bodyPr/>
          <a:lstStyle/>
          <a:p>
            <a:r>
              <a:rPr lang="en-US" sz="5400" dirty="0" smtClean="0"/>
              <a:t>King Arthur’s Round Table</a:t>
            </a:r>
            <a:endParaRPr lang="en-US" sz="5400" dirty="0"/>
          </a:p>
        </p:txBody>
      </p:sp>
      <p:sp>
        <p:nvSpPr>
          <p:cNvPr id="5" name="Text Placeholder 4"/>
          <p:cNvSpPr>
            <a:spLocks noGrp="1"/>
          </p:cNvSpPr>
          <p:nvPr>
            <p:ph type="body" sz="quarter" idx="14"/>
          </p:nvPr>
        </p:nvSpPr>
        <p:spPr>
          <a:xfrm>
            <a:off x="676656" y="1346200"/>
            <a:ext cx="3381375" cy="3295650"/>
          </a:xfrm>
        </p:spPr>
        <p:txBody>
          <a:bodyPr>
            <a:noAutofit/>
          </a:bodyPr>
          <a:lstStyle/>
          <a:p>
            <a:r>
              <a:rPr lang="en-US" sz="3200" i="1" dirty="0"/>
              <a:t>If you knew how </a:t>
            </a:r>
            <a:r>
              <a:rPr lang="en-US" sz="3200" i="1" dirty="0" smtClean="0"/>
              <a:t>many knights were going </a:t>
            </a:r>
            <a:r>
              <a:rPr lang="en-US" sz="3200" i="1" dirty="0"/>
              <a:t>to be at the table, how could </a:t>
            </a:r>
            <a:r>
              <a:rPr lang="en-US" sz="3200" i="1" dirty="0" smtClean="0"/>
              <a:t>you quickly </a:t>
            </a:r>
            <a:r>
              <a:rPr lang="en-US" sz="3200" i="1" dirty="0"/>
              <a:t>determine </a:t>
            </a:r>
            <a:r>
              <a:rPr lang="en-US" sz="3200" i="1" dirty="0" smtClean="0"/>
              <a:t>where to stand so that </a:t>
            </a:r>
            <a:r>
              <a:rPr lang="en-US" sz="3200" i="1" dirty="0"/>
              <a:t>you would win?</a:t>
            </a:r>
            <a:endParaRPr lang="en-US" sz="3200" dirty="0"/>
          </a:p>
        </p:txBody>
      </p:sp>
      <p:sp>
        <p:nvSpPr>
          <p:cNvPr id="7" name="Rectangle 6"/>
          <p:cNvSpPr/>
          <p:nvPr/>
        </p:nvSpPr>
        <p:spPr>
          <a:xfrm>
            <a:off x="241300" y="6064935"/>
            <a:ext cx="3175000" cy="646331"/>
          </a:xfrm>
          <a:prstGeom prst="rect">
            <a:avLst/>
          </a:prstGeom>
        </p:spPr>
        <p:txBody>
          <a:bodyPr wrap="square">
            <a:spAutoFit/>
          </a:bodyPr>
          <a:lstStyle/>
          <a:p>
            <a:r>
              <a:rPr lang="en-US" dirty="0">
                <a:solidFill>
                  <a:schemeClr val="bg2"/>
                </a:solidFill>
              </a:rPr>
              <a:t>Interactive Mathematics Program </a:t>
            </a:r>
            <a:r>
              <a:rPr lang="en-US" i="1" dirty="0">
                <a:solidFill>
                  <a:schemeClr val="bg2"/>
                </a:solidFill>
              </a:rPr>
              <a:t>Small World, Isn’t It?</a:t>
            </a:r>
            <a:endParaRPr lang="en-US" dirty="0">
              <a:solidFill>
                <a:schemeClr val="bg2"/>
              </a:solidFill>
            </a:endParaRPr>
          </a:p>
        </p:txBody>
      </p:sp>
    </p:spTree>
    <p:extLst>
      <p:ext uri="{BB962C8B-B14F-4D97-AF65-F5344CB8AC3E}">
        <p14:creationId xmlns:p14="http://schemas.microsoft.com/office/powerpoint/2010/main" val="2089795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Targets for Number</a:t>
            </a:r>
            <a:endParaRPr lang="en-US" dirty="0"/>
          </a:p>
        </p:txBody>
      </p:sp>
      <p:sp>
        <p:nvSpPr>
          <p:cNvPr id="3" name="Content Placeholder 2"/>
          <p:cNvSpPr>
            <a:spLocks noGrp="1"/>
          </p:cNvSpPr>
          <p:nvPr>
            <p:ph idx="1"/>
          </p:nvPr>
        </p:nvSpPr>
        <p:spPr/>
        <p:txBody>
          <a:bodyPr>
            <a:noAutofit/>
          </a:bodyPr>
          <a:lstStyle/>
          <a:p>
            <a:pPr marL="68580" indent="0">
              <a:buNone/>
            </a:pPr>
            <a:r>
              <a:rPr lang="en-US" sz="3200" dirty="0" smtClean="0"/>
              <a:t>7</a:t>
            </a:r>
            <a:r>
              <a:rPr lang="en-US" sz="3200" baseline="30000" dirty="0" smtClean="0"/>
              <a:t>th</a:t>
            </a:r>
            <a:r>
              <a:rPr lang="en-US" sz="3200" dirty="0" smtClean="0"/>
              <a:t> Grade:  The </a:t>
            </a:r>
            <a:r>
              <a:rPr lang="en-US" sz="3200" dirty="0"/>
              <a:t>Number </a:t>
            </a:r>
            <a:r>
              <a:rPr lang="en-US" sz="3200" dirty="0" smtClean="0"/>
              <a:t>System</a:t>
            </a:r>
            <a:endParaRPr lang="en-US" sz="3200" dirty="0"/>
          </a:p>
          <a:p>
            <a:pPr marL="457200" indent="-457200">
              <a:buNone/>
            </a:pPr>
            <a:r>
              <a:rPr lang="en-US" sz="2400" dirty="0" smtClean="0"/>
              <a:t>B.  Apply </a:t>
            </a:r>
            <a:r>
              <a:rPr lang="en-US" sz="2400" dirty="0"/>
              <a:t>and extend previous understandings of operations with fractions to add, subtract, multiply, and divide rational numbers. </a:t>
            </a:r>
          </a:p>
          <a:p>
            <a:pPr marL="0" indent="0">
              <a:buNone/>
            </a:pPr>
            <a:endParaRPr lang="en-US" sz="2400" dirty="0" smtClean="0"/>
          </a:p>
          <a:p>
            <a:pPr marL="68580" indent="0">
              <a:buNone/>
            </a:pPr>
            <a:r>
              <a:rPr lang="en-US" sz="3200" dirty="0"/>
              <a:t>8</a:t>
            </a:r>
            <a:r>
              <a:rPr lang="en-US" sz="3200" baseline="30000" dirty="0"/>
              <a:t>th</a:t>
            </a:r>
            <a:r>
              <a:rPr lang="en-US" sz="3200" dirty="0"/>
              <a:t> Grade:  The Number System</a:t>
            </a:r>
          </a:p>
          <a:p>
            <a:pPr marL="457200" lvl="0" indent="-457200">
              <a:buNone/>
            </a:pPr>
            <a:r>
              <a:rPr lang="en-US" sz="2400" dirty="0"/>
              <a:t>A.  Know that there are numbers that are not rational, and approximate them by rational numbers. 	</a:t>
            </a:r>
          </a:p>
          <a:p>
            <a:pPr marL="457200" lvl="0" indent="-457200">
              <a:buAutoNum type="alphaUcPeriod" startAt="2"/>
            </a:pPr>
            <a:endParaRPr lang="en-US" sz="2400" dirty="0"/>
          </a:p>
          <a:p>
            <a:pPr marL="68580" indent="0">
              <a:buNone/>
            </a:pPr>
            <a:r>
              <a:rPr lang="en-US" dirty="0"/>
              <a:t> </a:t>
            </a:r>
          </a:p>
        </p:txBody>
      </p:sp>
    </p:spTree>
    <p:extLst>
      <p:ext uri="{BB962C8B-B14F-4D97-AF65-F5344CB8AC3E}">
        <p14:creationId xmlns:p14="http://schemas.microsoft.com/office/powerpoint/2010/main" val="468876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Targets for Number</a:t>
            </a:r>
            <a:endParaRPr lang="en-US" dirty="0"/>
          </a:p>
        </p:txBody>
      </p:sp>
      <p:sp>
        <p:nvSpPr>
          <p:cNvPr id="3" name="Content Placeholder 2"/>
          <p:cNvSpPr>
            <a:spLocks noGrp="1"/>
          </p:cNvSpPr>
          <p:nvPr>
            <p:ph idx="1"/>
          </p:nvPr>
        </p:nvSpPr>
        <p:spPr/>
        <p:txBody>
          <a:bodyPr>
            <a:normAutofit/>
          </a:bodyPr>
          <a:lstStyle/>
          <a:p>
            <a:pPr marL="68580" indent="0">
              <a:buNone/>
            </a:pPr>
            <a:r>
              <a:rPr lang="en-US" dirty="0"/>
              <a:t> </a:t>
            </a:r>
          </a:p>
          <a:p>
            <a:pPr marL="68580" indent="0">
              <a:buNone/>
            </a:pPr>
            <a:r>
              <a:rPr lang="en-US" sz="3200" dirty="0"/>
              <a:t>High </a:t>
            </a:r>
            <a:r>
              <a:rPr lang="en-US" sz="3200" dirty="0" smtClean="0"/>
              <a:t>School:  Number </a:t>
            </a:r>
            <a:r>
              <a:rPr lang="en-US" sz="3200" dirty="0"/>
              <a:t>and Quantity</a:t>
            </a:r>
          </a:p>
          <a:p>
            <a:pPr marL="68580" lvl="0" indent="0">
              <a:buNone/>
            </a:pPr>
            <a:r>
              <a:rPr lang="en-US" dirty="0" smtClean="0"/>
              <a:t>A.  </a:t>
            </a:r>
            <a:r>
              <a:rPr lang="en-US" sz="2400" dirty="0" smtClean="0"/>
              <a:t>Extend </a:t>
            </a:r>
            <a:r>
              <a:rPr lang="en-US" sz="2400" dirty="0"/>
              <a:t>the properties of exponents to rational exponents.</a:t>
            </a:r>
          </a:p>
          <a:p>
            <a:pPr marL="68580" lvl="0" indent="0">
              <a:buNone/>
            </a:pPr>
            <a:r>
              <a:rPr lang="en-US" sz="2400" dirty="0" smtClean="0"/>
              <a:t>B.  Use </a:t>
            </a:r>
            <a:r>
              <a:rPr lang="en-US" sz="2400" dirty="0"/>
              <a:t>properties of rational and irrational numbers. 	</a:t>
            </a:r>
          </a:p>
          <a:p>
            <a:pPr marL="68580" lvl="0" indent="0">
              <a:buNone/>
            </a:pPr>
            <a:r>
              <a:rPr lang="en-US" sz="2400" dirty="0" smtClean="0"/>
              <a:t>C.  Reason </a:t>
            </a:r>
            <a:r>
              <a:rPr lang="en-US" sz="2400" dirty="0"/>
              <a:t>quantitatively and use units to solve problems. 	</a:t>
            </a:r>
          </a:p>
        </p:txBody>
      </p:sp>
    </p:spTree>
    <p:extLst>
      <p:ext uri="{BB962C8B-B14F-4D97-AF65-F5344CB8AC3E}">
        <p14:creationId xmlns:p14="http://schemas.microsoft.com/office/powerpoint/2010/main" val="468876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SBAC Item/Task Specifications</a:t>
            </a:r>
            <a:endParaRPr lang="en-US" dirty="0"/>
          </a:p>
        </p:txBody>
      </p:sp>
      <p:sp>
        <p:nvSpPr>
          <p:cNvPr id="3" name="Content Placeholder 2"/>
          <p:cNvSpPr>
            <a:spLocks noGrp="1"/>
          </p:cNvSpPr>
          <p:nvPr>
            <p:ph idx="1"/>
          </p:nvPr>
        </p:nvSpPr>
        <p:spPr/>
        <p:txBody>
          <a:bodyPr>
            <a:normAutofit/>
          </a:bodyPr>
          <a:lstStyle/>
          <a:p>
            <a:r>
              <a:rPr lang="en-US" sz="2200" dirty="0"/>
              <a:t>http://www.smarterbalanced.org/smarter-balanced-assessments/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61" y="2350841"/>
            <a:ext cx="6641911" cy="297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520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5048003"/>
            <a:ext cx="2412543" cy="16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96068"/>
            <a:ext cx="6987654" cy="473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22343" y="3493837"/>
            <a:ext cx="7412729" cy="334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58096" y="906296"/>
            <a:ext cx="2168801" cy="175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513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80161" y="-1"/>
            <a:ext cx="5563839" cy="417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760806"/>
            <a:ext cx="4995081" cy="309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977" y="4389675"/>
            <a:ext cx="30003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56" y="755859"/>
            <a:ext cx="33528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612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Smarter Balanced Assessment</a:t>
            </a:r>
            <a:endParaRPr lang="en-US" dirty="0"/>
          </a:p>
        </p:txBody>
      </p:sp>
      <p:sp>
        <p:nvSpPr>
          <p:cNvPr id="3" name="Content Placeholder 2"/>
          <p:cNvSpPr>
            <a:spLocks noGrp="1"/>
          </p:cNvSpPr>
          <p:nvPr>
            <p:ph idx="1"/>
          </p:nvPr>
        </p:nvSpPr>
        <p:spPr/>
        <p:txBody>
          <a:bodyPr>
            <a:normAutofit/>
          </a:bodyPr>
          <a:lstStyle/>
          <a:p>
            <a:pPr marL="68580" indent="0">
              <a:buNone/>
            </a:pPr>
            <a:r>
              <a:rPr lang="en-US" sz="3600" dirty="0" smtClean="0"/>
              <a:t>Let’s take a look at some of the sample items and performance tasks recently released by SBAC </a:t>
            </a:r>
            <a:endParaRPr lang="en-US" sz="3600" dirty="0" smtClean="0">
              <a:hlinkClick r:id="rId2"/>
            </a:endParaRPr>
          </a:p>
          <a:p>
            <a:pPr marL="68580" indent="0">
              <a:buNone/>
            </a:pPr>
            <a:r>
              <a:rPr lang="en-US" sz="3600" dirty="0" smtClean="0">
                <a:hlinkClick r:id="rId2"/>
              </a:rPr>
              <a:t>http://www.smarterbalanced.org/</a:t>
            </a:r>
            <a:endParaRPr lang="en-US" sz="3600" dirty="0"/>
          </a:p>
        </p:txBody>
      </p:sp>
    </p:spTree>
    <p:extLst>
      <p:ext uri="{BB962C8B-B14F-4D97-AF65-F5344CB8AC3E}">
        <p14:creationId xmlns:p14="http://schemas.microsoft.com/office/powerpoint/2010/main" val="1064565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3600"/>
              <a:t>Common Core State Standards </a:t>
            </a:r>
            <a:br>
              <a:rPr lang="en-US" sz="3600"/>
            </a:br>
            <a:r>
              <a:rPr lang="en-US" sz="3600"/>
              <a:t>for Mathematics</a:t>
            </a:r>
          </a:p>
        </p:txBody>
      </p:sp>
      <p:sp>
        <p:nvSpPr>
          <p:cNvPr id="14339" name="Rectangle 3"/>
          <p:cNvSpPr>
            <a:spLocks noGrp="1" noChangeArrowheads="1"/>
          </p:cNvSpPr>
          <p:nvPr>
            <p:ph idx="1"/>
          </p:nvPr>
        </p:nvSpPr>
        <p:spPr/>
        <p:txBody>
          <a:bodyPr/>
          <a:lstStyle/>
          <a:p>
            <a:pPr>
              <a:buFontTx/>
              <a:buNone/>
            </a:pPr>
            <a:r>
              <a:rPr lang="en-US" sz="2400"/>
              <a:t>	</a:t>
            </a:r>
          </a:p>
          <a:p>
            <a:pPr lvl="1">
              <a:buFontTx/>
              <a:buNone/>
            </a:pPr>
            <a:r>
              <a:rPr lang="en-US" sz="2800"/>
              <a:t>Two Types of Standards:</a:t>
            </a:r>
          </a:p>
          <a:p>
            <a:pPr lvl="2"/>
            <a:r>
              <a:rPr lang="en-US" sz="2800" b="1"/>
              <a:t>Mathematical Practice</a:t>
            </a:r>
            <a:r>
              <a:rPr lang="en-US" sz="2800"/>
              <a:t> (recurring throughout the grades)</a:t>
            </a:r>
          </a:p>
          <a:p>
            <a:pPr lvl="2"/>
            <a:r>
              <a:rPr lang="en-US" sz="2800" b="1"/>
              <a:t>Mathematical Content</a:t>
            </a:r>
            <a:r>
              <a:rPr lang="en-US" sz="2800"/>
              <a:t> (different at each grade level) </a:t>
            </a:r>
          </a:p>
          <a:p>
            <a:pPr lvl="2"/>
            <a:endParaRPr lang="en-US" sz="2800"/>
          </a:p>
          <a:p>
            <a:pPr lvl="1">
              <a:buFontTx/>
              <a:buNone/>
            </a:pPr>
            <a:endParaRPr lang="en-US"/>
          </a:p>
        </p:txBody>
      </p:sp>
    </p:spTree>
    <p:extLst>
      <p:ext uri="{BB962C8B-B14F-4D97-AF65-F5344CB8AC3E}">
        <p14:creationId xmlns:p14="http://schemas.microsoft.com/office/powerpoint/2010/main" val="3359945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3600"/>
              <a:t>Standards for </a:t>
            </a:r>
            <a:br>
              <a:rPr lang="en-US" sz="3600"/>
            </a:br>
            <a:r>
              <a:rPr lang="en-US" sz="3600"/>
              <a:t>Mathematical Practice</a:t>
            </a:r>
          </a:p>
        </p:txBody>
      </p:sp>
      <p:sp>
        <p:nvSpPr>
          <p:cNvPr id="15363" name="Rectangle 3"/>
          <p:cNvSpPr>
            <a:spLocks noGrp="1" noChangeArrowheads="1"/>
          </p:cNvSpPr>
          <p:nvPr>
            <p:ph idx="1"/>
          </p:nvPr>
        </p:nvSpPr>
        <p:spPr>
          <a:xfrm>
            <a:off x="165100" y="1455739"/>
            <a:ext cx="8737600" cy="3733800"/>
          </a:xfrm>
        </p:spPr>
        <p:txBody>
          <a:bodyPr>
            <a:noAutofit/>
          </a:bodyPr>
          <a:lstStyle/>
          <a:p>
            <a:pPr marL="914400" lvl="1" indent="-457200">
              <a:buFontTx/>
              <a:buAutoNum type="arabicPeriod"/>
            </a:pPr>
            <a:r>
              <a:rPr lang="en-US" sz="2400" dirty="0"/>
              <a:t>Make sense of problems and persevere in solving them.</a:t>
            </a:r>
          </a:p>
          <a:p>
            <a:pPr marL="914400" lvl="1" indent="-457200">
              <a:buFontTx/>
              <a:buAutoNum type="arabicPeriod"/>
            </a:pPr>
            <a:r>
              <a:rPr lang="en-US" sz="2400" dirty="0"/>
              <a:t>Reason abstractly and quantitatively.</a:t>
            </a:r>
          </a:p>
          <a:p>
            <a:pPr marL="914400" lvl="1" indent="-457200">
              <a:buFontTx/>
              <a:buAutoNum type="arabicPeriod"/>
            </a:pPr>
            <a:r>
              <a:rPr lang="en-US" sz="2400" dirty="0"/>
              <a:t>Construct viable arguments and critique the reasoning of others.</a:t>
            </a:r>
          </a:p>
          <a:p>
            <a:pPr marL="914400" lvl="1" indent="-457200">
              <a:buFontTx/>
              <a:buAutoNum type="arabicPeriod"/>
            </a:pPr>
            <a:r>
              <a:rPr lang="en-US" sz="2400" dirty="0"/>
              <a:t>Model with mathematics.</a:t>
            </a:r>
          </a:p>
          <a:p>
            <a:pPr marL="914400" lvl="1" indent="-457200">
              <a:buFontTx/>
              <a:buAutoNum type="arabicPeriod"/>
            </a:pPr>
            <a:r>
              <a:rPr lang="en-US" sz="2400" dirty="0"/>
              <a:t>Use appropriate tools strategically.</a:t>
            </a:r>
          </a:p>
          <a:p>
            <a:pPr marL="914400" lvl="1" indent="-457200">
              <a:buFontTx/>
              <a:buAutoNum type="arabicPeriod"/>
            </a:pPr>
            <a:r>
              <a:rPr lang="en-US" sz="2400" dirty="0"/>
              <a:t>Attend to precision.</a:t>
            </a:r>
          </a:p>
          <a:p>
            <a:pPr marL="914400" lvl="1" indent="-457200">
              <a:buFontTx/>
              <a:buAutoNum type="arabicPeriod"/>
            </a:pPr>
            <a:r>
              <a:rPr lang="en-US" sz="2400" dirty="0"/>
              <a:t>Look for and make use of structure.</a:t>
            </a:r>
          </a:p>
          <a:p>
            <a:pPr marL="914400" lvl="1" indent="-457200">
              <a:buFontTx/>
              <a:buAutoNum type="arabicPeriod"/>
            </a:pPr>
            <a:r>
              <a:rPr lang="en-US" sz="2400" dirty="0"/>
              <a:t>Look for and express regularity in repeated reasoning.</a:t>
            </a:r>
          </a:p>
        </p:txBody>
      </p:sp>
    </p:spTree>
    <p:extLst>
      <p:ext uri="{BB962C8B-B14F-4D97-AF65-F5344CB8AC3E}">
        <p14:creationId xmlns:p14="http://schemas.microsoft.com/office/powerpoint/2010/main" val="516440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55545" y="274638"/>
            <a:ext cx="7499350" cy="1143000"/>
          </a:xfrm>
        </p:spPr>
        <p:txBody>
          <a:bodyPr vert="horz" wrap="square" lIns="91440" tIns="45720" rIns="91440" bIns="45720" numCol="1" anchorCtr="0" compatLnSpc="1">
            <a:prstTxWarp prst="textNoShape">
              <a:avLst/>
            </a:prstTxWarp>
            <a:normAutofit/>
          </a:bodyPr>
          <a:lstStyle/>
          <a:p>
            <a:pPr>
              <a:defRPr/>
            </a:pPr>
            <a:r>
              <a:rPr lang="en-US" dirty="0" smtClean="0">
                <a:effectLst/>
              </a:rPr>
              <a:t>CCSS Mathematical Practices</a:t>
            </a:r>
          </a:p>
        </p:txBody>
      </p:sp>
      <p:sp>
        <p:nvSpPr>
          <p:cNvPr id="6" name="TextBox 5"/>
          <p:cNvSpPr txBox="1"/>
          <p:nvPr/>
        </p:nvSpPr>
        <p:spPr>
          <a:xfrm rot="16200000">
            <a:off x="-1360091" y="3178175"/>
            <a:ext cx="4803775" cy="1292225"/>
          </a:xfrm>
          <a:prstGeom prst="rect">
            <a:avLst/>
          </a:prstGeom>
          <a:solidFill>
            <a:schemeClr val="accent4"/>
          </a:solidFill>
        </p:spPr>
        <p:txBody>
          <a:bodyPr>
            <a:spAutoFit/>
          </a:bodyPr>
          <a:lstStyle/>
          <a:p>
            <a:pPr marL="342900" indent="-342900">
              <a:defRPr/>
            </a:pPr>
            <a:r>
              <a:rPr lang="en-US" sz="2400" b="1" dirty="0">
                <a:latin typeface="Arial Narrow"/>
                <a:cs typeface="Arial Narrow"/>
              </a:rPr>
              <a:t>OVERARCHING HABITS OF MIND</a:t>
            </a:r>
          </a:p>
          <a:p>
            <a:pPr marL="342900" indent="-342900">
              <a:defRPr/>
            </a:pPr>
            <a:r>
              <a:rPr lang="en-US" dirty="0">
                <a:latin typeface="Arial Narrow"/>
                <a:cs typeface="Arial Narrow"/>
              </a:rPr>
              <a:t>1. Make sense of problems and perseveres in solving them</a:t>
            </a:r>
          </a:p>
          <a:p>
            <a:pPr marL="342900" indent="-342900">
              <a:defRPr/>
            </a:pPr>
            <a:r>
              <a:rPr lang="en-US" dirty="0">
                <a:latin typeface="Arial Narrow"/>
                <a:cs typeface="Arial Narrow"/>
              </a:rPr>
              <a:t>6. Attend to precision</a:t>
            </a:r>
          </a:p>
        </p:txBody>
      </p:sp>
      <p:sp>
        <p:nvSpPr>
          <p:cNvPr id="7" name="TextBox 6"/>
          <p:cNvSpPr txBox="1"/>
          <p:nvPr/>
        </p:nvSpPr>
        <p:spPr>
          <a:xfrm>
            <a:off x="1857771" y="1436688"/>
            <a:ext cx="6448425" cy="1015663"/>
          </a:xfrm>
          <a:prstGeom prst="rect">
            <a:avLst/>
          </a:prstGeom>
          <a:solidFill>
            <a:schemeClr val="accent3">
              <a:lumMod val="60000"/>
              <a:lumOff val="40000"/>
            </a:schemeClr>
          </a:solidFill>
        </p:spPr>
        <p:txBody>
          <a:bodyPr>
            <a:spAutoFit/>
          </a:bodyPr>
          <a:lstStyle/>
          <a:p>
            <a:pPr>
              <a:defRPr/>
            </a:pPr>
            <a:r>
              <a:rPr lang="en-US" sz="2400" b="1" dirty="0">
                <a:solidFill>
                  <a:schemeClr val="accent5"/>
                </a:solidFill>
              </a:rPr>
              <a:t>REASONING AND EXPLAINING</a:t>
            </a:r>
          </a:p>
          <a:p>
            <a:pPr>
              <a:defRPr/>
            </a:pPr>
            <a:r>
              <a:rPr lang="en-US" dirty="0">
                <a:solidFill>
                  <a:schemeClr val="accent5"/>
                </a:solidFill>
              </a:rPr>
              <a:t>2. Reason abstractly and quantitatively</a:t>
            </a:r>
          </a:p>
          <a:p>
            <a:pPr>
              <a:defRPr/>
            </a:pPr>
            <a:r>
              <a:rPr lang="en-US" dirty="0">
                <a:solidFill>
                  <a:schemeClr val="accent5"/>
                </a:solidFill>
              </a:rPr>
              <a:t>3. Construct viable arguments are critique the reasoning of others</a:t>
            </a:r>
          </a:p>
        </p:txBody>
      </p:sp>
      <p:sp>
        <p:nvSpPr>
          <p:cNvPr id="8" name="TextBox 7"/>
          <p:cNvSpPr txBox="1"/>
          <p:nvPr/>
        </p:nvSpPr>
        <p:spPr>
          <a:xfrm>
            <a:off x="1857771" y="3217863"/>
            <a:ext cx="6448425" cy="1293812"/>
          </a:xfrm>
          <a:prstGeom prst="rect">
            <a:avLst/>
          </a:prstGeom>
          <a:solidFill>
            <a:schemeClr val="accent2"/>
          </a:solid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b="1" dirty="0" smtClean="0">
                <a:solidFill>
                  <a:schemeClr val="accent5"/>
                </a:solidFill>
              </a:rPr>
              <a:t>MODELING AND USING TOOLS</a:t>
            </a:r>
          </a:p>
          <a:p>
            <a:pPr eaLnBrk="1" hangingPunct="1">
              <a:defRPr/>
            </a:pPr>
            <a:r>
              <a:rPr lang="en-US" sz="1800" dirty="0" smtClean="0">
                <a:solidFill>
                  <a:schemeClr val="accent5"/>
                </a:solidFill>
              </a:rPr>
              <a:t>4. Model with mathematics</a:t>
            </a:r>
          </a:p>
          <a:p>
            <a:pPr eaLnBrk="1" hangingPunct="1">
              <a:defRPr/>
            </a:pPr>
            <a:r>
              <a:rPr lang="en-US" sz="1800" dirty="0" smtClean="0">
                <a:solidFill>
                  <a:schemeClr val="accent5"/>
                </a:solidFill>
              </a:rPr>
              <a:t>5. Use appropriate tools strategically</a:t>
            </a:r>
          </a:p>
          <a:p>
            <a:pPr eaLnBrk="1" hangingPunct="1">
              <a:defRPr/>
            </a:pPr>
            <a:endParaRPr lang="en-US" sz="1800" dirty="0" smtClean="0">
              <a:solidFill>
                <a:schemeClr val="accent5"/>
              </a:solidFill>
            </a:endParaRPr>
          </a:p>
        </p:txBody>
      </p:sp>
      <p:sp>
        <p:nvSpPr>
          <p:cNvPr id="9" name="TextBox 8"/>
          <p:cNvSpPr txBox="1"/>
          <p:nvPr/>
        </p:nvSpPr>
        <p:spPr>
          <a:xfrm>
            <a:off x="1857771" y="4935538"/>
            <a:ext cx="6448425" cy="1292225"/>
          </a:xfrm>
          <a:prstGeom prst="rect">
            <a:avLst/>
          </a:prstGeom>
          <a:solidFill>
            <a:schemeClr val="accent1">
              <a:lumMod val="60000"/>
              <a:lumOff val="40000"/>
            </a:schemeClr>
          </a:solid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b="1" dirty="0" smtClean="0">
                <a:solidFill>
                  <a:schemeClr val="accent5"/>
                </a:solidFill>
              </a:rPr>
              <a:t>SEEING STRUCTURE AND GENERALIZING</a:t>
            </a:r>
          </a:p>
          <a:p>
            <a:pPr eaLnBrk="1" hangingPunct="1">
              <a:defRPr/>
            </a:pPr>
            <a:r>
              <a:rPr lang="en-US" sz="1800" dirty="0" smtClean="0">
                <a:solidFill>
                  <a:schemeClr val="accent5"/>
                </a:solidFill>
              </a:rPr>
              <a:t>7. Look for and make use of structure</a:t>
            </a:r>
          </a:p>
          <a:p>
            <a:pPr eaLnBrk="1" hangingPunct="1">
              <a:defRPr/>
            </a:pPr>
            <a:r>
              <a:rPr lang="en-US" sz="1800" dirty="0" smtClean="0">
                <a:solidFill>
                  <a:schemeClr val="accent5"/>
                </a:solidFill>
              </a:rPr>
              <a:t>8. Look for and express regularity in repeated reasoning</a:t>
            </a:r>
          </a:p>
          <a:p>
            <a:pPr eaLnBrk="1" hangingPunct="1">
              <a:defRPr/>
            </a:pPr>
            <a:endParaRPr lang="en-US" sz="1800" dirty="0" smtClean="0">
              <a:solidFill>
                <a:schemeClr val="accent5"/>
              </a:solidFill>
            </a:endParaRPr>
          </a:p>
        </p:txBody>
      </p:sp>
      <p:sp>
        <p:nvSpPr>
          <p:cNvPr id="10" name="TextBox 9"/>
          <p:cNvSpPr txBox="1"/>
          <p:nvPr/>
        </p:nvSpPr>
        <p:spPr>
          <a:xfrm>
            <a:off x="395683" y="1641475"/>
            <a:ext cx="8545117" cy="2185214"/>
          </a:xfrm>
          <a:prstGeom prst="rect">
            <a:avLst/>
          </a:prstGeom>
          <a:solidFill>
            <a:schemeClr val="accent4"/>
          </a:solidFill>
        </p:spPr>
        <p:txBody>
          <a:bodyPr wrap="square">
            <a:spAutoFit/>
          </a:bodyPr>
          <a:lstStyle/>
          <a:p>
            <a:pPr marL="342900" indent="-342900">
              <a:defRPr/>
            </a:pPr>
            <a:r>
              <a:rPr lang="en-US" sz="4000" b="1" dirty="0">
                <a:latin typeface="Arial Narrow"/>
                <a:cs typeface="Arial Narrow"/>
              </a:rPr>
              <a:t>OVERARCHING HABITS OF MIND</a:t>
            </a:r>
          </a:p>
          <a:p>
            <a:pPr marL="342900" indent="-342900">
              <a:defRPr/>
            </a:pPr>
            <a:r>
              <a:rPr lang="en-US" sz="3200" dirty="0">
                <a:latin typeface="Arial Narrow"/>
                <a:cs typeface="Arial Narrow"/>
              </a:rPr>
              <a:t>1. Make sense of problems and perseveres in solving them</a:t>
            </a:r>
          </a:p>
          <a:p>
            <a:pPr marL="342900" indent="-342900">
              <a:defRPr/>
            </a:pPr>
            <a:r>
              <a:rPr lang="en-US" sz="3200" dirty="0">
                <a:latin typeface="Arial Narrow"/>
                <a:cs typeface="Arial Narrow"/>
              </a:rPr>
              <a:t>6. Attend to precision</a:t>
            </a:r>
          </a:p>
        </p:txBody>
      </p:sp>
    </p:spTree>
    <p:extLst>
      <p:ext uri="{BB962C8B-B14F-4D97-AF65-F5344CB8AC3E}">
        <p14:creationId xmlns:p14="http://schemas.microsoft.com/office/powerpoint/2010/main" val="13336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31" presetClass="exit" presetSubtype="0" fill="hold" grpId="0" nodeType="withEffect">
                                  <p:stCondLst>
                                    <p:cond delay="0"/>
                                  </p:stCondLst>
                                  <p:childTnLst>
                                    <p:anim calcmode="lin" valueType="num">
                                      <p:cBhvr>
                                        <p:cTn id="15" dur="1000"/>
                                        <p:tgtEl>
                                          <p:spTgt spid="6"/>
                                        </p:tgtEl>
                                        <p:attrNameLst>
                                          <p:attrName>ppt_w</p:attrName>
                                        </p:attrNameLst>
                                      </p:cBhvr>
                                      <p:tavLst>
                                        <p:tav tm="0">
                                          <p:val>
                                            <p:strVal val="ppt_w"/>
                                          </p:val>
                                        </p:tav>
                                        <p:tav tm="100000">
                                          <p:val>
                                            <p:fltVal val="0"/>
                                          </p:val>
                                        </p:tav>
                                      </p:tavLst>
                                    </p:anim>
                                    <p:anim calcmode="lin" valueType="num">
                                      <p:cBhvr>
                                        <p:cTn id="16" dur="1000"/>
                                        <p:tgtEl>
                                          <p:spTgt spid="6"/>
                                        </p:tgtEl>
                                        <p:attrNameLst>
                                          <p:attrName>ppt_h</p:attrName>
                                        </p:attrNameLst>
                                      </p:cBhvr>
                                      <p:tavLst>
                                        <p:tav tm="0">
                                          <p:val>
                                            <p:strVal val="ppt_h"/>
                                          </p:val>
                                        </p:tav>
                                        <p:tav tm="100000">
                                          <p:val>
                                            <p:fltVal val="0"/>
                                          </p:val>
                                        </p:tav>
                                      </p:tavLst>
                                    </p:anim>
                                    <p:anim calcmode="lin" valueType="num">
                                      <p:cBhvr>
                                        <p:cTn id="17" dur="1000"/>
                                        <p:tgtEl>
                                          <p:spTgt spid="6"/>
                                        </p:tgtEl>
                                        <p:attrNameLst>
                                          <p:attrName>style.rotation</p:attrName>
                                        </p:attrNameLst>
                                      </p:cBhvr>
                                      <p:tavLst>
                                        <p:tav tm="0">
                                          <p:val>
                                            <p:fltVal val="0"/>
                                          </p:val>
                                        </p:tav>
                                        <p:tav tm="100000">
                                          <p:val>
                                            <p:fltVal val="90"/>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53" presetClass="entr" presetSubtype="16" fill="hold" grpId="1" nodeType="withEffect">
                                  <p:stCondLst>
                                    <p:cond delay="1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0" fill="hold"/>
                                        <p:tgtEl>
                                          <p:spTgt spid="10"/>
                                        </p:tgtEl>
                                        <p:attrNameLst>
                                          <p:attrName>ppt_w</p:attrName>
                                        </p:attrNameLst>
                                      </p:cBhvr>
                                      <p:tavLst>
                                        <p:tav tm="0">
                                          <p:val>
                                            <p:fltVal val="0"/>
                                          </p:val>
                                        </p:tav>
                                        <p:tav tm="100000">
                                          <p:val>
                                            <p:strVal val="#ppt_w"/>
                                          </p:val>
                                        </p:tav>
                                      </p:tavLst>
                                    </p:anim>
                                    <p:anim calcmode="lin" valueType="num">
                                      <p:cBhvr>
                                        <p:cTn id="23" dur="2500" fill="hold"/>
                                        <p:tgtEl>
                                          <p:spTgt spid="10"/>
                                        </p:tgtEl>
                                        <p:attrNameLst>
                                          <p:attrName>ppt_h</p:attrName>
                                        </p:attrNameLst>
                                      </p:cBhvr>
                                      <p:tavLst>
                                        <p:tav tm="0">
                                          <p:val>
                                            <p:fltVal val="0"/>
                                          </p:val>
                                        </p:tav>
                                        <p:tav tm="100000">
                                          <p:val>
                                            <p:strVal val="#ppt_h"/>
                                          </p:val>
                                        </p:tav>
                                      </p:tavLst>
                                    </p:anim>
                                    <p:animEffect transition="in" filter="fade">
                                      <p:cBhvr>
                                        <p:cTn id="24"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3600"/>
              <a:t>Standards for </a:t>
            </a:r>
            <a:br>
              <a:rPr lang="en-US" sz="3600"/>
            </a:br>
            <a:r>
              <a:rPr lang="en-US" sz="3600"/>
              <a:t>Mathematical Practice</a:t>
            </a:r>
          </a:p>
        </p:txBody>
      </p:sp>
      <p:sp>
        <p:nvSpPr>
          <p:cNvPr id="15363" name="Rectangle 3"/>
          <p:cNvSpPr>
            <a:spLocks noGrp="1" noChangeArrowheads="1"/>
          </p:cNvSpPr>
          <p:nvPr>
            <p:ph idx="1"/>
          </p:nvPr>
        </p:nvSpPr>
        <p:spPr>
          <a:xfrm>
            <a:off x="165100" y="1455739"/>
            <a:ext cx="8737600" cy="3733800"/>
          </a:xfrm>
        </p:spPr>
        <p:txBody>
          <a:bodyPr>
            <a:noAutofit/>
          </a:bodyPr>
          <a:lstStyle/>
          <a:p>
            <a:pPr marL="914400" lvl="1" indent="-457200">
              <a:buFontTx/>
              <a:buAutoNum type="arabicPeriod"/>
            </a:pPr>
            <a:r>
              <a:rPr lang="en-US" sz="2400" dirty="0"/>
              <a:t>Make sense of problems and persevere in solving them.</a:t>
            </a:r>
          </a:p>
          <a:p>
            <a:pPr marL="914400" lvl="1" indent="-457200">
              <a:buFontTx/>
              <a:buAutoNum type="arabicPeriod"/>
            </a:pPr>
            <a:r>
              <a:rPr lang="en-US" sz="2400" dirty="0"/>
              <a:t>Reason abstractly and quantitatively.</a:t>
            </a:r>
          </a:p>
          <a:p>
            <a:pPr marL="914400" lvl="1" indent="-457200">
              <a:buFontTx/>
              <a:buAutoNum type="arabicPeriod"/>
            </a:pPr>
            <a:r>
              <a:rPr lang="en-US" sz="2400" dirty="0"/>
              <a:t>Construct viable arguments and critique the reasoning of others.</a:t>
            </a:r>
          </a:p>
          <a:p>
            <a:pPr marL="914400" lvl="1" indent="-457200">
              <a:buFontTx/>
              <a:buAutoNum type="arabicPeriod"/>
            </a:pPr>
            <a:r>
              <a:rPr lang="en-US" sz="2400" dirty="0"/>
              <a:t>Model with mathematics.</a:t>
            </a:r>
          </a:p>
          <a:p>
            <a:pPr marL="914400" lvl="1" indent="-457200">
              <a:buFontTx/>
              <a:buAutoNum type="arabicPeriod"/>
            </a:pPr>
            <a:r>
              <a:rPr lang="en-US" sz="2400" dirty="0"/>
              <a:t>Use appropriate tools strategically.</a:t>
            </a:r>
          </a:p>
          <a:p>
            <a:pPr marL="914400" lvl="1" indent="-457200">
              <a:buFontTx/>
              <a:buAutoNum type="arabicPeriod"/>
            </a:pPr>
            <a:r>
              <a:rPr lang="en-US" sz="2400" dirty="0"/>
              <a:t>Attend to precision.</a:t>
            </a:r>
          </a:p>
          <a:p>
            <a:pPr marL="914400" lvl="1" indent="-457200">
              <a:buFontTx/>
              <a:buAutoNum type="arabicPeriod"/>
            </a:pPr>
            <a:r>
              <a:rPr lang="en-US" sz="2400" dirty="0"/>
              <a:t>Look for and make use of structure.</a:t>
            </a:r>
          </a:p>
          <a:p>
            <a:pPr marL="914400" lvl="1" indent="-457200">
              <a:buFontTx/>
              <a:buAutoNum type="arabicPeriod"/>
            </a:pPr>
            <a:r>
              <a:rPr lang="en-US" sz="2400" dirty="0"/>
              <a:t>Look for and express regularity in repeated reasoning.</a:t>
            </a:r>
          </a:p>
        </p:txBody>
      </p:sp>
    </p:spTree>
    <p:extLst>
      <p:ext uri="{BB962C8B-B14F-4D97-AF65-F5344CB8AC3E}">
        <p14:creationId xmlns:p14="http://schemas.microsoft.com/office/powerpoint/2010/main" val="177599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536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536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SMP 1: Make Sense of Problems and persevere in Solving </a:t>
            </a:r>
            <a:r>
              <a:rPr lang="en-US" dirty="0" err="1" smtClean="0"/>
              <a:t>THem</a:t>
            </a:r>
            <a:endParaRPr lang="en-US" dirty="0"/>
          </a:p>
        </p:txBody>
      </p:sp>
      <p:sp>
        <p:nvSpPr>
          <p:cNvPr id="3" name="Content Placeholder 2"/>
          <p:cNvSpPr>
            <a:spLocks noGrp="1"/>
          </p:cNvSpPr>
          <p:nvPr>
            <p:ph idx="1"/>
          </p:nvPr>
        </p:nvSpPr>
        <p:spPr>
          <a:xfrm>
            <a:off x="685800" y="1417638"/>
            <a:ext cx="8356600" cy="3130916"/>
          </a:xfrm>
        </p:spPr>
        <p:txBody>
          <a:bodyPr>
            <a:normAutofit/>
          </a:bodyPr>
          <a:lstStyle/>
          <a:p>
            <a:pPr marL="68580">
              <a:spcAft>
                <a:spcPts val="600"/>
              </a:spcAft>
              <a:buNone/>
            </a:pPr>
            <a:endParaRPr lang="en-US" sz="2400" dirty="0" smtClean="0"/>
          </a:p>
          <a:p>
            <a:pPr marL="68580">
              <a:spcAft>
                <a:spcPts val="600"/>
              </a:spcAft>
              <a:buNone/>
            </a:pPr>
            <a:r>
              <a:rPr lang="en-US" sz="2400" dirty="0" smtClean="0"/>
              <a:t>What does it mean to:  </a:t>
            </a:r>
          </a:p>
          <a:p>
            <a:pPr marL="68580">
              <a:spcAft>
                <a:spcPts val="600"/>
              </a:spcAft>
              <a:buNone/>
            </a:pPr>
            <a:r>
              <a:rPr lang="en-US" sz="2400" dirty="0"/>
              <a:t>	</a:t>
            </a:r>
            <a:r>
              <a:rPr lang="en-US" sz="2400" dirty="0" smtClean="0"/>
              <a:t>	“Make sense of problems and persevere in solving them”?</a:t>
            </a:r>
          </a:p>
          <a:p>
            <a:pPr marL="68580">
              <a:spcAft>
                <a:spcPts val="600"/>
              </a:spcAft>
              <a:buNone/>
            </a:pPr>
            <a:r>
              <a:rPr lang="en-US" sz="2400" dirty="0" smtClean="0"/>
              <a:t>At your table, Round Robin* your thoughts about what this SMP means.</a:t>
            </a:r>
            <a:endParaRPr lang="en-US" sz="2400" dirty="0"/>
          </a:p>
          <a:p>
            <a:pPr marL="68580">
              <a:spcAft>
                <a:spcPts val="600"/>
              </a:spcAft>
              <a:buNone/>
            </a:pPr>
            <a:endParaRPr lang="en-US" sz="2400" dirty="0"/>
          </a:p>
          <a:p>
            <a:pPr marL="274320">
              <a:spcAft>
                <a:spcPts val="600"/>
              </a:spcAft>
              <a:buNone/>
            </a:pPr>
            <a:endParaRPr lang="en-US" dirty="0"/>
          </a:p>
        </p:txBody>
      </p:sp>
      <p:sp>
        <p:nvSpPr>
          <p:cNvPr id="4" name="TextBox 3"/>
          <p:cNvSpPr txBox="1"/>
          <p:nvPr/>
        </p:nvSpPr>
        <p:spPr>
          <a:xfrm>
            <a:off x="58615" y="5826369"/>
            <a:ext cx="4026877" cy="923330"/>
          </a:xfrm>
          <a:prstGeom prst="rect">
            <a:avLst/>
          </a:prstGeom>
          <a:noFill/>
        </p:spPr>
        <p:txBody>
          <a:bodyPr wrap="square" rtlCol="0">
            <a:spAutoFit/>
          </a:bodyPr>
          <a:lstStyle/>
          <a:p>
            <a:r>
              <a:rPr lang="en-US" dirty="0" smtClean="0">
                <a:solidFill>
                  <a:schemeClr val="bg2"/>
                </a:solidFill>
              </a:rPr>
              <a:t>*Round Robin:  moving around the table clockwise, each person at the table states one thought/answer to a prompt.</a:t>
            </a:r>
            <a:endParaRPr lang="en-US" dirty="0">
              <a:solidFill>
                <a:schemeClr val="bg2"/>
              </a:solidFill>
            </a:endParaRPr>
          </a:p>
        </p:txBody>
      </p:sp>
    </p:spTree>
    <p:extLst>
      <p:ext uri="{BB962C8B-B14F-4D97-AF65-F5344CB8AC3E}">
        <p14:creationId xmlns:p14="http://schemas.microsoft.com/office/powerpoint/2010/main" val="18951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SMP 1: Make Sense of Problems and persevere in Solving </a:t>
            </a:r>
            <a:r>
              <a:rPr lang="en-US" dirty="0" err="1" smtClean="0"/>
              <a:t>THem</a:t>
            </a:r>
            <a:endParaRPr lang="en-US" dirty="0"/>
          </a:p>
        </p:txBody>
      </p:sp>
      <p:sp>
        <p:nvSpPr>
          <p:cNvPr id="3" name="Content Placeholder 2"/>
          <p:cNvSpPr>
            <a:spLocks noGrp="1"/>
          </p:cNvSpPr>
          <p:nvPr>
            <p:ph idx="1"/>
          </p:nvPr>
        </p:nvSpPr>
        <p:spPr>
          <a:xfrm>
            <a:off x="685800" y="1417638"/>
            <a:ext cx="8356600" cy="4373562"/>
          </a:xfrm>
        </p:spPr>
        <p:txBody>
          <a:bodyPr>
            <a:normAutofit/>
          </a:bodyPr>
          <a:lstStyle/>
          <a:p>
            <a:pPr marL="68580">
              <a:spcAft>
                <a:spcPts val="600"/>
              </a:spcAft>
              <a:buNone/>
            </a:pPr>
            <a:endParaRPr lang="en-US" sz="2400" dirty="0" smtClean="0"/>
          </a:p>
          <a:p>
            <a:pPr marL="68580">
              <a:spcAft>
                <a:spcPts val="600"/>
              </a:spcAft>
              <a:buNone/>
            </a:pPr>
            <a:r>
              <a:rPr lang="en-US" sz="2400" dirty="0" smtClean="0"/>
              <a:t>Mathematically proficient students: </a:t>
            </a:r>
          </a:p>
          <a:p>
            <a:pPr marL="457200" indent="-457200">
              <a:spcAft>
                <a:spcPts val="600"/>
              </a:spcAft>
            </a:pPr>
            <a:r>
              <a:rPr lang="en-US" sz="2400" dirty="0" smtClean="0"/>
              <a:t>start </a:t>
            </a:r>
            <a:r>
              <a:rPr lang="en-US" sz="2400" dirty="0"/>
              <a:t>by explaining to themselves the meaning of a problem and looking for entry </a:t>
            </a:r>
            <a:r>
              <a:rPr lang="en-US" sz="2400" dirty="0" smtClean="0"/>
              <a:t>points </a:t>
            </a:r>
            <a:r>
              <a:rPr lang="en-US" sz="2400" dirty="0"/>
              <a:t>to its solution. </a:t>
            </a:r>
          </a:p>
          <a:p>
            <a:pPr marL="457200" indent="-457200">
              <a:spcAft>
                <a:spcPts val="600"/>
              </a:spcAft>
            </a:pPr>
            <a:r>
              <a:rPr lang="en-US" sz="2400" dirty="0"/>
              <a:t> analyze givens, constraints, relationships, and goals. </a:t>
            </a:r>
          </a:p>
          <a:p>
            <a:pPr marL="457200" indent="-457200">
              <a:spcAft>
                <a:spcPts val="600"/>
              </a:spcAft>
            </a:pPr>
            <a:r>
              <a:rPr lang="en-US" sz="2400" dirty="0" smtClean="0"/>
              <a:t>make </a:t>
            </a:r>
            <a:r>
              <a:rPr lang="en-US" sz="2400" dirty="0"/>
              <a:t>conjectures about the form and meaning of the solution. </a:t>
            </a:r>
          </a:p>
          <a:p>
            <a:pPr marL="457200" indent="-457200">
              <a:spcAft>
                <a:spcPts val="600"/>
              </a:spcAft>
            </a:pPr>
            <a:r>
              <a:rPr lang="en-US" sz="2400" dirty="0" smtClean="0"/>
              <a:t>plan </a:t>
            </a:r>
            <a:r>
              <a:rPr lang="en-US" sz="2400" dirty="0"/>
              <a:t>a solution pathway rather than simply jumping into a solution attempt. </a:t>
            </a:r>
          </a:p>
          <a:p>
            <a:pPr marL="274320">
              <a:spcAft>
                <a:spcPts val="600"/>
              </a:spcAft>
              <a:buNone/>
            </a:pPr>
            <a:endParaRPr lang="en-US" dirty="0"/>
          </a:p>
        </p:txBody>
      </p:sp>
    </p:spTree>
    <p:extLst>
      <p:ext uri="{BB962C8B-B14F-4D97-AF65-F5344CB8AC3E}">
        <p14:creationId xmlns:p14="http://schemas.microsoft.com/office/powerpoint/2010/main" val="3267305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11.9|9.9|11.8"/>
</p:tagLst>
</file>

<file path=ppt/tags/tag2.xml><?xml version="1.0" encoding="utf-8"?>
<p:tagLst xmlns:a="http://schemas.openxmlformats.org/drawingml/2006/main" xmlns:r="http://schemas.openxmlformats.org/officeDocument/2006/relationships" xmlns:p="http://schemas.openxmlformats.org/presentationml/2006/main">
  <p:tag name="TIMING" val="|7.8|11.9|9.9|11.8"/>
</p:tagLst>
</file>

<file path=ppt/theme/theme1.xml><?xml version="1.0" encoding="utf-8"?>
<a:theme xmlns:a="http://schemas.openxmlformats.org/drawingml/2006/main" name="Urban Pop">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5458</TotalTime>
  <Words>2478</Words>
  <Application>Microsoft Office PowerPoint</Application>
  <PresentationFormat>On-screen Show (4:3)</PresentationFormat>
  <Paragraphs>246</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Urban Pop</vt:lpstr>
      <vt:lpstr>Making Sense, Attending to Precision and Gaining Fluency with Numbers</vt:lpstr>
      <vt:lpstr>King Arthur’s Round table</vt:lpstr>
      <vt:lpstr>King Arthur’s Round Table</vt:lpstr>
      <vt:lpstr>Common Core State Standards  for Mathematics</vt:lpstr>
      <vt:lpstr>Standards for  Mathematical Practice</vt:lpstr>
      <vt:lpstr>CCSS Mathematical Practices</vt:lpstr>
      <vt:lpstr>Standards for  Mathematical Practice</vt:lpstr>
      <vt:lpstr>SMP 1: Make Sense of Problems and persevere in Solving THem</vt:lpstr>
      <vt:lpstr>SMP 1: Make Sense of Problems and persevere in Solving THem</vt:lpstr>
      <vt:lpstr>SMP 1: Make Sense of Problems cont.</vt:lpstr>
      <vt:lpstr>Making Sense of Problems and Persevering</vt:lpstr>
      <vt:lpstr>Making Sense of Problems and Persevering</vt:lpstr>
      <vt:lpstr>SMP 6: Attend to precision</vt:lpstr>
      <vt:lpstr>SMP 6: Attend to precision</vt:lpstr>
      <vt:lpstr>Attending to precision</vt:lpstr>
      <vt:lpstr>Attending to precision</vt:lpstr>
      <vt:lpstr>Grade 7 Mathematics Sample ER Item </vt:lpstr>
      <vt:lpstr>HS Mathematics Sample ER Item</vt:lpstr>
      <vt:lpstr>Postage Stamps</vt:lpstr>
      <vt:lpstr>PowerPoint Presentation</vt:lpstr>
      <vt:lpstr>Grade 6: The Number System</vt:lpstr>
      <vt:lpstr>Grades 7-8: The Number System</vt:lpstr>
      <vt:lpstr>High School-Number and Quantity</vt:lpstr>
      <vt:lpstr>Number in the CCSS-M</vt:lpstr>
      <vt:lpstr>Smarter Balanced Assessment</vt:lpstr>
      <vt:lpstr>SBAC Mathematics Assessment Claims </vt:lpstr>
      <vt:lpstr>SBAC Mathematics Assessment Claims </vt:lpstr>
      <vt:lpstr>Assessment Targets</vt:lpstr>
      <vt:lpstr>Assessment  Targets for Number</vt:lpstr>
      <vt:lpstr>Assessment  Targets for Number</vt:lpstr>
      <vt:lpstr>Assessment  Targets for Number</vt:lpstr>
      <vt:lpstr>SBAC Item/Task Specifications</vt:lpstr>
      <vt:lpstr>PowerPoint Presentation</vt:lpstr>
      <vt:lpstr>PowerPoint Presentation</vt:lpstr>
      <vt:lpstr>Smarter Balanced Assessment</vt:lpstr>
    </vt:vector>
  </TitlesOfParts>
  <Company>School of Education, 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Attending to Precision and Gaining Fluency with Numbers</dc:title>
  <dc:creator>Julie Orosco</dc:creator>
  <cp:lastModifiedBy>Julie Orosco</cp:lastModifiedBy>
  <cp:revision>26</cp:revision>
  <dcterms:created xsi:type="dcterms:W3CDTF">2012-10-29T18:20:49Z</dcterms:created>
  <dcterms:modified xsi:type="dcterms:W3CDTF">2012-11-05T05:44:53Z</dcterms:modified>
</cp:coreProperties>
</file>