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47"/>
  </p:notesMasterIdLst>
  <p:handoutMasterIdLst>
    <p:handoutMasterId r:id="rId48"/>
  </p:handoutMasterIdLst>
  <p:sldIdLst>
    <p:sldId id="299" r:id="rId2"/>
    <p:sldId id="399" r:id="rId3"/>
    <p:sldId id="300" r:id="rId4"/>
    <p:sldId id="301" r:id="rId5"/>
    <p:sldId id="400" r:id="rId6"/>
    <p:sldId id="401" r:id="rId7"/>
    <p:sldId id="403" r:id="rId8"/>
    <p:sldId id="402" r:id="rId9"/>
    <p:sldId id="446" r:id="rId10"/>
    <p:sldId id="447" r:id="rId11"/>
    <p:sldId id="405" r:id="rId12"/>
    <p:sldId id="406" r:id="rId13"/>
    <p:sldId id="407" r:id="rId14"/>
    <p:sldId id="408" r:id="rId15"/>
    <p:sldId id="409" r:id="rId16"/>
    <p:sldId id="411" r:id="rId17"/>
    <p:sldId id="410" r:id="rId18"/>
    <p:sldId id="412" r:id="rId19"/>
    <p:sldId id="413" r:id="rId20"/>
    <p:sldId id="414" r:id="rId21"/>
    <p:sldId id="415" r:id="rId22"/>
    <p:sldId id="416" r:id="rId23"/>
    <p:sldId id="417" r:id="rId24"/>
    <p:sldId id="418" r:id="rId25"/>
    <p:sldId id="419" r:id="rId26"/>
    <p:sldId id="421" r:id="rId27"/>
    <p:sldId id="422" r:id="rId28"/>
    <p:sldId id="420" r:id="rId29"/>
    <p:sldId id="423" r:id="rId30"/>
    <p:sldId id="424" r:id="rId31"/>
    <p:sldId id="425" r:id="rId32"/>
    <p:sldId id="426" r:id="rId33"/>
    <p:sldId id="427" r:id="rId34"/>
    <p:sldId id="428" r:id="rId35"/>
    <p:sldId id="429" r:id="rId36"/>
    <p:sldId id="430" r:id="rId37"/>
    <p:sldId id="431" r:id="rId38"/>
    <p:sldId id="433" r:id="rId39"/>
    <p:sldId id="436" r:id="rId40"/>
    <p:sldId id="432" r:id="rId41"/>
    <p:sldId id="440" r:id="rId42"/>
    <p:sldId id="443" r:id="rId43"/>
    <p:sldId id="444" r:id="rId44"/>
    <p:sldId id="445" r:id="rId45"/>
    <p:sldId id="398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636" autoAdjust="0"/>
    <p:restoredTop sz="94659" autoAdjust="0"/>
  </p:normalViewPr>
  <p:slideViewPr>
    <p:cSldViewPr snapToGrid="0" showGuides="1">
      <p:cViewPr>
        <p:scale>
          <a:sx n="50" d="100"/>
          <a:sy n="50" d="100"/>
        </p:scale>
        <p:origin x="-51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98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7754DB34-5292-420A-864B-0234ED2FE387}" type="datetimeFigureOut">
              <a:rPr lang="en-US"/>
              <a:pPr/>
              <a:t>11/2/2013</a:t>
            </a:fld>
            <a:endParaRPr lang="en-US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E5D54A40-EDBD-4306-94AB-074BDA9EC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1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DB69DD-0D6E-4865-AA37-9808F665BAD2}" type="datetimeFigureOut">
              <a:rPr lang="en-US"/>
              <a:pPr>
                <a:defRPr/>
              </a:pPr>
              <a:t>11/2/2013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F01C7B6-F0C9-4851-8C8B-B659439F2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39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35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fld id="{9F5F6C47-EDBA-4820-AFCB-0C06BA606503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49A0-1030-44A6-A553-7BC281357F8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49A0-1030-44A6-A553-7BC281357F8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CBB00-A5F3-41F9-AFF6-073E7D8C2350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E3C94-294A-479A-A206-1B2E77334B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531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68A06-3451-44A5-B3CC-314F64C55C27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9479A-36CE-4678-B976-45EA8D0CAA8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327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6B2E1-3D85-4403-AE76-86798949D420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FB8D6-1067-4BA0-B6BB-B923FC37628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943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7B22B-83D3-4BF8-B52C-5D9C97403605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DDB07-2D2D-414E-9105-9593C8B6A26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673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/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14828-D7C1-440A-8ED6-9621EA8D3B28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60356-3654-4DDC-8AD5-96ECF560B13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4260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D2EF8-06D5-4978-A1BC-98930061E6ED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A216-1E76-42DB-A2B3-E40013C8158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346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68409-A819-4074-8507-D5412BC7052B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011A-3BC9-4710-9ACD-4C4022E88B5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904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D9F1D-015D-4B23-AEDC-52F5A756178E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93D63-A7DB-479A-A20D-64C13788C8B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560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4D1A5-9B7B-4B44-9912-FA56BB745E48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8171F-CE29-45BB-9346-FD5B25115A6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922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/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0834-40C0-4A7B-A3A6-C01A35A03D0E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3650C-EB6D-4F0E-9DA9-B314AC19EB6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3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1645F-E3B5-4CBF-B0CE-2600FC015560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C715C-6770-4392-BDB2-92A95B766FC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89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75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91B8BE36-500C-46E4-ABF0-ACD46442D677}" type="datetimeFigureOut">
              <a:rPr lang="en-US"/>
              <a:pPr>
                <a:defRPr/>
              </a:pPr>
              <a:t>11/2/2013</a:t>
            </a:fld>
            <a:endParaRPr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F048090B-420A-48FC-8F73-534441BCB58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6" r:id="rId2"/>
    <p:sldLayoutId id="2147483898" r:id="rId3"/>
    <p:sldLayoutId id="2147483895" r:id="rId4"/>
    <p:sldLayoutId id="2147483894" r:id="rId5"/>
    <p:sldLayoutId id="2147483893" r:id="rId6"/>
    <p:sldLayoutId id="2147483892" r:id="rId7"/>
    <p:sldLayoutId id="2147483891" r:id="rId8"/>
    <p:sldLayoutId id="2147483899" r:id="rId9"/>
    <p:sldLayoutId id="2147483890" r:id="rId10"/>
    <p:sldLayoutId id="2147483889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fontAlgn="base">
        <a:spcBef>
          <a:spcPct val="0"/>
        </a:spcBef>
        <a:spcAft>
          <a:spcPct val="0"/>
        </a:spcAft>
        <a:defRPr lang="en-US" sz="5300" b="1" kern="1200" dirty="0">
          <a:solidFill>
            <a:srgbClr val="171B73"/>
          </a:solidFill>
          <a:latin typeface="+mj-lt"/>
          <a:ea typeface="+mj-lt"/>
          <a:cs typeface="+mj-lt"/>
        </a:defRPr>
      </a:lvl1pPr>
      <a:lvl2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fontAlgn="base">
        <a:spcBef>
          <a:spcPct val="20000"/>
        </a:spcBef>
        <a:spcAft>
          <a:spcPct val="0"/>
        </a:spcAft>
        <a:buClr>
          <a:srgbClr val="C43D1F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fontAlgn="base">
        <a:spcBef>
          <a:spcPct val="20000"/>
        </a:spcBef>
        <a:spcAft>
          <a:spcPct val="0"/>
        </a:spcAft>
        <a:buClr>
          <a:srgbClr val="B42469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B309B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5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30%20+%2016.flv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hyperlink" Target="39%20+%2025.fl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wireless@ucdmp.edu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153400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</a:rPr>
              <a:t>UCDMP Saturday Series  </a:t>
            </a:r>
            <a:r>
              <a:rPr lang="en-US" sz="3600" b="1" dirty="0" smtClean="0"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</a:rPr>
              <a:t>2013-14</a:t>
            </a:r>
          </a:p>
          <a:p>
            <a:pPr algn="ctr"/>
            <a:endParaRPr lang="en-US" sz="4000" dirty="0"/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Vision of the Common Core: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Changing Beliefs,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Transforming Practice</a:t>
            </a:r>
          </a:p>
          <a:p>
            <a:pPr algn="ctr"/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Kindergarten – 6</a:t>
            </a:r>
            <a:r>
              <a:rPr lang="en-US" sz="4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Grade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 smtClean="0"/>
              <a:t>Saturday</a:t>
            </a:r>
            <a:r>
              <a:rPr lang="en-US" sz="2800" b="1" dirty="0"/>
              <a:t>, </a:t>
            </a:r>
            <a:r>
              <a:rPr lang="en-US" sz="2800" b="1" dirty="0" smtClean="0"/>
              <a:t>November 2, 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87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7188"/>
            <a:ext cx="8514694" cy="45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2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SMP #3: Construct viable arguments and critique the reasoning of others”</a:t>
            </a:r>
          </a:p>
          <a:p>
            <a:endParaRPr lang="en-US" dirty="0"/>
          </a:p>
          <a:p>
            <a:r>
              <a:rPr lang="en-US" dirty="0" smtClean="0"/>
              <a:t>Based on your work on Equation Challenge, what are characteristics of a “viable argument”?</a:t>
            </a:r>
          </a:p>
        </p:txBody>
      </p:sp>
    </p:spTree>
    <p:extLst>
      <p:ext uri="{BB962C8B-B14F-4D97-AF65-F5344CB8AC3E}">
        <p14:creationId xmlns:p14="http://schemas.microsoft.com/office/powerpoint/2010/main" val="324344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 484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AB484 establishes </a:t>
            </a:r>
            <a:r>
              <a:rPr lang="en-US" sz="3200" dirty="0"/>
              <a:t>the </a:t>
            </a:r>
            <a:r>
              <a:rPr lang="en-US" sz="3200" dirty="0" smtClean="0"/>
              <a:t>California Measurement </a:t>
            </a:r>
            <a:r>
              <a:rPr lang="en-US" sz="3200" dirty="0"/>
              <a:t>of Academic Performance and Progress (</a:t>
            </a:r>
            <a:r>
              <a:rPr lang="en-US" sz="3200" dirty="0" err="1"/>
              <a:t>CalMAPP</a:t>
            </a:r>
            <a:r>
              <a:rPr lang="en-US" sz="3200" dirty="0"/>
              <a:t>) assessment system.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4981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2013-2014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96300" cy="4525963"/>
          </a:xfrm>
        </p:spPr>
        <p:txBody>
          <a:bodyPr/>
          <a:lstStyle/>
          <a:p>
            <a:pPr lvl="0"/>
            <a:r>
              <a:rPr lang="en-US" sz="3200" dirty="0"/>
              <a:t>Field test </a:t>
            </a:r>
            <a:r>
              <a:rPr lang="en-US" sz="3200" dirty="0" smtClean="0"/>
              <a:t>of SBAC summative assessments for ELA and math in grades 3-8 and 11 (</a:t>
            </a:r>
            <a:r>
              <a:rPr lang="en-US" sz="3200" dirty="0"/>
              <a:t>March 18 - June 6, </a:t>
            </a:r>
            <a:r>
              <a:rPr lang="en-US" sz="3200" dirty="0" smtClean="0"/>
              <a:t>2014)</a:t>
            </a:r>
          </a:p>
          <a:p>
            <a:pPr lvl="0"/>
            <a:r>
              <a:rPr lang="en-US" sz="3200" dirty="0" smtClean="0"/>
              <a:t>Each </a:t>
            </a:r>
            <a:r>
              <a:rPr lang="en-US" sz="3200" dirty="0"/>
              <a:t>participating student will take either an ELA or </a:t>
            </a:r>
            <a:r>
              <a:rPr lang="en-US" sz="3200" dirty="0" smtClean="0"/>
              <a:t>math </a:t>
            </a:r>
            <a:r>
              <a:rPr lang="en-US" sz="3200" dirty="0"/>
              <a:t>field test.</a:t>
            </a:r>
          </a:p>
          <a:p>
            <a:pPr lvl="0"/>
            <a:r>
              <a:rPr lang="en-US" sz="3200" dirty="0"/>
              <a:t>Grade-level science </a:t>
            </a:r>
            <a:r>
              <a:rPr lang="en-US" sz="3200" dirty="0" smtClean="0"/>
              <a:t>assessments (CST or alternate) in </a:t>
            </a:r>
            <a:r>
              <a:rPr lang="en-US" sz="3200" dirty="0"/>
              <a:t>grades </a:t>
            </a:r>
            <a:r>
              <a:rPr lang="en-US" sz="3200" dirty="0" smtClean="0"/>
              <a:t>5, 8, </a:t>
            </a:r>
            <a:r>
              <a:rPr lang="en-US" sz="3200" dirty="0"/>
              <a:t>and </a:t>
            </a:r>
            <a:r>
              <a:rPr lang="en-US" sz="3200" dirty="0" smtClean="0"/>
              <a:t>10</a:t>
            </a:r>
            <a:endParaRPr lang="en-US" sz="3200" dirty="0"/>
          </a:p>
          <a:p>
            <a:pPr lvl="0"/>
            <a:r>
              <a:rPr lang="en-US" sz="3200" dirty="0"/>
              <a:t>CAPA for ELA and </a:t>
            </a:r>
            <a:r>
              <a:rPr lang="en-US" sz="3200" dirty="0" smtClean="0"/>
              <a:t>math </a:t>
            </a:r>
            <a:r>
              <a:rPr lang="en-US" sz="3200" dirty="0"/>
              <a:t>in grades </a:t>
            </a:r>
            <a:r>
              <a:rPr lang="en-US" sz="3200" dirty="0" smtClean="0"/>
              <a:t>2-11 </a:t>
            </a:r>
          </a:p>
        </p:txBody>
      </p:sp>
    </p:spTree>
    <p:extLst>
      <p:ext uri="{BB962C8B-B14F-4D97-AF65-F5344CB8AC3E}">
        <p14:creationId xmlns:p14="http://schemas.microsoft.com/office/powerpoint/2010/main" val="19542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Field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9630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b="1" dirty="0" smtClean="0"/>
              <a:t>What </a:t>
            </a:r>
            <a:r>
              <a:rPr lang="en-US" b="1" dirty="0"/>
              <a:t>item types will the FT include?</a:t>
            </a:r>
            <a:endParaRPr lang="en-US" dirty="0"/>
          </a:p>
          <a:p>
            <a:r>
              <a:rPr lang="en-US" sz="3200" dirty="0"/>
              <a:t>A</a:t>
            </a:r>
            <a:r>
              <a:rPr lang="en-US" sz="3200" dirty="0" smtClean="0"/>
              <a:t> </a:t>
            </a:r>
            <a:r>
              <a:rPr lang="en-US" sz="3200" dirty="0"/>
              <a:t>computer-based component and performance task component. </a:t>
            </a:r>
            <a:endParaRPr lang="en-US" sz="3200" dirty="0" smtClean="0"/>
          </a:p>
          <a:p>
            <a:r>
              <a:rPr lang="en-US" sz="3200" dirty="0" smtClean="0"/>
              <a:t>Item </a:t>
            </a:r>
            <a:r>
              <a:rPr lang="en-US" sz="3200" dirty="0"/>
              <a:t>types will include </a:t>
            </a:r>
            <a:r>
              <a:rPr lang="en-US" sz="3200" dirty="0" smtClean="0"/>
              <a:t>multiple-choice</a:t>
            </a:r>
            <a:r>
              <a:rPr lang="en-US" sz="3200" dirty="0"/>
              <a:t>, matching, fill-in tables, drag and drop, graphing, short text, long essay. </a:t>
            </a:r>
            <a:endParaRPr lang="en-US" sz="3200" dirty="0" smtClean="0"/>
          </a:p>
          <a:p>
            <a:r>
              <a:rPr lang="en-US" sz="3200" dirty="0" smtClean="0"/>
              <a:t>Each </a:t>
            </a:r>
            <a:r>
              <a:rPr lang="en-US" sz="3200" dirty="0"/>
              <a:t>FT will include a performance task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429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Field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9630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b="1" dirty="0" smtClean="0"/>
              <a:t>Will </a:t>
            </a:r>
            <a:r>
              <a:rPr lang="en-US" b="1" dirty="0"/>
              <a:t>the FT be adaptive?</a:t>
            </a:r>
            <a:endParaRPr lang="en-US" dirty="0"/>
          </a:p>
          <a:p>
            <a:r>
              <a:rPr lang="en-US" dirty="0"/>
              <a:t>No. </a:t>
            </a:r>
            <a:r>
              <a:rPr lang="en-US" dirty="0" smtClean="0"/>
              <a:t>it </a:t>
            </a:r>
            <a:r>
              <a:rPr lang="en-US" dirty="0"/>
              <a:t>will give students an experience similar to that of </a:t>
            </a:r>
            <a:r>
              <a:rPr lang="en-US" dirty="0" smtClean="0"/>
              <a:t>the </a:t>
            </a:r>
            <a:r>
              <a:rPr lang="en-US" dirty="0"/>
              <a:t>test </a:t>
            </a:r>
          </a:p>
          <a:p>
            <a:r>
              <a:rPr lang="en-US" dirty="0" smtClean="0"/>
              <a:t>Computer based summative assessment</a:t>
            </a:r>
          </a:p>
          <a:p>
            <a:r>
              <a:rPr lang="en-US" dirty="0" smtClean="0"/>
              <a:t>Performance task. </a:t>
            </a:r>
          </a:p>
          <a:p>
            <a:r>
              <a:rPr lang="en-US" dirty="0"/>
              <a:t>S</a:t>
            </a:r>
            <a:r>
              <a:rPr lang="en-US" dirty="0" smtClean="0"/>
              <a:t>ame </a:t>
            </a:r>
            <a:r>
              <a:rPr lang="en-US" dirty="0"/>
              <a:t>mix of content, item types, and cognitive complexity that will be present on the 2015 operational test.</a:t>
            </a:r>
          </a:p>
        </p:txBody>
      </p:sp>
    </p:spTree>
    <p:extLst>
      <p:ext uri="{BB962C8B-B14F-4D97-AF65-F5344CB8AC3E}">
        <p14:creationId xmlns:p14="http://schemas.microsoft.com/office/powerpoint/2010/main" val="302849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Field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9630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b="1" dirty="0" smtClean="0"/>
              <a:t>Will </a:t>
            </a:r>
            <a:r>
              <a:rPr lang="en-US" b="1" dirty="0"/>
              <a:t>there be a paper-and-pencil version of the FT?</a:t>
            </a:r>
            <a:endParaRPr lang="en-US" dirty="0"/>
          </a:p>
          <a:p>
            <a:r>
              <a:rPr lang="en-US" dirty="0"/>
              <a:t>No. The FT is meant to “test the test” mimicking as close as possible the operational testing conditions.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beginning </a:t>
            </a:r>
            <a:r>
              <a:rPr lang="en-US" dirty="0"/>
              <a:t>in the 2014-15 school year, a paper-and-pencil version will be available for up to three </a:t>
            </a:r>
            <a:r>
              <a:rPr lang="en-US" dirty="0" smtClean="0"/>
              <a:t>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Stoplight the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indent="0">
              <a:buNone/>
            </a:pPr>
            <a:r>
              <a:rPr lang="en-US" dirty="0" smtClean="0"/>
              <a:t>Work in grade level groups</a:t>
            </a:r>
          </a:p>
          <a:p>
            <a:r>
              <a:rPr lang="en-US" dirty="0" smtClean="0"/>
              <a:t>Common Core State Standards</a:t>
            </a:r>
          </a:p>
          <a:p>
            <a:r>
              <a:rPr lang="en-US" dirty="0" smtClean="0"/>
              <a:t>Former California Standards</a:t>
            </a:r>
          </a:p>
          <a:p>
            <a:endParaRPr lang="en-US" dirty="0"/>
          </a:p>
          <a:p>
            <a:r>
              <a:rPr lang="en-US" dirty="0" smtClean="0"/>
              <a:t>Create a chart that shows the relationship between the CCSS-M and the previous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600200"/>
            <a:ext cx="8439150" cy="4525963"/>
          </a:xfrm>
        </p:spPr>
        <p:txBody>
          <a:bodyPr/>
          <a:lstStyle/>
          <a:p>
            <a:r>
              <a:rPr lang="en-US" dirty="0" smtClean="0"/>
              <a:t>As you read each CCSS, find the former CA standard(s) that relate to that standard</a:t>
            </a:r>
          </a:p>
          <a:p>
            <a:pPr lvl="1"/>
            <a:r>
              <a:rPr lang="en-US" sz="2800" dirty="0" smtClean="0"/>
              <a:t>Highlight in green the CC standard or parts of standards that are the same</a:t>
            </a:r>
          </a:p>
          <a:p>
            <a:pPr lvl="1"/>
            <a:r>
              <a:rPr lang="en-US" sz="2800" dirty="0"/>
              <a:t>Highlight in </a:t>
            </a:r>
            <a:r>
              <a:rPr lang="en-US" sz="2800" dirty="0" smtClean="0"/>
              <a:t>yellow the CC standards </a:t>
            </a:r>
            <a:r>
              <a:rPr lang="en-US" sz="2800" dirty="0"/>
              <a:t>or parts of standards that are </a:t>
            </a:r>
            <a:r>
              <a:rPr lang="en-US" sz="2800" dirty="0" smtClean="0"/>
              <a:t>similar but need modifications to match</a:t>
            </a:r>
          </a:p>
          <a:p>
            <a:pPr lvl="1"/>
            <a:r>
              <a:rPr lang="en-US" sz="2800" dirty="0"/>
              <a:t>Highlight in </a:t>
            </a:r>
            <a:r>
              <a:rPr lang="en-US" sz="2800" dirty="0" smtClean="0"/>
              <a:t>pink the CC standards </a:t>
            </a:r>
            <a:r>
              <a:rPr lang="en-US" sz="2800" dirty="0"/>
              <a:t>or parts of standards that are </a:t>
            </a:r>
            <a:r>
              <a:rPr lang="en-US" sz="2800" b="1" dirty="0" smtClean="0"/>
              <a:t>NOT</a:t>
            </a:r>
            <a:r>
              <a:rPr lang="en-US" sz="2800" dirty="0" smtClean="0"/>
              <a:t> the </a:t>
            </a:r>
            <a:r>
              <a:rPr lang="en-US" sz="2800" dirty="0"/>
              <a:t>same</a:t>
            </a:r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Stoplight the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2743200" cy="1143000"/>
          </a:xfrm>
        </p:spPr>
        <p:txBody>
          <a:bodyPr/>
          <a:lstStyle/>
          <a:p>
            <a:r>
              <a:rPr lang="en-US" dirty="0" smtClean="0"/>
              <a:t>CCSS-M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600200"/>
            <a:ext cx="843915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dirty="0" smtClean="0"/>
              <a:t>Create a poster</a:t>
            </a:r>
            <a:endParaRPr lang="en-US" dirty="0"/>
          </a:p>
          <a:p>
            <a:r>
              <a:rPr lang="en-US" dirty="0" smtClean="0"/>
              <a:t>The first </a:t>
            </a:r>
            <a:r>
              <a:rPr lang="en-US" dirty="0"/>
              <a:t>c</a:t>
            </a:r>
            <a:r>
              <a:rPr lang="en-US" dirty="0" smtClean="0"/>
              <a:t>olumn are the (highlighted) CCSS</a:t>
            </a:r>
          </a:p>
          <a:p>
            <a:r>
              <a:rPr lang="en-US" dirty="0" smtClean="0"/>
              <a:t>The second column are the former standards that are basically the same as the CCSS (</a:t>
            </a:r>
            <a:r>
              <a:rPr lang="en-US" dirty="0" smtClean="0"/>
              <a:t>green) and the former </a:t>
            </a:r>
            <a:r>
              <a:rPr lang="en-US" dirty="0"/>
              <a:t>standards that are </a:t>
            </a:r>
            <a:r>
              <a:rPr lang="en-US" dirty="0" smtClean="0"/>
              <a:t>similar to the CCSS but require modification </a:t>
            </a:r>
            <a:r>
              <a:rPr lang="en-US" dirty="0" smtClean="0"/>
              <a:t>(yellow)</a:t>
            </a:r>
            <a:endParaRPr lang="en-US" dirty="0" smtClean="0"/>
          </a:p>
          <a:p>
            <a:r>
              <a:rPr lang="en-US" dirty="0" smtClean="0"/>
              <a:t>Set aside those standards that DO NOT match</a:t>
            </a:r>
            <a:endParaRPr lang="en-US" dirty="0"/>
          </a:p>
          <a:p>
            <a:endParaRPr lang="en-US" dirty="0"/>
          </a:p>
          <a:p>
            <a:pPr marL="530225" lvl="1" indent="0">
              <a:buNone/>
            </a:pPr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0" y="304800"/>
            <a:ext cx="42672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defPPr>
              <a:defRPr sz="4400">
                <a:solidFill>
                  <a:schemeClr val="tx2">
                    <a:shade val="80000"/>
                    <a:satMod val="150000"/>
                  </a:schemeClr>
                </a:solidFill>
                <a:latin typeface="+mj-lt"/>
                <a:ea typeface="+mj-ea"/>
                <a:cs typeface="+mj-cs"/>
              </a:defRPr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lang="en-US" sz="5300" b="1" kern="1200" dirty="0">
                <a:solidFill>
                  <a:srgbClr val="171B73"/>
                </a:solidFill>
                <a:latin typeface="+mj-lt"/>
                <a:ea typeface="+mj-lt"/>
                <a:cs typeface="+mj-lt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5300" b="1">
                <a:solidFill>
                  <a:srgbClr val="171B73"/>
                </a:solidFill>
                <a:latin typeface="Bodoni MT" pitchFamily="18" charset="0"/>
              </a:defRPr>
            </a:lvl9pPr>
          </a:lstStyle>
          <a:p>
            <a:r>
              <a:rPr lang="en-US" dirty="0" smtClean="0"/>
              <a:t>Former 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49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162050"/>
            <a:ext cx="8648700" cy="54673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Introductions and Overview</a:t>
            </a:r>
            <a:endParaRPr lang="en-US" sz="3200" dirty="0"/>
          </a:p>
          <a:p>
            <a:r>
              <a:rPr lang="en-US" sz="3200" dirty="0" smtClean="0"/>
              <a:t>Problem Solving: Equation Challenge</a:t>
            </a:r>
            <a:endParaRPr lang="en-US" sz="3200" dirty="0"/>
          </a:p>
          <a:p>
            <a:r>
              <a:rPr lang="en-US" sz="3200" dirty="0" smtClean="0"/>
              <a:t>“Stoplight” the Content Standards</a:t>
            </a:r>
          </a:p>
          <a:p>
            <a:r>
              <a:rPr lang="en-US" sz="3200" dirty="0" smtClean="0"/>
              <a:t>Assessment and Balance</a:t>
            </a:r>
          </a:p>
          <a:p>
            <a:pPr lvl="1"/>
            <a:r>
              <a:rPr lang="en-US" sz="3200" dirty="0" smtClean="0"/>
              <a:t>MARS Task – Buttons</a:t>
            </a:r>
          </a:p>
          <a:p>
            <a:pPr lvl="1"/>
            <a:r>
              <a:rPr lang="en-US" sz="3200" dirty="0" smtClean="0"/>
              <a:t>SBAC Items</a:t>
            </a:r>
          </a:p>
          <a:p>
            <a:pPr lvl="1"/>
            <a:endParaRPr lang="en-US" sz="3200" dirty="0"/>
          </a:p>
          <a:p>
            <a:r>
              <a:rPr lang="en-US" sz="3800" b="1" i="1" dirty="0" smtClean="0"/>
              <a:t>LUNCH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457200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sz="4800" b="1" dirty="0" smtClean="0">
                <a:solidFill>
                  <a:srgbClr val="171B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" pitchFamily="18" charset="0"/>
              </a:rPr>
              <a:t>Agenda</a:t>
            </a:r>
            <a:endParaRPr lang="en-US" sz="4800" b="1" dirty="0">
              <a:solidFill>
                <a:srgbClr val="171B7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600200"/>
            <a:ext cx="843915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dirty="0" smtClean="0"/>
              <a:t>Look at the standards that are not on the poster</a:t>
            </a:r>
          </a:p>
          <a:p>
            <a:pPr marL="184150" indent="0">
              <a:buNone/>
            </a:pPr>
            <a:endParaRPr lang="en-US" dirty="0" smtClean="0"/>
          </a:p>
          <a:p>
            <a:r>
              <a:rPr lang="en-US" dirty="0" smtClean="0"/>
              <a:t>What are the topics/skills that you can stop teaching right now?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Stoplight the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600200"/>
            <a:ext cx="843915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dirty="0" smtClean="0"/>
              <a:t>Look at the standards highlighted in yellow</a:t>
            </a:r>
          </a:p>
          <a:p>
            <a:pPr marL="184150" indent="0">
              <a:buNone/>
            </a:pPr>
            <a:endParaRPr lang="en-US" dirty="0" smtClean="0"/>
          </a:p>
          <a:p>
            <a:r>
              <a:rPr lang="en-US" dirty="0"/>
              <a:t>What are the topics/skills that you can stop teaching </a:t>
            </a:r>
            <a:r>
              <a:rPr lang="en-US" dirty="0" smtClean="0"/>
              <a:t>now?</a:t>
            </a:r>
          </a:p>
          <a:p>
            <a:endParaRPr lang="en-US" dirty="0"/>
          </a:p>
          <a:p>
            <a:r>
              <a:rPr lang="en-US" dirty="0" smtClean="0"/>
              <a:t>What are the topics/skills that you need to find additional materials or lessons to teach?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Stoplight the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indent="0">
              <a:buNone/>
            </a:pPr>
            <a:r>
              <a:rPr lang="en-US" b="1" dirty="0" smtClean="0"/>
              <a:t>Inside Mathematics</a:t>
            </a:r>
          </a:p>
          <a:p>
            <a:r>
              <a:rPr lang="en-US" b="1" dirty="0" smtClean="0"/>
              <a:t>Tasks </a:t>
            </a:r>
            <a:r>
              <a:rPr lang="en-US" b="1" dirty="0"/>
              <a:t>and Assessments Aligned with Common Core State Standards for </a:t>
            </a:r>
            <a:r>
              <a:rPr lang="en-US" b="1" dirty="0" smtClean="0"/>
              <a:t>Mathematics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aterials </a:t>
            </a:r>
            <a:r>
              <a:rPr lang="en-US" dirty="0"/>
              <a:t>and tasks </a:t>
            </a:r>
            <a:r>
              <a:rPr lang="en-US" dirty="0" smtClean="0"/>
              <a:t>for use with students</a:t>
            </a:r>
          </a:p>
          <a:p>
            <a:r>
              <a:rPr lang="en-US" dirty="0"/>
              <a:t>D</a:t>
            </a:r>
            <a:r>
              <a:rPr lang="en-US" dirty="0" smtClean="0"/>
              <a:t>eveloped </a:t>
            </a:r>
            <a:r>
              <a:rPr lang="en-US" dirty="0"/>
              <a:t>by the Mathematics Assessment Resource Service (MARS)</a:t>
            </a:r>
          </a:p>
        </p:txBody>
      </p:sp>
    </p:spTree>
    <p:extLst>
      <p:ext uri="{BB962C8B-B14F-4D97-AF65-F5344CB8AC3E}">
        <p14:creationId xmlns:p14="http://schemas.microsoft.com/office/powerpoint/2010/main" val="70038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00200"/>
            <a:ext cx="882015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b="1" dirty="0" smtClean="0"/>
              <a:t>Generate </a:t>
            </a:r>
            <a:r>
              <a:rPr lang="en-US" b="1" dirty="0"/>
              <a:t>and analyze patterns.</a:t>
            </a:r>
          </a:p>
          <a:p>
            <a:r>
              <a:rPr lang="en-US" dirty="0" smtClean="0"/>
              <a:t>4.OA 5</a:t>
            </a:r>
            <a:r>
              <a:rPr lang="en-US" dirty="0"/>
              <a:t>. </a:t>
            </a:r>
            <a:r>
              <a:rPr lang="en-US" dirty="0" smtClean="0"/>
              <a:t>Generate </a:t>
            </a:r>
            <a:r>
              <a:rPr lang="en-US" dirty="0"/>
              <a:t>a number or shape pattern that follows a given rule. Identify apparent features of the pattern that were not explicit in the rule itself. </a:t>
            </a:r>
            <a:r>
              <a:rPr lang="en-US" i="1" dirty="0"/>
              <a:t>For example, given the rule “Add 3” and the starting number 1, generate</a:t>
            </a:r>
            <a:r>
              <a:rPr lang="en-US" dirty="0"/>
              <a:t> </a:t>
            </a:r>
            <a:r>
              <a:rPr lang="en-US" i="1" dirty="0"/>
              <a:t>terms in the resulting sequence and observe that the terms appear to</a:t>
            </a:r>
            <a:r>
              <a:rPr lang="en-US" dirty="0"/>
              <a:t> </a:t>
            </a:r>
            <a:r>
              <a:rPr lang="en-US" i="1" dirty="0"/>
              <a:t>alternate between odd and even numbers. Explain informally why the</a:t>
            </a:r>
            <a:r>
              <a:rPr lang="en-US" dirty="0"/>
              <a:t> </a:t>
            </a:r>
            <a:r>
              <a:rPr lang="en-US" i="1" dirty="0"/>
              <a:t>numbers will continue to alternate in this way.</a:t>
            </a:r>
            <a:endParaRPr lang="en-US" dirty="0"/>
          </a:p>
          <a:p>
            <a:pPr marL="184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25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600200"/>
            <a:ext cx="824865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sz="3200" b="1" dirty="0" smtClean="0"/>
              <a:t>Standards for Math Practice</a:t>
            </a:r>
          </a:p>
          <a:p>
            <a:pPr marL="184150" indent="0">
              <a:buNone/>
            </a:pPr>
            <a:endParaRPr lang="en-US" sz="3200" b="1" dirty="0" smtClean="0"/>
          </a:p>
          <a:p>
            <a:r>
              <a:rPr lang="en-US" dirty="0" smtClean="0"/>
              <a:t>#3   </a:t>
            </a:r>
            <a:r>
              <a:rPr lang="en-US" dirty="0"/>
              <a:t>Construct viable arguments and critique the reasoning of others</a:t>
            </a:r>
            <a:r>
              <a:rPr lang="en-US" dirty="0" smtClean="0"/>
              <a:t>.</a:t>
            </a:r>
          </a:p>
          <a:p>
            <a:pPr marL="184150" indent="0">
              <a:buNone/>
            </a:pPr>
            <a:endParaRPr lang="en-US" dirty="0" smtClean="0"/>
          </a:p>
          <a:p>
            <a:r>
              <a:rPr lang="en-US" dirty="0" smtClean="0"/>
              <a:t>#7   </a:t>
            </a:r>
            <a:r>
              <a:rPr lang="en-US" dirty="0"/>
              <a:t>Look for and make use of structure.</a:t>
            </a:r>
          </a:p>
          <a:p>
            <a:endParaRPr lang="en-US" b="1" dirty="0"/>
          </a:p>
          <a:p>
            <a:pPr marL="184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974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9" y="19049"/>
            <a:ext cx="8503920" cy="329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3257550"/>
            <a:ext cx="8503921" cy="357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7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9" y="19049"/>
            <a:ext cx="8503920" cy="329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3331599"/>
            <a:ext cx="8503921" cy="350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031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9" y="19049"/>
            <a:ext cx="8503920" cy="329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9" y="3667124"/>
            <a:ext cx="8481728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5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Balanced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49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Balanced Math Program</a:t>
            </a:r>
          </a:p>
        </p:txBody>
      </p:sp>
      <p:sp>
        <p:nvSpPr>
          <p:cNvPr id="1935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Conceptual Knowledge</a:t>
            </a:r>
          </a:p>
          <a:p>
            <a:pPr lvl="1"/>
            <a:r>
              <a:rPr lang="en-US" sz="2600" dirty="0" smtClean="0"/>
              <a:t>“Why” the math works</a:t>
            </a:r>
          </a:p>
          <a:p>
            <a:pPr lvl="1">
              <a:buFont typeface="Wingdings 2" pitchFamily="18" charset="2"/>
              <a:buNone/>
            </a:pPr>
            <a:endParaRPr lang="en-US" sz="2600" dirty="0" smtClean="0"/>
          </a:p>
          <a:p>
            <a:r>
              <a:rPr lang="en-US" sz="3200" dirty="0" smtClean="0"/>
              <a:t>Procedural Skills</a:t>
            </a:r>
          </a:p>
          <a:p>
            <a:pPr lvl="1"/>
            <a:r>
              <a:rPr lang="en-US" sz="2600" dirty="0" smtClean="0"/>
              <a:t>“How” the math works</a:t>
            </a:r>
          </a:p>
          <a:p>
            <a:pPr lvl="1">
              <a:buFont typeface="Wingdings 2" pitchFamily="18" charset="2"/>
              <a:buNone/>
            </a:pPr>
            <a:endParaRPr lang="en-US" sz="2600" dirty="0" smtClean="0"/>
          </a:p>
          <a:p>
            <a:r>
              <a:rPr lang="en-US" sz="3200" dirty="0" smtClean="0"/>
              <a:t>Mathematical Reasoning/Problem Solving </a:t>
            </a:r>
          </a:p>
          <a:p>
            <a:pPr lvl="1"/>
            <a:r>
              <a:rPr lang="en-US" sz="2600" dirty="0" smtClean="0"/>
              <a:t>“Where the math works</a:t>
            </a:r>
          </a:p>
          <a:p>
            <a:pPr lvl="1">
              <a:buFont typeface="Wingdings 2" pitchFamily="18" charset="2"/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31044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162050"/>
            <a:ext cx="8648700" cy="5467350"/>
          </a:xfrm>
        </p:spPr>
        <p:txBody>
          <a:bodyPr>
            <a:normAutofit/>
          </a:bodyPr>
          <a:lstStyle/>
          <a:p>
            <a:pPr marL="184150" indent="0">
              <a:buNone/>
            </a:pPr>
            <a:r>
              <a:rPr lang="en-US" sz="3000" dirty="0" smtClean="0"/>
              <a:t>Grades K-2: Room next to us</a:t>
            </a:r>
          </a:p>
          <a:p>
            <a:pPr marL="184150" indent="0">
              <a:buNone/>
            </a:pPr>
            <a:r>
              <a:rPr lang="en-US" sz="3000" dirty="0" smtClean="0"/>
              <a:t>Grades 3-5: Remain in this room</a:t>
            </a:r>
          </a:p>
          <a:p>
            <a:r>
              <a:rPr lang="en-US" sz="3000" dirty="0" smtClean="0"/>
              <a:t>Using Games to Teach and Review Math Skills and Concepts</a:t>
            </a:r>
          </a:p>
          <a:p>
            <a:r>
              <a:rPr lang="en-US" sz="3000" dirty="0" smtClean="0"/>
              <a:t>Planning for the CCSS-M</a:t>
            </a:r>
            <a:endParaRPr lang="en-US" sz="3000" dirty="0"/>
          </a:p>
          <a:p>
            <a:r>
              <a:rPr lang="en-US" sz="3000" dirty="0" smtClean="0"/>
              <a:t>Sharing and Reflections</a:t>
            </a:r>
            <a:r>
              <a:rPr lang="en-US" sz="3000" dirty="0"/>
              <a:t>	</a:t>
            </a:r>
            <a:endParaRPr lang="en-US" sz="3000" dirty="0" smtClean="0"/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457200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sz="4800" b="1" dirty="0" smtClean="0">
                <a:solidFill>
                  <a:srgbClr val="171B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" pitchFamily="18" charset="0"/>
              </a:rPr>
              <a:t>Agenda</a:t>
            </a:r>
            <a:endParaRPr lang="en-US" sz="4800" b="1" dirty="0">
              <a:solidFill>
                <a:srgbClr val="171B7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Conceptual Understanding</a:t>
            </a:r>
          </a:p>
        </p:txBody>
      </p:sp>
      <p:sp>
        <p:nvSpPr>
          <p:cNvPr id="2058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50000"/>
              </a:spcAft>
            </a:pPr>
            <a:r>
              <a:rPr lang="en-US" smtClean="0"/>
              <a:t>Provides understanding of basic rules or principles that underlie the mathematics</a:t>
            </a:r>
          </a:p>
          <a:p>
            <a:pPr>
              <a:spcAft>
                <a:spcPct val="50000"/>
              </a:spcAft>
            </a:pPr>
            <a:r>
              <a:rPr lang="en-US" smtClean="0"/>
              <a:t>Creates flexibility in using a variety of approaches</a:t>
            </a:r>
          </a:p>
          <a:p>
            <a:pPr>
              <a:spcAft>
                <a:spcPct val="50000"/>
              </a:spcAft>
            </a:pPr>
            <a:r>
              <a:rPr lang="en-US" smtClean="0"/>
              <a:t>Enables students to detect procedural errors</a:t>
            </a:r>
          </a:p>
          <a:p>
            <a:pPr>
              <a:spcAft>
                <a:spcPct val="50000"/>
              </a:spcAft>
            </a:pPr>
            <a:r>
              <a:rPr lang="en-US" smtClean="0"/>
              <a:t>Facilitates representation and translation</a:t>
            </a:r>
          </a:p>
        </p:txBody>
      </p:sp>
    </p:spTree>
    <p:extLst>
      <p:ext uri="{BB962C8B-B14F-4D97-AF65-F5344CB8AC3E}">
        <p14:creationId xmlns:p14="http://schemas.microsoft.com/office/powerpoint/2010/main" val="355943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sz="4900"/>
              <a:t>Procedures and Computation</a:t>
            </a:r>
          </a:p>
        </p:txBody>
      </p:sp>
      <p:sp>
        <p:nvSpPr>
          <p:cNvPr id="206851" name="Rectangle 3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smtClean="0"/>
              <a:t>Practice is required to become proficient</a:t>
            </a:r>
          </a:p>
          <a:p>
            <a:pPr>
              <a:spcAft>
                <a:spcPct val="50000"/>
              </a:spcAft>
            </a:pPr>
            <a:r>
              <a:rPr lang="en-US" smtClean="0"/>
              <a:t>Develops over time and increases in depth and complexity</a:t>
            </a:r>
          </a:p>
          <a:p>
            <a:pPr>
              <a:spcAft>
                <a:spcPct val="50000"/>
              </a:spcAft>
            </a:pPr>
            <a:r>
              <a:rPr lang="en-US" smtClean="0"/>
              <a:t>Distinguishes among different basic procedures by understanding what the procedures do</a:t>
            </a:r>
          </a:p>
        </p:txBody>
      </p:sp>
    </p:spTree>
    <p:extLst>
      <p:ext uri="{BB962C8B-B14F-4D97-AF65-F5344CB8AC3E}">
        <p14:creationId xmlns:p14="http://schemas.microsoft.com/office/powerpoint/2010/main" val="327631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Mathematical Reasoning</a:t>
            </a:r>
          </a:p>
        </p:txBody>
      </p:sp>
      <p:sp>
        <p:nvSpPr>
          <p:cNvPr id="2078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25000"/>
              </a:spcAft>
              <a:buFont typeface="Wingdings 2" pitchFamily="18" charset="2"/>
              <a:buNone/>
            </a:pPr>
            <a:r>
              <a:rPr lang="en-US" smtClean="0"/>
              <a:t>The process of problem solving involves</a:t>
            </a:r>
          </a:p>
          <a:p>
            <a:pPr>
              <a:spcAft>
                <a:spcPct val="25000"/>
              </a:spcAft>
            </a:pPr>
            <a:r>
              <a:rPr lang="en-US" smtClean="0"/>
              <a:t>Making conjectures</a:t>
            </a:r>
          </a:p>
          <a:p>
            <a:pPr>
              <a:spcAft>
                <a:spcPct val="25000"/>
              </a:spcAft>
            </a:pPr>
            <a:r>
              <a:rPr lang="en-US" smtClean="0"/>
              <a:t>Recognizing existing patterns</a:t>
            </a:r>
          </a:p>
          <a:p>
            <a:pPr>
              <a:spcAft>
                <a:spcPct val="25000"/>
              </a:spcAft>
            </a:pPr>
            <a:r>
              <a:rPr lang="en-US" smtClean="0"/>
              <a:t>Searching for connections to known mathematics</a:t>
            </a:r>
          </a:p>
          <a:p>
            <a:pPr>
              <a:spcAft>
                <a:spcPct val="25000"/>
              </a:spcAft>
            </a:pPr>
            <a:r>
              <a:rPr lang="en-US" smtClean="0"/>
              <a:t>Translating the gist of a problem into mathematical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16062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Mathematical Reasoning</a:t>
            </a:r>
          </a:p>
        </p:txBody>
      </p:sp>
      <p:sp>
        <p:nvSpPr>
          <p:cNvPr id="2088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45050"/>
          </a:xfrm>
        </p:spPr>
        <p:txBody>
          <a:bodyPr/>
          <a:lstStyle/>
          <a:p>
            <a:pPr>
              <a:spcAft>
                <a:spcPct val="25000"/>
              </a:spcAft>
              <a:buFont typeface="Wingdings 2" pitchFamily="18" charset="2"/>
              <a:buNone/>
            </a:pPr>
            <a:r>
              <a:rPr lang="en-US" smtClean="0"/>
              <a:t>The process of problem solving involves</a:t>
            </a:r>
          </a:p>
          <a:p>
            <a:pPr>
              <a:spcAft>
                <a:spcPct val="50000"/>
              </a:spcAft>
            </a:pPr>
            <a:r>
              <a:rPr lang="en-US" smtClean="0"/>
              <a:t>Putting together different pieces of information</a:t>
            </a:r>
          </a:p>
          <a:p>
            <a:pPr>
              <a:spcAft>
                <a:spcPct val="50000"/>
              </a:spcAft>
            </a:pPr>
            <a:r>
              <a:rPr lang="en-US" smtClean="0"/>
              <a:t>Developing a range of strategies to use </a:t>
            </a:r>
          </a:p>
          <a:p>
            <a:pPr>
              <a:spcAft>
                <a:spcPct val="50000"/>
              </a:spcAft>
            </a:pPr>
            <a:r>
              <a:rPr lang="en-US" smtClean="0"/>
              <a:t>Verifying the correctness of the solution</a:t>
            </a:r>
          </a:p>
          <a:p>
            <a:pPr>
              <a:spcAft>
                <a:spcPct val="50000"/>
              </a:spcAft>
            </a:pPr>
            <a:r>
              <a:rPr lang="en-US" smtClean="0"/>
              <a:t>Applying skills that require and strengthen  student’s conceptual and procedural competencies</a:t>
            </a:r>
          </a:p>
        </p:txBody>
      </p:sp>
    </p:spTree>
    <p:extLst>
      <p:ext uri="{BB962C8B-B14F-4D97-AF65-F5344CB8AC3E}">
        <p14:creationId xmlns:p14="http://schemas.microsoft.com/office/powerpoint/2010/main" val="237076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Balanced Assessments</a:t>
            </a:r>
          </a:p>
        </p:txBody>
      </p:sp>
      <p:sp>
        <p:nvSpPr>
          <p:cNvPr id="2119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 let’s look at a typical fraction problem</a:t>
            </a:r>
          </a:p>
          <a:p>
            <a:pPr algn="ctr"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Write an assessment question that assesses a student’s conceptual understanding of division of fractions.</a:t>
            </a:r>
          </a:p>
        </p:txBody>
      </p:sp>
      <p:graphicFrame>
        <p:nvGraphicFramePr>
          <p:cNvPr id="211972" name="Object 4"/>
          <p:cNvGraphicFramePr>
            <a:graphicFrameLocks noChangeAspect="1"/>
          </p:cNvGraphicFramePr>
          <p:nvPr/>
        </p:nvGraphicFramePr>
        <p:xfrm>
          <a:off x="4019550" y="2349500"/>
          <a:ext cx="13017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469800" imgH="330120" progId="Equation.3">
                  <p:embed/>
                </p:oleObj>
              </mc:Choice>
              <mc:Fallback>
                <p:oleObj name="Equation" r:id="rId3" imgW="4698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2349500"/>
                        <a:ext cx="13017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3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60" name="Text Box 68"/>
          <p:cNvSpPr txBox="1">
            <a:spLocks noChangeArrowheads="1"/>
          </p:cNvSpPr>
          <p:nvPr/>
        </p:nvSpPr>
        <p:spPr bwMode="auto">
          <a:xfrm>
            <a:off x="4278313" y="5038725"/>
            <a:ext cx="425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plus    of another group.</a:t>
            </a:r>
          </a:p>
        </p:txBody>
      </p:sp>
      <p:sp>
        <p:nvSpPr>
          <p:cNvPr id="213059" name="Text Box 67"/>
          <p:cNvSpPr txBox="1">
            <a:spLocks noChangeArrowheads="1"/>
          </p:cNvSpPr>
          <p:nvPr/>
        </p:nvSpPr>
        <p:spPr bwMode="auto">
          <a:xfrm>
            <a:off x="1100138" y="5045075"/>
            <a:ext cx="333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3 whole groups of</a:t>
            </a:r>
          </a:p>
        </p:txBody>
      </p:sp>
      <p:sp>
        <p:nvSpPr>
          <p:cNvPr id="212994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Conceptual Understanding</a:t>
            </a:r>
          </a:p>
        </p:txBody>
      </p:sp>
      <p:sp>
        <p:nvSpPr>
          <p:cNvPr id="2129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smtClean="0"/>
              <a:t>Show by using a drawing, model, or some other method what it means to divide       by   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240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240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240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400" smtClean="0"/>
              <a:t>                  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5946775" y="2105025"/>
          <a:ext cx="51911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3" imgW="215640" imgH="330120" progId="Equation.3">
                  <p:embed/>
                </p:oleObj>
              </mc:Choice>
              <mc:Fallback>
                <p:oleObj name="Equation" r:id="rId3" imgW="2156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6775" y="2105025"/>
                        <a:ext cx="51911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998" name="Object 6"/>
          <p:cNvGraphicFramePr>
            <a:graphicFrameLocks noChangeAspect="1"/>
          </p:cNvGraphicFramePr>
          <p:nvPr/>
        </p:nvGraphicFramePr>
        <p:xfrm>
          <a:off x="7038975" y="2105025"/>
          <a:ext cx="33496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5" imgW="139680" imgH="330120" progId="Equation.3">
                  <p:embed/>
                </p:oleObj>
              </mc:Choice>
              <mc:Fallback>
                <p:oleObj name="Equation" r:id="rId5" imgW="139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975" y="2105025"/>
                        <a:ext cx="33496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3015" name="Group 23"/>
          <p:cNvGrpSpPr>
            <a:grpSpLocks/>
          </p:cNvGrpSpPr>
          <p:nvPr/>
        </p:nvGrpSpPr>
        <p:grpSpPr bwMode="auto">
          <a:xfrm>
            <a:off x="2092325" y="3108325"/>
            <a:ext cx="1828800" cy="457200"/>
            <a:chOff x="1318" y="2448"/>
            <a:chExt cx="1152" cy="288"/>
          </a:xfrm>
        </p:grpSpPr>
        <p:sp>
          <p:nvSpPr>
            <p:cNvPr id="212999" name="Rectangle 7"/>
            <p:cNvSpPr>
              <a:spLocks noChangeArrowheads="1"/>
            </p:cNvSpPr>
            <p:nvPr/>
          </p:nvSpPr>
          <p:spPr bwMode="auto">
            <a:xfrm>
              <a:off x="1318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0" name="Rectangle 8"/>
            <p:cNvSpPr>
              <a:spLocks noChangeArrowheads="1"/>
            </p:cNvSpPr>
            <p:nvPr/>
          </p:nvSpPr>
          <p:spPr bwMode="auto">
            <a:xfrm>
              <a:off x="1606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1" name="Rectangle 9"/>
            <p:cNvSpPr>
              <a:spLocks noChangeArrowheads="1"/>
            </p:cNvSpPr>
            <p:nvPr/>
          </p:nvSpPr>
          <p:spPr bwMode="auto">
            <a:xfrm>
              <a:off x="1894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2" name="Rectangle 10"/>
            <p:cNvSpPr>
              <a:spLocks noChangeArrowheads="1"/>
            </p:cNvSpPr>
            <p:nvPr/>
          </p:nvSpPr>
          <p:spPr bwMode="auto">
            <a:xfrm>
              <a:off x="2182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40" name="Group 48"/>
          <p:cNvGrpSpPr>
            <a:grpSpLocks/>
          </p:cNvGrpSpPr>
          <p:nvPr/>
        </p:nvGrpSpPr>
        <p:grpSpPr bwMode="auto">
          <a:xfrm>
            <a:off x="4606925" y="3108325"/>
            <a:ext cx="1828800" cy="457200"/>
            <a:chOff x="2902" y="1958"/>
            <a:chExt cx="1152" cy="288"/>
          </a:xfrm>
        </p:grpSpPr>
        <p:sp>
          <p:nvSpPr>
            <p:cNvPr id="213003" name="Rectangle 11"/>
            <p:cNvSpPr>
              <a:spLocks noChangeArrowheads="1"/>
            </p:cNvSpPr>
            <p:nvPr/>
          </p:nvSpPr>
          <p:spPr bwMode="auto">
            <a:xfrm>
              <a:off x="2902" y="195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4" name="Rectangle 12"/>
            <p:cNvSpPr>
              <a:spLocks noChangeArrowheads="1"/>
            </p:cNvSpPr>
            <p:nvPr/>
          </p:nvSpPr>
          <p:spPr bwMode="auto">
            <a:xfrm>
              <a:off x="3190" y="195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5" name="Rectangle 13"/>
            <p:cNvSpPr>
              <a:spLocks noChangeArrowheads="1"/>
            </p:cNvSpPr>
            <p:nvPr/>
          </p:nvSpPr>
          <p:spPr bwMode="auto">
            <a:xfrm>
              <a:off x="3478" y="195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6" name="Rectangle 14"/>
            <p:cNvSpPr>
              <a:spLocks noChangeArrowheads="1"/>
            </p:cNvSpPr>
            <p:nvPr/>
          </p:nvSpPr>
          <p:spPr bwMode="auto">
            <a:xfrm>
              <a:off x="3766" y="1958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18" name="Group 26"/>
          <p:cNvGrpSpPr>
            <a:grpSpLocks/>
          </p:cNvGrpSpPr>
          <p:nvPr/>
        </p:nvGrpSpPr>
        <p:grpSpPr bwMode="auto">
          <a:xfrm>
            <a:off x="1423988" y="4165600"/>
            <a:ext cx="914400" cy="457200"/>
            <a:chOff x="897" y="3024"/>
            <a:chExt cx="576" cy="288"/>
          </a:xfrm>
        </p:grpSpPr>
        <p:sp>
          <p:nvSpPr>
            <p:cNvPr id="213007" name="Rectangle 15"/>
            <p:cNvSpPr>
              <a:spLocks noChangeArrowheads="1"/>
            </p:cNvSpPr>
            <p:nvPr/>
          </p:nvSpPr>
          <p:spPr bwMode="auto">
            <a:xfrm>
              <a:off x="897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8" name="Rectangle 16"/>
            <p:cNvSpPr>
              <a:spLocks noChangeArrowheads="1"/>
            </p:cNvSpPr>
            <p:nvPr/>
          </p:nvSpPr>
          <p:spPr bwMode="auto">
            <a:xfrm>
              <a:off x="1185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19" name="Group 27"/>
          <p:cNvGrpSpPr>
            <a:grpSpLocks/>
          </p:cNvGrpSpPr>
          <p:nvPr/>
        </p:nvGrpSpPr>
        <p:grpSpPr bwMode="auto">
          <a:xfrm>
            <a:off x="3003550" y="4165600"/>
            <a:ext cx="917575" cy="457200"/>
            <a:chOff x="1892" y="3024"/>
            <a:chExt cx="578" cy="288"/>
          </a:xfrm>
        </p:grpSpPr>
        <p:sp>
          <p:nvSpPr>
            <p:cNvPr id="213009" name="Rectangle 17"/>
            <p:cNvSpPr>
              <a:spLocks noChangeArrowheads="1"/>
            </p:cNvSpPr>
            <p:nvPr/>
          </p:nvSpPr>
          <p:spPr bwMode="auto">
            <a:xfrm>
              <a:off x="189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0" name="Rectangle 18"/>
            <p:cNvSpPr>
              <a:spLocks noChangeArrowheads="1"/>
            </p:cNvSpPr>
            <p:nvPr/>
          </p:nvSpPr>
          <p:spPr bwMode="auto">
            <a:xfrm>
              <a:off x="218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20" name="Group 28"/>
          <p:cNvGrpSpPr>
            <a:grpSpLocks/>
          </p:cNvGrpSpPr>
          <p:nvPr/>
        </p:nvGrpSpPr>
        <p:grpSpPr bwMode="auto">
          <a:xfrm>
            <a:off x="4606925" y="4165600"/>
            <a:ext cx="914400" cy="457200"/>
            <a:chOff x="2902" y="3024"/>
            <a:chExt cx="576" cy="288"/>
          </a:xfrm>
        </p:grpSpPr>
        <p:sp>
          <p:nvSpPr>
            <p:cNvPr id="213011" name="Rectangle 19"/>
            <p:cNvSpPr>
              <a:spLocks noChangeArrowheads="1"/>
            </p:cNvSpPr>
            <p:nvPr/>
          </p:nvSpPr>
          <p:spPr bwMode="auto">
            <a:xfrm>
              <a:off x="3190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2" name="Rectangle 20"/>
            <p:cNvSpPr>
              <a:spLocks noChangeArrowheads="1"/>
            </p:cNvSpPr>
            <p:nvPr/>
          </p:nvSpPr>
          <p:spPr bwMode="auto">
            <a:xfrm>
              <a:off x="290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41" name="Group 49"/>
          <p:cNvGrpSpPr>
            <a:grpSpLocks/>
          </p:cNvGrpSpPr>
          <p:nvPr/>
        </p:nvGrpSpPr>
        <p:grpSpPr bwMode="auto">
          <a:xfrm>
            <a:off x="6216650" y="4165600"/>
            <a:ext cx="914400" cy="457200"/>
            <a:chOff x="3916" y="2624"/>
            <a:chExt cx="576" cy="288"/>
          </a:xfrm>
        </p:grpSpPr>
        <p:sp>
          <p:nvSpPr>
            <p:cNvPr id="213013" name="Rectangle 21"/>
            <p:cNvSpPr>
              <a:spLocks noChangeArrowheads="1"/>
            </p:cNvSpPr>
            <p:nvPr/>
          </p:nvSpPr>
          <p:spPr bwMode="auto">
            <a:xfrm>
              <a:off x="3916" y="26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4" name="Rectangle 22"/>
            <p:cNvSpPr>
              <a:spLocks noChangeArrowheads="1"/>
            </p:cNvSpPr>
            <p:nvPr/>
          </p:nvSpPr>
          <p:spPr bwMode="auto">
            <a:xfrm>
              <a:off x="4204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13023" name="Object 31"/>
          <p:cNvGraphicFramePr>
            <a:graphicFrameLocks noChangeAspect="1"/>
          </p:cNvGraphicFramePr>
          <p:nvPr/>
        </p:nvGraphicFramePr>
        <p:xfrm>
          <a:off x="5051425" y="4846638"/>
          <a:ext cx="33496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7" imgW="139680" imgH="330120" progId="Equation.3">
                  <p:embed/>
                </p:oleObj>
              </mc:Choice>
              <mc:Fallback>
                <p:oleObj name="Equation" r:id="rId7" imgW="139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4846638"/>
                        <a:ext cx="33496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24" name="Object 32"/>
          <p:cNvGraphicFramePr>
            <a:graphicFrameLocks noChangeAspect="1"/>
          </p:cNvGraphicFramePr>
          <p:nvPr/>
        </p:nvGraphicFramePr>
        <p:xfrm>
          <a:off x="4014788" y="4846638"/>
          <a:ext cx="33496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9" imgW="139680" imgH="330120" progId="Equation.3">
                  <p:embed/>
                </p:oleObj>
              </mc:Choice>
              <mc:Fallback>
                <p:oleObj name="Equation" r:id="rId9" imgW="139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788" y="4846638"/>
                        <a:ext cx="334962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3042" name="Group 50"/>
          <p:cNvGrpSpPr>
            <a:grpSpLocks/>
          </p:cNvGrpSpPr>
          <p:nvPr/>
        </p:nvGrpSpPr>
        <p:grpSpPr bwMode="auto">
          <a:xfrm>
            <a:off x="2089150" y="3114675"/>
            <a:ext cx="914400" cy="457200"/>
            <a:chOff x="3916" y="2624"/>
            <a:chExt cx="576" cy="288"/>
          </a:xfrm>
        </p:grpSpPr>
        <p:sp>
          <p:nvSpPr>
            <p:cNvPr id="213043" name="Rectangle 51"/>
            <p:cNvSpPr>
              <a:spLocks noChangeArrowheads="1"/>
            </p:cNvSpPr>
            <p:nvPr/>
          </p:nvSpPr>
          <p:spPr bwMode="auto">
            <a:xfrm>
              <a:off x="3916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44" name="Rectangle 52"/>
            <p:cNvSpPr>
              <a:spLocks noChangeArrowheads="1"/>
            </p:cNvSpPr>
            <p:nvPr/>
          </p:nvSpPr>
          <p:spPr bwMode="auto">
            <a:xfrm>
              <a:off x="4204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45" name="Group 53"/>
          <p:cNvGrpSpPr>
            <a:grpSpLocks/>
          </p:cNvGrpSpPr>
          <p:nvPr/>
        </p:nvGrpSpPr>
        <p:grpSpPr bwMode="auto">
          <a:xfrm>
            <a:off x="3008313" y="3108325"/>
            <a:ext cx="914400" cy="457200"/>
            <a:chOff x="3916" y="2624"/>
            <a:chExt cx="576" cy="288"/>
          </a:xfrm>
        </p:grpSpPr>
        <p:sp>
          <p:nvSpPr>
            <p:cNvPr id="213046" name="Rectangle 54"/>
            <p:cNvSpPr>
              <a:spLocks noChangeArrowheads="1"/>
            </p:cNvSpPr>
            <p:nvPr/>
          </p:nvSpPr>
          <p:spPr bwMode="auto">
            <a:xfrm>
              <a:off x="3916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47" name="Rectangle 55"/>
            <p:cNvSpPr>
              <a:spLocks noChangeArrowheads="1"/>
            </p:cNvSpPr>
            <p:nvPr/>
          </p:nvSpPr>
          <p:spPr bwMode="auto">
            <a:xfrm>
              <a:off x="4204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48" name="Group 56"/>
          <p:cNvGrpSpPr>
            <a:grpSpLocks/>
          </p:cNvGrpSpPr>
          <p:nvPr/>
        </p:nvGrpSpPr>
        <p:grpSpPr bwMode="auto">
          <a:xfrm>
            <a:off x="4606925" y="3108325"/>
            <a:ext cx="914400" cy="457200"/>
            <a:chOff x="3916" y="2624"/>
            <a:chExt cx="576" cy="288"/>
          </a:xfrm>
        </p:grpSpPr>
        <p:sp>
          <p:nvSpPr>
            <p:cNvPr id="213049" name="Rectangle 57"/>
            <p:cNvSpPr>
              <a:spLocks noChangeArrowheads="1"/>
            </p:cNvSpPr>
            <p:nvPr/>
          </p:nvSpPr>
          <p:spPr bwMode="auto">
            <a:xfrm>
              <a:off x="3916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50" name="Rectangle 58"/>
            <p:cNvSpPr>
              <a:spLocks noChangeArrowheads="1"/>
            </p:cNvSpPr>
            <p:nvPr/>
          </p:nvSpPr>
          <p:spPr bwMode="auto">
            <a:xfrm>
              <a:off x="4204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051" name="Group 59"/>
          <p:cNvGrpSpPr>
            <a:grpSpLocks/>
          </p:cNvGrpSpPr>
          <p:nvPr/>
        </p:nvGrpSpPr>
        <p:grpSpPr bwMode="auto">
          <a:xfrm>
            <a:off x="5521325" y="3114675"/>
            <a:ext cx="914400" cy="457200"/>
            <a:chOff x="3916" y="2624"/>
            <a:chExt cx="576" cy="288"/>
          </a:xfrm>
        </p:grpSpPr>
        <p:sp>
          <p:nvSpPr>
            <p:cNvPr id="213052" name="Rectangle 60"/>
            <p:cNvSpPr>
              <a:spLocks noChangeArrowheads="1"/>
            </p:cNvSpPr>
            <p:nvPr/>
          </p:nvSpPr>
          <p:spPr bwMode="auto">
            <a:xfrm>
              <a:off x="3916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53" name="Rectangle 61"/>
            <p:cNvSpPr>
              <a:spLocks noChangeArrowheads="1"/>
            </p:cNvSpPr>
            <p:nvPr/>
          </p:nvSpPr>
          <p:spPr bwMode="auto">
            <a:xfrm>
              <a:off x="4204" y="2624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054" name="Oval 62"/>
          <p:cNvSpPr>
            <a:spLocks noChangeArrowheads="1"/>
          </p:cNvSpPr>
          <p:nvPr/>
        </p:nvSpPr>
        <p:spPr bwMode="auto">
          <a:xfrm>
            <a:off x="1219200" y="3943350"/>
            <a:ext cx="1316038" cy="893763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55" name="Oval 63"/>
          <p:cNvSpPr>
            <a:spLocks noChangeArrowheads="1"/>
          </p:cNvSpPr>
          <p:nvPr/>
        </p:nvSpPr>
        <p:spPr bwMode="auto">
          <a:xfrm>
            <a:off x="2786063" y="3952875"/>
            <a:ext cx="1316037" cy="893763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56" name="Oval 64"/>
          <p:cNvSpPr>
            <a:spLocks noChangeArrowheads="1"/>
          </p:cNvSpPr>
          <p:nvPr/>
        </p:nvSpPr>
        <p:spPr bwMode="auto">
          <a:xfrm>
            <a:off x="4416425" y="3938588"/>
            <a:ext cx="1316038" cy="893762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6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60" grpId="0"/>
      <p:bldP spid="213059" grpId="0"/>
      <p:bldP spid="213054" grpId="0" animBg="1"/>
      <p:bldP spid="213055" grpId="0" animBg="1"/>
      <p:bldP spid="21305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Procedural Skills</a:t>
            </a:r>
          </a:p>
        </p:txBody>
      </p:sp>
      <p:sp>
        <p:nvSpPr>
          <p:cNvPr id="2150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mtClean="0"/>
              <a:t>Solve          .  Be sure to show all of your work.</a:t>
            </a:r>
          </a:p>
        </p:txBody>
      </p:sp>
      <p:graphicFrame>
        <p:nvGraphicFramePr>
          <p:cNvPr id="215044" name="Object 4"/>
          <p:cNvGraphicFramePr>
            <a:graphicFrameLocks noChangeAspect="1"/>
          </p:cNvGraphicFramePr>
          <p:nvPr/>
        </p:nvGraphicFramePr>
        <p:xfrm>
          <a:off x="2119313" y="1676400"/>
          <a:ext cx="11144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3" imgW="469800" imgH="330120" progId="Equation.3">
                  <p:embed/>
                </p:oleObj>
              </mc:Choice>
              <mc:Fallback>
                <p:oleObj name="Equation" r:id="rId3" imgW="4698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3" y="1676400"/>
                        <a:ext cx="11144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5" name="Object 5"/>
          <p:cNvGraphicFramePr>
            <a:graphicFrameLocks noChangeAspect="1"/>
          </p:cNvGraphicFramePr>
          <p:nvPr/>
        </p:nvGraphicFramePr>
        <p:xfrm>
          <a:off x="1120775" y="3276600"/>
          <a:ext cx="17653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5" imgW="583920" imgH="330120" progId="Equation.3">
                  <p:embed/>
                </p:oleObj>
              </mc:Choice>
              <mc:Fallback>
                <p:oleObj name="Equation" r:id="rId5" imgW="5839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3276600"/>
                        <a:ext cx="176530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6" name="Object 6"/>
          <p:cNvGraphicFramePr>
            <a:graphicFrameLocks noChangeAspect="1"/>
          </p:cNvGraphicFramePr>
          <p:nvPr/>
        </p:nvGraphicFramePr>
        <p:xfrm>
          <a:off x="2898775" y="3273425"/>
          <a:ext cx="1535113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7" imgW="507960" imgH="330120" progId="Equation.3">
                  <p:embed/>
                </p:oleObj>
              </mc:Choice>
              <mc:Fallback>
                <p:oleObj name="Equation" r:id="rId7" imgW="5079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3273425"/>
                        <a:ext cx="1535113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4443413" y="3271838"/>
          <a:ext cx="1344612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9" imgW="444240" imgH="330120" progId="Equation.3">
                  <p:embed/>
                </p:oleObj>
              </mc:Choice>
              <mc:Fallback>
                <p:oleObj name="Equation" r:id="rId9" imgW="4442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3271838"/>
                        <a:ext cx="1344612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5764213" y="3276600"/>
          <a:ext cx="2265362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11" imgW="749160" imgH="330120" progId="Equation.3">
                  <p:embed/>
                </p:oleObj>
              </mc:Choice>
              <mc:Fallback>
                <p:oleObj name="Equation" r:id="rId11" imgW="7491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4213" y="3276600"/>
                        <a:ext cx="2265362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11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t>Mathematical Reasoning</a:t>
            </a:r>
          </a:p>
        </p:txBody>
      </p:sp>
      <p:sp>
        <p:nvSpPr>
          <p:cNvPr id="2160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mtClean="0"/>
              <a:t>Kathy has     yards of ribbon.  She is making bows that use    yard of material.  How many bows can she make?</a:t>
            </a:r>
          </a:p>
        </p:txBody>
      </p:sp>
      <p:graphicFrame>
        <p:nvGraphicFramePr>
          <p:cNvPr id="216068" name="Object 4"/>
          <p:cNvGraphicFramePr>
            <a:graphicFrameLocks noChangeAspect="1"/>
          </p:cNvGraphicFramePr>
          <p:nvPr/>
        </p:nvGraphicFramePr>
        <p:xfrm>
          <a:off x="2797175" y="1668463"/>
          <a:ext cx="51911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3" imgW="215640" imgH="330120" progId="Equation.3">
                  <p:embed/>
                </p:oleObj>
              </mc:Choice>
              <mc:Fallback>
                <p:oleObj name="Equation" r:id="rId3" imgW="2156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1668463"/>
                        <a:ext cx="519113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69" name="Object 5"/>
          <p:cNvGraphicFramePr>
            <a:graphicFrameLocks noChangeAspect="1"/>
          </p:cNvGraphicFramePr>
          <p:nvPr/>
        </p:nvGraphicFramePr>
        <p:xfrm>
          <a:off x="4983163" y="2298700"/>
          <a:ext cx="3349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5" imgW="139680" imgH="330120" progId="Equation.3">
                  <p:embed/>
                </p:oleObj>
              </mc:Choice>
              <mc:Fallback>
                <p:oleObj name="Equation" r:id="rId5" imgW="139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163" y="2298700"/>
                        <a:ext cx="33496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98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0"/>
            <a:ext cx="88582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8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8229600" cy="1008063"/>
          </a:xfrm>
        </p:spPr>
        <p:txBody>
          <a:bodyPr/>
          <a:lstStyle/>
          <a:p>
            <a:r>
              <a:rPr lang="en-US" dirty="0" smtClean="0"/>
              <a:t>Adding 2-digit numbers</a:t>
            </a:r>
          </a:p>
        </p:txBody>
      </p:sp>
      <p:pic>
        <p:nvPicPr>
          <p:cNvPr id="89091" name="Picture 2" descr="C:\Users\PHutchison\Desktop\K-2 SpEd 11.01.12\30 + 16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1255713"/>
            <a:ext cx="1944687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TextBox 3"/>
          <p:cNvSpPr txBox="1">
            <a:spLocks noChangeArrowheads="1"/>
          </p:cNvSpPr>
          <p:nvPr/>
        </p:nvSpPr>
        <p:spPr bwMode="auto">
          <a:xfrm>
            <a:off x="2946400" y="1363663"/>
            <a:ext cx="37877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3200"/>
              <a:t>Miguel – 1</a:t>
            </a:r>
            <a:r>
              <a:rPr lang="en-US" sz="3200" baseline="30000"/>
              <a:t>st</a:t>
            </a:r>
            <a:r>
              <a:rPr lang="en-US" sz="3200"/>
              <a:t> Grade</a:t>
            </a:r>
          </a:p>
          <a:p>
            <a:r>
              <a:rPr lang="en-US" sz="3200"/>
              <a:t>30 + 16</a:t>
            </a:r>
          </a:p>
        </p:txBody>
      </p:sp>
      <p:pic>
        <p:nvPicPr>
          <p:cNvPr id="89093" name="Picture 3" descr="C:\Users\PHutchison\Desktop\K-2 SpEd 11.01.12\25-8 (25-5-3).PN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2968625"/>
            <a:ext cx="1863725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4" name="TextBox 6"/>
          <p:cNvSpPr txBox="1">
            <a:spLocks noChangeArrowheads="1"/>
          </p:cNvSpPr>
          <p:nvPr/>
        </p:nvSpPr>
        <p:spPr bwMode="auto">
          <a:xfrm>
            <a:off x="2938463" y="3186113"/>
            <a:ext cx="378936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3200" dirty="0"/>
              <a:t>Connor – 1</a:t>
            </a:r>
            <a:r>
              <a:rPr lang="en-US" sz="3200" baseline="30000" dirty="0"/>
              <a:t>st</a:t>
            </a:r>
            <a:r>
              <a:rPr lang="en-US" sz="3200" dirty="0"/>
              <a:t> Grade</a:t>
            </a:r>
          </a:p>
          <a:p>
            <a:r>
              <a:rPr lang="en-US" sz="3200" dirty="0"/>
              <a:t>39 + 25</a:t>
            </a:r>
          </a:p>
        </p:txBody>
      </p:sp>
      <p:sp>
        <p:nvSpPr>
          <p:cNvPr id="89095" name="TextBox 7"/>
          <p:cNvSpPr txBox="1">
            <a:spLocks noChangeArrowheads="1"/>
          </p:cNvSpPr>
          <p:nvPr/>
        </p:nvSpPr>
        <p:spPr bwMode="auto">
          <a:xfrm>
            <a:off x="247650" y="4776788"/>
            <a:ext cx="87820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Are the students’ explanations clear?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What can you tell about what they understand about adding 2-digit numbers?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671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err="1" smtClean="0"/>
              <a:t>Moobilenet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Sign in information</a:t>
            </a:r>
          </a:p>
          <a:p>
            <a:pPr lvl="1"/>
            <a:r>
              <a:rPr lang="en-US" dirty="0" smtClean="0"/>
              <a:t>Email address: </a:t>
            </a:r>
            <a:r>
              <a:rPr lang="en-US" dirty="0" smtClean="0">
                <a:hlinkClick r:id="rId2"/>
              </a:rPr>
              <a:t>wireless@ucdmp.edu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Password: wireless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Grade Alike Groups</a:t>
            </a:r>
          </a:p>
          <a:p>
            <a:endParaRPr lang="en-US" dirty="0"/>
          </a:p>
          <a:p>
            <a:r>
              <a:rPr lang="en-US" dirty="0" smtClean="0"/>
              <a:t>Create 3 questions, problems or tasks.</a:t>
            </a:r>
          </a:p>
          <a:p>
            <a:pPr lvl="1"/>
            <a:r>
              <a:rPr lang="en-US" sz="2800" dirty="0" smtClean="0"/>
              <a:t>Conceptual understanding</a:t>
            </a:r>
          </a:p>
          <a:p>
            <a:pPr lvl="1"/>
            <a:r>
              <a:rPr lang="en-US" sz="2800" dirty="0" smtClean="0"/>
              <a:t>Procedural Skill</a:t>
            </a:r>
          </a:p>
          <a:p>
            <a:pPr lvl="1"/>
            <a:r>
              <a:rPr lang="en-US" sz="2800" dirty="0" smtClean="0"/>
              <a:t>Mathematical Reasoning / Application</a:t>
            </a:r>
            <a:br>
              <a:rPr lang="en-US" sz="2800" dirty="0" smtClean="0"/>
            </a:b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05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CCSS-M SMARTER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spcBef>
                <a:spcPts val="1200"/>
              </a:spcBef>
              <a:buNone/>
            </a:pPr>
            <a:r>
              <a:rPr lang="en-US" sz="3200" dirty="0" smtClean="0"/>
              <a:t>Claim </a:t>
            </a:r>
            <a:r>
              <a:rPr lang="en-US" sz="3200" dirty="0"/>
              <a:t>#3: </a:t>
            </a:r>
            <a:r>
              <a:rPr lang="en-US" sz="3200" b="1" dirty="0"/>
              <a:t>Communicating Reasoning </a:t>
            </a:r>
            <a:endParaRPr lang="en-US" sz="3200" b="1" dirty="0" smtClean="0"/>
          </a:p>
          <a:p>
            <a:pPr marL="114300" indent="0">
              <a:spcBef>
                <a:spcPts val="1200"/>
              </a:spcBef>
              <a:buNone/>
            </a:pPr>
            <a:r>
              <a:rPr lang="en-US" sz="3200" dirty="0" smtClean="0"/>
              <a:t>“</a:t>
            </a:r>
            <a:r>
              <a:rPr lang="en-US" sz="3200" dirty="0"/>
              <a:t>Students can </a:t>
            </a:r>
            <a:r>
              <a:rPr lang="en-US" sz="3200" dirty="0" smtClean="0"/>
              <a:t>clearly and </a:t>
            </a:r>
            <a:r>
              <a:rPr lang="en-US" sz="3200" dirty="0"/>
              <a:t>precisely construct viable arguments to support their </a:t>
            </a:r>
            <a:r>
              <a:rPr lang="en-US" sz="3200" dirty="0" smtClean="0"/>
              <a:t>own reasoning and to </a:t>
            </a:r>
            <a:r>
              <a:rPr lang="en-US" sz="3200" dirty="0"/>
              <a:t>critique the reasoning of others</a:t>
            </a:r>
            <a:r>
              <a:rPr lang="en-US" sz="3200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077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6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Smarter Balanced </a:t>
            </a:r>
            <a:br>
              <a:rPr lang="en-US" dirty="0" smtClean="0"/>
            </a:br>
            <a:r>
              <a:rPr lang="en-US" dirty="0" smtClean="0"/>
              <a:t>Assessment Consortium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2650"/>
            <a:ext cx="8229600" cy="4525963"/>
          </a:xfrm>
        </p:spPr>
        <p:txBody>
          <a:bodyPr/>
          <a:lstStyle/>
          <a:p>
            <a:pPr marL="184150" indent="0">
              <a:buNone/>
            </a:pPr>
            <a:r>
              <a:rPr lang="en-US" sz="3600" b="1" dirty="0" smtClean="0"/>
              <a:t>Problem Types</a:t>
            </a:r>
          </a:p>
          <a:p>
            <a:r>
              <a:rPr lang="en-US" dirty="0"/>
              <a:t>SR – selected-response item</a:t>
            </a:r>
          </a:p>
          <a:p>
            <a:r>
              <a:rPr lang="en-US" dirty="0"/>
              <a:t>CR – constructed-response item</a:t>
            </a:r>
          </a:p>
          <a:p>
            <a:r>
              <a:rPr lang="en-US" b="1" i="1" dirty="0"/>
              <a:t>ER – extended-response item</a:t>
            </a:r>
          </a:p>
          <a:p>
            <a:r>
              <a:rPr lang="en-US" dirty="0"/>
              <a:t>TE – technology-enhanced item</a:t>
            </a:r>
          </a:p>
          <a:p>
            <a:r>
              <a:rPr lang="en-US" dirty="0"/>
              <a:t>PT – performance task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Items – Claim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– Number and Operations – Fractions</a:t>
            </a:r>
            <a:endParaRPr lang="en-US" dirty="0"/>
          </a:p>
          <a:p>
            <a:pPr>
              <a:spcBef>
                <a:spcPts val="2400"/>
              </a:spcBef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– Operations and Algebraic Thinking </a:t>
            </a:r>
            <a:endParaRPr lang="en-US" dirty="0"/>
          </a:p>
          <a:p>
            <a:pPr>
              <a:spcBef>
                <a:spcPts val="2400"/>
              </a:spcBef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- </a:t>
            </a:r>
            <a:r>
              <a:rPr lang="en-US" dirty="0"/>
              <a:t>Operations and Algebraic Thinking </a:t>
            </a:r>
            <a:endParaRPr lang="en-US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– Statistics and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0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indent="0">
              <a:lnSpc>
                <a:spcPct val="150000"/>
              </a:lnSpc>
              <a:buNone/>
            </a:pPr>
            <a:r>
              <a:rPr lang="en-US" sz="3200" b="1" dirty="0" smtClean="0"/>
              <a:t>What classroom experiences do students need to have to prepare them for these types of assessment items?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348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Break-Out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K-2: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mtClean="0"/>
              <a:t>3-5: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over the problems on the page.  </a:t>
            </a:r>
            <a:r>
              <a:rPr lang="en-US" b="1" dirty="0" smtClean="0"/>
              <a:t>DO NOT</a:t>
            </a:r>
            <a:r>
              <a:rPr lang="en-US" dirty="0" smtClean="0"/>
              <a:t> begin to solve anything!</a:t>
            </a:r>
          </a:p>
          <a:p>
            <a:endParaRPr lang="en-US" dirty="0"/>
          </a:p>
          <a:p>
            <a:r>
              <a:rPr lang="en-US" dirty="0" smtClean="0"/>
              <a:t>Are there any questions that you want to ask BEFORE you begin to solve the problems?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0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4" y="223838"/>
            <a:ext cx="6143625" cy="643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7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7188"/>
            <a:ext cx="8514694" cy="45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91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for </a:t>
            </a:r>
            <a:r>
              <a:rPr lang="en-US" dirty="0" smtClean="0"/>
              <a:t>2 </a:t>
            </a:r>
            <a:r>
              <a:rPr lang="en-US" dirty="0" smtClean="0"/>
              <a:t>minutes </a:t>
            </a:r>
            <a:r>
              <a:rPr lang="en-US" dirty="0" smtClean="0"/>
              <a:t>on your own</a:t>
            </a:r>
          </a:p>
          <a:p>
            <a:pPr marL="184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1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4" y="223838"/>
            <a:ext cx="6143625" cy="643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54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2193</TotalTime>
  <Words>1191</Words>
  <Application>Microsoft Office PowerPoint</Application>
  <PresentationFormat>On-screen Show (4:3)</PresentationFormat>
  <Paragraphs>198</Paragraphs>
  <Slides>45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Carnival</vt:lpstr>
      <vt:lpstr>Equation</vt:lpstr>
      <vt:lpstr>PowerPoint Presentation</vt:lpstr>
      <vt:lpstr>PowerPoint Presentation</vt:lpstr>
      <vt:lpstr>PowerPoint Presentation</vt:lpstr>
      <vt:lpstr>Wireless Access</vt:lpstr>
      <vt:lpstr>Equation Challenge</vt:lpstr>
      <vt:lpstr>PowerPoint Presentation</vt:lpstr>
      <vt:lpstr>PowerPoint Presentation</vt:lpstr>
      <vt:lpstr>Equation Challenge</vt:lpstr>
      <vt:lpstr>PowerPoint Presentation</vt:lpstr>
      <vt:lpstr>PowerPoint Presentation</vt:lpstr>
      <vt:lpstr>Equation Challenge</vt:lpstr>
      <vt:lpstr>AB 484</vt:lpstr>
      <vt:lpstr>2013-2014</vt:lpstr>
      <vt:lpstr>SBAC Field Test</vt:lpstr>
      <vt:lpstr>SBAC Field Test</vt:lpstr>
      <vt:lpstr>SBAC Field Test</vt:lpstr>
      <vt:lpstr>Stoplight the Standards</vt:lpstr>
      <vt:lpstr>Stoplight the Standards</vt:lpstr>
      <vt:lpstr>CCSS-M</vt:lpstr>
      <vt:lpstr>Stoplight the Standards</vt:lpstr>
      <vt:lpstr>Stoplight the Standards</vt:lpstr>
      <vt:lpstr>Buttons</vt:lpstr>
      <vt:lpstr>Buttons</vt:lpstr>
      <vt:lpstr>Buttons</vt:lpstr>
      <vt:lpstr>PowerPoint Presentation</vt:lpstr>
      <vt:lpstr>PowerPoint Presentation</vt:lpstr>
      <vt:lpstr>PowerPoint Presentation</vt:lpstr>
      <vt:lpstr>Balanced Assessment</vt:lpstr>
      <vt:lpstr>Balanced Math Program</vt:lpstr>
      <vt:lpstr>Conceptual Understanding</vt:lpstr>
      <vt:lpstr>Procedures and Computation</vt:lpstr>
      <vt:lpstr>Mathematical Reasoning</vt:lpstr>
      <vt:lpstr>Mathematical Reasoning</vt:lpstr>
      <vt:lpstr>Balanced Assessments</vt:lpstr>
      <vt:lpstr>Conceptual Understanding</vt:lpstr>
      <vt:lpstr>Procedural Skills</vt:lpstr>
      <vt:lpstr>Mathematical Reasoning</vt:lpstr>
      <vt:lpstr>PowerPoint Presentation</vt:lpstr>
      <vt:lpstr>Adding 2-digit numbers</vt:lpstr>
      <vt:lpstr>Balanced Assessments</vt:lpstr>
      <vt:lpstr>CCSS-M SMARTER Claims</vt:lpstr>
      <vt:lpstr>Smarter Balanced  Assessment Consortium</vt:lpstr>
      <vt:lpstr>SBAC Items – Claim 3</vt:lpstr>
      <vt:lpstr>SBAC</vt:lpstr>
      <vt:lpstr>Break-Out Groups</vt:lpstr>
    </vt:vector>
  </TitlesOfParts>
  <Company>Vallejo City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Administratr</dc:creator>
  <cp:lastModifiedBy>Pam Hutchison</cp:lastModifiedBy>
  <cp:revision>151</cp:revision>
  <dcterms:created xsi:type="dcterms:W3CDTF">2008-07-03T02:20:26Z</dcterms:created>
  <dcterms:modified xsi:type="dcterms:W3CDTF">2013-11-02T19:01:14Z</dcterms:modified>
</cp:coreProperties>
</file>