
<file path=[Content_Types].xml><?xml version="1.0" encoding="utf-8"?>
<Types xmlns="http://schemas.openxmlformats.org/package/2006/content-types">
  <Default Extension="xml" ContentType="application/xml"/>
  <Default Extension="doc" ContentType="application/msword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notesSlides/notesSlide3.xml" ContentType="application/vnd.openxmlformats-officedocument.presentationml.notesSlide+xml"/>
  <Override PartName="/ppt/embeddings/oleObject2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257" r:id="rId2"/>
    <p:sldId id="470" r:id="rId3"/>
    <p:sldId id="527" r:id="rId4"/>
    <p:sldId id="283" r:id="rId5"/>
    <p:sldId id="258" r:id="rId6"/>
    <p:sldId id="259" r:id="rId7"/>
    <p:sldId id="478" r:id="rId8"/>
    <p:sldId id="479" r:id="rId9"/>
    <p:sldId id="480" r:id="rId10"/>
    <p:sldId id="481" r:id="rId11"/>
    <p:sldId id="528" r:id="rId12"/>
    <p:sldId id="453" r:id="rId13"/>
    <p:sldId id="549" r:id="rId14"/>
    <p:sldId id="462" r:id="rId15"/>
    <p:sldId id="465" r:id="rId16"/>
    <p:sldId id="467" r:id="rId17"/>
    <p:sldId id="468" r:id="rId18"/>
    <p:sldId id="531" r:id="rId19"/>
    <p:sldId id="544" r:id="rId20"/>
    <p:sldId id="469" r:id="rId21"/>
    <p:sldId id="543" r:id="rId22"/>
    <p:sldId id="529" r:id="rId23"/>
    <p:sldId id="490" r:id="rId24"/>
    <p:sldId id="491" r:id="rId25"/>
    <p:sldId id="492" r:id="rId26"/>
    <p:sldId id="493" r:id="rId27"/>
    <p:sldId id="494" r:id="rId28"/>
    <p:sldId id="473" r:id="rId29"/>
    <p:sldId id="533" r:id="rId30"/>
    <p:sldId id="475" r:id="rId31"/>
    <p:sldId id="532" r:id="rId32"/>
    <p:sldId id="476" r:id="rId33"/>
    <p:sldId id="525" r:id="rId34"/>
    <p:sldId id="534" r:id="rId35"/>
    <p:sldId id="536" r:id="rId36"/>
    <p:sldId id="537" r:id="rId37"/>
    <p:sldId id="530" r:id="rId38"/>
    <p:sldId id="538" r:id="rId39"/>
    <p:sldId id="540" r:id="rId40"/>
    <p:sldId id="497" r:id="rId41"/>
    <p:sldId id="499" r:id="rId42"/>
    <p:sldId id="500" r:id="rId43"/>
    <p:sldId id="520" r:id="rId44"/>
    <p:sldId id="482" r:id="rId45"/>
    <p:sldId id="514" r:id="rId46"/>
    <p:sldId id="489" r:id="rId47"/>
    <p:sldId id="515" r:id="rId48"/>
    <p:sldId id="516" r:id="rId49"/>
    <p:sldId id="517" r:id="rId50"/>
    <p:sldId id="518" r:id="rId51"/>
    <p:sldId id="519" r:id="rId52"/>
    <p:sldId id="461" r:id="rId53"/>
    <p:sldId id="541" r:id="rId54"/>
    <p:sldId id="542" r:id="rId55"/>
    <p:sldId id="539" r:id="rId56"/>
    <p:sldId id="550" r:id="rId57"/>
    <p:sldId id="488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68F2FF"/>
    <a:srgbClr val="2171D4"/>
    <a:srgbClr val="17649C"/>
    <a:srgbClr val="A0EC2E"/>
    <a:srgbClr val="16498E"/>
    <a:srgbClr val="0D2BBE"/>
    <a:srgbClr val="0557FF"/>
    <a:srgbClr val="0A3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>
    <p:restoredLeft sz="15620"/>
    <p:restoredTop sz="94660"/>
  </p:normalViewPr>
  <p:slideViewPr>
    <p:cSldViewPr snapToGrid="0" snapToObjects="1">
      <p:cViewPr>
        <p:scale>
          <a:sx n="66" d="100"/>
          <a:sy n="66" d="100"/>
        </p:scale>
        <p:origin x="-1416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handoutMaster" Target="handoutMasters/handoutMaster1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A0EF80-A793-3C4E-BD76-D5467FF58EBA}" type="doc">
      <dgm:prSet loTypeId="urn:microsoft.com/office/officeart/2005/8/layout/gear1" loCatId="" qsTypeId="urn:microsoft.com/office/officeart/2005/8/quickstyle/simple4" qsCatId="simple" csTypeId="urn:microsoft.com/office/officeart/2005/8/colors/colorful4" csCatId="colorful" phldr="1"/>
      <dgm:spPr/>
    </dgm:pt>
    <dgm:pt modelId="{610EA2C5-86B3-954D-8CB4-D937785AFB59}">
      <dgm:prSet phldrT="[Text]" custT="1"/>
      <dgm:spPr/>
      <dgm:t>
        <a:bodyPr/>
        <a:lstStyle/>
        <a:p>
          <a:r>
            <a:rPr lang="en-US" sz="2400" dirty="0" smtClean="0">
              <a:solidFill>
                <a:schemeClr val="bg1"/>
              </a:solidFill>
            </a:rPr>
            <a:t>Implementation</a:t>
          </a:r>
        </a:p>
        <a:p>
          <a:r>
            <a:rPr lang="en-US" sz="2400" dirty="0" smtClean="0">
              <a:solidFill>
                <a:schemeClr val="bg1"/>
              </a:solidFill>
            </a:rPr>
            <a:t>For Deep Learning</a:t>
          </a:r>
          <a:endParaRPr lang="en-US" sz="2400" dirty="0">
            <a:solidFill>
              <a:schemeClr val="bg1"/>
            </a:solidFill>
          </a:endParaRPr>
        </a:p>
      </dgm:t>
    </dgm:pt>
    <dgm:pt modelId="{58F3B69B-DF66-D243-93EA-66167B51354C}" type="parTrans" cxnId="{31F6685F-1BEB-7B40-A99F-49F43D33B4AC}">
      <dgm:prSet/>
      <dgm:spPr/>
      <dgm:t>
        <a:bodyPr/>
        <a:lstStyle/>
        <a:p>
          <a:endParaRPr lang="en-US"/>
        </a:p>
      </dgm:t>
    </dgm:pt>
    <dgm:pt modelId="{2D466985-AF36-5A4C-A323-C2B943C988BD}" type="sibTrans" cxnId="{31F6685F-1BEB-7B40-A99F-49F43D33B4AC}">
      <dgm:prSet/>
      <dgm:spPr/>
      <dgm:t>
        <a:bodyPr/>
        <a:lstStyle/>
        <a:p>
          <a:endParaRPr lang="en-US"/>
        </a:p>
      </dgm:t>
    </dgm:pt>
    <dgm:pt modelId="{8F049165-061A-4240-A572-491871705399}">
      <dgm:prSet phldrT="[Text]"/>
      <dgm:spPr/>
      <dgm:t>
        <a:bodyPr/>
        <a:lstStyle/>
        <a:p>
          <a:r>
            <a:rPr lang="en-US" dirty="0" smtClean="0">
              <a:solidFill>
                <a:srgbClr val="FFFFFF"/>
              </a:solidFill>
            </a:rPr>
            <a:t>Instructional Coherence and Consistency</a:t>
          </a:r>
          <a:endParaRPr lang="en-US" dirty="0">
            <a:solidFill>
              <a:srgbClr val="FFFFFF"/>
            </a:solidFill>
          </a:endParaRPr>
        </a:p>
      </dgm:t>
    </dgm:pt>
    <dgm:pt modelId="{5BC6578B-42AE-5148-95EF-A61A0F862D2C}" type="parTrans" cxnId="{2E35DFDA-B3D5-0C43-93DD-10F4EC10F7C4}">
      <dgm:prSet/>
      <dgm:spPr/>
      <dgm:t>
        <a:bodyPr/>
        <a:lstStyle/>
        <a:p>
          <a:endParaRPr lang="en-US"/>
        </a:p>
      </dgm:t>
    </dgm:pt>
    <dgm:pt modelId="{D2F1B453-A9FB-A34B-B7A2-B71835D20368}" type="sibTrans" cxnId="{2E35DFDA-B3D5-0C43-93DD-10F4EC10F7C4}">
      <dgm:prSet/>
      <dgm:spPr/>
      <dgm:t>
        <a:bodyPr/>
        <a:lstStyle/>
        <a:p>
          <a:endParaRPr lang="en-US"/>
        </a:p>
      </dgm:t>
    </dgm:pt>
    <dgm:pt modelId="{AF708E92-2179-714D-8926-32E993CC17FC}">
      <dgm:prSet phldrT="[Text]" custT="1"/>
      <dgm:spPr/>
      <dgm:t>
        <a:bodyPr/>
        <a:lstStyle/>
        <a:p>
          <a:r>
            <a:rPr lang="en-US" sz="2400" dirty="0" smtClean="0">
              <a:solidFill>
                <a:srgbClr val="000090"/>
              </a:solidFill>
            </a:rPr>
            <a:t>Change Knowledge and Tools</a:t>
          </a:r>
          <a:endParaRPr lang="en-US" sz="2400" dirty="0">
            <a:solidFill>
              <a:srgbClr val="000090"/>
            </a:solidFill>
          </a:endParaRPr>
        </a:p>
      </dgm:t>
    </dgm:pt>
    <dgm:pt modelId="{94304AFF-DC53-864F-BF25-16A01F9246C3}" type="parTrans" cxnId="{DD8A8A8D-DDED-C541-8A4C-4AE96ECF61BE}">
      <dgm:prSet/>
      <dgm:spPr/>
      <dgm:t>
        <a:bodyPr/>
        <a:lstStyle/>
        <a:p>
          <a:endParaRPr lang="en-US"/>
        </a:p>
      </dgm:t>
    </dgm:pt>
    <dgm:pt modelId="{EC6727E6-459C-C646-A3E0-138EC0631896}" type="sibTrans" cxnId="{DD8A8A8D-DDED-C541-8A4C-4AE96ECF61BE}">
      <dgm:prSet/>
      <dgm:spPr/>
      <dgm:t>
        <a:bodyPr/>
        <a:lstStyle/>
        <a:p>
          <a:endParaRPr lang="en-US"/>
        </a:p>
      </dgm:t>
    </dgm:pt>
    <dgm:pt modelId="{939429AB-DBA1-7749-9070-0DB8E32AD291}" type="pres">
      <dgm:prSet presAssocID="{85A0EF80-A793-3C4E-BD76-D5467FF58EBA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2292E664-1797-E14B-A392-D149E8F77ADE}" type="pres">
      <dgm:prSet presAssocID="{610EA2C5-86B3-954D-8CB4-D937785AFB59}" presName="gear1" presStyleLbl="node1" presStyleIdx="0" presStyleCnt="3" custScaleX="119724" custScaleY="104623" custLinFactNeighborX="14619" custLinFactNeighborY="-1825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0238B2-D685-F74D-946C-25BD52ABE288}" type="pres">
      <dgm:prSet presAssocID="{610EA2C5-86B3-954D-8CB4-D937785AFB59}" presName="gear1srcNode" presStyleLbl="node1" presStyleIdx="0" presStyleCnt="3"/>
      <dgm:spPr/>
      <dgm:t>
        <a:bodyPr/>
        <a:lstStyle/>
        <a:p>
          <a:endParaRPr lang="en-US"/>
        </a:p>
      </dgm:t>
    </dgm:pt>
    <dgm:pt modelId="{2BB5F5E5-AD40-3748-A634-F0414903537D}" type="pres">
      <dgm:prSet presAssocID="{610EA2C5-86B3-954D-8CB4-D937785AFB59}" presName="gear1dstNode" presStyleLbl="node1" presStyleIdx="0" presStyleCnt="3"/>
      <dgm:spPr/>
      <dgm:t>
        <a:bodyPr/>
        <a:lstStyle/>
        <a:p>
          <a:endParaRPr lang="en-US"/>
        </a:p>
      </dgm:t>
    </dgm:pt>
    <dgm:pt modelId="{2377B606-5D5E-6240-879F-BF44E190D060}" type="pres">
      <dgm:prSet presAssocID="{8F049165-061A-4240-A572-491871705399}" presName="gear2" presStyleLbl="node1" presStyleIdx="1" presStyleCnt="3" custScaleX="149333" custScaleY="127644" custLinFactNeighborX="-76947" custLinFactNeighborY="-349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C75BA0-2C8B-8B4B-810C-747B825AEBF4}" type="pres">
      <dgm:prSet presAssocID="{8F049165-061A-4240-A572-491871705399}" presName="gear2srcNode" presStyleLbl="node1" presStyleIdx="1" presStyleCnt="3"/>
      <dgm:spPr/>
      <dgm:t>
        <a:bodyPr/>
        <a:lstStyle/>
        <a:p>
          <a:endParaRPr lang="en-US"/>
        </a:p>
      </dgm:t>
    </dgm:pt>
    <dgm:pt modelId="{0A86B8BF-58CD-494D-B89D-0A51C30D27D9}" type="pres">
      <dgm:prSet presAssocID="{8F049165-061A-4240-A572-491871705399}" presName="gear2dstNode" presStyleLbl="node1" presStyleIdx="1" presStyleCnt="3"/>
      <dgm:spPr/>
      <dgm:t>
        <a:bodyPr/>
        <a:lstStyle/>
        <a:p>
          <a:endParaRPr lang="en-US"/>
        </a:p>
      </dgm:t>
    </dgm:pt>
    <dgm:pt modelId="{9CF4AACB-60E4-7F46-8234-9777D906B18A}" type="pres">
      <dgm:prSet presAssocID="{AF708E92-2179-714D-8926-32E993CC17FC}" presName="gear3" presStyleLbl="node1" presStyleIdx="2" presStyleCnt="3" custScaleX="176154" custScaleY="178368" custLinFactNeighborX="-18937"/>
      <dgm:spPr/>
      <dgm:t>
        <a:bodyPr/>
        <a:lstStyle/>
        <a:p>
          <a:endParaRPr lang="en-US"/>
        </a:p>
      </dgm:t>
    </dgm:pt>
    <dgm:pt modelId="{B7E2C2DA-399E-0842-A41D-CD61F9C10436}" type="pres">
      <dgm:prSet presAssocID="{AF708E92-2179-714D-8926-32E993CC17FC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738253-5B45-2043-BC66-C23EDE7F92FC}" type="pres">
      <dgm:prSet presAssocID="{AF708E92-2179-714D-8926-32E993CC17FC}" presName="gear3srcNode" presStyleLbl="node1" presStyleIdx="2" presStyleCnt="3"/>
      <dgm:spPr/>
      <dgm:t>
        <a:bodyPr/>
        <a:lstStyle/>
        <a:p>
          <a:endParaRPr lang="en-US"/>
        </a:p>
      </dgm:t>
    </dgm:pt>
    <dgm:pt modelId="{2FBC3CF1-AD11-6A44-B5C3-5FD5751F77C4}" type="pres">
      <dgm:prSet presAssocID="{AF708E92-2179-714D-8926-32E993CC17FC}" presName="gear3dstNode" presStyleLbl="node1" presStyleIdx="2" presStyleCnt="3"/>
      <dgm:spPr/>
      <dgm:t>
        <a:bodyPr/>
        <a:lstStyle/>
        <a:p>
          <a:endParaRPr lang="en-US"/>
        </a:p>
      </dgm:t>
    </dgm:pt>
    <dgm:pt modelId="{D3065C4A-6E8D-B746-80F3-A3951570B36F}" type="pres">
      <dgm:prSet presAssocID="{2D466985-AF36-5A4C-A323-C2B943C988BD}" presName="connector1" presStyleLbl="sibTrans2D1" presStyleIdx="0" presStyleCnt="3" custLinFactNeighborX="16387" custLinFactNeighborY="-18662"/>
      <dgm:spPr/>
      <dgm:t>
        <a:bodyPr/>
        <a:lstStyle/>
        <a:p>
          <a:endParaRPr lang="en-US"/>
        </a:p>
      </dgm:t>
    </dgm:pt>
    <dgm:pt modelId="{A1B28EE7-079E-E341-8F41-9F8E84AE344C}" type="pres">
      <dgm:prSet presAssocID="{D2F1B453-A9FB-A34B-B7A2-B71835D20368}" presName="connector2" presStyleLbl="sibTrans2D1" presStyleIdx="1" presStyleCnt="3" custLinFactNeighborX="-62469" custLinFactNeighborY="-6005"/>
      <dgm:spPr/>
      <dgm:t>
        <a:bodyPr/>
        <a:lstStyle/>
        <a:p>
          <a:endParaRPr lang="en-US"/>
        </a:p>
      </dgm:t>
    </dgm:pt>
    <dgm:pt modelId="{94B9182F-C8D9-BA40-9D0D-378FC4D3F4C5}" type="pres">
      <dgm:prSet presAssocID="{EC6727E6-459C-C646-A3E0-138EC0631896}" presName="connector3" presStyleLbl="sibTrans2D1" presStyleIdx="2" presStyleCnt="3" custLinFactNeighborX="-29793" custLinFactNeighborY="-10881"/>
      <dgm:spPr/>
      <dgm:t>
        <a:bodyPr/>
        <a:lstStyle/>
        <a:p>
          <a:endParaRPr lang="en-US"/>
        </a:p>
      </dgm:t>
    </dgm:pt>
  </dgm:ptLst>
  <dgm:cxnLst>
    <dgm:cxn modelId="{1B725E22-326C-D446-8F33-F50DE9899019}" type="presOf" srcId="{610EA2C5-86B3-954D-8CB4-D937785AFB59}" destId="{CA0238B2-D685-F74D-946C-25BD52ABE288}" srcOrd="1" destOrd="0" presId="urn:microsoft.com/office/officeart/2005/8/layout/gear1"/>
    <dgm:cxn modelId="{2E35DFDA-B3D5-0C43-93DD-10F4EC10F7C4}" srcId="{85A0EF80-A793-3C4E-BD76-D5467FF58EBA}" destId="{8F049165-061A-4240-A572-491871705399}" srcOrd="1" destOrd="0" parTransId="{5BC6578B-42AE-5148-95EF-A61A0F862D2C}" sibTransId="{D2F1B453-A9FB-A34B-B7A2-B71835D20368}"/>
    <dgm:cxn modelId="{EB0FEDEB-E58F-E143-8662-D2321CEFAD13}" type="presOf" srcId="{85A0EF80-A793-3C4E-BD76-D5467FF58EBA}" destId="{939429AB-DBA1-7749-9070-0DB8E32AD291}" srcOrd="0" destOrd="0" presId="urn:microsoft.com/office/officeart/2005/8/layout/gear1"/>
    <dgm:cxn modelId="{31F6685F-1BEB-7B40-A99F-49F43D33B4AC}" srcId="{85A0EF80-A793-3C4E-BD76-D5467FF58EBA}" destId="{610EA2C5-86B3-954D-8CB4-D937785AFB59}" srcOrd="0" destOrd="0" parTransId="{58F3B69B-DF66-D243-93EA-66167B51354C}" sibTransId="{2D466985-AF36-5A4C-A323-C2B943C988BD}"/>
    <dgm:cxn modelId="{F983B06E-D79F-1840-A837-39D387A81C2D}" type="presOf" srcId="{610EA2C5-86B3-954D-8CB4-D937785AFB59}" destId="{2BB5F5E5-AD40-3748-A634-F0414903537D}" srcOrd="2" destOrd="0" presId="urn:microsoft.com/office/officeart/2005/8/layout/gear1"/>
    <dgm:cxn modelId="{F80BEB10-9719-A249-BE8D-B0758785CC08}" type="presOf" srcId="{8F049165-061A-4240-A572-491871705399}" destId="{98C75BA0-2C8B-8B4B-810C-747B825AEBF4}" srcOrd="1" destOrd="0" presId="urn:microsoft.com/office/officeart/2005/8/layout/gear1"/>
    <dgm:cxn modelId="{55BD3685-7EEC-A548-81D6-21C2A4B28D5E}" type="presOf" srcId="{8F049165-061A-4240-A572-491871705399}" destId="{2377B606-5D5E-6240-879F-BF44E190D060}" srcOrd="0" destOrd="0" presId="urn:microsoft.com/office/officeart/2005/8/layout/gear1"/>
    <dgm:cxn modelId="{175284B2-C755-5A4A-8D4F-731F8BA1F8B4}" type="presOf" srcId="{D2F1B453-A9FB-A34B-B7A2-B71835D20368}" destId="{A1B28EE7-079E-E341-8F41-9F8E84AE344C}" srcOrd="0" destOrd="0" presId="urn:microsoft.com/office/officeart/2005/8/layout/gear1"/>
    <dgm:cxn modelId="{CEB31DBC-74FA-7146-BFAF-89251BE8521A}" type="presOf" srcId="{AF708E92-2179-714D-8926-32E993CC17FC}" destId="{9CF4AACB-60E4-7F46-8234-9777D906B18A}" srcOrd="0" destOrd="0" presId="urn:microsoft.com/office/officeart/2005/8/layout/gear1"/>
    <dgm:cxn modelId="{8424CFB5-52C9-284F-9079-9C62FAC094E7}" type="presOf" srcId="{8F049165-061A-4240-A572-491871705399}" destId="{0A86B8BF-58CD-494D-B89D-0A51C30D27D9}" srcOrd="2" destOrd="0" presId="urn:microsoft.com/office/officeart/2005/8/layout/gear1"/>
    <dgm:cxn modelId="{FF52C99A-E55A-3E4F-99FC-1A41DB3CA7A4}" type="presOf" srcId="{AF708E92-2179-714D-8926-32E993CC17FC}" destId="{B7E2C2DA-399E-0842-A41D-CD61F9C10436}" srcOrd="1" destOrd="0" presId="urn:microsoft.com/office/officeart/2005/8/layout/gear1"/>
    <dgm:cxn modelId="{7D595A1B-56DC-CD4B-A13D-0E396EEF1A7D}" type="presOf" srcId="{2D466985-AF36-5A4C-A323-C2B943C988BD}" destId="{D3065C4A-6E8D-B746-80F3-A3951570B36F}" srcOrd="0" destOrd="0" presId="urn:microsoft.com/office/officeart/2005/8/layout/gear1"/>
    <dgm:cxn modelId="{A07F6836-7A5C-E44C-8D07-0EFC3F13CB4D}" type="presOf" srcId="{AF708E92-2179-714D-8926-32E993CC17FC}" destId="{A6738253-5B45-2043-BC66-C23EDE7F92FC}" srcOrd="2" destOrd="0" presId="urn:microsoft.com/office/officeart/2005/8/layout/gear1"/>
    <dgm:cxn modelId="{DD8A8A8D-DDED-C541-8A4C-4AE96ECF61BE}" srcId="{85A0EF80-A793-3C4E-BD76-D5467FF58EBA}" destId="{AF708E92-2179-714D-8926-32E993CC17FC}" srcOrd="2" destOrd="0" parTransId="{94304AFF-DC53-864F-BF25-16A01F9246C3}" sibTransId="{EC6727E6-459C-C646-A3E0-138EC0631896}"/>
    <dgm:cxn modelId="{0D4A7A7B-DB2D-394A-8848-C6CB9F74F89E}" type="presOf" srcId="{AF708E92-2179-714D-8926-32E993CC17FC}" destId="{2FBC3CF1-AD11-6A44-B5C3-5FD5751F77C4}" srcOrd="3" destOrd="0" presId="urn:microsoft.com/office/officeart/2005/8/layout/gear1"/>
    <dgm:cxn modelId="{B7D87C1C-0DE6-9846-9D91-D5EA88C08CAA}" type="presOf" srcId="{EC6727E6-459C-C646-A3E0-138EC0631896}" destId="{94B9182F-C8D9-BA40-9D0D-378FC4D3F4C5}" srcOrd="0" destOrd="0" presId="urn:microsoft.com/office/officeart/2005/8/layout/gear1"/>
    <dgm:cxn modelId="{B15EE476-0FF0-5141-BCBC-6D48F278C05C}" type="presOf" srcId="{610EA2C5-86B3-954D-8CB4-D937785AFB59}" destId="{2292E664-1797-E14B-A392-D149E8F77ADE}" srcOrd="0" destOrd="0" presId="urn:microsoft.com/office/officeart/2005/8/layout/gear1"/>
    <dgm:cxn modelId="{73815B04-9AED-5345-BBFA-30BBB3524849}" type="presParOf" srcId="{939429AB-DBA1-7749-9070-0DB8E32AD291}" destId="{2292E664-1797-E14B-A392-D149E8F77ADE}" srcOrd="0" destOrd="0" presId="urn:microsoft.com/office/officeart/2005/8/layout/gear1"/>
    <dgm:cxn modelId="{E2ECE7C0-E745-9441-A327-2F8CE4B7E659}" type="presParOf" srcId="{939429AB-DBA1-7749-9070-0DB8E32AD291}" destId="{CA0238B2-D685-F74D-946C-25BD52ABE288}" srcOrd="1" destOrd="0" presId="urn:microsoft.com/office/officeart/2005/8/layout/gear1"/>
    <dgm:cxn modelId="{52CC3B50-BF6C-AE4D-AFF8-0A8586D17DBA}" type="presParOf" srcId="{939429AB-DBA1-7749-9070-0DB8E32AD291}" destId="{2BB5F5E5-AD40-3748-A634-F0414903537D}" srcOrd="2" destOrd="0" presId="urn:microsoft.com/office/officeart/2005/8/layout/gear1"/>
    <dgm:cxn modelId="{24B7D03D-F51E-7A46-AA9F-14761AA35993}" type="presParOf" srcId="{939429AB-DBA1-7749-9070-0DB8E32AD291}" destId="{2377B606-5D5E-6240-879F-BF44E190D060}" srcOrd="3" destOrd="0" presId="urn:microsoft.com/office/officeart/2005/8/layout/gear1"/>
    <dgm:cxn modelId="{5C94910A-E50A-1244-A8AB-913710974C81}" type="presParOf" srcId="{939429AB-DBA1-7749-9070-0DB8E32AD291}" destId="{98C75BA0-2C8B-8B4B-810C-747B825AEBF4}" srcOrd="4" destOrd="0" presId="urn:microsoft.com/office/officeart/2005/8/layout/gear1"/>
    <dgm:cxn modelId="{8FDE1F8A-10D7-794A-9B0A-729DBEC27B43}" type="presParOf" srcId="{939429AB-DBA1-7749-9070-0DB8E32AD291}" destId="{0A86B8BF-58CD-494D-B89D-0A51C30D27D9}" srcOrd="5" destOrd="0" presId="urn:microsoft.com/office/officeart/2005/8/layout/gear1"/>
    <dgm:cxn modelId="{2BA126E5-3EE6-9741-8C23-3993ACC103E2}" type="presParOf" srcId="{939429AB-DBA1-7749-9070-0DB8E32AD291}" destId="{9CF4AACB-60E4-7F46-8234-9777D906B18A}" srcOrd="6" destOrd="0" presId="urn:microsoft.com/office/officeart/2005/8/layout/gear1"/>
    <dgm:cxn modelId="{77D3DF98-B250-6E4D-A25E-D9C05D4D656F}" type="presParOf" srcId="{939429AB-DBA1-7749-9070-0DB8E32AD291}" destId="{B7E2C2DA-399E-0842-A41D-CD61F9C10436}" srcOrd="7" destOrd="0" presId="urn:microsoft.com/office/officeart/2005/8/layout/gear1"/>
    <dgm:cxn modelId="{630FF0B2-700F-1C47-8952-95DF3CE85C02}" type="presParOf" srcId="{939429AB-DBA1-7749-9070-0DB8E32AD291}" destId="{A6738253-5B45-2043-BC66-C23EDE7F92FC}" srcOrd="8" destOrd="0" presId="urn:microsoft.com/office/officeart/2005/8/layout/gear1"/>
    <dgm:cxn modelId="{FBEE92BE-E639-2748-A826-258BF6D332B1}" type="presParOf" srcId="{939429AB-DBA1-7749-9070-0DB8E32AD291}" destId="{2FBC3CF1-AD11-6A44-B5C3-5FD5751F77C4}" srcOrd="9" destOrd="0" presId="urn:microsoft.com/office/officeart/2005/8/layout/gear1"/>
    <dgm:cxn modelId="{EC79D004-68CB-A640-A0BD-83901425C23F}" type="presParOf" srcId="{939429AB-DBA1-7749-9070-0DB8E32AD291}" destId="{D3065C4A-6E8D-B746-80F3-A3951570B36F}" srcOrd="10" destOrd="0" presId="urn:microsoft.com/office/officeart/2005/8/layout/gear1"/>
    <dgm:cxn modelId="{68D9BD7B-C4E9-0F4A-9884-361E8F12BA39}" type="presParOf" srcId="{939429AB-DBA1-7749-9070-0DB8E32AD291}" destId="{A1B28EE7-079E-E341-8F41-9F8E84AE344C}" srcOrd="11" destOrd="0" presId="urn:microsoft.com/office/officeart/2005/8/layout/gear1"/>
    <dgm:cxn modelId="{AD124AA9-47BD-2E46-A4AD-A9F54121746E}" type="presParOf" srcId="{939429AB-DBA1-7749-9070-0DB8E32AD291}" destId="{94B9182F-C8D9-BA40-9D0D-378FC4D3F4C5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3FBCB5-1E18-7B41-B02A-C755B563249B}" type="doc">
      <dgm:prSet loTypeId="urn:microsoft.com/office/officeart/2005/8/layout/cycle8" loCatId="" qsTypeId="urn:microsoft.com/office/officeart/2005/8/quickstyle/simple2" qsCatId="simple" csTypeId="urn:microsoft.com/office/officeart/2005/8/colors/colorful4" csCatId="colorful" phldr="1"/>
      <dgm:spPr/>
    </dgm:pt>
    <dgm:pt modelId="{B6A711EC-29B0-9749-AACB-C5AA13B19234}">
      <dgm:prSet phldrT="[Text]"/>
      <dgm:spPr/>
      <dgm:t>
        <a:bodyPr/>
        <a:lstStyle/>
        <a:p>
          <a:r>
            <a:rPr lang="en-US" dirty="0" smtClean="0"/>
            <a:t>Trailblazers</a:t>
          </a:r>
          <a:endParaRPr lang="en-US" dirty="0"/>
        </a:p>
      </dgm:t>
    </dgm:pt>
    <dgm:pt modelId="{F27CECE4-5FA0-BF47-8AF2-CBCD9C353C45}" type="parTrans" cxnId="{E68A7500-6450-5841-92F3-B31B9BEC0AF2}">
      <dgm:prSet/>
      <dgm:spPr/>
      <dgm:t>
        <a:bodyPr/>
        <a:lstStyle/>
        <a:p>
          <a:endParaRPr lang="en-US"/>
        </a:p>
      </dgm:t>
    </dgm:pt>
    <dgm:pt modelId="{A3A89732-8E37-5243-BFA3-1F23E16245CC}" type="sibTrans" cxnId="{E68A7500-6450-5841-92F3-B31B9BEC0AF2}">
      <dgm:prSet/>
      <dgm:spPr/>
      <dgm:t>
        <a:bodyPr/>
        <a:lstStyle/>
        <a:p>
          <a:endParaRPr lang="en-US"/>
        </a:p>
      </dgm:t>
    </dgm:pt>
    <dgm:pt modelId="{3D600667-1BF2-7242-A7F4-199694D97497}">
      <dgm:prSet phldrT="[Text]"/>
      <dgm:spPr/>
      <dgm:t>
        <a:bodyPr/>
        <a:lstStyle/>
        <a:p>
          <a:r>
            <a:rPr lang="en-US" dirty="0" smtClean="0"/>
            <a:t>Pioneers</a:t>
          </a:r>
          <a:endParaRPr lang="en-US" dirty="0"/>
        </a:p>
      </dgm:t>
    </dgm:pt>
    <dgm:pt modelId="{6F8E72D8-E289-8145-9409-80B62A90C9B5}" type="parTrans" cxnId="{9DD5FA1B-C1D7-F540-A328-6E88601C3C18}">
      <dgm:prSet/>
      <dgm:spPr/>
      <dgm:t>
        <a:bodyPr/>
        <a:lstStyle/>
        <a:p>
          <a:endParaRPr lang="en-US"/>
        </a:p>
      </dgm:t>
    </dgm:pt>
    <dgm:pt modelId="{DA90B8E1-D503-F243-A4A2-BBF574150494}" type="sibTrans" cxnId="{9DD5FA1B-C1D7-F540-A328-6E88601C3C18}">
      <dgm:prSet/>
      <dgm:spPr/>
      <dgm:t>
        <a:bodyPr/>
        <a:lstStyle/>
        <a:p>
          <a:endParaRPr lang="en-US"/>
        </a:p>
      </dgm:t>
    </dgm:pt>
    <dgm:pt modelId="{38B61E04-3615-C744-822E-7DB653905470}">
      <dgm:prSet phldrT="[Text]"/>
      <dgm:spPr/>
      <dgm:t>
        <a:bodyPr/>
        <a:lstStyle/>
        <a:p>
          <a:r>
            <a:rPr lang="en-US" dirty="0" smtClean="0"/>
            <a:t>Settlers</a:t>
          </a:r>
          <a:endParaRPr lang="en-US" dirty="0"/>
        </a:p>
      </dgm:t>
    </dgm:pt>
    <dgm:pt modelId="{73B33CBF-8E3F-DE49-91C8-A5DDD842A35C}" type="parTrans" cxnId="{184A6E01-DAA4-054E-A7E6-993820C7C8AD}">
      <dgm:prSet/>
      <dgm:spPr/>
      <dgm:t>
        <a:bodyPr/>
        <a:lstStyle/>
        <a:p>
          <a:endParaRPr lang="en-US"/>
        </a:p>
      </dgm:t>
    </dgm:pt>
    <dgm:pt modelId="{84F612E3-46DE-2E4F-9A69-24A32187B216}" type="sibTrans" cxnId="{184A6E01-DAA4-054E-A7E6-993820C7C8AD}">
      <dgm:prSet/>
      <dgm:spPr/>
      <dgm:t>
        <a:bodyPr/>
        <a:lstStyle/>
        <a:p>
          <a:endParaRPr lang="en-US"/>
        </a:p>
      </dgm:t>
    </dgm:pt>
    <dgm:pt modelId="{7FC6D830-4F8D-C440-9F99-18862DD8E764}">
      <dgm:prSet/>
      <dgm:spPr/>
      <dgm:t>
        <a:bodyPr/>
        <a:lstStyle/>
        <a:p>
          <a:r>
            <a:rPr lang="en-US" dirty="0" smtClean="0"/>
            <a:t>Stay at Homes</a:t>
          </a:r>
          <a:endParaRPr lang="en-US" dirty="0"/>
        </a:p>
      </dgm:t>
    </dgm:pt>
    <dgm:pt modelId="{08466C56-FE65-904C-A26F-4C9DE5178E06}" type="parTrans" cxnId="{5FC8988C-BB60-364E-8611-2587053229AC}">
      <dgm:prSet/>
      <dgm:spPr/>
      <dgm:t>
        <a:bodyPr/>
        <a:lstStyle/>
        <a:p>
          <a:endParaRPr lang="en-US"/>
        </a:p>
      </dgm:t>
    </dgm:pt>
    <dgm:pt modelId="{645E7724-35DD-1945-96E3-021A40A4723A}" type="sibTrans" cxnId="{5FC8988C-BB60-364E-8611-2587053229AC}">
      <dgm:prSet/>
      <dgm:spPr/>
      <dgm:t>
        <a:bodyPr/>
        <a:lstStyle/>
        <a:p>
          <a:endParaRPr lang="en-US"/>
        </a:p>
      </dgm:t>
    </dgm:pt>
    <dgm:pt modelId="{D3C448A1-068B-1B4E-8202-4289C962CE60}">
      <dgm:prSet/>
      <dgm:spPr/>
      <dgm:t>
        <a:bodyPr/>
        <a:lstStyle/>
        <a:p>
          <a:r>
            <a:rPr lang="en-US" dirty="0" smtClean="0"/>
            <a:t>Resistors</a:t>
          </a:r>
          <a:endParaRPr lang="en-US" dirty="0"/>
        </a:p>
      </dgm:t>
    </dgm:pt>
    <dgm:pt modelId="{2935E70C-B1E1-2642-93DD-D0061F26FC8E}" type="parTrans" cxnId="{9F190853-4612-8C46-842F-112C7FCF63F8}">
      <dgm:prSet/>
      <dgm:spPr/>
      <dgm:t>
        <a:bodyPr/>
        <a:lstStyle/>
        <a:p>
          <a:endParaRPr lang="en-US"/>
        </a:p>
      </dgm:t>
    </dgm:pt>
    <dgm:pt modelId="{F8A47C69-0FFD-2042-8CB8-243E48FDCE27}" type="sibTrans" cxnId="{9F190853-4612-8C46-842F-112C7FCF63F8}">
      <dgm:prSet/>
      <dgm:spPr/>
      <dgm:t>
        <a:bodyPr/>
        <a:lstStyle/>
        <a:p>
          <a:endParaRPr lang="en-US"/>
        </a:p>
      </dgm:t>
    </dgm:pt>
    <dgm:pt modelId="{497033E9-CC88-9E4B-8059-D77CAC674009}" type="pres">
      <dgm:prSet presAssocID="{113FBCB5-1E18-7B41-B02A-C755B563249B}" presName="compositeShape" presStyleCnt="0">
        <dgm:presLayoutVars>
          <dgm:chMax val="7"/>
          <dgm:dir/>
          <dgm:resizeHandles val="exact"/>
        </dgm:presLayoutVars>
      </dgm:prSet>
      <dgm:spPr/>
    </dgm:pt>
    <dgm:pt modelId="{CB68F859-38BE-BD49-B31B-0784C314677E}" type="pres">
      <dgm:prSet presAssocID="{113FBCB5-1E18-7B41-B02A-C755B563249B}" presName="wedge1" presStyleLbl="node1" presStyleIdx="0" presStyleCnt="5"/>
      <dgm:spPr/>
      <dgm:t>
        <a:bodyPr/>
        <a:lstStyle/>
        <a:p>
          <a:endParaRPr lang="en-US"/>
        </a:p>
      </dgm:t>
    </dgm:pt>
    <dgm:pt modelId="{1B5D54BB-34A0-B442-BF8F-5BF333B2E66F}" type="pres">
      <dgm:prSet presAssocID="{113FBCB5-1E18-7B41-B02A-C755B563249B}" presName="dummy1a" presStyleCnt="0"/>
      <dgm:spPr/>
    </dgm:pt>
    <dgm:pt modelId="{76120770-1CF7-FF46-8CA1-89B07E64E2C1}" type="pres">
      <dgm:prSet presAssocID="{113FBCB5-1E18-7B41-B02A-C755B563249B}" presName="dummy1b" presStyleCnt="0"/>
      <dgm:spPr/>
    </dgm:pt>
    <dgm:pt modelId="{7C71ADD0-0D59-524D-B9E4-E4B03E356860}" type="pres">
      <dgm:prSet presAssocID="{113FBCB5-1E18-7B41-B02A-C755B563249B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3B1A95-2867-DD42-BCCC-F19AF7471823}" type="pres">
      <dgm:prSet presAssocID="{113FBCB5-1E18-7B41-B02A-C755B563249B}" presName="wedge2" presStyleLbl="node1" presStyleIdx="1" presStyleCnt="5"/>
      <dgm:spPr/>
      <dgm:t>
        <a:bodyPr/>
        <a:lstStyle/>
        <a:p>
          <a:endParaRPr lang="en-US"/>
        </a:p>
      </dgm:t>
    </dgm:pt>
    <dgm:pt modelId="{DB5C9F2F-A7F1-EE45-83A5-7CBAAD571C5E}" type="pres">
      <dgm:prSet presAssocID="{113FBCB5-1E18-7B41-B02A-C755B563249B}" presName="dummy2a" presStyleCnt="0"/>
      <dgm:spPr/>
    </dgm:pt>
    <dgm:pt modelId="{3D0C075C-6FC3-564B-ACC6-88EFFBD813EE}" type="pres">
      <dgm:prSet presAssocID="{113FBCB5-1E18-7B41-B02A-C755B563249B}" presName="dummy2b" presStyleCnt="0"/>
      <dgm:spPr/>
    </dgm:pt>
    <dgm:pt modelId="{E7954838-17CA-DA49-A161-3FE2D70875AF}" type="pres">
      <dgm:prSet presAssocID="{113FBCB5-1E18-7B41-B02A-C755B563249B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F0E395-17AF-FA4C-99D0-E0B83B3714F9}" type="pres">
      <dgm:prSet presAssocID="{113FBCB5-1E18-7B41-B02A-C755B563249B}" presName="wedge3" presStyleLbl="node1" presStyleIdx="2" presStyleCnt="5"/>
      <dgm:spPr/>
      <dgm:t>
        <a:bodyPr/>
        <a:lstStyle/>
        <a:p>
          <a:endParaRPr lang="en-US"/>
        </a:p>
      </dgm:t>
    </dgm:pt>
    <dgm:pt modelId="{B72A7835-0F1E-B542-B5E0-A8D0CD4F5D92}" type="pres">
      <dgm:prSet presAssocID="{113FBCB5-1E18-7B41-B02A-C755B563249B}" presName="dummy3a" presStyleCnt="0"/>
      <dgm:spPr/>
    </dgm:pt>
    <dgm:pt modelId="{8B6815E5-7108-BF47-AD57-4FB2F260C87A}" type="pres">
      <dgm:prSet presAssocID="{113FBCB5-1E18-7B41-B02A-C755B563249B}" presName="dummy3b" presStyleCnt="0"/>
      <dgm:spPr/>
    </dgm:pt>
    <dgm:pt modelId="{195DE840-99C9-9547-B626-C3663F32D7D5}" type="pres">
      <dgm:prSet presAssocID="{113FBCB5-1E18-7B41-B02A-C755B563249B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C2C870-CB91-A746-9F02-C91709481656}" type="pres">
      <dgm:prSet presAssocID="{113FBCB5-1E18-7B41-B02A-C755B563249B}" presName="wedge4" presStyleLbl="node1" presStyleIdx="3" presStyleCnt="5"/>
      <dgm:spPr/>
      <dgm:t>
        <a:bodyPr/>
        <a:lstStyle/>
        <a:p>
          <a:endParaRPr lang="en-US"/>
        </a:p>
      </dgm:t>
    </dgm:pt>
    <dgm:pt modelId="{81383B1E-F499-1D42-9E58-CCA7C38CD074}" type="pres">
      <dgm:prSet presAssocID="{113FBCB5-1E18-7B41-B02A-C755B563249B}" presName="dummy4a" presStyleCnt="0"/>
      <dgm:spPr/>
    </dgm:pt>
    <dgm:pt modelId="{78B8049F-CA26-7044-9590-9F54CEF3EBBB}" type="pres">
      <dgm:prSet presAssocID="{113FBCB5-1E18-7B41-B02A-C755B563249B}" presName="dummy4b" presStyleCnt="0"/>
      <dgm:spPr/>
    </dgm:pt>
    <dgm:pt modelId="{293FA5CE-3E29-2243-AA98-3302772FBF22}" type="pres">
      <dgm:prSet presAssocID="{113FBCB5-1E18-7B41-B02A-C755B563249B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D0AF97-A1F7-F747-900D-BA8B7D1F4335}" type="pres">
      <dgm:prSet presAssocID="{113FBCB5-1E18-7B41-B02A-C755B563249B}" presName="wedge5" presStyleLbl="node1" presStyleIdx="4" presStyleCnt="5"/>
      <dgm:spPr/>
      <dgm:t>
        <a:bodyPr/>
        <a:lstStyle/>
        <a:p>
          <a:endParaRPr lang="en-US"/>
        </a:p>
      </dgm:t>
    </dgm:pt>
    <dgm:pt modelId="{6EA25F50-734B-0F48-8C1B-BFA63ECABCD5}" type="pres">
      <dgm:prSet presAssocID="{113FBCB5-1E18-7B41-B02A-C755B563249B}" presName="dummy5a" presStyleCnt="0"/>
      <dgm:spPr/>
    </dgm:pt>
    <dgm:pt modelId="{19956717-453B-B04E-A030-7CB67409BACB}" type="pres">
      <dgm:prSet presAssocID="{113FBCB5-1E18-7B41-B02A-C755B563249B}" presName="dummy5b" presStyleCnt="0"/>
      <dgm:spPr/>
    </dgm:pt>
    <dgm:pt modelId="{60838F88-27CF-A44E-B9DE-30FD45DFDA08}" type="pres">
      <dgm:prSet presAssocID="{113FBCB5-1E18-7B41-B02A-C755B563249B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E5E964-8AA3-1B48-9D86-76327631C6FA}" type="pres">
      <dgm:prSet presAssocID="{A3A89732-8E37-5243-BFA3-1F23E16245CC}" presName="arrowWedge1" presStyleLbl="fgSibTrans2D1" presStyleIdx="0" presStyleCnt="5"/>
      <dgm:spPr/>
    </dgm:pt>
    <dgm:pt modelId="{449E7E7D-62FC-9341-AAA2-E9C8156F2FAF}" type="pres">
      <dgm:prSet presAssocID="{DA90B8E1-D503-F243-A4A2-BBF574150494}" presName="arrowWedge2" presStyleLbl="fgSibTrans2D1" presStyleIdx="1" presStyleCnt="5"/>
      <dgm:spPr/>
    </dgm:pt>
    <dgm:pt modelId="{AB90916C-48AD-7344-9A6B-496012FDE7E0}" type="pres">
      <dgm:prSet presAssocID="{84F612E3-46DE-2E4F-9A69-24A32187B216}" presName="arrowWedge3" presStyleLbl="fgSibTrans2D1" presStyleIdx="2" presStyleCnt="5"/>
      <dgm:spPr/>
    </dgm:pt>
    <dgm:pt modelId="{9D6C1D1B-7A06-D24B-864E-31ABAC0BFB8E}" type="pres">
      <dgm:prSet presAssocID="{645E7724-35DD-1945-96E3-021A40A4723A}" presName="arrowWedge4" presStyleLbl="fgSibTrans2D1" presStyleIdx="3" presStyleCnt="5"/>
      <dgm:spPr/>
    </dgm:pt>
    <dgm:pt modelId="{B27679BA-274A-D84C-A6C3-71027F676A77}" type="pres">
      <dgm:prSet presAssocID="{F8A47C69-0FFD-2042-8CB8-243E48FDCE27}" presName="arrowWedge5" presStyleLbl="fgSibTrans2D1" presStyleIdx="4" presStyleCnt="5"/>
      <dgm:spPr/>
    </dgm:pt>
  </dgm:ptLst>
  <dgm:cxnLst>
    <dgm:cxn modelId="{954E11DB-D251-C949-9251-D00604C34CE7}" type="presOf" srcId="{3D600667-1BF2-7242-A7F4-199694D97497}" destId="{333B1A95-2867-DD42-BCCC-F19AF7471823}" srcOrd="0" destOrd="0" presId="urn:microsoft.com/office/officeart/2005/8/layout/cycle8"/>
    <dgm:cxn modelId="{81B3157D-8D17-9F40-ACA8-56526A9B5902}" type="presOf" srcId="{7FC6D830-4F8D-C440-9F99-18862DD8E764}" destId="{EEC2C870-CB91-A746-9F02-C91709481656}" srcOrd="0" destOrd="0" presId="urn:microsoft.com/office/officeart/2005/8/layout/cycle8"/>
    <dgm:cxn modelId="{70C5BAD7-34DD-6046-8283-2853A0919765}" type="presOf" srcId="{3D600667-1BF2-7242-A7F4-199694D97497}" destId="{E7954838-17CA-DA49-A161-3FE2D70875AF}" srcOrd="1" destOrd="0" presId="urn:microsoft.com/office/officeart/2005/8/layout/cycle8"/>
    <dgm:cxn modelId="{8E0D16A3-C23D-2148-BC6E-7CF0AA460211}" type="presOf" srcId="{B6A711EC-29B0-9749-AACB-C5AA13B19234}" destId="{CB68F859-38BE-BD49-B31B-0784C314677E}" srcOrd="0" destOrd="0" presId="urn:microsoft.com/office/officeart/2005/8/layout/cycle8"/>
    <dgm:cxn modelId="{9DD5FA1B-C1D7-F540-A328-6E88601C3C18}" srcId="{113FBCB5-1E18-7B41-B02A-C755B563249B}" destId="{3D600667-1BF2-7242-A7F4-199694D97497}" srcOrd="1" destOrd="0" parTransId="{6F8E72D8-E289-8145-9409-80B62A90C9B5}" sibTransId="{DA90B8E1-D503-F243-A4A2-BBF574150494}"/>
    <dgm:cxn modelId="{1CCCA6C5-968F-624D-8523-0AE7DD05C3D2}" type="presOf" srcId="{38B61E04-3615-C744-822E-7DB653905470}" destId="{195DE840-99C9-9547-B626-C3663F32D7D5}" srcOrd="1" destOrd="0" presId="urn:microsoft.com/office/officeart/2005/8/layout/cycle8"/>
    <dgm:cxn modelId="{0B70CD40-CA6A-B44D-87EC-2DB460260C8E}" type="presOf" srcId="{38B61E04-3615-C744-822E-7DB653905470}" destId="{97F0E395-17AF-FA4C-99D0-E0B83B3714F9}" srcOrd="0" destOrd="0" presId="urn:microsoft.com/office/officeart/2005/8/layout/cycle8"/>
    <dgm:cxn modelId="{866F6FF4-8C5A-C34D-9A47-2411ABE93EF0}" type="presOf" srcId="{7FC6D830-4F8D-C440-9F99-18862DD8E764}" destId="{293FA5CE-3E29-2243-AA98-3302772FBF22}" srcOrd="1" destOrd="0" presId="urn:microsoft.com/office/officeart/2005/8/layout/cycle8"/>
    <dgm:cxn modelId="{184A6E01-DAA4-054E-A7E6-993820C7C8AD}" srcId="{113FBCB5-1E18-7B41-B02A-C755B563249B}" destId="{38B61E04-3615-C744-822E-7DB653905470}" srcOrd="2" destOrd="0" parTransId="{73B33CBF-8E3F-DE49-91C8-A5DDD842A35C}" sibTransId="{84F612E3-46DE-2E4F-9A69-24A32187B216}"/>
    <dgm:cxn modelId="{A4D7A2A5-6ABA-2E45-99AD-3016DA9D7624}" type="presOf" srcId="{113FBCB5-1E18-7B41-B02A-C755B563249B}" destId="{497033E9-CC88-9E4B-8059-D77CAC674009}" srcOrd="0" destOrd="0" presId="urn:microsoft.com/office/officeart/2005/8/layout/cycle8"/>
    <dgm:cxn modelId="{9F190853-4612-8C46-842F-112C7FCF63F8}" srcId="{113FBCB5-1E18-7B41-B02A-C755B563249B}" destId="{D3C448A1-068B-1B4E-8202-4289C962CE60}" srcOrd="4" destOrd="0" parTransId="{2935E70C-B1E1-2642-93DD-D0061F26FC8E}" sibTransId="{F8A47C69-0FFD-2042-8CB8-243E48FDCE27}"/>
    <dgm:cxn modelId="{E68A7500-6450-5841-92F3-B31B9BEC0AF2}" srcId="{113FBCB5-1E18-7B41-B02A-C755B563249B}" destId="{B6A711EC-29B0-9749-AACB-C5AA13B19234}" srcOrd="0" destOrd="0" parTransId="{F27CECE4-5FA0-BF47-8AF2-CBCD9C353C45}" sibTransId="{A3A89732-8E37-5243-BFA3-1F23E16245CC}"/>
    <dgm:cxn modelId="{BD99BB36-9421-1244-B2A3-6C9A7FB69306}" type="presOf" srcId="{D3C448A1-068B-1B4E-8202-4289C962CE60}" destId="{60838F88-27CF-A44E-B9DE-30FD45DFDA08}" srcOrd="1" destOrd="0" presId="urn:microsoft.com/office/officeart/2005/8/layout/cycle8"/>
    <dgm:cxn modelId="{DBCE5653-4640-A644-9E42-85EA8E4D0FD7}" type="presOf" srcId="{B6A711EC-29B0-9749-AACB-C5AA13B19234}" destId="{7C71ADD0-0D59-524D-B9E4-E4B03E356860}" srcOrd="1" destOrd="0" presId="urn:microsoft.com/office/officeart/2005/8/layout/cycle8"/>
    <dgm:cxn modelId="{87571360-2A2B-7447-A723-36CF0DF571DA}" type="presOf" srcId="{D3C448A1-068B-1B4E-8202-4289C962CE60}" destId="{CAD0AF97-A1F7-F747-900D-BA8B7D1F4335}" srcOrd="0" destOrd="0" presId="urn:microsoft.com/office/officeart/2005/8/layout/cycle8"/>
    <dgm:cxn modelId="{5FC8988C-BB60-364E-8611-2587053229AC}" srcId="{113FBCB5-1E18-7B41-B02A-C755B563249B}" destId="{7FC6D830-4F8D-C440-9F99-18862DD8E764}" srcOrd="3" destOrd="0" parTransId="{08466C56-FE65-904C-A26F-4C9DE5178E06}" sibTransId="{645E7724-35DD-1945-96E3-021A40A4723A}"/>
    <dgm:cxn modelId="{8E2CB419-4439-BE44-BBAF-0CF90F3D0C86}" type="presParOf" srcId="{497033E9-CC88-9E4B-8059-D77CAC674009}" destId="{CB68F859-38BE-BD49-B31B-0784C314677E}" srcOrd="0" destOrd="0" presId="urn:microsoft.com/office/officeart/2005/8/layout/cycle8"/>
    <dgm:cxn modelId="{D2A0E74B-ED9D-D344-A825-0FFAD6C32457}" type="presParOf" srcId="{497033E9-CC88-9E4B-8059-D77CAC674009}" destId="{1B5D54BB-34A0-B442-BF8F-5BF333B2E66F}" srcOrd="1" destOrd="0" presId="urn:microsoft.com/office/officeart/2005/8/layout/cycle8"/>
    <dgm:cxn modelId="{BB4CB0ED-57CA-2646-9AD3-EA260017E9C5}" type="presParOf" srcId="{497033E9-CC88-9E4B-8059-D77CAC674009}" destId="{76120770-1CF7-FF46-8CA1-89B07E64E2C1}" srcOrd="2" destOrd="0" presId="urn:microsoft.com/office/officeart/2005/8/layout/cycle8"/>
    <dgm:cxn modelId="{2B104B71-D67A-854B-8F1D-28093E8EEF9F}" type="presParOf" srcId="{497033E9-CC88-9E4B-8059-D77CAC674009}" destId="{7C71ADD0-0D59-524D-B9E4-E4B03E356860}" srcOrd="3" destOrd="0" presId="urn:microsoft.com/office/officeart/2005/8/layout/cycle8"/>
    <dgm:cxn modelId="{532D9FF6-AD28-1147-822E-37063355BC8E}" type="presParOf" srcId="{497033E9-CC88-9E4B-8059-D77CAC674009}" destId="{333B1A95-2867-DD42-BCCC-F19AF7471823}" srcOrd="4" destOrd="0" presId="urn:microsoft.com/office/officeart/2005/8/layout/cycle8"/>
    <dgm:cxn modelId="{71E59E50-E214-A245-B197-8DB1B039516B}" type="presParOf" srcId="{497033E9-CC88-9E4B-8059-D77CAC674009}" destId="{DB5C9F2F-A7F1-EE45-83A5-7CBAAD571C5E}" srcOrd="5" destOrd="0" presId="urn:microsoft.com/office/officeart/2005/8/layout/cycle8"/>
    <dgm:cxn modelId="{9C256CE2-DD77-5A4E-9E31-2FDFC776D612}" type="presParOf" srcId="{497033E9-CC88-9E4B-8059-D77CAC674009}" destId="{3D0C075C-6FC3-564B-ACC6-88EFFBD813EE}" srcOrd="6" destOrd="0" presId="urn:microsoft.com/office/officeart/2005/8/layout/cycle8"/>
    <dgm:cxn modelId="{11782406-3BB1-4A46-9288-47AAB7DFE9F6}" type="presParOf" srcId="{497033E9-CC88-9E4B-8059-D77CAC674009}" destId="{E7954838-17CA-DA49-A161-3FE2D70875AF}" srcOrd="7" destOrd="0" presId="urn:microsoft.com/office/officeart/2005/8/layout/cycle8"/>
    <dgm:cxn modelId="{1F3F3F59-F49A-9141-98F4-863CFDBCD694}" type="presParOf" srcId="{497033E9-CC88-9E4B-8059-D77CAC674009}" destId="{97F0E395-17AF-FA4C-99D0-E0B83B3714F9}" srcOrd="8" destOrd="0" presId="urn:microsoft.com/office/officeart/2005/8/layout/cycle8"/>
    <dgm:cxn modelId="{C50CE98A-B6F7-0445-969A-C80DC629E379}" type="presParOf" srcId="{497033E9-CC88-9E4B-8059-D77CAC674009}" destId="{B72A7835-0F1E-B542-B5E0-A8D0CD4F5D92}" srcOrd="9" destOrd="0" presId="urn:microsoft.com/office/officeart/2005/8/layout/cycle8"/>
    <dgm:cxn modelId="{519609A9-8DE2-7746-B3A2-770DEF4FFA95}" type="presParOf" srcId="{497033E9-CC88-9E4B-8059-D77CAC674009}" destId="{8B6815E5-7108-BF47-AD57-4FB2F260C87A}" srcOrd="10" destOrd="0" presId="urn:microsoft.com/office/officeart/2005/8/layout/cycle8"/>
    <dgm:cxn modelId="{B393AAE7-A96A-364B-BAAC-A677F53E72A6}" type="presParOf" srcId="{497033E9-CC88-9E4B-8059-D77CAC674009}" destId="{195DE840-99C9-9547-B626-C3663F32D7D5}" srcOrd="11" destOrd="0" presId="urn:microsoft.com/office/officeart/2005/8/layout/cycle8"/>
    <dgm:cxn modelId="{0D93EFF7-9801-B443-92A3-E7DB8F34A2DF}" type="presParOf" srcId="{497033E9-CC88-9E4B-8059-D77CAC674009}" destId="{EEC2C870-CB91-A746-9F02-C91709481656}" srcOrd="12" destOrd="0" presId="urn:microsoft.com/office/officeart/2005/8/layout/cycle8"/>
    <dgm:cxn modelId="{B5800AB2-3580-554A-BC99-1582F809C386}" type="presParOf" srcId="{497033E9-CC88-9E4B-8059-D77CAC674009}" destId="{81383B1E-F499-1D42-9E58-CCA7C38CD074}" srcOrd="13" destOrd="0" presId="urn:microsoft.com/office/officeart/2005/8/layout/cycle8"/>
    <dgm:cxn modelId="{A4022161-AECD-094B-BF95-506883BF7B8E}" type="presParOf" srcId="{497033E9-CC88-9E4B-8059-D77CAC674009}" destId="{78B8049F-CA26-7044-9590-9F54CEF3EBBB}" srcOrd="14" destOrd="0" presId="urn:microsoft.com/office/officeart/2005/8/layout/cycle8"/>
    <dgm:cxn modelId="{E5723128-AF6E-194D-B120-218EAFAFCBA4}" type="presParOf" srcId="{497033E9-CC88-9E4B-8059-D77CAC674009}" destId="{293FA5CE-3E29-2243-AA98-3302772FBF22}" srcOrd="15" destOrd="0" presId="urn:microsoft.com/office/officeart/2005/8/layout/cycle8"/>
    <dgm:cxn modelId="{1FEF6099-E4B7-4945-AED9-E0445B5FBC8D}" type="presParOf" srcId="{497033E9-CC88-9E4B-8059-D77CAC674009}" destId="{CAD0AF97-A1F7-F747-900D-BA8B7D1F4335}" srcOrd="16" destOrd="0" presId="urn:microsoft.com/office/officeart/2005/8/layout/cycle8"/>
    <dgm:cxn modelId="{2AE7E769-71C0-734B-9D2D-E7830CCCC334}" type="presParOf" srcId="{497033E9-CC88-9E4B-8059-D77CAC674009}" destId="{6EA25F50-734B-0F48-8C1B-BFA63ECABCD5}" srcOrd="17" destOrd="0" presId="urn:microsoft.com/office/officeart/2005/8/layout/cycle8"/>
    <dgm:cxn modelId="{E6607E8F-9BD1-734A-AEF0-788A4464951C}" type="presParOf" srcId="{497033E9-CC88-9E4B-8059-D77CAC674009}" destId="{19956717-453B-B04E-A030-7CB67409BACB}" srcOrd="18" destOrd="0" presId="urn:microsoft.com/office/officeart/2005/8/layout/cycle8"/>
    <dgm:cxn modelId="{11A299EF-9662-6D44-8E61-5075A87866D6}" type="presParOf" srcId="{497033E9-CC88-9E4B-8059-D77CAC674009}" destId="{60838F88-27CF-A44E-B9DE-30FD45DFDA08}" srcOrd="19" destOrd="0" presId="urn:microsoft.com/office/officeart/2005/8/layout/cycle8"/>
    <dgm:cxn modelId="{033F2682-FA62-8E40-8173-6B271F95D0B2}" type="presParOf" srcId="{497033E9-CC88-9E4B-8059-D77CAC674009}" destId="{6EE5E964-8AA3-1B48-9D86-76327631C6FA}" srcOrd="20" destOrd="0" presId="urn:microsoft.com/office/officeart/2005/8/layout/cycle8"/>
    <dgm:cxn modelId="{005B3C83-28C4-F243-AFF9-BB14827CD6A8}" type="presParOf" srcId="{497033E9-CC88-9E4B-8059-D77CAC674009}" destId="{449E7E7D-62FC-9341-AAA2-E9C8156F2FAF}" srcOrd="21" destOrd="0" presId="urn:microsoft.com/office/officeart/2005/8/layout/cycle8"/>
    <dgm:cxn modelId="{860956DF-2814-3A40-8390-64C5818D46F4}" type="presParOf" srcId="{497033E9-CC88-9E4B-8059-D77CAC674009}" destId="{AB90916C-48AD-7344-9A6B-496012FDE7E0}" srcOrd="22" destOrd="0" presId="urn:microsoft.com/office/officeart/2005/8/layout/cycle8"/>
    <dgm:cxn modelId="{C963F3EC-F11C-DD46-8AAD-3B57A2519420}" type="presParOf" srcId="{497033E9-CC88-9E4B-8059-D77CAC674009}" destId="{9D6C1D1B-7A06-D24B-864E-31ABAC0BFB8E}" srcOrd="23" destOrd="0" presId="urn:microsoft.com/office/officeart/2005/8/layout/cycle8"/>
    <dgm:cxn modelId="{C462B4BF-9057-B14E-9FA0-582079E09507}" type="presParOf" srcId="{497033E9-CC88-9E4B-8059-D77CAC674009}" destId="{B27679BA-274A-D84C-A6C3-71027F676A77}" srcOrd="2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A2865D3-13B3-6F4E-AE76-933FA74BAA86}" type="doc">
      <dgm:prSet loTypeId="urn:microsoft.com/office/officeart/2005/8/layout/vList2" loCatId="" qsTypeId="urn:microsoft.com/office/officeart/2005/8/quickstyle/simple4" qsCatId="simple" csTypeId="urn:microsoft.com/office/officeart/2005/8/colors/accent1_2" csCatId="accent1" phldr="0"/>
      <dgm:spPr/>
      <dgm:t>
        <a:bodyPr/>
        <a:lstStyle/>
        <a:p>
          <a:endParaRPr lang="en-US"/>
        </a:p>
      </dgm:t>
    </dgm:pt>
    <dgm:pt modelId="{A95C3569-6070-4444-AE21-04D79815E78A}" type="pres">
      <dgm:prSet presAssocID="{FA2865D3-13B3-6F4E-AE76-933FA74BAA8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08BCFD37-B0D7-454F-8FF2-25E3B8D85B42}" type="presOf" srcId="{FA2865D3-13B3-6F4E-AE76-933FA74BAA86}" destId="{A95C3569-6070-4444-AE21-04D79815E78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92E664-1797-E14B-A392-D149E8F77ADE}">
      <dsp:nvSpPr>
        <dsp:cNvPr id="0" name=""/>
        <dsp:cNvSpPr/>
      </dsp:nvSpPr>
      <dsp:spPr>
        <a:xfrm>
          <a:off x="4291546" y="2336739"/>
          <a:ext cx="3624099" cy="3166985"/>
        </a:xfrm>
        <a:prstGeom prst="gear9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bg1"/>
              </a:solidFill>
            </a:rPr>
            <a:t>Implementation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bg1"/>
              </a:solidFill>
            </a:rPr>
            <a:t>For Deep Learning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4985987" y="3078590"/>
        <a:ext cx="2235217" cy="1627896"/>
      </dsp:txXfrm>
    </dsp:sp>
    <dsp:sp modelId="{2377B606-5D5E-6240-879F-BF44E190D060}">
      <dsp:nvSpPr>
        <dsp:cNvPr id="0" name=""/>
        <dsp:cNvSpPr/>
      </dsp:nvSpPr>
      <dsp:spPr>
        <a:xfrm>
          <a:off x="149351" y="1862507"/>
          <a:ext cx="3287547" cy="2810066"/>
        </a:xfrm>
        <a:prstGeom prst="gear6">
          <a:avLst/>
        </a:prstGeom>
        <a:gradFill rotWithShape="0">
          <a:gsLst>
            <a:gs pos="0">
              <a:schemeClr val="accent4">
                <a:hueOff val="-2232386"/>
                <a:satOff val="13449"/>
                <a:lumOff val="107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-2232386"/>
                <a:satOff val="13449"/>
                <a:lumOff val="107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rgbClr val="FFFFFF"/>
              </a:solidFill>
            </a:rPr>
            <a:t>Instructional Coherence and Consistency</a:t>
          </a:r>
          <a:endParaRPr lang="en-US" sz="2300" kern="1200" dirty="0">
            <a:solidFill>
              <a:srgbClr val="FFFFFF"/>
            </a:solidFill>
          </a:endParaRPr>
        </a:p>
      </dsp:txBody>
      <dsp:txXfrm>
        <a:off x="926201" y="2574225"/>
        <a:ext cx="1733847" cy="1386630"/>
      </dsp:txXfrm>
    </dsp:sp>
    <dsp:sp modelId="{9CF4AACB-60E4-7F46-8234-9777D906B18A}">
      <dsp:nvSpPr>
        <dsp:cNvPr id="0" name=""/>
        <dsp:cNvSpPr/>
      </dsp:nvSpPr>
      <dsp:spPr>
        <a:xfrm rot="20700000">
          <a:off x="2306559" y="-128960"/>
          <a:ext cx="3782176" cy="3864892"/>
        </a:xfrm>
        <a:prstGeom prst="gear6">
          <a:avLst/>
        </a:prstGeom>
        <a:gradFill rotWithShape="0">
          <a:gsLst>
            <a:gs pos="0">
              <a:schemeClr val="accent4">
                <a:hueOff val="-4464771"/>
                <a:satOff val="26899"/>
                <a:lumOff val="215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-4464771"/>
                <a:satOff val="26899"/>
                <a:lumOff val="215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000090"/>
              </a:solidFill>
            </a:rPr>
            <a:t>Change Knowledge and Tools</a:t>
          </a:r>
          <a:endParaRPr lang="en-US" sz="2400" kern="1200" dirty="0">
            <a:solidFill>
              <a:srgbClr val="000090"/>
            </a:solidFill>
          </a:endParaRPr>
        </a:p>
      </dsp:txBody>
      <dsp:txXfrm rot="-20700000">
        <a:off x="3131195" y="723629"/>
        <a:ext cx="2132904" cy="2159712"/>
      </dsp:txXfrm>
    </dsp:sp>
    <dsp:sp modelId="{D3065C4A-6E8D-B746-80F3-A3951570B36F}">
      <dsp:nvSpPr>
        <dsp:cNvPr id="0" name=""/>
        <dsp:cNvSpPr/>
      </dsp:nvSpPr>
      <dsp:spPr>
        <a:xfrm>
          <a:off x="4564363" y="1771036"/>
          <a:ext cx="3874618" cy="3874618"/>
        </a:xfrm>
        <a:prstGeom prst="circularArrow">
          <a:avLst>
            <a:gd name="adj1" fmla="val 4687"/>
            <a:gd name="adj2" fmla="val 299029"/>
            <a:gd name="adj3" fmla="val 2540554"/>
            <a:gd name="adj4" fmla="val 15809705"/>
            <a:gd name="adj5" fmla="val 5469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1B28EE7-079E-E341-8F41-9F8E84AE344C}">
      <dsp:nvSpPr>
        <dsp:cNvPr id="0" name=""/>
        <dsp:cNvSpPr/>
      </dsp:nvSpPr>
      <dsp:spPr>
        <a:xfrm>
          <a:off x="237883" y="1582008"/>
          <a:ext cx="2815152" cy="281515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4">
                <a:hueOff val="-2232386"/>
                <a:satOff val="13449"/>
                <a:lumOff val="107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-2232386"/>
                <a:satOff val="13449"/>
                <a:lumOff val="107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4B9182F-C8D9-BA40-9D0D-378FC4D3F4C5}">
      <dsp:nvSpPr>
        <dsp:cNvPr id="0" name=""/>
        <dsp:cNvSpPr/>
      </dsp:nvSpPr>
      <dsp:spPr>
        <a:xfrm>
          <a:off x="2216172" y="-83374"/>
          <a:ext cx="3035301" cy="303530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4">
                <a:hueOff val="-4464771"/>
                <a:satOff val="26899"/>
                <a:lumOff val="215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-4464771"/>
                <a:satOff val="26899"/>
                <a:lumOff val="215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68F859-38BE-BD49-B31B-0784C314677E}">
      <dsp:nvSpPr>
        <dsp:cNvPr id="0" name=""/>
        <dsp:cNvSpPr/>
      </dsp:nvSpPr>
      <dsp:spPr>
        <a:xfrm>
          <a:off x="2074572" y="325752"/>
          <a:ext cx="4420552" cy="4420552"/>
        </a:xfrm>
        <a:prstGeom prst="pie">
          <a:avLst>
            <a:gd name="adj1" fmla="val 16200000"/>
            <a:gd name="adj2" fmla="val 2052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Trailblazers</a:t>
          </a:r>
          <a:endParaRPr lang="en-US" sz="2300" kern="1200" dirty="0"/>
        </a:p>
      </dsp:txBody>
      <dsp:txXfrm>
        <a:off x="4380626" y="1068826"/>
        <a:ext cx="1420891" cy="947261"/>
      </dsp:txXfrm>
    </dsp:sp>
    <dsp:sp modelId="{333B1A95-2867-DD42-BCCC-F19AF7471823}">
      <dsp:nvSpPr>
        <dsp:cNvPr id="0" name=""/>
        <dsp:cNvSpPr/>
      </dsp:nvSpPr>
      <dsp:spPr>
        <a:xfrm>
          <a:off x="2112462" y="443633"/>
          <a:ext cx="4420552" cy="4420552"/>
        </a:xfrm>
        <a:prstGeom prst="pie">
          <a:avLst>
            <a:gd name="adj1" fmla="val 20520000"/>
            <a:gd name="adj2" fmla="val 3240000"/>
          </a:avLst>
        </a:prstGeom>
        <a:solidFill>
          <a:schemeClr val="accent4">
            <a:hueOff val="-1116193"/>
            <a:satOff val="6725"/>
            <a:lumOff val="539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Pioneers</a:t>
          </a:r>
          <a:endParaRPr lang="en-US" sz="2300" kern="1200" dirty="0"/>
        </a:p>
      </dsp:txBody>
      <dsp:txXfrm>
        <a:off x="4959508" y="2463405"/>
        <a:ext cx="1315640" cy="1052512"/>
      </dsp:txXfrm>
    </dsp:sp>
    <dsp:sp modelId="{97F0E395-17AF-FA4C-99D0-E0B83B3714F9}">
      <dsp:nvSpPr>
        <dsp:cNvPr id="0" name=""/>
        <dsp:cNvSpPr/>
      </dsp:nvSpPr>
      <dsp:spPr>
        <a:xfrm>
          <a:off x="2012473" y="516257"/>
          <a:ext cx="4420552" cy="4420552"/>
        </a:xfrm>
        <a:prstGeom prst="pie">
          <a:avLst>
            <a:gd name="adj1" fmla="val 3240000"/>
            <a:gd name="adj2" fmla="val 7560000"/>
          </a:avLst>
        </a:prstGeom>
        <a:solidFill>
          <a:schemeClr val="accent4">
            <a:hueOff val="-2232386"/>
            <a:satOff val="13449"/>
            <a:lumOff val="107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Settlers</a:t>
          </a:r>
          <a:endParaRPr lang="en-US" sz="2300" kern="1200" dirty="0"/>
        </a:p>
      </dsp:txBody>
      <dsp:txXfrm>
        <a:off x="3591242" y="3621168"/>
        <a:ext cx="1263014" cy="1157763"/>
      </dsp:txXfrm>
    </dsp:sp>
    <dsp:sp modelId="{EEC2C870-CB91-A746-9F02-C91709481656}">
      <dsp:nvSpPr>
        <dsp:cNvPr id="0" name=""/>
        <dsp:cNvSpPr/>
      </dsp:nvSpPr>
      <dsp:spPr>
        <a:xfrm>
          <a:off x="1912485" y="443633"/>
          <a:ext cx="4420552" cy="4420552"/>
        </a:xfrm>
        <a:prstGeom prst="pie">
          <a:avLst>
            <a:gd name="adj1" fmla="val 7560000"/>
            <a:gd name="adj2" fmla="val 11880000"/>
          </a:avLst>
        </a:prstGeom>
        <a:solidFill>
          <a:schemeClr val="accent4">
            <a:hueOff val="-3348579"/>
            <a:satOff val="20174"/>
            <a:lumOff val="1617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Stay at Homes</a:t>
          </a:r>
          <a:endParaRPr lang="en-US" sz="2300" kern="1200" dirty="0"/>
        </a:p>
      </dsp:txBody>
      <dsp:txXfrm>
        <a:off x="2170350" y="2463405"/>
        <a:ext cx="1315640" cy="1052512"/>
      </dsp:txXfrm>
    </dsp:sp>
    <dsp:sp modelId="{CAD0AF97-A1F7-F747-900D-BA8B7D1F4335}">
      <dsp:nvSpPr>
        <dsp:cNvPr id="0" name=""/>
        <dsp:cNvSpPr/>
      </dsp:nvSpPr>
      <dsp:spPr>
        <a:xfrm>
          <a:off x="1950375" y="325752"/>
          <a:ext cx="4420552" cy="4420552"/>
        </a:xfrm>
        <a:prstGeom prst="pie">
          <a:avLst>
            <a:gd name="adj1" fmla="val 11880000"/>
            <a:gd name="adj2" fmla="val 16200000"/>
          </a:avLst>
        </a:prstGeom>
        <a:solidFill>
          <a:schemeClr val="accent4">
            <a:hueOff val="-4464771"/>
            <a:satOff val="26899"/>
            <a:lumOff val="215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Resistors</a:t>
          </a:r>
          <a:endParaRPr lang="en-US" sz="2300" kern="1200" dirty="0"/>
        </a:p>
      </dsp:txBody>
      <dsp:txXfrm>
        <a:off x="2643981" y="1068826"/>
        <a:ext cx="1420891" cy="947261"/>
      </dsp:txXfrm>
    </dsp:sp>
    <dsp:sp modelId="{6EE5E964-8AA3-1B48-9D86-76327631C6FA}">
      <dsp:nvSpPr>
        <dsp:cNvPr id="0" name=""/>
        <dsp:cNvSpPr/>
      </dsp:nvSpPr>
      <dsp:spPr>
        <a:xfrm>
          <a:off x="1800710" y="52099"/>
          <a:ext cx="4967858" cy="4967858"/>
        </a:xfrm>
        <a:prstGeom prst="circularArrow">
          <a:avLst>
            <a:gd name="adj1" fmla="val 5085"/>
            <a:gd name="adj2" fmla="val 327528"/>
            <a:gd name="adj3" fmla="val 20192361"/>
            <a:gd name="adj4" fmla="val 16200324"/>
            <a:gd name="adj5" fmla="val 593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49E7E7D-62FC-9341-AAA2-E9C8156F2FAF}">
      <dsp:nvSpPr>
        <dsp:cNvPr id="0" name=""/>
        <dsp:cNvSpPr/>
      </dsp:nvSpPr>
      <dsp:spPr>
        <a:xfrm>
          <a:off x="1839114" y="169941"/>
          <a:ext cx="4967858" cy="4967858"/>
        </a:xfrm>
        <a:prstGeom prst="circularArrow">
          <a:avLst>
            <a:gd name="adj1" fmla="val 5085"/>
            <a:gd name="adj2" fmla="val 327528"/>
            <a:gd name="adj3" fmla="val 2912753"/>
            <a:gd name="adj4" fmla="val 20519953"/>
            <a:gd name="adj5" fmla="val 5932"/>
          </a:avLst>
        </a:prstGeom>
        <a:solidFill>
          <a:schemeClr val="accent4">
            <a:hueOff val="-1116193"/>
            <a:satOff val="6725"/>
            <a:lumOff val="539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B90916C-48AD-7344-9A6B-496012FDE7E0}">
      <dsp:nvSpPr>
        <dsp:cNvPr id="0" name=""/>
        <dsp:cNvSpPr/>
      </dsp:nvSpPr>
      <dsp:spPr>
        <a:xfrm>
          <a:off x="1738820" y="242787"/>
          <a:ext cx="4967858" cy="4967858"/>
        </a:xfrm>
        <a:prstGeom prst="circularArrow">
          <a:avLst>
            <a:gd name="adj1" fmla="val 5085"/>
            <a:gd name="adj2" fmla="val 327528"/>
            <a:gd name="adj3" fmla="val 7232777"/>
            <a:gd name="adj4" fmla="val 3239695"/>
            <a:gd name="adj5" fmla="val 5932"/>
          </a:avLst>
        </a:prstGeom>
        <a:solidFill>
          <a:schemeClr val="accent4">
            <a:hueOff val="-2232386"/>
            <a:satOff val="13449"/>
            <a:lumOff val="1078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D6C1D1B-7A06-D24B-864E-31ABAC0BFB8E}">
      <dsp:nvSpPr>
        <dsp:cNvPr id="0" name=""/>
        <dsp:cNvSpPr/>
      </dsp:nvSpPr>
      <dsp:spPr>
        <a:xfrm>
          <a:off x="1638526" y="169941"/>
          <a:ext cx="4967858" cy="4967858"/>
        </a:xfrm>
        <a:prstGeom prst="circularArrow">
          <a:avLst>
            <a:gd name="adj1" fmla="val 5085"/>
            <a:gd name="adj2" fmla="val 327528"/>
            <a:gd name="adj3" fmla="val 11552519"/>
            <a:gd name="adj4" fmla="val 7559718"/>
            <a:gd name="adj5" fmla="val 5932"/>
          </a:avLst>
        </a:prstGeom>
        <a:solidFill>
          <a:schemeClr val="accent4">
            <a:hueOff val="-3348579"/>
            <a:satOff val="20174"/>
            <a:lumOff val="1617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27679BA-274A-D84C-A6C3-71027F676A77}">
      <dsp:nvSpPr>
        <dsp:cNvPr id="0" name=""/>
        <dsp:cNvSpPr/>
      </dsp:nvSpPr>
      <dsp:spPr>
        <a:xfrm>
          <a:off x="1676930" y="52099"/>
          <a:ext cx="4967858" cy="4967858"/>
        </a:xfrm>
        <a:prstGeom prst="circularArrow">
          <a:avLst>
            <a:gd name="adj1" fmla="val 5085"/>
            <a:gd name="adj2" fmla="val 327528"/>
            <a:gd name="adj3" fmla="val 15872148"/>
            <a:gd name="adj4" fmla="val 11880111"/>
            <a:gd name="adj5" fmla="val 5932"/>
          </a:avLst>
        </a:prstGeom>
        <a:solidFill>
          <a:schemeClr val="accent4">
            <a:hueOff val="-4464771"/>
            <a:satOff val="26899"/>
            <a:lumOff val="2156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99CD94-57B0-6240-9E6C-FCA9BC2E0833}" type="datetimeFigureOut">
              <a:rPr lang="en-US" smtClean="0"/>
              <a:t>3/12/14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BB1C96-8490-7741-9EED-718A222C85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9394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0E7FD2-F2DA-464D-B07A-137F7B438E9C}" type="datetimeFigureOut">
              <a:rPr lang="en-US" smtClean="0"/>
              <a:t>3/12/14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48A764-1595-884F-8AD1-1F710D4FAC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311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Calibri" charset="0"/>
                <a:cs typeface="Calibri" charset="0"/>
                <a:sym typeface="Calibri" charset="0"/>
              </a:rPr>
              <a:t>DIFFERENCE:  We will be working our brains as opposed to our abs.</a:t>
            </a:r>
          </a:p>
          <a:p>
            <a:pPr eaLnBrk="1" hangingPunct="1">
              <a:defRPr/>
            </a:pPr>
            <a:endParaRPr lang="en-US" sz="2200" dirty="0" smtClean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7EC1D03-0548-5C47-8C9B-219FAEBFC961}" type="slidenum">
              <a:rPr lang="en-US" sz="1200">
                <a:latin typeface="Calibri" charset="0"/>
              </a:rPr>
              <a:pPr eaLnBrk="1" hangingPunct="1"/>
              <a:t>47</a:t>
            </a:fld>
            <a:endParaRPr lang="en-US" sz="1200" dirty="0">
              <a:latin typeface="Calibri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7EC1D03-0548-5C47-8C9B-219FAEBFC961}" type="slidenum">
              <a:rPr lang="en-US" sz="1200">
                <a:latin typeface="Calibri" charset="0"/>
              </a:rPr>
              <a:pPr eaLnBrk="1" hangingPunct="1"/>
              <a:t>48</a:t>
            </a:fld>
            <a:endParaRPr lang="en-US" sz="1200" dirty="0">
              <a:latin typeface="Calibri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7EC1D03-0548-5C47-8C9B-219FAEBFC961}" type="slidenum">
              <a:rPr lang="en-US" sz="1200">
                <a:latin typeface="Calibri" charset="0"/>
              </a:rPr>
              <a:pPr eaLnBrk="1" hangingPunct="1"/>
              <a:t>50</a:t>
            </a:fld>
            <a:endParaRPr lang="en-US" sz="1200" dirty="0">
              <a:latin typeface="Calibri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A2B3-1285-9048-8E6D-4197B82A6307}" type="datetime1">
              <a:rPr lang="en-US" smtClean="0"/>
              <a:t>3/12/14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9CC72-70F1-0544-97D3-13909EF21D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056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052FA-E60C-6E41-8171-8548CC418FDB}" type="datetime1">
              <a:rPr lang="en-US" smtClean="0"/>
              <a:t>3/12/14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9CC72-70F1-0544-97D3-13909EF21D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477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2C8C4-5C18-C94D-9693-3CC26A4A8B96}" type="datetime1">
              <a:rPr lang="en-US" smtClean="0"/>
              <a:t>3/12/14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9CC72-70F1-0544-97D3-13909EF21D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500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6E29B-CB22-BC42-9588-2249CD074569}" type="datetime1">
              <a:rPr lang="en-US" smtClean="0"/>
              <a:t>3/12/14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9CC72-70F1-0544-97D3-13909EF21D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217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DF467-EC92-8449-8B1E-72613D186483}" type="datetime1">
              <a:rPr lang="en-US" smtClean="0"/>
              <a:t>3/12/14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9CC72-70F1-0544-97D3-13909EF21D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915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AAFF1-A6E0-FB4D-B7CD-CAC78E9554B8}" type="datetime1">
              <a:rPr lang="en-US" smtClean="0"/>
              <a:t>3/12/14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9CC72-70F1-0544-97D3-13909EF21D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310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637D8-4B3A-6440-9FED-75F9476E7E27}" type="datetime1">
              <a:rPr lang="en-US" smtClean="0"/>
              <a:t>3/12/14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9CC72-70F1-0544-97D3-13909EF21D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888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50871-0085-BB4C-9D45-C1C2D9FB17B0}" type="datetime1">
              <a:rPr lang="en-US" smtClean="0"/>
              <a:t>3/12/14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9CC72-70F1-0544-97D3-13909EF21D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813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BEB37-EB0F-7848-A4AC-5887456919F1}" type="datetime1">
              <a:rPr lang="en-US" smtClean="0"/>
              <a:t>3/12/14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9CC72-70F1-0544-97D3-13909EF21D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82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DB2F1-9BF0-6E49-8695-B69C0EE00AC6}" type="datetime1">
              <a:rPr lang="en-US" smtClean="0"/>
              <a:t>3/12/14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9CC72-70F1-0544-97D3-13909EF21D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959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63D31-80CB-014A-89A2-BB500329865F}" type="datetime1">
              <a:rPr lang="en-US" smtClean="0"/>
              <a:t>3/12/14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9CC72-70F1-0544-97D3-13909EF21D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759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31CEF-953A-ED47-BC69-033C428F8198}" type="datetime1">
              <a:rPr lang="en-US" smtClean="0"/>
              <a:t>3/12/14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D9CC72-70F1-0544-97D3-13909EF21D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81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joannequinn08@gmail.com" TargetMode="External"/><Relationship Id="rId3" Type="http://schemas.openxmlformats.org/officeDocument/2006/relationships/hyperlink" Target="mailto:Eleanoradam8@gmail.com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diagramData" Target="../diagrams/data3.xml"/><Relationship Id="rId8" Type="http://schemas.openxmlformats.org/officeDocument/2006/relationships/diagramLayout" Target="../diagrams/layout3.xml"/><Relationship Id="rId9" Type="http://schemas.openxmlformats.org/officeDocument/2006/relationships/diagramQuickStyle" Target="../diagrams/quickStyle3.xml"/><Relationship Id="rId10" Type="http://schemas.openxmlformats.org/officeDocument/2006/relationships/diagramColors" Target="../diagrams/colors3.xml"/><Relationship Id="rId11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1.bin"/><Relationship Id="rId5" Type="http://schemas.openxmlformats.org/officeDocument/2006/relationships/oleObject" Target="../embeddings/Microsoft_Word_97_-_2004_Document1.doc"/><Relationship Id="rId6" Type="http://schemas.openxmlformats.org/officeDocument/2006/relationships/image" Target="../media/image3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2.bin"/><Relationship Id="rId5" Type="http://schemas.openxmlformats.org/officeDocument/2006/relationships/oleObject" Target="../embeddings/Microsoft_Word_97_-_2004_Document2.doc"/><Relationship Id="rId6" Type="http://schemas.openxmlformats.org/officeDocument/2006/relationships/image" Target="../media/image37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45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D:\v_99designs\031313 STC powerpoint\graphics\shadow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9646" y="4774357"/>
            <a:ext cx="4705351" cy="847725"/>
          </a:xfrm>
          <a:prstGeom prst="rect">
            <a:avLst/>
          </a:prstGeom>
          <a:noFill/>
        </p:spPr>
      </p:pic>
      <p:pic>
        <p:nvPicPr>
          <p:cNvPr id="6146" name="Picture 2" descr="D:\v_99designs\031313 STC powerpoint\graphics\bottom-x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491758"/>
            <a:ext cx="9144000" cy="1366242"/>
          </a:xfrm>
          <a:prstGeom prst="rect">
            <a:avLst/>
          </a:prstGeom>
          <a:noFill/>
        </p:spPr>
      </p:pic>
      <p:pic>
        <p:nvPicPr>
          <p:cNvPr id="6147" name="Picture 3" descr="D:\v_99designs\031313 STC powerpoint\graphics\top-x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"/>
            <a:ext cx="9144000" cy="1419820"/>
          </a:xfrm>
          <a:prstGeom prst="rect">
            <a:avLst/>
          </a:prstGeom>
          <a:noFill/>
        </p:spPr>
      </p:pic>
      <p:pic>
        <p:nvPicPr>
          <p:cNvPr id="6148" name="Picture 4" descr="D:\v_99designs\031313 STC powerpoint\graphics\logox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24201" y="1790700"/>
            <a:ext cx="2876551" cy="2171700"/>
          </a:xfrm>
          <a:prstGeom prst="rect">
            <a:avLst/>
          </a:prstGeom>
          <a:noFill/>
        </p:spPr>
      </p:pic>
      <p:pic>
        <p:nvPicPr>
          <p:cNvPr id="6149" name="Picture 5" descr="D:\v_99designs\031313 STC powerpoint\graphics\logox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47800" y="1132778"/>
            <a:ext cx="6248400" cy="574087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624840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Educational Change Through Partnerships and Collaboration</a:t>
            </a: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96420" y="4037945"/>
            <a:ext cx="5905883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3366CC"/>
                </a:solidFill>
                <a:latin typeface="+mj-lt"/>
              </a:rPr>
              <a:t>School Leadership Teams</a:t>
            </a:r>
          </a:p>
          <a:p>
            <a:pPr algn="ctr"/>
            <a:r>
              <a:rPr lang="en-US" sz="2800" b="1" dirty="0">
                <a:solidFill>
                  <a:srgbClr val="3366CC"/>
                </a:solidFill>
                <a:latin typeface="+mj-lt"/>
              </a:rPr>
              <a:t>S</a:t>
            </a:r>
            <a:r>
              <a:rPr lang="en-US" sz="2800" b="1" dirty="0" smtClean="0">
                <a:solidFill>
                  <a:srgbClr val="3366CC"/>
                </a:solidFill>
                <a:latin typeface="+mj-lt"/>
              </a:rPr>
              <a:t>ession Four </a:t>
            </a:r>
            <a:endParaRPr lang="en-US" sz="2800" b="1" dirty="0">
              <a:solidFill>
                <a:srgbClr val="3366CC"/>
              </a:solidFill>
              <a:latin typeface="+mj-lt"/>
            </a:endParaRPr>
          </a:p>
          <a:p>
            <a:pPr algn="ctr"/>
            <a:r>
              <a:rPr lang="en-US" sz="2800" b="1" dirty="0" smtClean="0">
                <a:solidFill>
                  <a:srgbClr val="3366CC"/>
                </a:solidFill>
                <a:latin typeface="+mj-lt"/>
              </a:rPr>
              <a:t>March 2014</a:t>
            </a:r>
            <a:endParaRPr lang="en-US" sz="2800" b="1" dirty="0">
              <a:solidFill>
                <a:srgbClr val="3366C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69844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3200" y="353962"/>
            <a:ext cx="7307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90"/>
                </a:solidFill>
              </a:rPr>
              <a:t>Three Step Interview Recording Guide</a:t>
            </a:r>
            <a:endParaRPr lang="en-US" sz="3600" dirty="0">
              <a:solidFill>
                <a:srgbClr val="00009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8691861"/>
              </p:ext>
            </p:extLst>
          </p:nvPr>
        </p:nvGraphicFramePr>
        <p:xfrm>
          <a:off x="203200" y="1397000"/>
          <a:ext cx="8754532" cy="51710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79620"/>
                <a:gridCol w="2197646"/>
                <a:gridCol w="2188633"/>
                <a:gridCol w="2188633"/>
              </a:tblGrid>
              <a:tr h="690875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90"/>
                          </a:solidFill>
                        </a:rPr>
                        <a:t>Person 1</a:t>
                      </a:r>
                      <a:endParaRPr lang="en-US" sz="18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90"/>
                          </a:solidFill>
                        </a:rPr>
                        <a:t>Person 2</a:t>
                      </a:r>
                      <a:endParaRPr lang="en-US" sz="18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90"/>
                          </a:solidFill>
                        </a:rPr>
                        <a:t>Person 3</a:t>
                      </a:r>
                      <a:endParaRPr lang="en-US" sz="18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149338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800" dirty="0" smtClean="0">
                          <a:solidFill>
                            <a:srgbClr val="000090"/>
                          </a:solidFill>
                        </a:rPr>
                        <a:t>Describe your school focus for implementing the common core.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  <a:tr h="149338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000090"/>
                          </a:solidFill>
                        </a:rPr>
                        <a:t>Share a strategy or approach that has been successful. </a:t>
                      </a:r>
                    </a:p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  <a:tr h="149338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000090"/>
                          </a:solidFill>
                        </a:rPr>
                        <a:t>What does your school need to focus on next in implementation?</a:t>
                      </a:r>
                    </a:p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203200" y="988428"/>
            <a:ext cx="8754533" cy="0"/>
          </a:xfrm>
          <a:prstGeom prst="line">
            <a:avLst/>
          </a:prstGeom>
          <a:ln>
            <a:solidFill>
              <a:srgbClr val="3EBE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03200" y="1140828"/>
            <a:ext cx="8754533" cy="0"/>
          </a:xfrm>
          <a:prstGeom prst="line">
            <a:avLst/>
          </a:prstGeom>
          <a:ln>
            <a:solidFill>
              <a:srgbClr val="3366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715400" y="411693"/>
            <a:ext cx="1014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Page 3</a:t>
            </a:r>
            <a:endParaRPr lang="en-US" sz="2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27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88606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</a:rPr>
              <a:t>Learning From the Work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6" name="Picture 5" descr="IMG_076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1" t="1965" r="-3016" b="38266"/>
          <a:stretch/>
        </p:blipFill>
        <p:spPr>
          <a:xfrm>
            <a:off x="1596954" y="1451017"/>
            <a:ext cx="6253130" cy="5095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35552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v_99designs\031313 STC powerpoint\graphics\bottom-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66805"/>
            <a:ext cx="9144000" cy="99119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622800" y="32342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578714" y="1803106"/>
            <a:ext cx="556528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endParaRPr lang="en-US" sz="4000" dirty="0" smtClean="0"/>
          </a:p>
          <a:p>
            <a:endParaRPr lang="en-US" sz="4000" dirty="0" smtClean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03200" y="1296959"/>
            <a:ext cx="8754533" cy="0"/>
          </a:xfrm>
          <a:prstGeom prst="line">
            <a:avLst/>
          </a:prstGeom>
          <a:ln>
            <a:solidFill>
              <a:srgbClr val="3EBE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03200" y="1105739"/>
            <a:ext cx="8754533" cy="0"/>
          </a:xfrm>
          <a:prstGeom prst="line">
            <a:avLst/>
          </a:prstGeom>
          <a:ln>
            <a:solidFill>
              <a:srgbClr val="3366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75438" y="312034"/>
            <a:ext cx="56765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000090"/>
                </a:solidFill>
              </a:rPr>
              <a:t>Learning from the Work</a:t>
            </a:r>
            <a:endParaRPr lang="en-US" sz="4400" dirty="0">
              <a:solidFill>
                <a:srgbClr val="00009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5438" y="1865803"/>
            <a:ext cx="39334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000090"/>
                </a:solidFill>
              </a:rPr>
              <a:t>Sharing your School’s  Instructional Framework</a:t>
            </a:r>
            <a:endParaRPr lang="en-US" sz="4800" dirty="0">
              <a:solidFill>
                <a:srgbClr val="000090"/>
              </a:solidFill>
            </a:endParaRPr>
          </a:p>
        </p:txBody>
      </p:sp>
      <p:pic>
        <p:nvPicPr>
          <p:cNvPr id="9" name="Picture 8" descr="Screen Shot 2014-02-04 at 2.16.2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003" y="783186"/>
            <a:ext cx="2071850" cy="1586191"/>
          </a:xfrm>
          <a:prstGeom prst="rect">
            <a:avLst/>
          </a:prstGeom>
        </p:spPr>
      </p:pic>
      <p:pic>
        <p:nvPicPr>
          <p:cNvPr id="10" name="Picture 9" descr="Screen Shot 2014-02-04 at 2.17.0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290" y="2783011"/>
            <a:ext cx="1873563" cy="1724868"/>
          </a:xfrm>
          <a:prstGeom prst="rect">
            <a:avLst/>
          </a:prstGeom>
        </p:spPr>
      </p:pic>
      <p:pic>
        <p:nvPicPr>
          <p:cNvPr id="11" name="Picture 10" descr="Screen Shot 2014-02-04 at 2.22.1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3397199"/>
            <a:ext cx="1962479" cy="2221360"/>
          </a:xfrm>
          <a:prstGeom prst="rect">
            <a:avLst/>
          </a:prstGeom>
        </p:spPr>
      </p:pic>
      <p:pic>
        <p:nvPicPr>
          <p:cNvPr id="12" name="Picture 11" descr="Screen Shot 2014-02-04 at 2.29.44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712" y="1587177"/>
            <a:ext cx="2097203" cy="156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68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PDColoured circle_cit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401" y="417600"/>
            <a:ext cx="6081877" cy="607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877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v_99designs\031313 STC powerpoint\graphics\bottom-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66805"/>
            <a:ext cx="9144000" cy="99119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622800" y="32342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578714" y="1803106"/>
            <a:ext cx="556528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endParaRPr lang="en-US" sz="4000" dirty="0" smtClean="0"/>
          </a:p>
          <a:p>
            <a:endParaRPr lang="en-US" sz="4000" dirty="0" smtClean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03200" y="1046790"/>
            <a:ext cx="8754533" cy="0"/>
          </a:xfrm>
          <a:prstGeom prst="line">
            <a:avLst/>
          </a:prstGeom>
          <a:ln>
            <a:solidFill>
              <a:srgbClr val="3EBE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03200" y="885214"/>
            <a:ext cx="8754533" cy="0"/>
          </a:xfrm>
          <a:prstGeom prst="line">
            <a:avLst/>
          </a:prstGeom>
          <a:ln>
            <a:solidFill>
              <a:srgbClr val="3366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75438" y="177328"/>
            <a:ext cx="51772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90"/>
                </a:solidFill>
              </a:rPr>
              <a:t>Learning from the Work</a:t>
            </a:r>
            <a:endParaRPr lang="en-US" sz="4000" dirty="0">
              <a:solidFill>
                <a:srgbClr val="00009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5438" y="1219776"/>
            <a:ext cx="840198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90"/>
                </a:solidFill>
              </a:rPr>
              <a:t>Take five minutes to review your Framework for Instruction.</a:t>
            </a:r>
          </a:p>
          <a:p>
            <a:r>
              <a:rPr lang="en-US" sz="4000" dirty="0" smtClean="0">
                <a:solidFill>
                  <a:srgbClr val="000090"/>
                </a:solidFill>
              </a:rPr>
              <a:t>Think about:</a:t>
            </a:r>
          </a:p>
          <a:p>
            <a:pPr marL="1885950" lvl="3" indent="-514350">
              <a:buFont typeface="+mj-lt"/>
              <a:buAutoNum type="romanUcPeriod"/>
            </a:pPr>
            <a:r>
              <a:rPr lang="en-US" sz="2400" dirty="0">
                <a:solidFill>
                  <a:srgbClr val="000090"/>
                </a:solidFill>
              </a:rPr>
              <a:t>How does </a:t>
            </a:r>
            <a:r>
              <a:rPr lang="en-US" sz="2400" dirty="0" smtClean="0">
                <a:solidFill>
                  <a:srgbClr val="000090"/>
                </a:solidFill>
              </a:rPr>
              <a:t>your school’s framework </a:t>
            </a:r>
            <a:r>
              <a:rPr lang="en-US" sz="2400" dirty="0">
                <a:solidFill>
                  <a:srgbClr val="000090"/>
                </a:solidFill>
              </a:rPr>
              <a:t>link to your district’s framework?</a:t>
            </a:r>
          </a:p>
          <a:p>
            <a:pPr marL="1885950" lvl="3" indent="-514350">
              <a:buFont typeface="+mj-lt"/>
              <a:buAutoNum type="romanUcPeriod"/>
            </a:pPr>
            <a:r>
              <a:rPr lang="en-US" sz="2400" dirty="0">
                <a:solidFill>
                  <a:srgbClr val="000090"/>
                </a:solidFill>
              </a:rPr>
              <a:t>Who did you involve in creating the framework? </a:t>
            </a:r>
            <a:r>
              <a:rPr lang="en-US" sz="2400" dirty="0" smtClean="0">
                <a:solidFill>
                  <a:srgbClr val="000090"/>
                </a:solidFill>
              </a:rPr>
              <a:t>Describe the learning in this experience. </a:t>
            </a:r>
          </a:p>
          <a:p>
            <a:pPr marL="1885950" lvl="3" indent="-514350">
              <a:buFont typeface="+mj-lt"/>
              <a:buAutoNum type="romanUcPeriod"/>
            </a:pPr>
            <a:r>
              <a:rPr lang="en-US" sz="2400" dirty="0" smtClean="0">
                <a:solidFill>
                  <a:srgbClr val="000090"/>
                </a:solidFill>
              </a:rPr>
              <a:t>What are the benefits in having a framework?</a:t>
            </a:r>
          </a:p>
          <a:p>
            <a:pPr marL="1885950" lvl="3" indent="-514350">
              <a:buFont typeface="+mj-lt"/>
              <a:buAutoNum type="romanUcPeriod"/>
            </a:pPr>
            <a:r>
              <a:rPr lang="en-US" sz="2400" dirty="0" smtClean="0">
                <a:solidFill>
                  <a:srgbClr val="000090"/>
                </a:solidFill>
              </a:rPr>
              <a:t>How will you implement with teachers?</a:t>
            </a:r>
            <a:endParaRPr lang="en-US" sz="2400" dirty="0">
              <a:solidFill>
                <a:srgbClr val="000090"/>
              </a:solidFill>
            </a:endParaRPr>
          </a:p>
          <a:p>
            <a:endParaRPr lang="en-US" sz="4000" dirty="0" smtClean="0">
              <a:solidFill>
                <a:srgbClr val="000090"/>
              </a:solidFill>
            </a:endParaRPr>
          </a:p>
          <a:p>
            <a:pPr marL="914400" indent="-914400">
              <a:buFont typeface="+mj-lt"/>
              <a:buAutoNum type="arabicPeriod"/>
            </a:pPr>
            <a:endParaRPr lang="en-US" sz="40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794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v_99designs\031313 STC powerpoint\graphics\bottom-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66805"/>
            <a:ext cx="9144000" cy="99119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622800" y="32342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578714" y="1803106"/>
            <a:ext cx="556528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endParaRPr lang="en-US" sz="4000" dirty="0" smtClean="0"/>
          </a:p>
          <a:p>
            <a:endParaRPr lang="en-US" sz="4000" dirty="0" smtClean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03200" y="1046790"/>
            <a:ext cx="8754533" cy="0"/>
          </a:xfrm>
          <a:prstGeom prst="line">
            <a:avLst/>
          </a:prstGeom>
          <a:ln>
            <a:solidFill>
              <a:srgbClr val="3EBE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03200" y="885214"/>
            <a:ext cx="8754533" cy="0"/>
          </a:xfrm>
          <a:prstGeom prst="line">
            <a:avLst/>
          </a:prstGeom>
          <a:ln>
            <a:solidFill>
              <a:srgbClr val="3366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75438" y="177328"/>
            <a:ext cx="51772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90"/>
                </a:solidFill>
              </a:rPr>
              <a:t>Learning from the Work</a:t>
            </a:r>
            <a:endParaRPr lang="en-US" sz="4000" dirty="0">
              <a:solidFill>
                <a:srgbClr val="00009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5438" y="1225689"/>
            <a:ext cx="653566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90"/>
                </a:solidFill>
              </a:rPr>
              <a:t>Partner with another school and post your charts side by side.</a:t>
            </a:r>
          </a:p>
          <a:p>
            <a:endParaRPr lang="en-US" sz="3600" dirty="0">
              <a:solidFill>
                <a:srgbClr val="000090"/>
              </a:solidFill>
            </a:endParaRPr>
          </a:p>
          <a:p>
            <a:r>
              <a:rPr lang="en-US" sz="3600" dirty="0" smtClean="0">
                <a:solidFill>
                  <a:srgbClr val="000090"/>
                </a:solidFill>
              </a:rPr>
              <a:t>Take 5 minutes to explain your framework using the guiding questions.</a:t>
            </a:r>
            <a:endParaRPr lang="en-US" sz="3600" dirty="0">
              <a:solidFill>
                <a:srgbClr val="000090"/>
              </a:solidFill>
            </a:endParaRPr>
          </a:p>
          <a:p>
            <a:r>
              <a:rPr lang="en-US" sz="3600" dirty="0" smtClean="0">
                <a:solidFill>
                  <a:srgbClr val="000090"/>
                </a:solidFill>
              </a:rPr>
              <a:t>Allow 3 minutes for questions </a:t>
            </a:r>
          </a:p>
          <a:p>
            <a:r>
              <a:rPr lang="en-US" sz="3600" dirty="0" smtClean="0">
                <a:solidFill>
                  <a:srgbClr val="000090"/>
                </a:solidFill>
              </a:rPr>
              <a:t>or comments.</a:t>
            </a:r>
          </a:p>
          <a:p>
            <a:endParaRPr lang="en-US" sz="2800" dirty="0" smtClean="0">
              <a:solidFill>
                <a:srgbClr val="000090"/>
              </a:solidFill>
            </a:endParaRPr>
          </a:p>
        </p:txBody>
      </p:sp>
      <p:pic>
        <p:nvPicPr>
          <p:cNvPr id="6" name="Picture 5" descr="wall chart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940" y="3947547"/>
            <a:ext cx="2977793" cy="22333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37024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0090"/>
                </a:solidFill>
              </a:rPr>
              <a:t>Guiding Questions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4000" dirty="0">
                <a:solidFill>
                  <a:srgbClr val="000090"/>
                </a:solidFill>
              </a:rPr>
              <a:t>Think about:</a:t>
            </a:r>
          </a:p>
          <a:p>
            <a:pPr marL="1885950" lvl="3" indent="-514350">
              <a:buFont typeface="+mj-lt"/>
              <a:buAutoNum type="romanUcPeriod"/>
            </a:pPr>
            <a:r>
              <a:rPr lang="en-US" sz="3600" dirty="0">
                <a:solidFill>
                  <a:srgbClr val="000090"/>
                </a:solidFill>
              </a:rPr>
              <a:t>How does your school’s framework link to your district’s framework?</a:t>
            </a:r>
          </a:p>
          <a:p>
            <a:pPr marL="1885950" lvl="3" indent="-514350">
              <a:buFont typeface="+mj-lt"/>
              <a:buAutoNum type="romanUcPeriod"/>
            </a:pPr>
            <a:r>
              <a:rPr lang="en-US" sz="3600" dirty="0">
                <a:solidFill>
                  <a:srgbClr val="000090"/>
                </a:solidFill>
              </a:rPr>
              <a:t>Who did you involve in creating the framework? Describe the learning in this experience. </a:t>
            </a:r>
          </a:p>
          <a:p>
            <a:pPr marL="1885950" lvl="3" indent="-514350">
              <a:buFont typeface="+mj-lt"/>
              <a:buAutoNum type="romanUcPeriod"/>
            </a:pPr>
            <a:r>
              <a:rPr lang="en-US" sz="3600" dirty="0">
                <a:solidFill>
                  <a:srgbClr val="000090"/>
                </a:solidFill>
              </a:rPr>
              <a:t>What are the benefits in having a framework?</a:t>
            </a:r>
          </a:p>
          <a:p>
            <a:pPr marL="1885950" lvl="3" indent="-514350">
              <a:buFont typeface="+mj-lt"/>
              <a:buAutoNum type="romanUcPeriod"/>
            </a:pPr>
            <a:r>
              <a:rPr lang="en-US" sz="3600" dirty="0">
                <a:solidFill>
                  <a:srgbClr val="000090"/>
                </a:solidFill>
              </a:rPr>
              <a:t>How will you implement with teachers?</a:t>
            </a:r>
          </a:p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03200" y="1373934"/>
            <a:ext cx="8754533" cy="0"/>
          </a:xfrm>
          <a:prstGeom prst="line">
            <a:avLst/>
          </a:prstGeom>
          <a:ln>
            <a:solidFill>
              <a:srgbClr val="3EBE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03200" y="1212358"/>
            <a:ext cx="8754533" cy="0"/>
          </a:xfrm>
          <a:prstGeom prst="line">
            <a:avLst/>
          </a:prstGeom>
          <a:ln>
            <a:solidFill>
              <a:srgbClr val="3366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4664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v_99designs\031313 STC powerpoint\graphics\bottom-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66805"/>
            <a:ext cx="9144000" cy="99119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622800" y="32342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578714" y="1803106"/>
            <a:ext cx="556528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endParaRPr lang="en-US" sz="4000" dirty="0" smtClean="0"/>
          </a:p>
          <a:p>
            <a:endParaRPr lang="en-US" sz="4000" dirty="0" smtClean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03200" y="1046790"/>
            <a:ext cx="8754533" cy="0"/>
          </a:xfrm>
          <a:prstGeom prst="line">
            <a:avLst/>
          </a:prstGeom>
          <a:ln>
            <a:solidFill>
              <a:srgbClr val="3EBE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03200" y="885214"/>
            <a:ext cx="8754533" cy="0"/>
          </a:xfrm>
          <a:prstGeom prst="line">
            <a:avLst/>
          </a:prstGeom>
          <a:ln>
            <a:solidFill>
              <a:srgbClr val="3366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75438" y="177328"/>
            <a:ext cx="51772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90"/>
                </a:solidFill>
              </a:rPr>
              <a:t>Learning from the Work</a:t>
            </a:r>
            <a:endParaRPr lang="en-US" sz="4000" dirty="0">
              <a:solidFill>
                <a:srgbClr val="00009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0122" y="1366308"/>
            <a:ext cx="4532028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Gallery Walk</a:t>
            </a:r>
          </a:p>
          <a:p>
            <a:endParaRPr lang="en-US" sz="3600" b="1" dirty="0" smtClean="0">
              <a:solidFill>
                <a:srgbClr val="000090"/>
              </a:solidFill>
            </a:endParaRPr>
          </a:p>
          <a:p>
            <a:r>
              <a:rPr lang="en-US" sz="3200" dirty="0" smtClean="0">
                <a:solidFill>
                  <a:srgbClr val="000090"/>
                </a:solidFill>
              </a:rPr>
              <a:t>Take 8-10 minutes to review all of the frameworks.</a:t>
            </a:r>
          </a:p>
          <a:p>
            <a:r>
              <a:rPr lang="en-US" sz="3200" dirty="0" smtClean="0">
                <a:solidFill>
                  <a:srgbClr val="000090"/>
                </a:solidFill>
              </a:rPr>
              <a:t>Use the advance organizer to record ideas you find in other frameworks. </a:t>
            </a:r>
          </a:p>
        </p:txBody>
      </p:sp>
      <p:pic>
        <p:nvPicPr>
          <p:cNvPr id="6" name="Picture 5" descr="Screen Shot 2014-02-04 at 3.15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150" y="1803106"/>
            <a:ext cx="3791979" cy="2679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49202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02-05 at 2.31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8" y="0"/>
            <a:ext cx="898673" cy="1828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9121" y="2746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800" dirty="0" smtClean="0">
                <a:solidFill>
                  <a:srgbClr val="000090"/>
                </a:solidFill>
              </a:rPr>
              <a:t>Bright Ideas: </a:t>
            </a:r>
            <a:br>
              <a:rPr lang="en-US" sz="4800" dirty="0" smtClean="0">
                <a:solidFill>
                  <a:srgbClr val="000090"/>
                </a:solidFill>
              </a:rPr>
            </a:br>
            <a:r>
              <a:rPr lang="en-US" sz="4800" dirty="0" smtClean="0">
                <a:solidFill>
                  <a:srgbClr val="000090"/>
                </a:solidFill>
              </a:rPr>
              <a:t>Advance Organizer</a:t>
            </a:r>
            <a:endParaRPr lang="en-US" sz="4800" dirty="0">
              <a:solidFill>
                <a:srgbClr val="00009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981129"/>
              </p:ext>
            </p:extLst>
          </p:nvPr>
        </p:nvGraphicFramePr>
        <p:xfrm>
          <a:off x="457200" y="1600200"/>
          <a:ext cx="8229600" cy="521207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3556"/>
                <a:gridCol w="3938022"/>
                <a:gridCol w="3938022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School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Bright</a:t>
                      </a:r>
                      <a:r>
                        <a:rPr lang="en-US" baseline="0" dirty="0" smtClean="0"/>
                        <a:t> Idea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234390" y="731263"/>
            <a:ext cx="1014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Page 6</a:t>
            </a:r>
            <a:endParaRPr lang="en-US" sz="2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251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LF Fu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306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23" y="120688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0090"/>
                </a:solidFill>
              </a:rPr>
              <a:t>Common Core and Change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923" y="1468968"/>
            <a:ext cx="4756948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4000" dirty="0" smtClean="0">
                <a:solidFill>
                  <a:srgbClr val="000090"/>
                </a:solidFill>
              </a:rPr>
              <a:t>“Adopting the Common Core State Standards is about change-changing curriculum, changing instruction, changing assessments, and changing the teacher’s role in the classroom.”</a:t>
            </a:r>
            <a:endParaRPr lang="en-US" sz="4000" dirty="0">
              <a:solidFill>
                <a:srgbClr val="000090"/>
              </a:solidFill>
            </a:endParaRPr>
          </a:p>
        </p:txBody>
      </p:sp>
      <p:pic>
        <p:nvPicPr>
          <p:cNvPr id="5" name="Picture 4" descr="Screen Shot 2013-09-04 at 11.21.08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" t="5873"/>
          <a:stretch/>
        </p:blipFill>
        <p:spPr>
          <a:xfrm>
            <a:off x="4771618" y="1090494"/>
            <a:ext cx="3915181" cy="3920968"/>
          </a:xfrm>
          <a:prstGeom prst="rect">
            <a:avLst/>
          </a:prstGeom>
        </p:spPr>
      </p:pic>
      <p:pic>
        <p:nvPicPr>
          <p:cNvPr id="6" name="Picture 5" descr="Screen Shot 2013-09-04 at 11.20.1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224" y="4260463"/>
            <a:ext cx="3314700" cy="2425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19449" y="583086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66069" y="5830864"/>
            <a:ext cx="42561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School Based Professional Learning for Implementing Common Core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Learning Forward 2013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146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MG_073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7" t="34234" b="17222"/>
          <a:stretch/>
        </p:blipFill>
        <p:spPr>
          <a:xfrm>
            <a:off x="808097" y="1046790"/>
            <a:ext cx="7142998" cy="33291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4622800" y="32342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578714" y="1803106"/>
            <a:ext cx="556528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endParaRPr lang="en-US" sz="4000" dirty="0" smtClean="0"/>
          </a:p>
          <a:p>
            <a:endParaRPr lang="en-US" sz="4000" dirty="0" smtClean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03200" y="1046790"/>
            <a:ext cx="8754533" cy="0"/>
          </a:xfrm>
          <a:prstGeom prst="line">
            <a:avLst/>
          </a:prstGeom>
          <a:ln>
            <a:solidFill>
              <a:srgbClr val="3EBE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03200" y="885214"/>
            <a:ext cx="8754533" cy="0"/>
          </a:xfrm>
          <a:prstGeom prst="line">
            <a:avLst/>
          </a:prstGeom>
          <a:ln>
            <a:solidFill>
              <a:srgbClr val="3366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75438" y="177328"/>
            <a:ext cx="59144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90"/>
                </a:solidFill>
              </a:rPr>
              <a:t>Instructional Frameworks</a:t>
            </a:r>
            <a:endParaRPr lang="en-US" sz="4000" dirty="0">
              <a:solidFill>
                <a:srgbClr val="00009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165545"/>
            <a:ext cx="9144000" cy="2677656"/>
          </a:xfrm>
          <a:prstGeom prst="rect">
            <a:avLst/>
          </a:prstGeom>
          <a:solidFill>
            <a:srgbClr val="00009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With your team discuss how you might revise or refine your Instructional Framework.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Develop three strategies to implement the framework with faculty or a group of faculty.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Bring back your results to share at our session in May.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266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Send us your </a:t>
            </a:r>
            <a:r>
              <a:rPr lang="en-US" smtClean="0"/>
              <a:t>digital framework!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 smtClean="0">
                <a:hlinkClick r:id="rId2"/>
              </a:rPr>
              <a:t>joannequinn08@gmail.com</a:t>
            </a:r>
            <a:endParaRPr lang="en-US" sz="4000" dirty="0" smtClean="0"/>
          </a:p>
          <a:p>
            <a:endParaRPr lang="en-US" sz="4000" dirty="0"/>
          </a:p>
          <a:p>
            <a:r>
              <a:rPr lang="en-US" sz="4000" dirty="0">
                <a:hlinkClick r:id="rId3"/>
              </a:rPr>
              <a:t>e</a:t>
            </a:r>
            <a:r>
              <a:rPr lang="en-US" sz="4000" dirty="0" smtClean="0">
                <a:hlinkClick r:id="rId3"/>
              </a:rPr>
              <a:t>leanoradam8@gmail.com</a:t>
            </a:r>
            <a:endParaRPr lang="en-US" sz="40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654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</a:rPr>
              <a:t>Applying Change Knowledge to Implementation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Screen Shot 2014-02-04 at 2.07.50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0" t="8384" r="4322" b="8384"/>
          <a:stretch/>
        </p:blipFill>
        <p:spPr>
          <a:xfrm>
            <a:off x="788856" y="1927344"/>
            <a:ext cx="7542237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76606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2-04 at 3.20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231" y="1181384"/>
            <a:ext cx="8553915" cy="53461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8001" y="390773"/>
            <a:ext cx="97739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The only person who likes change…</a:t>
            </a:r>
            <a:endParaRPr lang="en-US" sz="6000" dirty="0"/>
          </a:p>
        </p:txBody>
      </p:sp>
      <p:sp>
        <p:nvSpPr>
          <p:cNvPr id="5" name="Rectangle 4"/>
          <p:cNvSpPr/>
          <p:nvPr/>
        </p:nvSpPr>
        <p:spPr>
          <a:xfrm>
            <a:off x="3834565" y="5609607"/>
            <a:ext cx="485261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smtClean="0"/>
              <a:t>…is </a:t>
            </a:r>
            <a:r>
              <a:rPr lang="en-US" sz="6000" dirty="0"/>
              <a:t>a wet </a:t>
            </a:r>
            <a:r>
              <a:rPr lang="en-US" sz="6000" dirty="0" smtClean="0"/>
              <a:t>baby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871889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2-05 at 11.01.59 AM.png"/>
          <p:cNvPicPr>
            <a:picLocks noChangeAspect="1"/>
          </p:cNvPicPr>
          <p:nvPr/>
        </p:nvPicPr>
        <p:blipFill>
          <a:blip r:embed="rId2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9144001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6684" y="1372383"/>
            <a:ext cx="820631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Many policymakers and educators believe that if a school or district adopts a program…somehow it will be used effectively and student learning will improve in short measure.</a:t>
            </a:r>
          </a:p>
          <a:p>
            <a:endParaRPr lang="en-US" sz="2800" dirty="0" smtClean="0"/>
          </a:p>
          <a:p>
            <a:r>
              <a:rPr lang="en-US" sz="2800" dirty="0" smtClean="0"/>
              <a:t>This “giant leap” in thinking overlooks the significant work between adoption and student gains.</a:t>
            </a:r>
          </a:p>
          <a:p>
            <a:endParaRPr lang="en-US" sz="2800" dirty="0" smtClean="0"/>
          </a:p>
          <a:p>
            <a:r>
              <a:rPr lang="en-US" sz="2800" dirty="0" smtClean="0"/>
              <a:t>Change doesn’t just happen because we want it to or expect it to. What happens in the chasm spanned by the giant leap is </a:t>
            </a:r>
            <a:r>
              <a:rPr lang="en-US" sz="3200" dirty="0" smtClean="0">
                <a:solidFill>
                  <a:srgbClr val="000090"/>
                </a:solidFill>
              </a:rPr>
              <a:t>implementation.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                                                                   Adapted from Tobia and Hord, Making the Leap</a:t>
            </a:r>
            <a:r>
              <a:rPr lang="en-US" sz="2800" dirty="0" smtClean="0">
                <a:solidFill>
                  <a:srgbClr val="000090"/>
                </a:solidFill>
              </a:rPr>
              <a:t>.</a:t>
            </a:r>
            <a:endParaRPr lang="en-US" sz="2800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6686" y="319094"/>
            <a:ext cx="71325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0090"/>
                </a:solidFill>
              </a:rPr>
              <a:t>The Giant Leap….</a:t>
            </a:r>
            <a:endParaRPr lang="en-US" sz="60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63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01-04 at 5.22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275" y="0"/>
            <a:ext cx="1678725" cy="16076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74786"/>
            <a:ext cx="878383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90"/>
                </a:solidFill>
              </a:rPr>
              <a:t>Making the Leap Jigsaw</a:t>
            </a:r>
          </a:p>
          <a:p>
            <a:r>
              <a:rPr lang="en-US" sz="2800" dirty="0" smtClean="0">
                <a:solidFill>
                  <a:srgbClr val="000090"/>
                </a:solidFill>
              </a:rPr>
              <a:t>Leadership, Learning and Successful Implementation</a:t>
            </a:r>
          </a:p>
          <a:p>
            <a:r>
              <a:rPr lang="en-US" sz="1400" dirty="0" smtClean="0">
                <a:solidFill>
                  <a:srgbClr val="000090"/>
                </a:solidFill>
              </a:rPr>
              <a:t>Edward F. Tobia and Shirley M. Hord, School Based Professional Learning for Implementing the </a:t>
            </a:r>
            <a:r>
              <a:rPr lang="en-US" sz="1400" dirty="0">
                <a:solidFill>
                  <a:srgbClr val="000090"/>
                </a:solidFill>
              </a:rPr>
              <a:t>C</a:t>
            </a:r>
            <a:r>
              <a:rPr lang="en-US" sz="1400" dirty="0" smtClean="0">
                <a:solidFill>
                  <a:srgbClr val="000090"/>
                </a:solidFill>
              </a:rPr>
              <a:t>ommon </a:t>
            </a:r>
            <a:r>
              <a:rPr lang="en-US" sz="1400" dirty="0">
                <a:solidFill>
                  <a:srgbClr val="000090"/>
                </a:solidFill>
              </a:rPr>
              <a:t>C</a:t>
            </a:r>
            <a:r>
              <a:rPr lang="en-US" sz="1400" dirty="0" smtClean="0">
                <a:solidFill>
                  <a:srgbClr val="000090"/>
                </a:solidFill>
              </a:rPr>
              <a:t>ore 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8734" y="1258557"/>
            <a:ext cx="8985266" cy="5646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rgbClr val="000090"/>
                </a:solidFill>
              </a:rPr>
              <a:t>All 								Overview-v, vi &amp; Introduction to </a:t>
            </a:r>
          </a:p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rgbClr val="000090"/>
                </a:solidFill>
              </a:rPr>
              <a:t>								Making the Leap up to Creating An 								Atmosphere</a:t>
            </a:r>
          </a:p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rgbClr val="000090"/>
                </a:solidFill>
              </a:rPr>
              <a:t>	</a:t>
            </a:r>
          </a:p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rgbClr val="000090"/>
                </a:solidFill>
              </a:rPr>
              <a:t>Person One 	</a:t>
            </a:r>
            <a:r>
              <a:rPr lang="en-US" sz="2800" dirty="0">
                <a:solidFill>
                  <a:srgbClr val="000090"/>
                </a:solidFill>
              </a:rPr>
              <a:t>	</a:t>
            </a:r>
            <a:r>
              <a:rPr lang="en-US" sz="2800" dirty="0" smtClean="0">
                <a:solidFill>
                  <a:srgbClr val="000090"/>
                </a:solidFill>
              </a:rPr>
              <a:t>			Creating an Atmosphere </a:t>
            </a:r>
          </a:p>
          <a:p>
            <a:pPr>
              <a:lnSpc>
                <a:spcPct val="80000"/>
              </a:lnSpc>
            </a:pPr>
            <a:endParaRPr lang="en-US" sz="2800" dirty="0" smtClean="0">
              <a:solidFill>
                <a:srgbClr val="000090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rgbClr val="000090"/>
                </a:solidFill>
              </a:rPr>
              <a:t>Person Two 	</a:t>
            </a:r>
            <a:r>
              <a:rPr lang="en-US" sz="2800" dirty="0">
                <a:solidFill>
                  <a:srgbClr val="000090"/>
                </a:solidFill>
              </a:rPr>
              <a:t>		</a:t>
            </a:r>
            <a:r>
              <a:rPr lang="en-US" sz="2800" dirty="0" smtClean="0">
                <a:solidFill>
                  <a:srgbClr val="000090"/>
                </a:solidFill>
              </a:rPr>
              <a:t>		Developing Shared Vision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solidFill>
                  <a:srgbClr val="000090"/>
                </a:solidFill>
              </a:rPr>
              <a:t>	</a:t>
            </a:r>
            <a:r>
              <a:rPr lang="en-US" sz="2800" dirty="0" smtClean="0">
                <a:solidFill>
                  <a:srgbClr val="000090"/>
                </a:solidFill>
              </a:rPr>
              <a:t>							Planning and Providing Resources</a:t>
            </a:r>
          </a:p>
          <a:p>
            <a:pPr>
              <a:lnSpc>
                <a:spcPct val="80000"/>
              </a:lnSpc>
            </a:pPr>
            <a:endParaRPr lang="en-US" sz="2800" dirty="0" smtClean="0">
              <a:solidFill>
                <a:srgbClr val="000090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rgbClr val="000090"/>
                </a:solidFill>
              </a:rPr>
              <a:t>Person Three	</a:t>
            </a:r>
            <a:r>
              <a:rPr lang="en-US" sz="2800" dirty="0">
                <a:solidFill>
                  <a:srgbClr val="000090"/>
                </a:solidFill>
              </a:rPr>
              <a:t>	</a:t>
            </a:r>
            <a:r>
              <a:rPr lang="en-US" sz="2800" dirty="0" smtClean="0">
                <a:solidFill>
                  <a:srgbClr val="000090"/>
                </a:solidFill>
              </a:rPr>
              <a:t>		Investing in Professional 					                                        Development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solidFill>
                  <a:srgbClr val="000090"/>
                </a:solidFill>
              </a:rPr>
              <a:t>	</a:t>
            </a:r>
            <a:r>
              <a:rPr lang="en-US" sz="2800" dirty="0" smtClean="0">
                <a:solidFill>
                  <a:srgbClr val="000090"/>
                </a:solidFill>
              </a:rPr>
              <a:t>							Checking progress</a:t>
            </a:r>
          </a:p>
          <a:p>
            <a:pPr>
              <a:lnSpc>
                <a:spcPct val="80000"/>
              </a:lnSpc>
            </a:pPr>
            <a:endParaRPr lang="en-US" sz="2800" dirty="0" smtClean="0">
              <a:solidFill>
                <a:srgbClr val="000090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rgbClr val="000090"/>
                </a:solidFill>
              </a:rPr>
              <a:t>Person Four	</a:t>
            </a:r>
            <a:r>
              <a:rPr lang="en-US" sz="2800" dirty="0">
                <a:solidFill>
                  <a:srgbClr val="000090"/>
                </a:solidFill>
              </a:rPr>
              <a:t>	</a:t>
            </a:r>
            <a:r>
              <a:rPr lang="en-US" sz="2800" dirty="0" smtClean="0">
                <a:solidFill>
                  <a:srgbClr val="000090"/>
                </a:solidFill>
              </a:rPr>
              <a:t>			Continuing to Give Assistance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solidFill>
                  <a:srgbClr val="000090"/>
                </a:solidFill>
              </a:rPr>
              <a:t>	</a:t>
            </a:r>
            <a:r>
              <a:rPr lang="en-US" sz="2800" dirty="0" smtClean="0">
                <a:solidFill>
                  <a:srgbClr val="000090"/>
                </a:solidFill>
              </a:rPr>
              <a:t>							Sustainability</a:t>
            </a:r>
            <a:endParaRPr lang="en-US" sz="28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395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1286" y="181426"/>
            <a:ext cx="2961618" cy="12105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dirty="0" smtClean="0">
                <a:solidFill>
                  <a:srgbClr val="000090"/>
                </a:solidFill>
              </a:rPr>
              <a:t>Four A’s</a:t>
            </a:r>
          </a:p>
          <a:p>
            <a:pPr>
              <a:lnSpc>
                <a:spcPct val="90000"/>
              </a:lnSpc>
            </a:pPr>
            <a:r>
              <a:rPr lang="en-US" sz="4000" dirty="0" smtClean="0">
                <a:solidFill>
                  <a:srgbClr val="000090"/>
                </a:solidFill>
              </a:rPr>
              <a:t>Text Protocol</a:t>
            </a:r>
            <a:endParaRPr lang="en-US" sz="4000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5713" y="1324427"/>
            <a:ext cx="7771547" cy="5274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Use this protocol to engage readers in responding to and analyzing text.</a:t>
            </a:r>
          </a:p>
          <a:p>
            <a:r>
              <a:rPr lang="en-US" sz="2800" dirty="0" smtClean="0">
                <a:solidFill>
                  <a:srgbClr val="000090"/>
                </a:solidFill>
              </a:rPr>
              <a:t>Steps:</a:t>
            </a:r>
          </a:p>
          <a:p>
            <a:pPr marL="457200" indent="-457200">
              <a:lnSpc>
                <a:spcPct val="80000"/>
              </a:lnSpc>
              <a:buFont typeface="+mj-lt"/>
              <a:buAutoNum type="arabicPeriod"/>
            </a:pPr>
            <a:r>
              <a:rPr lang="en-US" sz="2200" dirty="0" smtClean="0"/>
              <a:t>Read individually your assigned section silently, making notes in the margin or on post its and highlighting to answer four questions:</a:t>
            </a:r>
          </a:p>
          <a:p>
            <a:pPr marL="1257300" lvl="2" indent="-342900">
              <a:lnSpc>
                <a:spcPct val="80000"/>
              </a:lnSpc>
              <a:buFont typeface="Arial"/>
              <a:buChar char="•"/>
            </a:pPr>
            <a:r>
              <a:rPr lang="en-US" sz="2200" dirty="0"/>
              <a:t>What</a:t>
            </a:r>
            <a:r>
              <a:rPr lang="en-US" sz="2200" dirty="0">
                <a:solidFill>
                  <a:srgbClr val="000090"/>
                </a:solidFill>
              </a:rPr>
              <a:t> Assumptions </a:t>
            </a:r>
            <a:r>
              <a:rPr lang="en-US" sz="2200" dirty="0"/>
              <a:t>do the authors of the text hold?</a:t>
            </a:r>
          </a:p>
          <a:p>
            <a:pPr marL="1257300" lvl="2" indent="-342900">
              <a:lnSpc>
                <a:spcPct val="80000"/>
              </a:lnSpc>
              <a:buFont typeface="Arial"/>
              <a:buChar char="•"/>
            </a:pPr>
            <a:r>
              <a:rPr lang="en-US" sz="2200" dirty="0"/>
              <a:t>What do you </a:t>
            </a:r>
            <a:r>
              <a:rPr lang="en-US" sz="2200" dirty="0">
                <a:solidFill>
                  <a:srgbClr val="000090"/>
                </a:solidFill>
              </a:rPr>
              <a:t>Agree</a:t>
            </a:r>
            <a:r>
              <a:rPr lang="en-US" sz="2200" dirty="0"/>
              <a:t> with in the text?</a:t>
            </a:r>
          </a:p>
          <a:p>
            <a:pPr marL="1257300" lvl="2" indent="-342900">
              <a:lnSpc>
                <a:spcPct val="80000"/>
              </a:lnSpc>
              <a:buFont typeface="Arial"/>
              <a:buChar char="•"/>
            </a:pPr>
            <a:r>
              <a:rPr lang="en-US" sz="2200" dirty="0"/>
              <a:t>What do you want to </a:t>
            </a:r>
            <a:r>
              <a:rPr lang="en-US" sz="2200" dirty="0">
                <a:solidFill>
                  <a:srgbClr val="000090"/>
                </a:solidFill>
              </a:rPr>
              <a:t>Argue</a:t>
            </a:r>
            <a:r>
              <a:rPr lang="en-US" sz="2200" dirty="0"/>
              <a:t> with in the text?</a:t>
            </a:r>
          </a:p>
          <a:p>
            <a:pPr marL="1257300" lvl="2" indent="-342900">
              <a:lnSpc>
                <a:spcPct val="80000"/>
              </a:lnSpc>
              <a:buFont typeface="Arial"/>
              <a:buChar char="•"/>
            </a:pPr>
            <a:r>
              <a:rPr lang="en-US" sz="2200" dirty="0"/>
              <a:t>What part of the text would you like to </a:t>
            </a:r>
            <a:r>
              <a:rPr lang="en-US" sz="2200" dirty="0" smtClean="0"/>
              <a:t>take </a:t>
            </a:r>
            <a:r>
              <a:rPr lang="en-US" sz="2200" dirty="0" smtClean="0">
                <a:solidFill>
                  <a:srgbClr val="000090"/>
                </a:solidFill>
              </a:rPr>
              <a:t>Action</a:t>
            </a:r>
            <a:r>
              <a:rPr lang="en-US" sz="2200" dirty="0">
                <a:solidFill>
                  <a:srgbClr val="000090"/>
                </a:solidFill>
              </a:rPr>
              <a:t>?</a:t>
            </a:r>
            <a:r>
              <a:rPr lang="en-US" sz="2200" dirty="0"/>
              <a:t>  </a:t>
            </a:r>
          </a:p>
          <a:p>
            <a:pPr>
              <a:lnSpc>
                <a:spcPct val="80000"/>
              </a:lnSpc>
            </a:pPr>
            <a:endParaRPr lang="en-US" sz="2200" dirty="0" smtClean="0"/>
          </a:p>
          <a:p>
            <a:pPr marL="457200" indent="-457200">
              <a:lnSpc>
                <a:spcPct val="80000"/>
              </a:lnSpc>
              <a:buFont typeface="+mj-lt"/>
              <a:buAutoNum type="arabicPeriod"/>
            </a:pPr>
            <a:r>
              <a:rPr lang="en-US" sz="2200" dirty="0" smtClean="0"/>
              <a:t>In a round, have each person share their assumption and citing the text as evidence. </a:t>
            </a:r>
          </a:p>
          <a:p>
            <a:pPr>
              <a:lnSpc>
                <a:spcPct val="80000"/>
              </a:lnSpc>
            </a:pPr>
            <a:endParaRPr lang="en-US" sz="2200" dirty="0" smtClean="0"/>
          </a:p>
          <a:p>
            <a:pPr marL="457200" indent="-457200">
              <a:lnSpc>
                <a:spcPct val="80000"/>
              </a:lnSpc>
              <a:buFont typeface="+mj-lt"/>
              <a:buAutoNum type="arabicPeriod"/>
            </a:pPr>
            <a:r>
              <a:rPr lang="en-US" sz="2200" dirty="0" smtClean="0"/>
              <a:t>Repeat for each of the A’s</a:t>
            </a:r>
          </a:p>
          <a:p>
            <a:pPr>
              <a:lnSpc>
                <a:spcPct val="80000"/>
              </a:lnSpc>
            </a:pPr>
            <a:endParaRPr lang="en-US" sz="2200" dirty="0" smtClean="0"/>
          </a:p>
          <a:p>
            <a:pPr marL="457200" indent="-457200">
              <a:lnSpc>
                <a:spcPct val="80000"/>
              </a:lnSpc>
              <a:buFont typeface="+mj-lt"/>
              <a:buAutoNum type="arabicPeriod"/>
            </a:pPr>
            <a:r>
              <a:rPr lang="en-US" sz="2200" dirty="0" smtClean="0"/>
              <a:t>End with an open discussion “ What are the implications of this for our work?”</a:t>
            </a:r>
          </a:p>
        </p:txBody>
      </p:sp>
    </p:spTree>
    <p:extLst>
      <p:ext uri="{BB962C8B-B14F-4D97-AF65-F5344CB8AC3E}">
        <p14:creationId xmlns:p14="http://schemas.microsoft.com/office/powerpoint/2010/main" val="3952121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1286" y="181426"/>
            <a:ext cx="8037285" cy="1210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dirty="0" smtClean="0">
                <a:solidFill>
                  <a:srgbClr val="000090"/>
                </a:solidFill>
              </a:rPr>
              <a:t>Four A’s Text Protocol</a:t>
            </a:r>
          </a:p>
          <a:p>
            <a:pPr>
              <a:lnSpc>
                <a:spcPct val="90000"/>
              </a:lnSpc>
            </a:pPr>
            <a:r>
              <a:rPr lang="en-US" sz="4000" dirty="0" smtClean="0">
                <a:solidFill>
                  <a:srgbClr val="000090"/>
                </a:solidFill>
              </a:rPr>
              <a:t>Note-taking Organizer</a:t>
            </a:r>
            <a:endParaRPr lang="en-US" sz="4000" dirty="0">
              <a:solidFill>
                <a:srgbClr val="00009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561609"/>
              </p:ext>
            </p:extLst>
          </p:nvPr>
        </p:nvGraphicFramePr>
        <p:xfrm>
          <a:off x="816429" y="1392014"/>
          <a:ext cx="7892142" cy="50849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46071"/>
                <a:gridCol w="3946071"/>
              </a:tblGrid>
              <a:tr h="2542493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000090"/>
                          </a:solidFill>
                        </a:rPr>
                        <a:t>Assumptions</a:t>
                      </a:r>
                      <a:endParaRPr lang="en-US" sz="24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000090"/>
                          </a:solidFill>
                        </a:rPr>
                        <a:t>Agreements </a:t>
                      </a:r>
                      <a:endParaRPr lang="en-US" sz="24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2542493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000090"/>
                          </a:solidFill>
                        </a:rPr>
                        <a:t>Arguments </a:t>
                      </a:r>
                      <a:endParaRPr lang="en-US" sz="24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000090"/>
                          </a:solidFill>
                        </a:rPr>
                        <a:t>Actions</a:t>
                      </a:r>
                      <a:endParaRPr lang="en-US" sz="24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537908" y="788996"/>
            <a:ext cx="1170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Page 17</a:t>
            </a:r>
            <a:endParaRPr lang="en-US" sz="2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247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06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000090"/>
                </a:solidFill>
              </a:rPr>
              <a:t>Change: A Personal Perspective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80237" cy="45259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5200" dirty="0" smtClean="0">
                <a:solidFill>
                  <a:srgbClr val="FF0000"/>
                </a:solidFill>
              </a:rPr>
              <a:t>Turn and Talk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90"/>
                </a:solidFill>
              </a:rPr>
              <a:t>Think about a time you experienced a significant  change in your professional life.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90"/>
                </a:solidFill>
              </a:rPr>
              <a:t>What was the change?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90"/>
                </a:solidFill>
              </a:rPr>
              <a:t>How did you deal with the change at the beginning, middle and end of the process?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Screen Shot 2013-05-20 at 4.32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513" y="1176837"/>
            <a:ext cx="3203287" cy="21473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33707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2-05 at 3.07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30" y="128306"/>
            <a:ext cx="2722276" cy="18566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305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rgbClr val="000090"/>
                </a:solidFill>
              </a:rPr>
              <a:t>Change is….</a:t>
            </a:r>
            <a:endParaRPr lang="en-US" sz="4800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885" y="1097711"/>
            <a:ext cx="8455915" cy="5760289"/>
          </a:xfrm>
        </p:spPr>
        <p:txBody>
          <a:bodyPr>
            <a:normAutofit fontScale="62500" lnSpcReduction="20000"/>
          </a:bodyPr>
          <a:lstStyle/>
          <a:p>
            <a:pPr algn="ctr">
              <a:lnSpc>
                <a:spcPct val="140000"/>
              </a:lnSpc>
            </a:pPr>
            <a:r>
              <a:rPr lang="en-US" b="1" baseline="30000" dirty="0">
                <a:solidFill>
                  <a:schemeClr val="bg1"/>
                </a:solidFill>
                <a:latin typeface="Verdana" charset="0"/>
              </a:rPr>
              <a:t>CHANGE IS…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sz="6300" baseline="30000" dirty="0">
                <a:solidFill>
                  <a:srgbClr val="000090"/>
                </a:solidFill>
              </a:rPr>
              <a:t>A P</a:t>
            </a:r>
            <a:r>
              <a:rPr lang="en-US" sz="6300" baseline="30000" dirty="0" smtClean="0">
                <a:solidFill>
                  <a:srgbClr val="000090"/>
                </a:solidFill>
              </a:rPr>
              <a:t>rocess, </a:t>
            </a:r>
            <a:r>
              <a:rPr lang="en-US" sz="6300" baseline="30000" dirty="0">
                <a:solidFill>
                  <a:srgbClr val="000090"/>
                </a:solidFill>
              </a:rPr>
              <a:t>not an event;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sz="6300" baseline="30000" dirty="0">
                <a:solidFill>
                  <a:srgbClr val="000090"/>
                </a:solidFill>
              </a:rPr>
              <a:t>made by </a:t>
            </a:r>
            <a:r>
              <a:rPr lang="en-US" sz="6300" baseline="30000" dirty="0" smtClean="0">
                <a:solidFill>
                  <a:srgbClr val="000090"/>
                </a:solidFill>
              </a:rPr>
              <a:t>individuals </a:t>
            </a:r>
            <a:r>
              <a:rPr lang="en-US" sz="6300" baseline="30000" dirty="0">
                <a:solidFill>
                  <a:srgbClr val="000090"/>
                </a:solidFill>
              </a:rPr>
              <a:t>first, then institutions;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sz="6300" baseline="30000" dirty="0">
                <a:solidFill>
                  <a:srgbClr val="000090"/>
                </a:solidFill>
              </a:rPr>
              <a:t>a highly p</a:t>
            </a:r>
            <a:r>
              <a:rPr lang="en-US" sz="6300" baseline="30000" dirty="0" smtClean="0">
                <a:solidFill>
                  <a:srgbClr val="000090"/>
                </a:solidFill>
              </a:rPr>
              <a:t>ersonal </a:t>
            </a:r>
            <a:r>
              <a:rPr lang="en-US" sz="6300" baseline="30000" dirty="0">
                <a:solidFill>
                  <a:srgbClr val="000090"/>
                </a:solidFill>
              </a:rPr>
              <a:t>experience.</a:t>
            </a:r>
          </a:p>
          <a:p>
            <a:pPr marL="0" indent="0">
              <a:lnSpc>
                <a:spcPct val="120000"/>
              </a:lnSpc>
              <a:buNone/>
            </a:pPr>
            <a:endParaRPr lang="en-US" sz="6300" baseline="30000" dirty="0">
              <a:solidFill>
                <a:srgbClr val="000090"/>
              </a:solidFill>
            </a:endParaRPr>
          </a:p>
          <a:p>
            <a:pPr marL="0" indent="0">
              <a:lnSpc>
                <a:spcPct val="140000"/>
              </a:lnSpc>
              <a:buNone/>
            </a:pPr>
            <a:r>
              <a:rPr lang="en-US" sz="6300" baseline="30000" dirty="0">
                <a:solidFill>
                  <a:srgbClr val="000090"/>
                </a:solidFill>
              </a:rPr>
              <a:t>Change entails </a:t>
            </a:r>
            <a:r>
              <a:rPr lang="en-US" sz="6300" baseline="30000" dirty="0" smtClean="0">
                <a:solidFill>
                  <a:srgbClr val="000090"/>
                </a:solidFill>
              </a:rPr>
              <a:t>developmental </a:t>
            </a:r>
            <a:r>
              <a:rPr lang="en-US" sz="6300" baseline="30000" dirty="0">
                <a:solidFill>
                  <a:srgbClr val="000090"/>
                </a:solidFill>
              </a:rPr>
              <a:t>growth in feelings and skills.</a:t>
            </a:r>
          </a:p>
          <a:p>
            <a:pPr marL="0" indent="0">
              <a:lnSpc>
                <a:spcPct val="110000"/>
              </a:lnSpc>
              <a:buNone/>
            </a:pPr>
            <a:endParaRPr lang="en-US" sz="6300" baseline="30000" dirty="0">
              <a:solidFill>
                <a:srgbClr val="000090"/>
              </a:solidFill>
            </a:endParaRPr>
          </a:p>
          <a:p>
            <a:pPr marL="0" indent="0">
              <a:lnSpc>
                <a:spcPct val="140000"/>
              </a:lnSpc>
              <a:buNone/>
            </a:pPr>
            <a:r>
              <a:rPr lang="en-US" sz="6300" baseline="30000" dirty="0" smtClean="0">
                <a:solidFill>
                  <a:srgbClr val="000090"/>
                </a:solidFill>
              </a:rPr>
              <a:t>Intervention </a:t>
            </a:r>
            <a:r>
              <a:rPr lang="en-US" sz="6300" baseline="30000" dirty="0">
                <a:solidFill>
                  <a:srgbClr val="000090"/>
                </a:solidFill>
              </a:rPr>
              <a:t>must be related to…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sz="6300" baseline="30000" dirty="0" smtClean="0">
                <a:solidFill>
                  <a:srgbClr val="000090"/>
                </a:solidFill>
              </a:rPr>
              <a:t>The </a:t>
            </a:r>
            <a:r>
              <a:rPr lang="en-US" sz="6300" baseline="30000" dirty="0">
                <a:solidFill>
                  <a:srgbClr val="000090"/>
                </a:solidFill>
              </a:rPr>
              <a:t>p</a:t>
            </a:r>
            <a:r>
              <a:rPr lang="en-US" sz="6300" baseline="30000" dirty="0" smtClean="0">
                <a:solidFill>
                  <a:srgbClr val="000090"/>
                </a:solidFill>
              </a:rPr>
              <a:t>eople </a:t>
            </a:r>
            <a:r>
              <a:rPr lang="en-US" sz="6300" baseline="30000" dirty="0">
                <a:solidFill>
                  <a:srgbClr val="000090"/>
                </a:solidFill>
              </a:rPr>
              <a:t>first,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sz="6300" baseline="30000" dirty="0" smtClean="0">
                <a:solidFill>
                  <a:srgbClr val="000090"/>
                </a:solidFill>
              </a:rPr>
              <a:t>The </a:t>
            </a:r>
            <a:r>
              <a:rPr lang="en-US" sz="6300" baseline="30000" dirty="0">
                <a:solidFill>
                  <a:srgbClr val="000090"/>
                </a:solidFill>
              </a:rPr>
              <a:t>i</a:t>
            </a:r>
            <a:r>
              <a:rPr lang="en-US" sz="6300" baseline="30000" dirty="0" smtClean="0">
                <a:solidFill>
                  <a:srgbClr val="000090"/>
                </a:solidFill>
              </a:rPr>
              <a:t>nnovation </a:t>
            </a:r>
            <a:r>
              <a:rPr lang="en-US" sz="6300" baseline="30000" dirty="0">
                <a:solidFill>
                  <a:srgbClr val="000090"/>
                </a:solidFill>
              </a:rPr>
              <a:t>second.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630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35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rgbClr val="000090"/>
                </a:solidFill>
              </a:rPr>
              <a:t>Putting the Pieces Together</a:t>
            </a:r>
            <a:endParaRPr lang="en-US" sz="4800" dirty="0">
              <a:solidFill>
                <a:srgbClr val="00009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120829"/>
              </p:ext>
            </p:extLst>
          </p:nvPr>
        </p:nvGraphicFramePr>
        <p:xfrm>
          <a:off x="0" y="1212358"/>
          <a:ext cx="9144000" cy="55037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83685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517" y="0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0090"/>
                </a:solidFill>
              </a:rPr>
              <a:t>Reactions to Change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5661247" cy="4525963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Feeling awkward or self-conscious.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Thinking first of what you will lose vs. what you will gain.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Feeling alone.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Overwhelmed by too many changes at once.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Experiencing different levels of readiness depending on the change.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Concerned that there will not be enough resources. 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If the </a:t>
            </a:r>
            <a:r>
              <a:rPr lang="en-US" sz="2400" smtClean="0">
                <a:solidFill>
                  <a:srgbClr val="000090"/>
                </a:solidFill>
              </a:rPr>
              <a:t>pressure is </a:t>
            </a:r>
            <a:r>
              <a:rPr lang="en-US" sz="2400" dirty="0" smtClean="0">
                <a:solidFill>
                  <a:srgbClr val="000090"/>
                </a:solidFill>
              </a:rPr>
              <a:t>off, reverting back to old behaviors. </a:t>
            </a:r>
            <a:endParaRPr lang="en-US" sz="2400" dirty="0">
              <a:solidFill>
                <a:srgbClr val="00009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03200" y="1046790"/>
            <a:ext cx="8754533" cy="0"/>
          </a:xfrm>
          <a:prstGeom prst="line">
            <a:avLst/>
          </a:prstGeom>
          <a:ln>
            <a:solidFill>
              <a:srgbClr val="3EBE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03200" y="885214"/>
            <a:ext cx="8754533" cy="0"/>
          </a:xfrm>
          <a:prstGeom prst="line">
            <a:avLst/>
          </a:prstGeom>
          <a:ln>
            <a:solidFill>
              <a:srgbClr val="3366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Screen Shot 2014-02-05 at 10.51.3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952" y="1663386"/>
            <a:ext cx="2512857" cy="22046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20016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Concerns Based Adoption Model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6" name="Picture 5" descr="Screen Shot 2014-02-05 at 10.50.51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7" t="4848" r="5116" b="5082"/>
          <a:stretch/>
        </p:blipFill>
        <p:spPr>
          <a:xfrm>
            <a:off x="457200" y="2585881"/>
            <a:ext cx="4290609" cy="369480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1750" y="1562286"/>
            <a:ext cx="8229600" cy="4525963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000090"/>
                </a:solidFill>
              </a:rPr>
              <a:t>Adopter Types</a:t>
            </a:r>
          </a:p>
          <a:p>
            <a:r>
              <a:rPr lang="en-US" sz="4800" dirty="0" smtClean="0">
                <a:solidFill>
                  <a:srgbClr val="000090"/>
                </a:solidFill>
              </a:rPr>
              <a:t>Stages of Concern</a:t>
            </a:r>
          </a:p>
          <a:p>
            <a:r>
              <a:rPr lang="en-US" sz="4800" dirty="0" smtClean="0">
                <a:solidFill>
                  <a:srgbClr val="000090"/>
                </a:solidFill>
              </a:rPr>
              <a:t>Innovation Configuration</a:t>
            </a:r>
            <a:endParaRPr lang="en-US" sz="48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330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000090"/>
                </a:solidFill>
              </a:rPr>
              <a:t/>
            </a:r>
            <a:br>
              <a:rPr lang="en-US" dirty="0" smtClean="0">
                <a:solidFill>
                  <a:srgbClr val="000090"/>
                </a:solidFill>
              </a:rPr>
            </a:br>
            <a:r>
              <a:rPr lang="en-US" dirty="0" smtClean="0">
                <a:solidFill>
                  <a:srgbClr val="000090"/>
                </a:solidFill>
              </a:rPr>
              <a:t>Adopter Types</a:t>
            </a:r>
            <a:endParaRPr lang="en-US" dirty="0">
              <a:solidFill>
                <a:srgbClr val="000090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4402159"/>
              </p:ext>
            </p:extLst>
          </p:nvPr>
        </p:nvGraphicFramePr>
        <p:xfrm>
          <a:off x="457200" y="1423572"/>
          <a:ext cx="8229600" cy="549147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Needs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“Trailblazers” or Innovators</a:t>
                      </a:r>
                    </a:p>
                    <a:p>
                      <a:r>
                        <a:rPr lang="en-US" sz="2400" baseline="0" dirty="0" smtClean="0"/>
                        <a:t> 8% of faculty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Vision and Support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“Pioneers” or</a:t>
                      </a:r>
                      <a:r>
                        <a:rPr lang="en-US" sz="2400" baseline="0" dirty="0" smtClean="0"/>
                        <a:t> Leaders</a:t>
                      </a:r>
                    </a:p>
                    <a:p>
                      <a:r>
                        <a:rPr lang="en-US" sz="2400" baseline="0" dirty="0" smtClean="0"/>
                        <a:t>17%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Demonstration that it works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“Settlers” or Early Majority</a:t>
                      </a:r>
                    </a:p>
                    <a:p>
                      <a:r>
                        <a:rPr lang="en-US" sz="2400" dirty="0" smtClean="0"/>
                        <a:t>29%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How to</a:t>
                      </a:r>
                      <a:r>
                        <a:rPr lang="en-US" baseline="0" dirty="0" smtClean="0"/>
                        <a:t> implement </a:t>
                      </a:r>
                    </a:p>
                    <a:p>
                      <a:r>
                        <a:rPr lang="en-US" baseline="0" dirty="0" smtClean="0"/>
                        <a:t>Information and Demonstrations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“Stay at Homes” or Late Majority</a:t>
                      </a:r>
                    </a:p>
                    <a:p>
                      <a:r>
                        <a:rPr lang="en-US" sz="2400" dirty="0" smtClean="0"/>
                        <a:t>29%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Come for a visit</a:t>
                      </a:r>
                      <a:r>
                        <a:rPr lang="en-US" baseline="0" dirty="0" smtClean="0"/>
                        <a:t> but won’t stay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Resistors</a:t>
                      </a:r>
                    </a:p>
                    <a:p>
                      <a:r>
                        <a:rPr lang="en-US" sz="2400" dirty="0" smtClean="0"/>
                        <a:t>17%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Don’t want to go on the journey and don’t want anyone else</a:t>
                      </a:r>
                      <a:r>
                        <a:rPr lang="en-US" baseline="0" dirty="0" smtClean="0"/>
                        <a:t> to go!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203200" y="1143000"/>
            <a:ext cx="8754533" cy="0"/>
          </a:xfrm>
          <a:prstGeom prst="line">
            <a:avLst/>
          </a:prstGeom>
          <a:ln>
            <a:solidFill>
              <a:srgbClr val="3EBE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03200" y="1343630"/>
            <a:ext cx="8754533" cy="0"/>
          </a:xfrm>
          <a:prstGeom prst="line">
            <a:avLst/>
          </a:prstGeom>
          <a:ln>
            <a:solidFill>
              <a:srgbClr val="3366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8762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000090"/>
                </a:solidFill>
              </a:rPr>
              <a:t>Round Robin</a:t>
            </a:r>
            <a:br>
              <a:rPr lang="en-US" dirty="0" smtClean="0">
                <a:solidFill>
                  <a:srgbClr val="000090"/>
                </a:solidFill>
              </a:rPr>
            </a:br>
            <a:r>
              <a:rPr lang="en-US" dirty="0" smtClean="0">
                <a:solidFill>
                  <a:srgbClr val="000090"/>
                </a:solidFill>
              </a:rPr>
              <a:t>Supporting Adopter Types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4723688"/>
              </p:ext>
            </p:extLst>
          </p:nvPr>
        </p:nvGraphicFramePr>
        <p:xfrm>
          <a:off x="368300" y="1417638"/>
          <a:ext cx="8445500" cy="5262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607178440"/>
              </p:ext>
            </p:extLst>
          </p:nvPr>
        </p:nvGraphicFramePr>
        <p:xfrm>
          <a:off x="8585200" y="12954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433579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8287981"/>
              </p:ext>
            </p:extLst>
          </p:nvPr>
        </p:nvGraphicFramePr>
        <p:xfrm>
          <a:off x="390796" y="935670"/>
          <a:ext cx="8524221" cy="518104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97720"/>
                <a:gridCol w="1995997"/>
                <a:gridCol w="4430504"/>
              </a:tblGrid>
              <a:tr h="533201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CBAM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Indicators.</a:t>
                      </a:r>
                      <a:endParaRPr lang="en-US" sz="2400" dirty="0"/>
                    </a:p>
                  </a:txBody>
                  <a:tcPr/>
                </a:tc>
              </a:tr>
              <a:tr h="959762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rgbClr val="000090"/>
                          </a:solidFill>
                        </a:rPr>
                        <a:t>Non- Use</a:t>
                      </a:r>
                      <a:endParaRPr lang="en-US" sz="32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Awareness</a:t>
                      </a:r>
                    </a:p>
                    <a:p>
                      <a:r>
                        <a:rPr lang="en-US" sz="2400" dirty="0" smtClean="0"/>
                        <a:t>Information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2000" dirty="0" smtClean="0"/>
                        <a:t>Not sure what this involves?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2000" dirty="0" smtClean="0"/>
                        <a:t>I need to know more.</a:t>
                      </a:r>
                    </a:p>
                  </a:txBody>
                  <a:tcPr/>
                </a:tc>
              </a:tr>
              <a:tr h="675388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rgbClr val="000090"/>
                          </a:solidFill>
                        </a:rPr>
                        <a:t>Beginning </a:t>
                      </a:r>
                    </a:p>
                    <a:p>
                      <a:endParaRPr lang="en-US" sz="32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Personal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2000" dirty="0" smtClean="0"/>
                        <a:t>I’m not sure I</a:t>
                      </a:r>
                      <a:r>
                        <a:rPr lang="en-US" sz="2000" baseline="0" dirty="0" smtClean="0"/>
                        <a:t> can do this?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2000" baseline="0" dirty="0" smtClean="0"/>
                        <a:t>How will this fit with the expectations?</a:t>
                      </a:r>
                      <a:endParaRPr lang="en-US" sz="2000" dirty="0"/>
                    </a:p>
                  </a:txBody>
                  <a:tcPr/>
                </a:tc>
              </a:tr>
              <a:tr h="1386323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rgbClr val="000090"/>
                          </a:solidFill>
                        </a:rPr>
                        <a:t>Developing</a:t>
                      </a:r>
                      <a:r>
                        <a:rPr lang="en-US" sz="3200" baseline="0" dirty="0" smtClean="0">
                          <a:solidFill>
                            <a:srgbClr val="000090"/>
                          </a:solidFill>
                        </a:rPr>
                        <a:t> </a:t>
                      </a:r>
                      <a:endParaRPr lang="en-US" sz="32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Management </a:t>
                      </a:r>
                    </a:p>
                    <a:p>
                      <a:r>
                        <a:rPr lang="en-US" sz="2400" baseline="0" dirty="0" smtClean="0"/>
                        <a:t>Consequence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2000" dirty="0" smtClean="0"/>
                        <a:t>Where will I find time?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2000" dirty="0" smtClean="0"/>
                        <a:t>Where will I get the resources?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2000" dirty="0" smtClean="0"/>
                        <a:t>How is this going to impact my students?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2000" dirty="0" smtClean="0"/>
                        <a:t>Are the students learning better?</a:t>
                      </a:r>
                      <a:endParaRPr lang="en-US" sz="2000" dirty="0"/>
                    </a:p>
                  </a:txBody>
                  <a:tcPr/>
                </a:tc>
              </a:tr>
              <a:tr h="959762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rgbClr val="000090"/>
                          </a:solidFill>
                        </a:rPr>
                        <a:t>Mastery</a:t>
                      </a:r>
                      <a:endParaRPr lang="en-US" sz="32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Collaboration</a:t>
                      </a:r>
                    </a:p>
                    <a:p>
                      <a:r>
                        <a:rPr lang="en-US" sz="2400" dirty="0" smtClean="0"/>
                        <a:t>Refocusing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2000" dirty="0" smtClean="0"/>
                        <a:t>I want to work with others on this.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2000" dirty="0" smtClean="0"/>
                        <a:t>I have some ideas of how this can work better if we integrate…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90796" y="130552"/>
            <a:ext cx="39281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90"/>
                </a:solidFill>
              </a:rPr>
              <a:t>Stages of Concern</a:t>
            </a:r>
            <a:endParaRPr lang="en-US" sz="4000" dirty="0">
              <a:solidFill>
                <a:srgbClr val="00009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42002" y="6114139"/>
            <a:ext cx="3213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Adapted from Hall &amp; Hord, 1992</a:t>
            </a:r>
            <a:endParaRPr lang="en-US" dirty="0"/>
          </a:p>
        </p:txBody>
      </p:sp>
      <p:pic>
        <p:nvPicPr>
          <p:cNvPr id="6" name="Picture 3" descr="D:\v_99designs\031313 STC powerpoint\graphics\bottom-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66805"/>
            <a:ext cx="9144000" cy="9911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5980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629" y="2246740"/>
            <a:ext cx="3654371" cy="3586191"/>
          </a:xfrm>
          <a:prstGeom prst="rect">
            <a:avLst/>
          </a:prstGeom>
          <a:noFill/>
          <a:ln>
            <a:noFill/>
          </a:ln>
          <a:effectLst>
            <a:outerShdw blurRad="254000" dist="253999" dir="54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8212" y="261435"/>
            <a:ext cx="61889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000090"/>
                </a:solidFill>
              </a:rPr>
              <a:t>Assessing Implementation </a:t>
            </a:r>
            <a:endParaRPr lang="en-US" sz="4400" dirty="0">
              <a:solidFill>
                <a:srgbClr val="00009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1592" y="2784838"/>
            <a:ext cx="61966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Where are you on each dimension?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Where are most teachers in your school on each dimension? </a:t>
            </a:r>
          </a:p>
          <a:p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41592" y="1107556"/>
            <a:ext cx="78112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Use the Innovation Configuration Map to assess Implementation of the Common Core in your school. </a:t>
            </a:r>
          </a:p>
          <a:p>
            <a:endParaRPr lang="en-US" sz="3200" dirty="0"/>
          </a:p>
        </p:txBody>
      </p:sp>
      <p:pic>
        <p:nvPicPr>
          <p:cNvPr id="8" name="Picture 3" descr="D:\v_99designs\031313 STC powerpoint\graphics\bottom-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866805"/>
            <a:ext cx="9144000" cy="9911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70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8941" y="430362"/>
            <a:ext cx="68766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000090"/>
                </a:solidFill>
              </a:rPr>
              <a:t>Strategies to Change Practice</a:t>
            </a:r>
            <a:endParaRPr lang="en-US" sz="4400" dirty="0">
              <a:solidFill>
                <a:srgbClr val="00009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507920"/>
            <a:ext cx="543890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Select either: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/>
              <a:t>one stage of </a:t>
            </a:r>
            <a:r>
              <a:rPr lang="en-US" sz="2800" dirty="0" smtClean="0"/>
              <a:t>concern</a:t>
            </a:r>
          </a:p>
          <a:p>
            <a:pPr lvl="1"/>
            <a:r>
              <a:rPr lang="en-US" sz="2800" dirty="0"/>
              <a:t> </a:t>
            </a:r>
            <a:r>
              <a:rPr lang="en-US" sz="2800" dirty="0" smtClean="0"/>
              <a:t>    (a </a:t>
            </a:r>
            <a:r>
              <a:rPr lang="en-US" sz="2800" dirty="0"/>
              <a:t>column) or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one </a:t>
            </a:r>
            <a:r>
              <a:rPr lang="en-US" sz="2800" dirty="0"/>
              <a:t>element of common core implementation </a:t>
            </a:r>
            <a:r>
              <a:rPr lang="en-US" sz="2800" dirty="0" smtClean="0"/>
              <a:t>(a </a:t>
            </a:r>
            <a:r>
              <a:rPr lang="en-US" sz="2800" dirty="0"/>
              <a:t>row) 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Identify strategies that will help teachers move from one level to the next. </a:t>
            </a:r>
            <a:endParaRPr lang="en-US" sz="2800" dirty="0"/>
          </a:p>
        </p:txBody>
      </p:sp>
      <p:pic>
        <p:nvPicPr>
          <p:cNvPr id="9" name="Picture 3" descr="D:\v_99designs\031313 STC powerpoint\graphics\bottom-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66805"/>
            <a:ext cx="9144000" cy="991195"/>
          </a:xfrm>
          <a:prstGeom prst="rect">
            <a:avLst/>
          </a:prstGeom>
          <a:noFill/>
        </p:spPr>
      </p:pic>
      <p:pic>
        <p:nvPicPr>
          <p:cNvPr id="2" name="Picture 1" descr="Screen Shot 2014-02-05 at 2.57.1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905" y="1507920"/>
            <a:ext cx="3575374" cy="331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86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2-05 at 2.57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973337" y="384875"/>
            <a:ext cx="1170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Page 21</a:t>
            </a:r>
            <a:endParaRPr lang="en-US" sz="2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795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4070" y="165637"/>
            <a:ext cx="62117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90"/>
                </a:solidFill>
              </a:rPr>
              <a:t>Strategies to </a:t>
            </a:r>
            <a:r>
              <a:rPr lang="en-US" sz="4000" dirty="0">
                <a:solidFill>
                  <a:srgbClr val="000090"/>
                </a:solidFill>
              </a:rPr>
              <a:t>C</a:t>
            </a:r>
            <a:r>
              <a:rPr lang="en-US" sz="4000" dirty="0" smtClean="0">
                <a:solidFill>
                  <a:srgbClr val="000090"/>
                </a:solidFill>
              </a:rPr>
              <a:t>hange Practice</a:t>
            </a:r>
            <a:endParaRPr lang="en-US" sz="4000" dirty="0">
              <a:solidFill>
                <a:srgbClr val="00009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9237249"/>
              </p:ext>
            </p:extLst>
          </p:nvPr>
        </p:nvGraphicFramePr>
        <p:xfrm>
          <a:off x="184070" y="1106712"/>
          <a:ext cx="8669646" cy="54247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4941"/>
                <a:gridCol w="1444941"/>
                <a:gridCol w="1444941"/>
                <a:gridCol w="1444941"/>
                <a:gridCol w="1444941"/>
                <a:gridCol w="1444941"/>
              </a:tblGrid>
              <a:tr h="727949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rgbClr val="000090"/>
                          </a:solidFill>
                        </a:rPr>
                        <a:t>1</a:t>
                      </a:r>
                      <a:endParaRPr lang="en-US" sz="32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rgbClr val="000090"/>
                          </a:solidFill>
                        </a:rPr>
                        <a:t>2</a:t>
                      </a:r>
                      <a:endParaRPr lang="en-US" sz="32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rgbClr val="000090"/>
                          </a:solidFill>
                        </a:rPr>
                        <a:t>3</a:t>
                      </a:r>
                      <a:endParaRPr lang="en-US" sz="32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rgbClr val="000090"/>
                          </a:solidFill>
                        </a:rPr>
                        <a:t>4</a:t>
                      </a:r>
                      <a:endParaRPr lang="en-US" sz="32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rgbClr val="000090"/>
                          </a:solidFill>
                        </a:rPr>
                        <a:t>5</a:t>
                      </a:r>
                      <a:endParaRPr lang="en-US" sz="32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125646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0090"/>
                          </a:solidFill>
                        </a:rPr>
                        <a:t>Common core standards</a:t>
                      </a:r>
                      <a:endParaRPr lang="en-US" sz="20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125646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0090"/>
                          </a:solidFill>
                        </a:rPr>
                        <a:t>Curriculum and unit planning</a:t>
                      </a:r>
                      <a:endParaRPr lang="en-US" sz="20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727949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0090"/>
                          </a:solidFill>
                        </a:rPr>
                        <a:t>Assessment </a:t>
                      </a:r>
                      <a:endParaRPr lang="en-US" sz="20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727949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0090"/>
                          </a:solidFill>
                        </a:rPr>
                        <a:t>Analysis</a:t>
                      </a:r>
                      <a:r>
                        <a:rPr lang="en-US" sz="2000" baseline="0" dirty="0" smtClean="0">
                          <a:solidFill>
                            <a:srgbClr val="000090"/>
                          </a:solidFill>
                        </a:rPr>
                        <a:t> of data </a:t>
                      </a:r>
                      <a:endParaRPr lang="en-US" sz="20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727949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0090"/>
                          </a:solidFill>
                        </a:rPr>
                        <a:t>Instruction </a:t>
                      </a:r>
                      <a:endParaRPr lang="en-US" sz="20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176669" y="519582"/>
            <a:ext cx="1170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Page 22</a:t>
            </a:r>
            <a:endParaRPr lang="en-US" sz="2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416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Maximizing Impact of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Professional Learning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Screen Shot 2014-02-04 at 2.09.23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68" b="13568"/>
          <a:stretch>
            <a:fillRect/>
          </a:stretch>
        </p:blipFill>
        <p:spPr>
          <a:xfrm>
            <a:off x="457200" y="1734907"/>
            <a:ext cx="8229600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808098" y="1816779"/>
            <a:ext cx="60092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Strengthening the Core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358721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PDColoured circle_cit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401" y="417600"/>
            <a:ext cx="6081877" cy="60709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2900" y="1475064"/>
            <a:ext cx="694921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/>
              <a:buChar char="•"/>
            </a:pPr>
            <a:r>
              <a:rPr lang="en-US" sz="4000" dirty="0" smtClean="0">
                <a:solidFill>
                  <a:srgbClr val="000090"/>
                </a:solidFill>
              </a:rPr>
              <a:t>Designing Effective Professional Learning</a:t>
            </a:r>
          </a:p>
          <a:p>
            <a:endParaRPr lang="en-US" sz="4000" dirty="0" smtClean="0">
              <a:solidFill>
                <a:srgbClr val="000090"/>
              </a:solidFill>
            </a:endParaRPr>
          </a:p>
          <a:p>
            <a:pPr marL="685800" indent="-685800">
              <a:buFont typeface="Arial"/>
              <a:buChar char="•"/>
            </a:pPr>
            <a:r>
              <a:rPr lang="en-US" sz="4000" dirty="0" smtClean="0">
                <a:solidFill>
                  <a:srgbClr val="000090"/>
                </a:solidFill>
              </a:rPr>
              <a:t>Cultivating a Culture of Learning</a:t>
            </a:r>
            <a:endParaRPr lang="en-US" sz="4000" dirty="0">
              <a:solidFill>
                <a:srgbClr val="00009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5400" dirty="0" smtClean="0">
                <a:solidFill>
                  <a:srgbClr val="000090"/>
                </a:solidFill>
              </a:rPr>
              <a:t>Strategies for Change</a:t>
            </a:r>
            <a:endParaRPr lang="en-US" sz="5400" dirty="0">
              <a:solidFill>
                <a:srgbClr val="00009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42900" y="1261005"/>
            <a:ext cx="8458200" cy="16933"/>
          </a:xfrm>
          <a:prstGeom prst="line">
            <a:avLst/>
          </a:prstGeom>
          <a:ln>
            <a:solidFill>
              <a:srgbClr val="3BAA3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42900" y="1417638"/>
            <a:ext cx="8610600" cy="12700"/>
          </a:xfrm>
          <a:prstGeom prst="line">
            <a:avLst/>
          </a:prstGeom>
          <a:ln>
            <a:solidFill>
              <a:srgbClr val="353CC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Screen Shot 2014-02-05 at 3.15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234" y="4055207"/>
            <a:ext cx="3412265" cy="26488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07517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5245100" y="6522243"/>
            <a:ext cx="3556000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82310" tIns="41155" rIns="82310" bIns="41155">
            <a:spAutoFit/>
          </a:bodyPr>
          <a:lstStyle>
            <a:lvl1pPr defTabSz="822325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defTabSz="822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900" dirty="0">
                <a:solidFill>
                  <a:srgbClr val="06147C"/>
                </a:solidFill>
                <a:latin typeface="Century Schoolbook" charset="0"/>
              </a:rPr>
              <a:t>B. Joyce and B. Showers</a:t>
            </a:r>
          </a:p>
        </p:txBody>
      </p:sp>
      <p:graphicFrame>
        <p:nvGraphicFramePr>
          <p:cNvPr id="1433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4387790"/>
              </p:ext>
            </p:extLst>
          </p:nvPr>
        </p:nvGraphicFramePr>
        <p:xfrm>
          <a:off x="1712913" y="1321150"/>
          <a:ext cx="5715000" cy="4840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" name="Document" r:id="rId5" imgW="5727700" imgH="4851400" progId="Word.Document.8">
                  <p:embed/>
                </p:oleObj>
              </mc:Choice>
              <mc:Fallback>
                <p:oleObj name="Document" r:id="rId5" imgW="5727700" imgH="48514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2913" y="1321150"/>
                        <a:ext cx="5715000" cy="4840287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00009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0" name="WordArt 5"/>
          <p:cNvSpPr>
            <a:spLocks noChangeArrowheads="1" noChangeShapeType="1" noTextEdit="1"/>
          </p:cNvSpPr>
          <p:nvPr/>
        </p:nvSpPr>
        <p:spPr bwMode="auto">
          <a:xfrm>
            <a:off x="342900" y="533400"/>
            <a:ext cx="8458200" cy="1041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blurRad="63500" dist="38099" dir="2700000" algn="ctr" rotWithShape="0">
                  <a:srgbClr val="990000">
                    <a:alpha val="74997"/>
                  </a:srgbClr>
                </a:outerShdw>
              </a:effectLst>
              <a:latin typeface="Arial"/>
              <a:ea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2900" y="317267"/>
            <a:ext cx="8688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Relationship Between Levels of Impact and Components of Learning</a:t>
            </a:r>
            <a:endParaRPr lang="en-US" sz="2400" dirty="0">
              <a:solidFill>
                <a:srgbClr val="00009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42900" y="897467"/>
            <a:ext cx="8458200" cy="16933"/>
          </a:xfrm>
          <a:prstGeom prst="line">
            <a:avLst/>
          </a:prstGeom>
          <a:ln>
            <a:solidFill>
              <a:srgbClr val="3BAA3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33400" y="1041400"/>
            <a:ext cx="8610600" cy="12700"/>
          </a:xfrm>
          <a:prstGeom prst="line">
            <a:avLst/>
          </a:prstGeom>
          <a:ln>
            <a:solidFill>
              <a:srgbClr val="353CC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12768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203200" y="342900"/>
            <a:ext cx="8737600" cy="452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82310" tIns="41155" rIns="82310" bIns="41155">
            <a:spAutoFit/>
          </a:bodyPr>
          <a:lstStyle>
            <a:lvl1pPr defTabSz="822325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defTabSz="822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400" dirty="0">
                <a:solidFill>
                  <a:srgbClr val="000090"/>
                </a:solidFill>
              </a:rPr>
              <a:t>Relationship Between Levels of Impact and Components of Learning</a:t>
            </a:r>
          </a:p>
        </p:txBody>
      </p:sp>
      <p:sp>
        <p:nvSpPr>
          <p:cNvPr id="16388" name="Text Box 3"/>
          <p:cNvSpPr txBox="1">
            <a:spLocks noChangeArrowheads="1"/>
          </p:cNvSpPr>
          <p:nvPr/>
        </p:nvSpPr>
        <p:spPr bwMode="auto">
          <a:xfrm>
            <a:off x="5588000" y="6000750"/>
            <a:ext cx="3556000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82310" tIns="41155" rIns="82310" bIns="41155">
            <a:spAutoFit/>
          </a:bodyPr>
          <a:lstStyle>
            <a:lvl1pPr defTabSz="822325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defTabSz="822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900" dirty="0">
                <a:solidFill>
                  <a:srgbClr val="06147C"/>
                </a:solidFill>
                <a:latin typeface="Century Schoolbook" charset="0"/>
              </a:rPr>
              <a:t>B. Joyce and B. Showers</a:t>
            </a:r>
          </a:p>
        </p:txBody>
      </p:sp>
      <p:graphicFrame>
        <p:nvGraphicFramePr>
          <p:cNvPr id="1638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835228"/>
              </p:ext>
            </p:extLst>
          </p:nvPr>
        </p:nvGraphicFramePr>
        <p:xfrm>
          <a:off x="865716" y="1337733"/>
          <a:ext cx="7059083" cy="4439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8" name="Document" r:id="rId5" imgW="5740400" imgH="5156200" progId="Word.Document.8">
                  <p:embed/>
                </p:oleObj>
              </mc:Choice>
              <mc:Fallback>
                <p:oleObj name="Document" r:id="rId5" imgW="5740400" imgH="51562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5716" y="1337733"/>
                        <a:ext cx="7059083" cy="443918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0293" name="Text Box 5"/>
          <p:cNvSpPr txBox="1">
            <a:spLocks noChangeArrowheads="1"/>
          </p:cNvSpPr>
          <p:nvPr/>
        </p:nvSpPr>
        <p:spPr bwMode="auto">
          <a:xfrm>
            <a:off x="2697163" y="2763837"/>
            <a:ext cx="57324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310" tIns="41155" rIns="82310" bIns="41155">
            <a:spAutoFit/>
          </a:bodyPr>
          <a:lstStyle>
            <a:lvl1pPr defTabSz="822325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defTabSz="822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Century Schoolbook" charset="0"/>
              </a:rPr>
              <a:t>  85%	                         15%	              5-10%</a:t>
            </a:r>
          </a:p>
        </p:txBody>
      </p:sp>
      <p:sp>
        <p:nvSpPr>
          <p:cNvPr id="140294" name="Text Box 6"/>
          <p:cNvSpPr txBox="1">
            <a:spLocks noChangeArrowheads="1"/>
          </p:cNvSpPr>
          <p:nvPr/>
        </p:nvSpPr>
        <p:spPr bwMode="auto">
          <a:xfrm>
            <a:off x="2803525" y="3429000"/>
            <a:ext cx="61372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310" tIns="41155" rIns="82310" bIns="41155">
            <a:spAutoFit/>
          </a:bodyPr>
          <a:lstStyle>
            <a:lvl1pPr defTabSz="822325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defTabSz="822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Century Schoolbook" charset="0"/>
              </a:rPr>
              <a:t>85%	                       18%	            5-10%</a:t>
            </a:r>
          </a:p>
        </p:txBody>
      </p:sp>
      <p:sp>
        <p:nvSpPr>
          <p:cNvPr id="140295" name="Text Box 7"/>
          <p:cNvSpPr txBox="1">
            <a:spLocks noChangeArrowheads="1"/>
          </p:cNvSpPr>
          <p:nvPr/>
        </p:nvSpPr>
        <p:spPr bwMode="auto">
          <a:xfrm>
            <a:off x="2803525" y="4264025"/>
            <a:ext cx="55197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310" tIns="41155" rIns="82310" bIns="41155">
            <a:spAutoFit/>
          </a:bodyPr>
          <a:lstStyle>
            <a:lvl1pPr defTabSz="822325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defTabSz="822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Century Schoolbook" charset="0"/>
              </a:rPr>
              <a:t> 85%	                        80%	            10-15%</a:t>
            </a:r>
          </a:p>
        </p:txBody>
      </p:sp>
      <p:sp>
        <p:nvSpPr>
          <p:cNvPr id="140296" name="Text Box 8"/>
          <p:cNvSpPr txBox="1">
            <a:spLocks noChangeArrowheads="1"/>
          </p:cNvSpPr>
          <p:nvPr/>
        </p:nvSpPr>
        <p:spPr bwMode="auto">
          <a:xfrm>
            <a:off x="2751138" y="5046663"/>
            <a:ext cx="55721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310" tIns="41155" rIns="82310" bIns="41155">
            <a:spAutoFit/>
          </a:bodyPr>
          <a:lstStyle>
            <a:lvl1pPr defTabSz="822325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defTabSz="822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Century Schoolbook" charset="0"/>
              </a:rPr>
              <a:t>   90%	                         90%	              80-90%  </a:t>
            </a:r>
          </a:p>
        </p:txBody>
      </p:sp>
      <p:sp>
        <p:nvSpPr>
          <p:cNvPr id="16394" name="WordArt 10"/>
          <p:cNvSpPr>
            <a:spLocks noChangeArrowheads="1" noChangeShapeType="1" noTextEdit="1"/>
          </p:cNvSpPr>
          <p:nvPr/>
        </p:nvSpPr>
        <p:spPr bwMode="auto">
          <a:xfrm>
            <a:off x="342900" y="533400"/>
            <a:ext cx="8458200" cy="1041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blurRad="63500" dist="38099" dir="2700000" algn="ctr" rotWithShape="0">
                  <a:srgbClr val="990000">
                    <a:alpha val="74997"/>
                  </a:srgbClr>
                </a:outerShdw>
              </a:effectLst>
              <a:latin typeface="Arial"/>
              <a:ea typeface="Arial"/>
              <a:cs typeface="Arial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42900" y="1054100"/>
            <a:ext cx="8610600" cy="12700"/>
          </a:xfrm>
          <a:prstGeom prst="line">
            <a:avLst/>
          </a:prstGeom>
          <a:ln>
            <a:solidFill>
              <a:srgbClr val="353CC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95817" y="918633"/>
            <a:ext cx="8610600" cy="12700"/>
          </a:xfrm>
          <a:prstGeom prst="line">
            <a:avLst/>
          </a:prstGeom>
          <a:ln>
            <a:solidFill>
              <a:srgbClr val="3BAA3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68481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0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0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0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0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0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0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0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0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3" grpId="0" build="p" autoUpdateAnimBg="0"/>
      <p:bldP spid="140294" grpId="0" autoUpdateAnimBg="0"/>
      <p:bldP spid="140295" grpId="0" autoUpdateAnimBg="0"/>
      <p:bldP spid="140296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1776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000090"/>
                </a:solidFill>
              </a:rPr>
              <a:t>One Step at A Time Pages 25-29</a:t>
            </a:r>
            <a:r>
              <a:rPr lang="en-US" dirty="0">
                <a:solidFill>
                  <a:srgbClr val="000090"/>
                </a:solidFill>
              </a:rPr>
              <a:t/>
            </a:r>
            <a:br>
              <a:rPr lang="en-US" dirty="0">
                <a:solidFill>
                  <a:srgbClr val="000090"/>
                </a:solidFill>
              </a:rPr>
            </a:br>
            <a:r>
              <a:rPr lang="en-US" sz="2200" dirty="0" smtClean="0">
                <a:solidFill>
                  <a:srgbClr val="000090"/>
                </a:solidFill>
              </a:rPr>
              <a:t>Parry </a:t>
            </a:r>
            <a:r>
              <a:rPr lang="en-US" sz="2200" dirty="0">
                <a:solidFill>
                  <a:srgbClr val="000090"/>
                </a:solidFill>
              </a:rPr>
              <a:t>Graham and Bill Ferriter </a:t>
            </a:r>
            <a:br>
              <a:rPr lang="en-US" sz="2200" dirty="0">
                <a:solidFill>
                  <a:srgbClr val="000090"/>
                </a:solidFill>
              </a:rPr>
            </a:br>
            <a:r>
              <a:rPr lang="en-US" sz="2200" dirty="0" smtClean="0">
                <a:solidFill>
                  <a:srgbClr val="000090"/>
                </a:solidFill>
              </a:rPr>
              <a:t>JSD </a:t>
            </a:r>
            <a:r>
              <a:rPr lang="en-US" sz="2200" dirty="0">
                <a:solidFill>
                  <a:srgbClr val="000090"/>
                </a:solidFill>
              </a:rPr>
              <a:t>Summer 2008</a:t>
            </a:r>
            <a:br>
              <a:rPr lang="en-US" sz="2200" dirty="0">
                <a:solidFill>
                  <a:srgbClr val="000090"/>
                </a:solidFill>
              </a:rPr>
            </a:br>
            <a:endParaRPr lang="en-US" sz="2200" dirty="0">
              <a:solidFill>
                <a:srgbClr val="000090"/>
              </a:solidFill>
            </a:endParaRPr>
          </a:p>
        </p:txBody>
      </p:sp>
      <p:pic>
        <p:nvPicPr>
          <p:cNvPr id="4" name="Picture 3" descr="Screen Shot 2013-05-31 at 3.24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600" y="1374776"/>
            <a:ext cx="3848100" cy="48833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71278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>
              <a:defRPr/>
            </a:pPr>
            <a:r>
              <a:rPr lang="en-US" dirty="0" smtClean="0">
                <a:solidFill>
                  <a:srgbClr val="000090"/>
                </a:solidFill>
              </a:rPr>
              <a:t>Lasting Impressions</a:t>
            </a:r>
            <a:br>
              <a:rPr lang="en-US" dirty="0" smtClean="0">
                <a:solidFill>
                  <a:srgbClr val="000090"/>
                </a:solidFill>
              </a:rPr>
            </a:br>
            <a:r>
              <a:rPr lang="en-US" sz="2222" dirty="0" smtClean="0">
                <a:solidFill>
                  <a:srgbClr val="000090"/>
                </a:solidFill>
              </a:rPr>
              <a:t>Jeff Nelsen &amp; Amalia Cuderio</a:t>
            </a:r>
            <a:br>
              <a:rPr lang="en-US" sz="2222" dirty="0" smtClean="0">
                <a:solidFill>
                  <a:srgbClr val="000090"/>
                </a:solidFill>
              </a:rPr>
            </a:br>
            <a:r>
              <a:rPr lang="en-US" sz="2222" dirty="0" smtClean="0">
                <a:solidFill>
                  <a:srgbClr val="000090"/>
                </a:solidFill>
              </a:rPr>
              <a:t>JSD December 2009</a:t>
            </a:r>
            <a:endParaRPr lang="en-US" sz="2222" dirty="0">
              <a:solidFill>
                <a:srgbClr val="000090"/>
              </a:solidFill>
            </a:endParaRPr>
          </a:p>
        </p:txBody>
      </p:sp>
      <p:pic>
        <p:nvPicPr>
          <p:cNvPr id="35843" name="Content Placeholder 3" descr="Picture 2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2019" r="-12019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4771619" y="274638"/>
            <a:ext cx="22014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Pages 30-33</a:t>
            </a:r>
            <a:endParaRPr lang="en-US" sz="3200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0090"/>
                </a:solidFill>
              </a:rPr>
              <a:t>Creating a Culture of Learning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705251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800" dirty="0" smtClean="0">
                <a:solidFill>
                  <a:srgbClr val="000090"/>
                </a:solidFill>
              </a:rPr>
              <a:t>Form a group of three with colleagues from other schools.</a:t>
            </a:r>
          </a:p>
          <a:p>
            <a:pPr marL="0" indent="0">
              <a:buNone/>
            </a:pPr>
            <a:r>
              <a:rPr lang="en-US" sz="3800" dirty="0" smtClean="0">
                <a:solidFill>
                  <a:srgbClr val="000090"/>
                </a:solidFill>
              </a:rPr>
              <a:t>Match up with another group </a:t>
            </a:r>
            <a:r>
              <a:rPr lang="en-US" sz="3800" smtClean="0">
                <a:solidFill>
                  <a:srgbClr val="000090"/>
                </a:solidFill>
              </a:rPr>
              <a:t>of three.</a:t>
            </a:r>
            <a:endParaRPr lang="en-US" sz="3800" dirty="0" smtClean="0">
              <a:solidFill>
                <a:srgbClr val="000090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00009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i="1" dirty="0" smtClean="0">
                <a:solidFill>
                  <a:srgbClr val="000090"/>
                </a:solidFill>
              </a:rPr>
              <a:t>Lasting Impressions </a:t>
            </a:r>
          </a:p>
          <a:p>
            <a:pPr marL="0" indent="0">
              <a:buNone/>
            </a:pPr>
            <a:r>
              <a:rPr lang="en-US" sz="2000" i="1" dirty="0">
                <a:solidFill>
                  <a:srgbClr val="000090"/>
                </a:solidFill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</a:rPr>
              <a:t>       </a:t>
            </a:r>
            <a:r>
              <a:rPr lang="en-US" sz="2000" dirty="0" smtClean="0">
                <a:solidFill>
                  <a:srgbClr val="000090"/>
                </a:solidFill>
              </a:rPr>
              <a:t>by Jeff Nelsen and Amalia Cudeiro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smtClean="0">
                <a:solidFill>
                  <a:srgbClr val="000090"/>
                </a:solidFill>
              </a:rPr>
              <a:t>      JSD December 2009</a:t>
            </a:r>
          </a:p>
          <a:p>
            <a:pPr marL="0" indent="0">
              <a:buNone/>
            </a:pPr>
            <a:endParaRPr lang="en-US" sz="2000" i="1" dirty="0" smtClean="0">
              <a:solidFill>
                <a:srgbClr val="00009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sz="2000" i="1" dirty="0">
              <a:solidFill>
                <a:srgbClr val="000090"/>
              </a:solidFill>
            </a:endParaRPr>
          </a:p>
          <a:p>
            <a:pPr marL="514350" indent="-514350">
              <a:buAutoNum type="arabicPeriod" startAt="2"/>
            </a:pPr>
            <a:r>
              <a:rPr lang="en-US" i="1" dirty="0" smtClean="0">
                <a:solidFill>
                  <a:srgbClr val="000090"/>
                </a:solidFill>
              </a:rPr>
              <a:t>                                          One Step at a Time </a:t>
            </a:r>
            <a:r>
              <a:rPr lang="en-US" sz="1800" dirty="0" smtClean="0">
                <a:solidFill>
                  <a:srgbClr val="000090"/>
                </a:solidFill>
              </a:rPr>
              <a:t>by       								   Parry Graham and Bill Ferriter 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000090"/>
                </a:solidFill>
              </a:rPr>
              <a:t>                                                                                   JSD Summer 2008</a:t>
            </a:r>
          </a:p>
          <a:p>
            <a:pPr marL="514350" indent="-514350">
              <a:buFont typeface="+mj-lt"/>
              <a:buAutoNum type="arabicPeriod" startAt="2"/>
            </a:pPr>
            <a:endParaRPr lang="en-US" sz="1800" dirty="0">
              <a:solidFill>
                <a:srgbClr val="000090"/>
              </a:solidFill>
            </a:endParaRPr>
          </a:p>
        </p:txBody>
      </p:sp>
      <p:pic>
        <p:nvPicPr>
          <p:cNvPr id="3" name="Picture 2" descr="logo_shape_recolou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449" y="155409"/>
            <a:ext cx="1210235" cy="914400"/>
          </a:xfrm>
          <a:prstGeom prst="rect">
            <a:avLst/>
          </a:prstGeom>
        </p:spPr>
      </p:pic>
      <p:pic>
        <p:nvPicPr>
          <p:cNvPr id="6" name="Content Placeholder 3" descr="Picture 2.png"/>
          <p:cNvPicPr>
            <a:picLocks noChangeAspect="1"/>
          </p:cNvPicPr>
          <p:nvPr/>
        </p:nvPicPr>
        <p:blipFill>
          <a:blip r:embed="rId3"/>
          <a:srcRect l="-12020" r="-12020"/>
          <a:stretch>
            <a:fillRect/>
          </a:stretch>
        </p:blipFill>
        <p:spPr>
          <a:xfrm>
            <a:off x="5138216" y="3327400"/>
            <a:ext cx="2424715" cy="1333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 descr="Screen Shot 2013-05-31 at 3.24.0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388" y="4843186"/>
            <a:ext cx="1587674" cy="20148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8" name="Straight Connector 7"/>
          <p:cNvCxnSpPr/>
          <p:nvPr/>
        </p:nvCxnSpPr>
        <p:spPr>
          <a:xfrm>
            <a:off x="342900" y="1261005"/>
            <a:ext cx="8458200" cy="16933"/>
          </a:xfrm>
          <a:prstGeom prst="line">
            <a:avLst/>
          </a:prstGeom>
          <a:ln>
            <a:solidFill>
              <a:srgbClr val="3BAA3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33400" y="1404938"/>
            <a:ext cx="8610600" cy="12700"/>
          </a:xfrm>
          <a:prstGeom prst="line">
            <a:avLst/>
          </a:prstGeom>
          <a:ln>
            <a:solidFill>
              <a:srgbClr val="353CC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6988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 eaLnBrk="1" hangingPunct="1"/>
            <a:r>
              <a:rPr lang="en-US" sz="3600" b="1" dirty="0" smtClean="0">
                <a:solidFill>
                  <a:srgbClr val="000000"/>
                </a:solidFill>
                <a:ea typeface="ＭＳ Ｐゴシック" pitchFamily="-106" charset="-128"/>
                <a:cs typeface="ＭＳ Ｐゴシック" pitchFamily="-106" charset="-128"/>
              </a:rPr>
              <a:t>Before Reading Strategy</a:t>
            </a:r>
            <a:br>
              <a:rPr lang="en-US" sz="3600" b="1" dirty="0" smtClean="0">
                <a:solidFill>
                  <a:srgbClr val="000000"/>
                </a:solidFill>
                <a:ea typeface="ＭＳ Ｐゴシック" pitchFamily="-106" charset="-128"/>
                <a:cs typeface="ＭＳ Ｐゴシック" pitchFamily="-106" charset="-128"/>
              </a:rPr>
            </a:br>
            <a:r>
              <a:rPr lang="en-US" sz="3600" b="1" dirty="0" smtClean="0">
                <a:solidFill>
                  <a:srgbClr val="000000"/>
                </a:solidFill>
                <a:ea typeface="ＭＳ Ｐゴシック" pitchFamily="-106" charset="-128"/>
                <a:cs typeface="ＭＳ Ｐゴシック" pitchFamily="-106" charset="-128"/>
              </a:rPr>
              <a:t>Predicting: Four Corner Placemat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9001498"/>
              </p:ext>
            </p:extLst>
          </p:nvPr>
        </p:nvGraphicFramePr>
        <p:xfrm>
          <a:off x="457200" y="1463993"/>
          <a:ext cx="8229600" cy="483520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114800"/>
                <a:gridCol w="4114800"/>
              </a:tblGrid>
              <a:tr h="2274887">
                <a:tc>
                  <a:txBody>
                    <a:bodyPr/>
                    <a:lstStyle/>
                    <a:p>
                      <a:pPr marL="342900" marR="0" lvl="0" indent="-34290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Read the title and make some predications  about the content.</a:t>
                      </a:r>
                    </a:p>
                    <a:p>
                      <a:pPr marL="342900" marR="0" lvl="0" indent="-34290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endParaRPr kumimoji="0" lang="en-US" sz="1800" b="1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342900" marR="0" lvl="0" indent="-34290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endParaRPr kumimoji="0" lang="en-US" sz="1800" b="1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342900" marR="0" lvl="0" indent="-34290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endParaRPr kumimoji="0" lang="en-US" sz="1800" b="1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2. Scan the text and make a few </a:t>
                      </a:r>
                      <a:r>
                        <a:rPr kumimoji="0" lang="en-US" sz="1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more predictions.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-106" charset="0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horzOverflow="overflow"/>
                </a:tc>
              </a:tr>
              <a:tr h="25527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3. Read the first and last paragraphs. Any new predictions?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06" charset="0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4. Finalize your prediction. What is this text all about?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06" charset="0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50190" name="TextBox 4"/>
          <p:cNvSpPr txBox="1">
            <a:spLocks noChangeArrowheads="1"/>
          </p:cNvSpPr>
          <p:nvPr/>
        </p:nvSpPr>
        <p:spPr bwMode="auto">
          <a:xfrm>
            <a:off x="4548190" y="6396040"/>
            <a:ext cx="43011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Calibri" pitchFamily="-106" charset="0"/>
              </a:rPr>
              <a:t>AVID Critical Reading: Deep reading Strategies for Expository Texts </a:t>
            </a:r>
          </a:p>
          <a:p>
            <a:r>
              <a:rPr lang="en-US" sz="1200" dirty="0">
                <a:latin typeface="Calibri" pitchFamily="-106" charset="0"/>
              </a:rPr>
              <a:t>Teacher Guide 7-12 2009 San Diego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65275" y="577313"/>
            <a:ext cx="1172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Page 24</a:t>
            </a:r>
            <a:endParaRPr lang="en-US" sz="2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471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WordArt 3"/>
          <p:cNvSpPr>
            <a:spLocks noChangeArrowheads="1" noChangeShapeType="1" noTextEdit="1"/>
          </p:cNvSpPr>
          <p:nvPr/>
        </p:nvSpPr>
        <p:spPr bwMode="auto">
          <a:xfrm>
            <a:off x="1676400" y="304800"/>
            <a:ext cx="6934200" cy="914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solidFill>
                <a:srgbClr val="000080"/>
              </a:solidFill>
              <a:effectLst>
                <a:outerShdw blurRad="63500" dist="53882" dir="2700000" algn="ctr" rotWithShape="0">
                  <a:srgbClr val="C0C0C0">
                    <a:alpha val="74997"/>
                  </a:srgbClr>
                </a:outerShdw>
              </a:effectLst>
              <a:latin typeface="+mn-lt"/>
              <a:ea typeface="+mn-lt"/>
              <a:cs typeface="+mn-lt"/>
            </a:endParaRPr>
          </a:p>
        </p:txBody>
      </p:sp>
      <p:sp>
        <p:nvSpPr>
          <p:cNvPr id="104451" name="Text Box 4"/>
          <p:cNvSpPr txBox="1">
            <a:spLocks noChangeArrowheads="1"/>
          </p:cNvSpPr>
          <p:nvPr/>
        </p:nvSpPr>
        <p:spPr bwMode="auto">
          <a:xfrm>
            <a:off x="1454150" y="1447800"/>
            <a:ext cx="74803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4859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Times" charset="0"/>
              <a:buAutoNum type="arabicPeriod"/>
            </a:pPr>
            <a:endParaRPr lang="en-US" sz="3200" b="1" dirty="0">
              <a:solidFill>
                <a:srgbClr val="400080"/>
              </a:solidFill>
            </a:endParaRPr>
          </a:p>
          <a:p>
            <a:pPr lvl="2" eaLnBrk="1" hangingPunct="1">
              <a:buFontTx/>
              <a:buChar char="•"/>
            </a:pPr>
            <a:endParaRPr lang="en-US" sz="3200" b="1" dirty="0">
              <a:solidFill>
                <a:srgbClr val="8000FF"/>
              </a:solidFill>
            </a:endParaRPr>
          </a:p>
        </p:txBody>
      </p:sp>
      <p:sp>
        <p:nvSpPr>
          <p:cNvPr id="104452" name="Text Box 5"/>
          <p:cNvSpPr txBox="1">
            <a:spLocks noChangeArrowheads="1"/>
          </p:cNvSpPr>
          <p:nvPr/>
        </p:nvSpPr>
        <p:spPr bwMode="auto">
          <a:xfrm>
            <a:off x="3213100" y="2525713"/>
            <a:ext cx="8153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entury Schoolbook" charset="0"/>
              </a:rPr>
              <a:t/>
            </a:r>
            <a:br>
              <a:rPr lang="en-US" sz="1800" dirty="0">
                <a:latin typeface="Century Schoolbook" charset="0"/>
              </a:rPr>
            </a:br>
            <a:endParaRPr lang="en-US" sz="1800" dirty="0">
              <a:latin typeface="Century Schoolbook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eaLnBrk="1" hangingPunct="1"/>
            <a:r>
              <a:rPr lang="en-US" sz="48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charset="0"/>
                <a:cs typeface="ＭＳ Ｐゴシック" charset="0"/>
              </a:rPr>
              <a:t>One Step at A Time</a:t>
            </a:r>
            <a:br>
              <a:rPr lang="en-US" sz="48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charset="0"/>
                <a:cs typeface="ＭＳ Ｐゴシック" charset="0"/>
              </a:rPr>
            </a:br>
            <a:r>
              <a:rPr lang="en-US" sz="18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charset="0"/>
                <a:cs typeface="ＭＳ Ｐゴシック" charset="0"/>
              </a:rPr>
              <a:t>Parry Graham &amp; Bill Ferriter</a:t>
            </a:r>
            <a:endParaRPr lang="en-US" sz="1800" dirty="0">
              <a:solidFill>
                <a:srgbClr val="00009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092201" y="1715038"/>
            <a:ext cx="7188200" cy="4991100"/>
          </a:xfrm>
        </p:spPr>
        <p:txBody>
          <a:bodyPr>
            <a:normAutofit/>
          </a:bodyPr>
          <a:lstStyle/>
          <a:p>
            <a:pPr marL="457200" indent="-457200" eaLnBrk="1" hangingPunct="1">
              <a:buFont typeface="Wingdings 2" charset="0"/>
              <a:buNone/>
            </a:pPr>
            <a:endParaRPr lang="en-US" sz="3600" dirty="0" smtClean="0">
              <a:solidFill>
                <a:srgbClr val="400080"/>
              </a:solidFill>
              <a:ea typeface="ＭＳ Ｐゴシック" charset="0"/>
              <a:cs typeface="ＭＳ Ｐゴシック" charset="0"/>
            </a:endParaRPr>
          </a:p>
          <a:p>
            <a:pPr marL="457200" indent="-457200" eaLnBrk="1" hangingPunct="1">
              <a:buFont typeface="Wingdings 2" charset="0"/>
              <a:buNone/>
            </a:pPr>
            <a:r>
              <a:rPr lang="en-US" sz="3600" dirty="0" smtClean="0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Number off 1, 2, &amp; 3</a:t>
            </a:r>
          </a:p>
          <a:p>
            <a:r>
              <a:rPr lang="en-US" sz="3600" dirty="0" smtClean="0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All: Read the introduction</a:t>
            </a:r>
          </a:p>
          <a:p>
            <a:r>
              <a:rPr lang="en-US" sz="3600" dirty="0" smtClean="0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Person 1: Stages 1, 2, &amp; 3</a:t>
            </a:r>
          </a:p>
          <a:p>
            <a:r>
              <a:rPr lang="en-US" sz="3600" dirty="0" smtClean="0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Person 2: Stages 4 &amp; 5</a:t>
            </a:r>
          </a:p>
          <a:p>
            <a:r>
              <a:rPr lang="en-US" sz="3600" dirty="0" smtClean="0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Person 3: Stages 6, 7 &amp; conclusion</a:t>
            </a:r>
            <a:endParaRPr lang="en-US" sz="3600" dirty="0">
              <a:solidFill>
                <a:srgbClr val="000090"/>
              </a:solidFill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buNone/>
            </a:pPr>
            <a:endParaRPr lang="en-US" sz="36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Picture 2" descr="D:\v_99designs\031313 STC powerpoint\graphics\bottom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210540"/>
            <a:ext cx="9144000" cy="991195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95300" y="1912938"/>
            <a:ext cx="8439150" cy="0"/>
          </a:xfrm>
          <a:prstGeom prst="line">
            <a:avLst/>
          </a:prstGeom>
          <a:ln>
            <a:solidFill>
              <a:srgbClr val="353CC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47700" y="2039938"/>
            <a:ext cx="8439150" cy="0"/>
          </a:xfrm>
          <a:prstGeom prst="line">
            <a:avLst/>
          </a:prstGeom>
          <a:ln>
            <a:solidFill>
              <a:srgbClr val="6BBE1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Screen Shot 2013-06-09 at 7.38.3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848" y="46038"/>
            <a:ext cx="1694752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743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WordArt 3"/>
          <p:cNvSpPr>
            <a:spLocks noChangeArrowheads="1" noChangeShapeType="1" noTextEdit="1"/>
          </p:cNvSpPr>
          <p:nvPr/>
        </p:nvSpPr>
        <p:spPr bwMode="auto">
          <a:xfrm>
            <a:off x="1676400" y="304800"/>
            <a:ext cx="6934200" cy="914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solidFill>
                <a:srgbClr val="000080"/>
              </a:solidFill>
              <a:effectLst>
                <a:outerShdw blurRad="63500" dist="53882" dir="2700000" algn="ctr" rotWithShape="0">
                  <a:srgbClr val="C0C0C0">
                    <a:alpha val="74997"/>
                  </a:srgbClr>
                </a:outerShdw>
              </a:effectLst>
              <a:latin typeface="+mn-lt"/>
              <a:ea typeface="+mn-lt"/>
              <a:cs typeface="+mn-lt"/>
            </a:endParaRPr>
          </a:p>
        </p:txBody>
      </p:sp>
      <p:sp>
        <p:nvSpPr>
          <p:cNvPr id="104451" name="Text Box 4"/>
          <p:cNvSpPr txBox="1">
            <a:spLocks noChangeArrowheads="1"/>
          </p:cNvSpPr>
          <p:nvPr/>
        </p:nvSpPr>
        <p:spPr bwMode="auto">
          <a:xfrm>
            <a:off x="1454150" y="1447800"/>
            <a:ext cx="74803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4859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Times" charset="0"/>
              <a:buAutoNum type="arabicPeriod"/>
            </a:pPr>
            <a:endParaRPr lang="en-US" sz="3200" b="1" dirty="0">
              <a:solidFill>
                <a:srgbClr val="400080"/>
              </a:solidFill>
            </a:endParaRPr>
          </a:p>
          <a:p>
            <a:pPr lvl="2" eaLnBrk="1" hangingPunct="1">
              <a:buFontTx/>
              <a:buChar char="•"/>
            </a:pPr>
            <a:endParaRPr lang="en-US" sz="3200" b="1" dirty="0">
              <a:solidFill>
                <a:srgbClr val="8000FF"/>
              </a:solidFill>
            </a:endParaRPr>
          </a:p>
        </p:txBody>
      </p:sp>
      <p:sp>
        <p:nvSpPr>
          <p:cNvPr id="104452" name="Text Box 5"/>
          <p:cNvSpPr txBox="1">
            <a:spLocks noChangeArrowheads="1"/>
          </p:cNvSpPr>
          <p:nvPr/>
        </p:nvSpPr>
        <p:spPr bwMode="auto">
          <a:xfrm>
            <a:off x="3213100" y="2525713"/>
            <a:ext cx="8153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entury Schoolbook" charset="0"/>
              </a:rPr>
              <a:t/>
            </a:r>
            <a:br>
              <a:rPr lang="en-US" sz="1800" dirty="0">
                <a:latin typeface="Century Schoolbook" charset="0"/>
              </a:rPr>
            </a:br>
            <a:endParaRPr lang="en-US" sz="1800" dirty="0">
              <a:latin typeface="Century Schoolbook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eaLnBrk="1" hangingPunct="1"/>
            <a:r>
              <a:rPr lang="en-US" sz="48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charset="0"/>
                <a:cs typeface="ＭＳ Ｐゴシック" charset="0"/>
              </a:rPr>
              <a:t>Lasting Impressions</a:t>
            </a:r>
            <a:br>
              <a:rPr lang="en-US" sz="48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charset="0"/>
                <a:cs typeface="ＭＳ Ｐゴシック" charset="0"/>
              </a:rPr>
            </a:br>
            <a:r>
              <a:rPr lang="en-US" sz="16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charset="0"/>
                <a:cs typeface="ＭＳ Ｐゴシック" charset="0"/>
              </a:rPr>
              <a:t>Jeff Nelsen &amp; Amalia Cudeiro</a:t>
            </a:r>
            <a:endParaRPr lang="en-US" sz="1600" dirty="0">
              <a:solidFill>
                <a:srgbClr val="00009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5344" y="1715038"/>
            <a:ext cx="8301455" cy="4991100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None/>
            </a:pPr>
            <a:r>
              <a:rPr lang="en-US" dirty="0" smtClean="0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Number off 1, 2, &amp; 3</a:t>
            </a:r>
          </a:p>
          <a:p>
            <a:pPr marL="0" indent="0" eaLnBrk="1" hangingPunct="1">
              <a:buNone/>
            </a:pPr>
            <a:endParaRPr lang="en-US" dirty="0" smtClean="0">
              <a:solidFill>
                <a:srgbClr val="000090"/>
              </a:solidFill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All: 			Read the introduction up to Making a 				Culture Shift</a:t>
            </a: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Person 1:   Making a Culture Shift and Target A 				   				Few Instructional Practices</a:t>
            </a: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Person 2:   The Model- Repeated Cycles up to 				     Observing Colleagues</a:t>
            </a: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Person 3:   Observing Colleagues to the 			  			     conclusion</a:t>
            </a:r>
          </a:p>
          <a:p>
            <a:pPr marL="0" indent="0" eaLnBrk="1" hangingPunct="1">
              <a:buNone/>
            </a:pPr>
            <a:endParaRPr lang="en-US" sz="3600" dirty="0">
              <a:ea typeface="ＭＳ Ｐゴシック" charset="0"/>
              <a:cs typeface="ＭＳ Ｐゴシック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85344" y="1417638"/>
            <a:ext cx="8439150" cy="0"/>
          </a:xfrm>
          <a:prstGeom prst="line">
            <a:avLst/>
          </a:prstGeom>
          <a:ln>
            <a:solidFill>
              <a:srgbClr val="353CC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95300" y="1510048"/>
            <a:ext cx="8439150" cy="0"/>
          </a:xfrm>
          <a:prstGeom prst="line">
            <a:avLst/>
          </a:prstGeom>
          <a:ln>
            <a:solidFill>
              <a:srgbClr val="6BBE1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Screen Shot 2013-06-09 at 7.38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848" y="46038"/>
            <a:ext cx="1694752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37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0090"/>
                </a:solidFill>
              </a:rPr>
              <a:t>Go to the Wall 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5400" y="1493837"/>
            <a:ext cx="3581400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rgbClr val="B10891"/>
                </a:solidFill>
              </a:rPr>
              <a:t>Go to the Wall </a:t>
            </a:r>
            <a:r>
              <a:rPr lang="en-US" sz="3600" dirty="0" smtClean="0">
                <a:solidFill>
                  <a:srgbClr val="B10891"/>
                </a:solidFill>
              </a:rPr>
              <a:t>    </a:t>
            </a:r>
            <a:r>
              <a:rPr lang="en-US" sz="2800" dirty="0" smtClean="0">
                <a:solidFill>
                  <a:srgbClr val="000090"/>
                </a:solidFill>
              </a:rPr>
              <a:t>is </a:t>
            </a:r>
            <a:r>
              <a:rPr lang="en-US" sz="2800" dirty="0">
                <a:solidFill>
                  <a:srgbClr val="000090"/>
                </a:solidFill>
              </a:rPr>
              <a:t>effective in chunking large amounts of content </a:t>
            </a:r>
            <a:r>
              <a:rPr lang="en-US" sz="2800" dirty="0" smtClean="0">
                <a:solidFill>
                  <a:srgbClr val="000090"/>
                </a:solidFill>
              </a:rPr>
              <a:t>and provides </a:t>
            </a:r>
            <a:r>
              <a:rPr lang="en-US" sz="2800" dirty="0">
                <a:solidFill>
                  <a:srgbClr val="000090"/>
                </a:solidFill>
              </a:rPr>
              <a:t>for discussion and movement</a:t>
            </a:r>
            <a:r>
              <a:rPr lang="en-US" sz="2800" dirty="0" smtClean="0">
                <a:solidFill>
                  <a:srgbClr val="000090"/>
                </a:solidFill>
              </a:rPr>
              <a:t>.</a:t>
            </a:r>
          </a:p>
          <a:p>
            <a:pPr marL="0" indent="0" algn="ctr">
              <a:buNone/>
            </a:pPr>
            <a:r>
              <a:rPr lang="en-US" sz="2800" dirty="0" smtClean="0">
                <a:solidFill>
                  <a:srgbClr val="000090"/>
                </a:solidFill>
              </a:rPr>
              <a:t> </a:t>
            </a:r>
            <a:r>
              <a:rPr lang="en-US" sz="2800" dirty="0">
                <a:solidFill>
                  <a:srgbClr val="000090"/>
                </a:solidFill>
              </a:rPr>
              <a:t>Each </a:t>
            </a:r>
            <a:r>
              <a:rPr lang="en-US" sz="2800" dirty="0" smtClean="0">
                <a:solidFill>
                  <a:srgbClr val="000090"/>
                </a:solidFill>
              </a:rPr>
              <a:t>team </a:t>
            </a:r>
            <a:r>
              <a:rPr lang="en-US" sz="2800" dirty="0">
                <a:solidFill>
                  <a:srgbClr val="000090"/>
                </a:solidFill>
              </a:rPr>
              <a:t>is accountable for ensuring </a:t>
            </a:r>
            <a:r>
              <a:rPr lang="en-US" sz="2800" dirty="0" smtClean="0">
                <a:solidFill>
                  <a:srgbClr val="000090"/>
                </a:solidFill>
              </a:rPr>
              <a:t>that all team members </a:t>
            </a:r>
            <a:r>
              <a:rPr lang="en-US" sz="2800" dirty="0">
                <a:solidFill>
                  <a:srgbClr val="000090"/>
                </a:solidFill>
              </a:rPr>
              <a:t>know all of the material</a:t>
            </a:r>
            <a:r>
              <a:rPr lang="en-US" sz="2800" dirty="0" smtClean="0">
                <a:solidFill>
                  <a:srgbClr val="000090"/>
                </a:solidFill>
              </a:rPr>
              <a:t>.</a:t>
            </a:r>
            <a:endParaRPr lang="en-US" sz="2800" dirty="0">
              <a:solidFill>
                <a:srgbClr val="000090"/>
              </a:solidFill>
            </a:endParaRPr>
          </a:p>
        </p:txBody>
      </p:sp>
      <p:pic>
        <p:nvPicPr>
          <p:cNvPr id="4" name="Picture 3" descr="gotowal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55" b="17338"/>
          <a:stretch/>
        </p:blipFill>
        <p:spPr>
          <a:xfrm>
            <a:off x="328615" y="2057400"/>
            <a:ext cx="4565117" cy="33482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cxnSp>
        <p:nvCxnSpPr>
          <p:cNvPr id="5" name="Straight Connector 4"/>
          <p:cNvCxnSpPr/>
          <p:nvPr/>
        </p:nvCxnSpPr>
        <p:spPr>
          <a:xfrm>
            <a:off x="533400" y="1219200"/>
            <a:ext cx="8229600" cy="1588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5150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199" y="306595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rgbClr val="000090"/>
                </a:solidFill>
                <a:cs typeface="Arial" pitchFamily="34" charset="0"/>
              </a:rPr>
              <a:t>Agenda </a:t>
            </a:r>
            <a:r>
              <a:rPr lang="en-US" sz="3600" dirty="0" smtClean="0">
                <a:solidFill>
                  <a:srgbClr val="000090"/>
                </a:solidFill>
                <a:cs typeface="Arial" pitchFamily="34" charset="0"/>
              </a:rPr>
              <a:t/>
            </a:r>
            <a:br>
              <a:rPr lang="en-US" sz="3600" dirty="0" smtClean="0">
                <a:solidFill>
                  <a:srgbClr val="000090"/>
                </a:solidFill>
                <a:cs typeface="Arial" pitchFamily="34" charset="0"/>
              </a:rPr>
            </a:br>
            <a:r>
              <a:rPr lang="en-US" sz="3600" dirty="0" smtClean="0">
                <a:solidFill>
                  <a:srgbClr val="000090"/>
                </a:solidFill>
                <a:cs typeface="Arial" pitchFamily="34" charset="0"/>
              </a:rPr>
              <a:t>School </a:t>
            </a:r>
            <a:r>
              <a:rPr lang="en-US" sz="3600" dirty="0">
                <a:solidFill>
                  <a:srgbClr val="000090"/>
                </a:solidFill>
                <a:cs typeface="Arial" pitchFamily="34" charset="0"/>
              </a:rPr>
              <a:t>Leadership Teams </a:t>
            </a:r>
            <a:r>
              <a:rPr lang="en-US" sz="3600" dirty="0" smtClean="0">
                <a:solidFill>
                  <a:srgbClr val="000090"/>
                </a:solidFill>
                <a:cs typeface="Arial" pitchFamily="34" charset="0"/>
              </a:rPr>
              <a:t/>
            </a:r>
            <a:br>
              <a:rPr lang="en-US" sz="3600" dirty="0" smtClean="0">
                <a:solidFill>
                  <a:srgbClr val="000090"/>
                </a:solidFill>
                <a:cs typeface="Arial" pitchFamily="34" charset="0"/>
              </a:rPr>
            </a:br>
            <a:r>
              <a:rPr lang="en-US" sz="3600" dirty="0" smtClean="0">
                <a:solidFill>
                  <a:srgbClr val="000090"/>
                </a:solidFill>
                <a:cs typeface="Arial" pitchFamily="34" charset="0"/>
              </a:rPr>
              <a:t>March 2014: Session 4</a:t>
            </a:r>
            <a:endParaRPr lang="en-US" sz="3600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66" y="2070174"/>
            <a:ext cx="9243837" cy="4525963"/>
          </a:xfrm>
        </p:spPr>
        <p:txBody>
          <a:bodyPr>
            <a:noAutofit/>
          </a:bodyPr>
          <a:lstStyle/>
          <a:p>
            <a:pPr marL="514350" indent="-514350">
              <a:lnSpc>
                <a:spcPct val="120000"/>
              </a:lnSpc>
              <a:buAutoNum type="arabicPeriod"/>
            </a:pPr>
            <a:r>
              <a:rPr lang="en-US" dirty="0" smtClean="0">
                <a:solidFill>
                  <a:srgbClr val="000090"/>
                </a:solidFill>
              </a:rPr>
              <a:t>Building our Learning Community</a:t>
            </a:r>
          </a:p>
          <a:p>
            <a:pPr marL="514350" indent="-514350">
              <a:lnSpc>
                <a:spcPct val="120000"/>
              </a:lnSpc>
              <a:buAutoNum type="arabicPeriod"/>
            </a:pPr>
            <a:r>
              <a:rPr lang="en-US" dirty="0" smtClean="0">
                <a:solidFill>
                  <a:srgbClr val="000090"/>
                </a:solidFill>
              </a:rPr>
              <a:t>Sharing Instructional Frameworks</a:t>
            </a:r>
          </a:p>
          <a:p>
            <a:pPr marL="514350" indent="-514350">
              <a:lnSpc>
                <a:spcPct val="120000"/>
              </a:lnSpc>
              <a:buAutoNum type="arabicPeriod"/>
            </a:pPr>
            <a:r>
              <a:rPr lang="en-US" dirty="0" smtClean="0">
                <a:solidFill>
                  <a:srgbClr val="000090"/>
                </a:solidFill>
              </a:rPr>
              <a:t>Applying Change Knowledge to Implementation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 smtClean="0">
                <a:solidFill>
                  <a:srgbClr val="000090"/>
                </a:solidFill>
              </a:rPr>
              <a:t>4.  Maximizing Impact of Professional Learning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 smtClean="0">
                <a:solidFill>
                  <a:srgbClr val="000090"/>
                </a:solidFill>
              </a:rPr>
              <a:t>5.  Planning for Your School</a:t>
            </a:r>
            <a:endParaRPr lang="en-US" dirty="0">
              <a:solidFill>
                <a:srgbClr val="00009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03199" y="1714348"/>
            <a:ext cx="8754533" cy="0"/>
          </a:xfrm>
          <a:prstGeom prst="line">
            <a:avLst/>
          </a:prstGeom>
          <a:ln>
            <a:solidFill>
              <a:srgbClr val="3EBE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03199" y="1845877"/>
            <a:ext cx="8754533" cy="0"/>
          </a:xfrm>
          <a:prstGeom prst="line">
            <a:avLst/>
          </a:prstGeom>
          <a:ln>
            <a:solidFill>
              <a:srgbClr val="3366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logo_shape_recolou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799" y="511705"/>
            <a:ext cx="1591733" cy="120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521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WordArt 3"/>
          <p:cNvSpPr>
            <a:spLocks noChangeArrowheads="1" noChangeShapeType="1" noTextEdit="1"/>
          </p:cNvSpPr>
          <p:nvPr/>
        </p:nvSpPr>
        <p:spPr bwMode="auto">
          <a:xfrm>
            <a:off x="1676400" y="304800"/>
            <a:ext cx="6934200" cy="914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solidFill>
                <a:srgbClr val="000080"/>
              </a:solidFill>
              <a:effectLst>
                <a:outerShdw blurRad="63500" dist="53882" dir="2700000" algn="ctr" rotWithShape="0">
                  <a:srgbClr val="C0C0C0">
                    <a:alpha val="74997"/>
                  </a:srgbClr>
                </a:outerShdw>
              </a:effectLst>
              <a:latin typeface="+mn-lt"/>
              <a:ea typeface="+mn-lt"/>
              <a:cs typeface="+mn-lt"/>
            </a:endParaRPr>
          </a:p>
        </p:txBody>
      </p:sp>
      <p:sp>
        <p:nvSpPr>
          <p:cNvPr id="104451" name="Text Box 4"/>
          <p:cNvSpPr txBox="1">
            <a:spLocks noChangeArrowheads="1"/>
          </p:cNvSpPr>
          <p:nvPr/>
        </p:nvSpPr>
        <p:spPr bwMode="auto">
          <a:xfrm>
            <a:off x="1454150" y="1447800"/>
            <a:ext cx="74803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4859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Times" charset="0"/>
              <a:buAutoNum type="arabicPeriod"/>
            </a:pPr>
            <a:endParaRPr lang="en-US" sz="3200" b="1" dirty="0">
              <a:solidFill>
                <a:srgbClr val="400080"/>
              </a:solidFill>
            </a:endParaRPr>
          </a:p>
          <a:p>
            <a:pPr lvl="2" eaLnBrk="1" hangingPunct="1">
              <a:buFontTx/>
              <a:buChar char="•"/>
            </a:pPr>
            <a:endParaRPr lang="en-US" sz="3200" b="1" dirty="0">
              <a:solidFill>
                <a:srgbClr val="8000FF"/>
              </a:solidFill>
            </a:endParaRPr>
          </a:p>
        </p:txBody>
      </p:sp>
      <p:sp>
        <p:nvSpPr>
          <p:cNvPr id="104452" name="Text Box 5"/>
          <p:cNvSpPr txBox="1">
            <a:spLocks noChangeArrowheads="1"/>
          </p:cNvSpPr>
          <p:nvPr/>
        </p:nvSpPr>
        <p:spPr bwMode="auto">
          <a:xfrm>
            <a:off x="3213100" y="2525713"/>
            <a:ext cx="8153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entury Schoolbook" charset="0"/>
              </a:rPr>
              <a:t/>
            </a:r>
            <a:br>
              <a:rPr lang="en-US" sz="1800" dirty="0">
                <a:latin typeface="Century Schoolbook" charset="0"/>
              </a:rPr>
            </a:br>
            <a:endParaRPr lang="en-US" sz="1800" dirty="0">
              <a:latin typeface="Century Schoolbook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eaLnBrk="1" hangingPunct="1"/>
            <a:r>
              <a:rPr lang="en-US" sz="48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charset="0"/>
                <a:cs typeface="ＭＳ Ｐゴシック" charset="0"/>
              </a:rPr>
              <a:t>Go to the Wall</a:t>
            </a:r>
            <a:endParaRPr lang="en-US" sz="4800" dirty="0">
              <a:solidFill>
                <a:srgbClr val="00009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5345" y="1715038"/>
            <a:ext cx="5308600" cy="4991100"/>
          </a:xfrm>
        </p:spPr>
        <p:txBody>
          <a:bodyPr>
            <a:normAutofit fontScale="92500" lnSpcReduction="10000"/>
          </a:bodyPr>
          <a:lstStyle/>
          <a:p>
            <a:pPr marL="457200" indent="-457200" eaLnBrk="1" hangingPunct="1">
              <a:buFont typeface="Wingdings 2" charset="0"/>
              <a:buNone/>
            </a:pPr>
            <a:r>
              <a:rPr lang="en-US" dirty="0" smtClean="0">
                <a:solidFill>
                  <a:srgbClr val="000090"/>
                </a:solidFill>
                <a:latin typeface="Gill Sans MT" charset="0"/>
                <a:ea typeface="ＭＳ Ｐゴシック" charset="0"/>
                <a:cs typeface="ＭＳ Ｐゴシック" charset="0"/>
              </a:rPr>
              <a:t>1</a:t>
            </a:r>
            <a:r>
              <a:rPr lang="en-US" dirty="0">
                <a:solidFill>
                  <a:srgbClr val="000090"/>
                </a:solidFill>
                <a:latin typeface="Gill Sans MT" charset="0"/>
                <a:ea typeface="ＭＳ Ｐゴシック" charset="0"/>
                <a:cs typeface="ＭＳ Ｐゴシック" charset="0"/>
              </a:rPr>
              <a:t>. </a:t>
            </a:r>
            <a:r>
              <a:rPr lang="en-US" dirty="0" smtClean="0">
                <a:solidFill>
                  <a:srgbClr val="000090"/>
                </a:solidFill>
                <a:latin typeface="Gill Sans MT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dirty="0" smtClean="0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As </a:t>
            </a:r>
            <a:r>
              <a:rPr lang="en-US" sz="3600" dirty="0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a team decide on the key ideas. </a:t>
            </a:r>
          </a:p>
          <a:p>
            <a:pPr marL="457200" indent="-457200" eaLnBrk="1" hangingPunct="1">
              <a:buFont typeface="Times" charset="0"/>
              <a:buAutoNum type="arabicPeriod"/>
            </a:pPr>
            <a:endParaRPr lang="en-US" sz="3600" dirty="0">
              <a:solidFill>
                <a:srgbClr val="000090"/>
              </a:solidFill>
              <a:ea typeface="ＭＳ Ｐゴシック" charset="0"/>
              <a:cs typeface="ＭＳ Ｐゴシック" charset="0"/>
            </a:endParaRPr>
          </a:p>
          <a:p>
            <a:pPr marL="457200" indent="-457200" eaLnBrk="1" hangingPunct="1">
              <a:buFont typeface="Wingdings 2" charset="0"/>
              <a:buNone/>
            </a:pPr>
            <a:r>
              <a:rPr lang="en-US" sz="3600" dirty="0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2. </a:t>
            </a:r>
            <a:r>
              <a:rPr lang="en-US" sz="3600" dirty="0" smtClean="0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 Create </a:t>
            </a:r>
            <a:r>
              <a:rPr lang="en-US" sz="3600" dirty="0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a </a:t>
            </a:r>
            <a:r>
              <a:rPr lang="en-US" sz="3600" dirty="0" smtClean="0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graphic organizer </a:t>
            </a:r>
            <a:r>
              <a:rPr lang="en-US" sz="3600" dirty="0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to summarize the </a:t>
            </a:r>
            <a:r>
              <a:rPr lang="en-US" sz="3600" dirty="0" smtClean="0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article </a:t>
            </a:r>
            <a:r>
              <a:rPr lang="en-US" sz="3600" dirty="0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you read. </a:t>
            </a:r>
          </a:p>
          <a:p>
            <a:pPr marL="457200" indent="-457200" eaLnBrk="1" hangingPunct="1">
              <a:buFont typeface="Times" charset="0"/>
              <a:buNone/>
            </a:pPr>
            <a:endParaRPr lang="en-US" sz="3600" dirty="0">
              <a:solidFill>
                <a:srgbClr val="000090"/>
              </a:solidFill>
              <a:ea typeface="ＭＳ Ｐゴシック" charset="0"/>
              <a:cs typeface="ＭＳ Ｐゴシック" charset="0"/>
            </a:endParaRPr>
          </a:p>
          <a:p>
            <a:pPr marL="457200" indent="-457200" eaLnBrk="1" hangingPunct="1">
              <a:buFont typeface="Times" charset="0"/>
              <a:buNone/>
            </a:pPr>
            <a:r>
              <a:rPr lang="en-US" sz="3600" dirty="0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3. Be prepared to teach the </a:t>
            </a:r>
            <a:r>
              <a:rPr lang="en-US" sz="3600" dirty="0" smtClean="0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article </a:t>
            </a:r>
            <a:r>
              <a:rPr lang="en-US" sz="3600" dirty="0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to </a:t>
            </a:r>
            <a:r>
              <a:rPr lang="en-US" sz="3600" dirty="0" smtClean="0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your colleagues</a:t>
            </a:r>
            <a:r>
              <a:rPr lang="en-US" sz="3600" dirty="0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.</a:t>
            </a:r>
          </a:p>
          <a:p>
            <a:pPr marL="457200" indent="-457200" eaLnBrk="1" hangingPunct="1"/>
            <a:endParaRPr lang="en-US" sz="3600" dirty="0">
              <a:solidFill>
                <a:srgbClr val="000090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Picture 2" descr="D:\v_99designs\031313 STC powerpoint\graphics\bottom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210540"/>
            <a:ext cx="9144000" cy="991195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95300" y="1417638"/>
            <a:ext cx="8439150" cy="0"/>
          </a:xfrm>
          <a:prstGeom prst="line">
            <a:avLst/>
          </a:prstGeom>
          <a:ln>
            <a:solidFill>
              <a:srgbClr val="353CC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47700" y="1570038"/>
            <a:ext cx="8439150" cy="0"/>
          </a:xfrm>
          <a:prstGeom prst="line">
            <a:avLst/>
          </a:prstGeom>
          <a:ln>
            <a:solidFill>
              <a:srgbClr val="6BBE1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1309" b="62778"/>
          <a:stretch/>
        </p:blipFill>
        <p:spPr>
          <a:xfrm>
            <a:off x="5693945" y="2078038"/>
            <a:ext cx="3240505" cy="1371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68618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l"/>
            <a:r>
              <a:rPr lang="en-US" sz="4000" dirty="0" smtClean="0">
                <a:solidFill>
                  <a:srgbClr val="000090"/>
                </a:solidFill>
              </a:rPr>
              <a:t>School </a:t>
            </a:r>
            <a:r>
              <a:rPr lang="en-US" sz="4000" smtClean="0">
                <a:solidFill>
                  <a:srgbClr val="000090"/>
                </a:solidFill>
              </a:rPr>
              <a:t>Leadership Teams</a:t>
            </a:r>
            <a:endParaRPr lang="en-US" sz="4000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400" y="0"/>
            <a:ext cx="4419600" cy="513973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4000" dirty="0" smtClean="0"/>
          </a:p>
          <a:p>
            <a:pPr marL="0" indent="0">
              <a:buNone/>
            </a:pPr>
            <a:endParaRPr lang="en-US" sz="4000" dirty="0" smtClean="0">
              <a:solidFill>
                <a:srgbClr val="000090"/>
              </a:solidFill>
            </a:endParaRPr>
          </a:p>
          <a:p>
            <a:pPr marL="0" indent="0">
              <a:buNone/>
            </a:pPr>
            <a:r>
              <a:rPr lang="en-US" sz="4000" dirty="0" smtClean="0">
                <a:solidFill>
                  <a:srgbClr val="000090"/>
                </a:solidFill>
              </a:rPr>
              <a:t>How might your school use the articles to deepen the culture of learning and design more effective professional learning? </a:t>
            </a:r>
            <a:endParaRPr lang="en-US" sz="4000" dirty="0">
              <a:solidFill>
                <a:srgbClr val="000090"/>
              </a:solidFill>
            </a:endParaRPr>
          </a:p>
          <a:p>
            <a:pPr marL="0" indent="0">
              <a:buNone/>
            </a:pPr>
            <a:endParaRPr lang="en-US" sz="4000" dirty="0" smtClean="0">
              <a:solidFill>
                <a:srgbClr val="000090"/>
              </a:solidFill>
            </a:endParaRPr>
          </a:p>
          <a:p>
            <a:pPr marL="0" indent="0">
              <a:buNone/>
            </a:pPr>
            <a:endParaRPr lang="en-US" sz="4000" dirty="0"/>
          </a:p>
        </p:txBody>
      </p:sp>
      <p:pic>
        <p:nvPicPr>
          <p:cNvPr id="4" name="Picture 3" descr="gotothe wall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20314"/>
            <a:ext cx="3403600" cy="2552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cxnSp>
        <p:nvCxnSpPr>
          <p:cNvPr id="5" name="Straight Connector 4"/>
          <p:cNvCxnSpPr/>
          <p:nvPr/>
        </p:nvCxnSpPr>
        <p:spPr>
          <a:xfrm>
            <a:off x="533400" y="990600"/>
            <a:ext cx="8229600" cy="1588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9349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v_99designs\031313 STC powerpoint\graphics\bottom-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66805"/>
            <a:ext cx="9144000" cy="99119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622800" y="32342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57346" y="1079360"/>
            <a:ext cx="4471214" cy="130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endParaRPr lang="en-US" sz="2400" b="1" dirty="0" smtClean="0">
              <a:solidFill>
                <a:srgbClr val="0557FF"/>
              </a:solidFill>
            </a:endParaRPr>
          </a:p>
          <a:p>
            <a:pPr>
              <a:lnSpc>
                <a:spcPct val="110000"/>
              </a:lnSpc>
            </a:pPr>
            <a:endParaRPr lang="en-US" sz="2400" dirty="0"/>
          </a:p>
          <a:p>
            <a:pPr>
              <a:lnSpc>
                <a:spcPct val="110000"/>
              </a:lnSpc>
            </a:pPr>
            <a:endParaRPr lang="en-US" sz="24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5175044" y="1526107"/>
            <a:ext cx="361681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0090"/>
                </a:solidFill>
              </a:rPr>
              <a:t>Team Planning Time</a:t>
            </a:r>
            <a:endParaRPr lang="en-US" sz="6000" dirty="0">
              <a:solidFill>
                <a:srgbClr val="000090"/>
              </a:solidFill>
            </a:endParaRPr>
          </a:p>
        </p:txBody>
      </p:sp>
      <p:pic>
        <p:nvPicPr>
          <p:cNvPr id="11" name="Picture 10" descr="sharingN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3" r="6824" b="22580"/>
          <a:stretch/>
        </p:blipFill>
        <p:spPr>
          <a:xfrm>
            <a:off x="895219" y="1355138"/>
            <a:ext cx="3516498" cy="37582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253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4800" dirty="0" smtClean="0">
                <a:solidFill>
                  <a:srgbClr val="000090"/>
                </a:solidFill>
              </a:rPr>
              <a:t>School Leadership Study Assignments</a:t>
            </a:r>
            <a:endParaRPr lang="en-US" sz="4800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96755"/>
            <a:ext cx="8229600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4600" dirty="0" smtClean="0">
                <a:solidFill>
                  <a:srgbClr val="000090"/>
                </a:solidFill>
              </a:rPr>
              <a:t>1. Instructional Framework</a:t>
            </a:r>
          </a:p>
          <a:p>
            <a:pPr marL="514350" indent="-514350">
              <a:buFont typeface="+mj-lt"/>
              <a:buAutoNum type="alphaLcPeriod"/>
            </a:pPr>
            <a:r>
              <a:rPr lang="en-US" dirty="0" smtClean="0">
                <a:solidFill>
                  <a:srgbClr val="000090"/>
                </a:solidFill>
              </a:rPr>
              <a:t>Decide on any refinements for </a:t>
            </a:r>
            <a:r>
              <a:rPr lang="en-US" dirty="0">
                <a:solidFill>
                  <a:srgbClr val="000090"/>
                </a:solidFill>
              </a:rPr>
              <a:t>your Instructional Framework.</a:t>
            </a:r>
          </a:p>
          <a:p>
            <a:pPr marL="514350" indent="-514350">
              <a:buFont typeface="+mj-lt"/>
              <a:buAutoNum type="alphaLcPeriod"/>
            </a:pPr>
            <a:r>
              <a:rPr lang="en-US" dirty="0" smtClean="0">
                <a:solidFill>
                  <a:srgbClr val="000090"/>
                </a:solidFill>
              </a:rPr>
              <a:t>Develop </a:t>
            </a:r>
            <a:r>
              <a:rPr lang="en-US" dirty="0">
                <a:solidFill>
                  <a:srgbClr val="000090"/>
                </a:solidFill>
              </a:rPr>
              <a:t>three strategies to implement the framework with faculty or a group of </a:t>
            </a:r>
            <a:r>
              <a:rPr lang="en-US" dirty="0" smtClean="0">
                <a:solidFill>
                  <a:srgbClr val="000090"/>
                </a:solidFill>
              </a:rPr>
              <a:t>faculty to support common core.</a:t>
            </a:r>
            <a:endParaRPr lang="en-US" dirty="0">
              <a:solidFill>
                <a:srgbClr val="000090"/>
              </a:solidFill>
            </a:endParaRPr>
          </a:p>
          <a:p>
            <a:pPr marL="514350" indent="-514350">
              <a:buFont typeface="+mj-lt"/>
              <a:buAutoNum type="alphaLcPeriod"/>
            </a:pPr>
            <a:r>
              <a:rPr lang="en-US" dirty="0" smtClean="0">
                <a:solidFill>
                  <a:srgbClr val="000090"/>
                </a:solidFill>
              </a:rPr>
              <a:t>Bring </a:t>
            </a:r>
            <a:r>
              <a:rPr lang="en-US" dirty="0">
                <a:solidFill>
                  <a:srgbClr val="000090"/>
                </a:solidFill>
              </a:rPr>
              <a:t>back your results to share at our session in May</a:t>
            </a:r>
            <a:r>
              <a:rPr lang="en-US" dirty="0" smtClean="0">
                <a:solidFill>
                  <a:srgbClr val="000090"/>
                </a:solidFill>
              </a:rPr>
              <a:t>.</a:t>
            </a:r>
          </a:p>
          <a:p>
            <a:pPr marL="514350" indent="-514350">
              <a:buFont typeface="+mj-lt"/>
              <a:buAutoNum type="alphaLcPeriod"/>
            </a:pPr>
            <a:endParaRPr lang="en-US" dirty="0" smtClean="0">
              <a:solidFill>
                <a:srgbClr val="000090"/>
              </a:solidFill>
            </a:endParaRPr>
          </a:p>
          <a:p>
            <a:pPr marL="0" indent="0">
              <a:buNone/>
            </a:pPr>
            <a:r>
              <a:rPr lang="en-US" sz="4600" dirty="0">
                <a:solidFill>
                  <a:srgbClr val="000090"/>
                </a:solidFill>
              </a:rPr>
              <a:t>2. 60 Day Plan Continued</a:t>
            </a:r>
          </a:p>
          <a:p>
            <a:pPr marL="742950" indent="-742950">
              <a:buFont typeface="+mj-lt"/>
              <a:buAutoNum type="alphaLcPeriod"/>
            </a:pPr>
            <a:r>
              <a:rPr lang="en-US" dirty="0">
                <a:solidFill>
                  <a:srgbClr val="000090"/>
                </a:solidFill>
              </a:rPr>
              <a:t>Continue to develop your 60 day plan incorporating change knowledge and tools</a:t>
            </a:r>
            <a:r>
              <a:rPr lang="en-US" dirty="0" smtClean="0">
                <a:solidFill>
                  <a:srgbClr val="000090"/>
                </a:solidFill>
              </a:rPr>
              <a:t>. </a:t>
            </a:r>
            <a:endParaRPr lang="en-US" dirty="0"/>
          </a:p>
          <a:p>
            <a:pPr marL="0" indent="0">
              <a:buNone/>
            </a:pPr>
            <a:endParaRPr lang="en-US" dirty="0">
              <a:solidFill>
                <a:srgbClr val="000090"/>
              </a:solidFill>
            </a:endParaRP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396873" y="1559572"/>
            <a:ext cx="8229600" cy="0"/>
          </a:xfrm>
          <a:prstGeom prst="line">
            <a:avLst/>
          </a:prstGeom>
          <a:ln>
            <a:solidFill>
              <a:srgbClr val="3EBE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57200" y="1713523"/>
            <a:ext cx="8229600" cy="0"/>
          </a:xfrm>
          <a:prstGeom prst="line">
            <a:avLst/>
          </a:prstGeom>
          <a:ln>
            <a:solidFill>
              <a:srgbClr val="0D2BB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logo_shape_recolou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676" y="432173"/>
            <a:ext cx="1109007" cy="83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23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rgbClr val="000090"/>
                </a:solidFill>
              </a:rPr>
              <a:t>Individual Study Assignments</a:t>
            </a:r>
            <a:endParaRPr lang="en-US" sz="4800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67807"/>
            <a:ext cx="8229600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4000" dirty="0" smtClean="0">
                <a:solidFill>
                  <a:srgbClr val="000090"/>
                </a:solidFill>
              </a:rPr>
              <a:t>Use one of the following deep learning strategies.  Depending on your role, you may use with faculty or with students.</a:t>
            </a:r>
          </a:p>
          <a:p>
            <a:pPr marL="0" indent="0">
              <a:buNone/>
            </a:pPr>
            <a:r>
              <a:rPr lang="en-US" sz="4000" dirty="0" smtClean="0">
                <a:solidFill>
                  <a:srgbClr val="000090"/>
                </a:solidFill>
              </a:rPr>
              <a:t>Bring samples of your work. Photos would be great!</a:t>
            </a:r>
          </a:p>
          <a:p>
            <a:pPr marL="1143000" lvl="1" indent="-742950">
              <a:buFont typeface="+mj-lt"/>
              <a:buAutoNum type="arabicPeriod"/>
            </a:pPr>
            <a:r>
              <a:rPr lang="en-US" sz="3600" dirty="0" smtClean="0">
                <a:solidFill>
                  <a:srgbClr val="000090"/>
                </a:solidFill>
              </a:rPr>
              <a:t>Three Step Interview</a:t>
            </a:r>
          </a:p>
          <a:p>
            <a:pPr marL="1143000" lvl="1" indent="-742950">
              <a:buFont typeface="+mj-lt"/>
              <a:buAutoNum type="arabicPeriod"/>
            </a:pPr>
            <a:r>
              <a:rPr lang="en-US" sz="3600" dirty="0" smtClean="0">
                <a:solidFill>
                  <a:srgbClr val="000090"/>
                </a:solidFill>
              </a:rPr>
              <a:t>Gallery Walk</a:t>
            </a:r>
          </a:p>
          <a:p>
            <a:pPr marL="1143000" lvl="1" indent="-742950">
              <a:buFont typeface="+mj-lt"/>
              <a:buAutoNum type="arabicPeriod"/>
            </a:pPr>
            <a:r>
              <a:rPr lang="en-US" sz="3600" dirty="0" smtClean="0">
                <a:solidFill>
                  <a:srgbClr val="000090"/>
                </a:solidFill>
              </a:rPr>
              <a:t>Jigsaw</a:t>
            </a:r>
          </a:p>
          <a:p>
            <a:pPr marL="1143000" lvl="1" indent="-742950">
              <a:buFont typeface="+mj-lt"/>
              <a:buAutoNum type="arabicPeriod"/>
            </a:pPr>
            <a:r>
              <a:rPr lang="en-US" sz="3600" dirty="0" smtClean="0">
                <a:solidFill>
                  <a:srgbClr val="000090"/>
                </a:solidFill>
              </a:rPr>
              <a:t>Four A’s Protocol</a:t>
            </a:r>
          </a:p>
          <a:p>
            <a:pPr marL="1143000" lvl="1" indent="-742950">
              <a:buFont typeface="+mj-lt"/>
              <a:buAutoNum type="arabicPeriod"/>
            </a:pPr>
            <a:r>
              <a:rPr lang="en-US" sz="3600" dirty="0" smtClean="0">
                <a:solidFill>
                  <a:srgbClr val="000090"/>
                </a:solidFill>
              </a:rPr>
              <a:t>Predicting Placemat</a:t>
            </a:r>
          </a:p>
          <a:p>
            <a:pPr marL="1143000" lvl="1" indent="-742950">
              <a:buFont typeface="+mj-lt"/>
              <a:buAutoNum type="arabicPeriod"/>
            </a:pPr>
            <a:r>
              <a:rPr lang="en-US" sz="3600" dirty="0" smtClean="0">
                <a:solidFill>
                  <a:srgbClr val="000090"/>
                </a:solidFill>
              </a:rPr>
              <a:t>Go to the Wall</a:t>
            </a:r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396873" y="1390695"/>
            <a:ext cx="8229600" cy="0"/>
          </a:xfrm>
          <a:prstGeom prst="line">
            <a:avLst/>
          </a:prstGeom>
          <a:ln>
            <a:solidFill>
              <a:srgbClr val="3EBE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57200" y="1248761"/>
            <a:ext cx="8229600" cy="0"/>
          </a:xfrm>
          <a:prstGeom prst="line">
            <a:avLst/>
          </a:prstGeom>
          <a:ln>
            <a:solidFill>
              <a:srgbClr val="0D2BB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7737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6748" name="Group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7318416"/>
              </p:ext>
            </p:extLst>
          </p:nvPr>
        </p:nvGraphicFramePr>
        <p:xfrm>
          <a:off x="396873" y="1538230"/>
          <a:ext cx="8398127" cy="5029201"/>
        </p:xfrm>
        <a:graphic>
          <a:graphicData uri="http://schemas.openxmlformats.org/drawingml/2006/table">
            <a:tbl>
              <a:tblPr/>
              <a:tblGrid>
                <a:gridCol w="2328877"/>
                <a:gridCol w="2328877"/>
                <a:gridCol w="2328877"/>
                <a:gridCol w="1411496"/>
              </a:tblGrid>
              <a:tr h="11826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Actions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Participants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Lead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Timeline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77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1.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160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2.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827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3.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228600" y="242082"/>
            <a:ext cx="8566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smtClean="0">
                <a:solidFill>
                  <a:srgbClr val="000090"/>
                </a:solidFill>
                <a:ea typeface="ＭＳ Ｐゴシック" charset="0"/>
              </a:rPr>
              <a:t>Focus: Instructional Coherence </a:t>
            </a:r>
            <a:r>
              <a:rPr lang="en-US" sz="3200" dirty="0">
                <a:solidFill>
                  <a:srgbClr val="000090"/>
                </a:solidFill>
                <a:ea typeface="ＭＳ Ｐゴシック" charset="0"/>
              </a:rPr>
              <a:t>and C</a:t>
            </a:r>
            <a:r>
              <a:rPr lang="en-US" sz="3200" dirty="0" smtClean="0">
                <a:solidFill>
                  <a:srgbClr val="000090"/>
                </a:solidFill>
                <a:ea typeface="ＭＳ Ｐゴシック" charset="0"/>
              </a:rPr>
              <a:t>onsistency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smtClean="0">
                <a:solidFill>
                  <a:srgbClr val="000090"/>
                </a:solidFill>
                <a:ea typeface="ＭＳ Ｐゴシック" charset="0"/>
              </a:rPr>
              <a:t>A 60 Day School Plan				Page 38</a:t>
            </a:r>
            <a:endParaRPr lang="en-US" sz="3200" dirty="0">
              <a:solidFill>
                <a:srgbClr val="000090"/>
              </a:solidFill>
              <a:ea typeface="ＭＳ Ｐゴシック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96873" y="1390695"/>
            <a:ext cx="8229600" cy="0"/>
          </a:xfrm>
          <a:prstGeom prst="line">
            <a:avLst/>
          </a:prstGeom>
          <a:ln>
            <a:solidFill>
              <a:srgbClr val="3EBE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57200" y="1248761"/>
            <a:ext cx="8229600" cy="0"/>
          </a:xfrm>
          <a:prstGeom prst="line">
            <a:avLst/>
          </a:prstGeom>
          <a:ln>
            <a:solidFill>
              <a:srgbClr val="0D2BB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logo_shape_recolou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07" y="432173"/>
            <a:ext cx="652531" cy="49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825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5400" dirty="0" smtClean="0">
                <a:solidFill>
                  <a:srgbClr val="000090"/>
                </a:solidFill>
              </a:rPr>
              <a:t>SLT Meeting</a:t>
            </a:r>
            <a:endParaRPr lang="en-US" sz="5400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800" dirty="0" smtClean="0">
                <a:solidFill>
                  <a:srgbClr val="000090"/>
                </a:solidFill>
              </a:rPr>
              <a:t>Tuesday May 20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000090"/>
                </a:solidFill>
              </a:rPr>
              <a:t>We look forward to seeing you!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logo_shape_recolou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095" y="449978"/>
            <a:ext cx="3044705" cy="230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0534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icture 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562" y="289218"/>
            <a:ext cx="2310934" cy="31397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88059"/>
            <a:ext cx="1939638" cy="2425140"/>
          </a:xfrm>
          <a:prstGeom prst="rect">
            <a:avLst/>
          </a:prstGeom>
        </p:spPr>
      </p:pic>
      <p:pic>
        <p:nvPicPr>
          <p:cNvPr id="7" name="Picture 6" descr="Picture 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1700" y="103188"/>
            <a:ext cx="2260600" cy="3238500"/>
          </a:xfrm>
          <a:prstGeom prst="rect">
            <a:avLst/>
          </a:prstGeom>
        </p:spPr>
      </p:pic>
      <p:pic>
        <p:nvPicPr>
          <p:cNvPr id="9" name="Picture 8" descr="Picture 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" y="4105245"/>
            <a:ext cx="8066297" cy="24749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90565" y="3341688"/>
            <a:ext cx="70966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Snell Roundhand"/>
                <a:cs typeface="Snell Roundhand"/>
              </a:rPr>
              <a:t>Thank you for making a difference!</a:t>
            </a:r>
            <a:endParaRPr lang="en-US" sz="4000" dirty="0">
              <a:solidFill>
                <a:schemeClr val="bg1"/>
              </a:solidFill>
              <a:latin typeface="Snell Roundhand"/>
              <a:cs typeface="Snell Roundhan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v_99designs\031313 STC powerpoint\graphics\bottom-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66805"/>
            <a:ext cx="9144000" cy="991195"/>
          </a:xfrm>
          <a:prstGeom prst="rect">
            <a:avLst/>
          </a:prstGeom>
          <a:noFill/>
        </p:spPr>
      </p:pic>
      <p:pic>
        <p:nvPicPr>
          <p:cNvPr id="5124" name="Picture 4" descr="D:\v_99designs\031313 STC powerpoint\graphics\logo-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6248400"/>
            <a:ext cx="1407459" cy="6096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99534" y="1636713"/>
            <a:ext cx="3429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smtClean="0">
                <a:solidFill>
                  <a:srgbClr val="3366CC"/>
                </a:solidFill>
                <a:latin typeface="Arial" pitchFamily="34" charset="0"/>
                <a:cs typeface="Arial" pitchFamily="34" charset="0"/>
              </a:rPr>
              <a:t>Group Norms</a:t>
            </a:r>
            <a:endParaRPr lang="en-US" sz="3300" b="1" dirty="0">
              <a:solidFill>
                <a:srgbClr val="3366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5" name="Picture 5" descr="C:\Users\Lenovo\Downloads\create-next-design-powerpoint-presentation-templat\logo_text_recolou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15913"/>
            <a:ext cx="3509773" cy="1258887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622800" y="32342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6955" y="2173486"/>
            <a:ext cx="8417689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3600" dirty="0">
                <a:solidFill>
                  <a:srgbClr val="000090"/>
                </a:solidFill>
              </a:rPr>
              <a:t>Engage fully</a:t>
            </a:r>
          </a:p>
          <a:p>
            <a:pPr marL="571500" indent="-571500">
              <a:buFont typeface="Arial"/>
              <a:buChar char="•"/>
            </a:pPr>
            <a:r>
              <a:rPr lang="en-US" sz="3600" dirty="0">
                <a:solidFill>
                  <a:srgbClr val="000090"/>
                </a:solidFill>
              </a:rPr>
              <a:t>Contribute productively</a:t>
            </a:r>
          </a:p>
          <a:p>
            <a:pPr marL="571500" indent="-571500">
              <a:buFont typeface="Arial"/>
              <a:buChar char="•"/>
            </a:pPr>
            <a:r>
              <a:rPr lang="en-US" sz="3600" dirty="0">
                <a:solidFill>
                  <a:srgbClr val="000090"/>
                </a:solidFill>
              </a:rPr>
              <a:t>Be open to new information, </a:t>
            </a:r>
            <a:r>
              <a:rPr lang="en-US" sz="3600" dirty="0" smtClean="0">
                <a:solidFill>
                  <a:srgbClr val="000090"/>
                </a:solidFill>
              </a:rPr>
              <a:t>possibilities</a:t>
            </a:r>
          </a:p>
          <a:p>
            <a:r>
              <a:rPr lang="en-US" sz="3600" dirty="0" smtClean="0">
                <a:solidFill>
                  <a:srgbClr val="000090"/>
                </a:solidFill>
              </a:rPr>
              <a:t>	 and perspectives</a:t>
            </a:r>
            <a:endParaRPr lang="en-US" sz="3600" dirty="0">
              <a:solidFill>
                <a:srgbClr val="000090"/>
              </a:solidFill>
            </a:endParaRPr>
          </a:p>
          <a:p>
            <a:pPr marL="571500" indent="-571500">
              <a:buFont typeface="Arial"/>
              <a:buChar char="•"/>
            </a:pPr>
            <a:r>
              <a:rPr lang="en-US" sz="3600" dirty="0">
                <a:solidFill>
                  <a:srgbClr val="000090"/>
                </a:solidFill>
              </a:rPr>
              <a:t>Respect confidentiality</a:t>
            </a:r>
          </a:p>
          <a:p>
            <a:pPr marL="571500" indent="-571500">
              <a:buFont typeface="Arial"/>
              <a:buChar char="•"/>
            </a:pPr>
            <a:r>
              <a:rPr lang="en-US" sz="3600" dirty="0">
                <a:solidFill>
                  <a:srgbClr val="000090"/>
                </a:solidFill>
              </a:rPr>
              <a:t>Ask questions </a:t>
            </a:r>
          </a:p>
          <a:p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720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ollab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90"/>
          <a:stretch/>
        </p:blipFill>
        <p:spPr>
          <a:xfrm>
            <a:off x="355397" y="1104273"/>
            <a:ext cx="8411761" cy="55397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4622800" y="32342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3356" y="127463"/>
            <a:ext cx="8659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Building our Learning Community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820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v_99designs\031313 STC powerpoint\graphics\bottom-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66805"/>
            <a:ext cx="9144000" cy="99119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622800" y="32342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33314" y="511594"/>
            <a:ext cx="87106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0090"/>
                </a:solidFill>
              </a:rPr>
              <a:t>Three Step Interview</a:t>
            </a:r>
          </a:p>
          <a:p>
            <a:r>
              <a:rPr lang="en-US" sz="2800" dirty="0" smtClean="0">
                <a:solidFill>
                  <a:srgbClr val="000090"/>
                </a:solidFill>
              </a:rPr>
              <a:t>Supporting the Implementation of the Common Core </a:t>
            </a:r>
            <a:endParaRPr lang="en-US" sz="2800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0640" y="2327374"/>
            <a:ext cx="8586400" cy="3402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sz="2800" dirty="0" smtClean="0">
                <a:solidFill>
                  <a:srgbClr val="000090"/>
                </a:solidFill>
              </a:rPr>
              <a:t>Describe your school focus for implementing the common core.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800" dirty="0">
              <a:solidFill>
                <a:srgbClr val="000090"/>
              </a:solidFill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sz="2800" dirty="0" smtClean="0">
                <a:solidFill>
                  <a:srgbClr val="000090"/>
                </a:solidFill>
              </a:rPr>
              <a:t>Share a strategy or approach that has been successful.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800" dirty="0" smtClean="0">
              <a:solidFill>
                <a:srgbClr val="000090"/>
              </a:solidFill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sz="2800" dirty="0" smtClean="0">
                <a:solidFill>
                  <a:srgbClr val="000090"/>
                </a:solidFill>
              </a:rPr>
              <a:t>What does your school need to focus on next in implementation?</a:t>
            </a:r>
            <a:endParaRPr lang="en-US" sz="28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233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228600" y="1031875"/>
            <a:ext cx="9144000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2438" indent="-452438" defTabSz="404813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404813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en-US" sz="3200" b="1" dirty="0">
              <a:solidFill>
                <a:srgbClr val="CC0099"/>
              </a:solidFill>
            </a:endParaRPr>
          </a:p>
          <a:p>
            <a:endParaRPr lang="en-US" sz="3200" b="1" dirty="0">
              <a:solidFill>
                <a:srgbClr val="FFFF00"/>
              </a:solidFill>
            </a:endParaRPr>
          </a:p>
          <a:p>
            <a:endParaRPr lang="en-US" sz="3200" b="1" dirty="0">
              <a:solidFill>
                <a:srgbClr val="FFFF00"/>
              </a:solidFill>
            </a:endParaRPr>
          </a:p>
          <a:p>
            <a:r>
              <a:rPr lang="en-US" sz="3200" b="1" dirty="0">
                <a:solidFill>
                  <a:srgbClr val="FFFF00"/>
                </a:solidFill>
              </a:rPr>
              <a:t>	</a:t>
            </a:r>
          </a:p>
          <a:p>
            <a:endParaRPr lang="en-US" sz="3200" b="1" dirty="0">
              <a:solidFill>
                <a:srgbClr val="00CC00"/>
              </a:solidFill>
            </a:endParaRPr>
          </a:p>
          <a:p>
            <a:endParaRPr lang="en-US" sz="32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147321" y="119184"/>
            <a:ext cx="54033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4800" dirty="0">
                <a:solidFill>
                  <a:srgbClr val="000090"/>
                </a:solidFill>
                <a:latin typeface="Calibri"/>
                <a:cs typeface="Calibri"/>
              </a:rPr>
              <a:t>Three </a:t>
            </a:r>
            <a:r>
              <a:rPr lang="en-US" sz="4800" dirty="0" smtClean="0">
                <a:solidFill>
                  <a:srgbClr val="000090"/>
                </a:solidFill>
                <a:latin typeface="Calibri"/>
                <a:cs typeface="Calibri"/>
              </a:rPr>
              <a:t>Step </a:t>
            </a:r>
            <a:r>
              <a:rPr lang="en-US" sz="4800" dirty="0">
                <a:solidFill>
                  <a:srgbClr val="000090"/>
                </a:solidFill>
                <a:latin typeface="Calibri"/>
                <a:cs typeface="Calibri"/>
              </a:rPr>
              <a:t>Interview</a:t>
            </a:r>
          </a:p>
        </p:txBody>
      </p:sp>
      <p:sp>
        <p:nvSpPr>
          <p:cNvPr id="23556" name="AutoShape 4"/>
          <p:cNvSpPr>
            <a:spLocks noChangeArrowheads="1"/>
          </p:cNvSpPr>
          <p:nvPr/>
        </p:nvSpPr>
        <p:spPr bwMode="auto">
          <a:xfrm>
            <a:off x="2819400" y="2514600"/>
            <a:ext cx="3581400" cy="2209800"/>
          </a:xfrm>
          <a:prstGeom prst="triangle">
            <a:avLst>
              <a:gd name="adj" fmla="val 50000"/>
            </a:avLst>
          </a:prstGeom>
          <a:solidFill>
            <a:srgbClr val="00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800" dirty="0">
              <a:latin typeface="Arial Black" charset="0"/>
            </a:endParaRP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3555501" y="1129605"/>
            <a:ext cx="221812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800" dirty="0">
                <a:solidFill>
                  <a:srgbClr val="0000FF"/>
                </a:solidFill>
                <a:latin typeface="Calibri"/>
                <a:cs typeface="Calibri"/>
              </a:rPr>
              <a:t>A Interviewer</a:t>
            </a:r>
          </a:p>
          <a:p>
            <a:r>
              <a:rPr lang="en-US" sz="2800" dirty="0">
                <a:solidFill>
                  <a:srgbClr val="0000FF"/>
                </a:solidFill>
                <a:latin typeface="Calibri"/>
                <a:cs typeface="Calibri"/>
              </a:rPr>
              <a:t>B Respondent</a:t>
            </a:r>
          </a:p>
          <a:p>
            <a:r>
              <a:rPr lang="en-US" sz="2800" dirty="0">
                <a:solidFill>
                  <a:srgbClr val="0000FF"/>
                </a:solidFill>
                <a:latin typeface="Calibri"/>
                <a:cs typeface="Calibri"/>
              </a:rPr>
              <a:t>C Recorder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6588932" y="4658740"/>
            <a:ext cx="221426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800" dirty="0">
                <a:solidFill>
                  <a:srgbClr val="0000FF"/>
                </a:solidFill>
                <a:latin typeface="Calibri"/>
                <a:cs typeface="Calibri"/>
              </a:rPr>
              <a:t>B Interviewer</a:t>
            </a:r>
          </a:p>
          <a:p>
            <a:r>
              <a:rPr lang="en-US" sz="2800" dirty="0">
                <a:solidFill>
                  <a:srgbClr val="0000FF"/>
                </a:solidFill>
                <a:latin typeface="Calibri"/>
                <a:cs typeface="Calibri"/>
              </a:rPr>
              <a:t>C Respondent</a:t>
            </a:r>
          </a:p>
          <a:p>
            <a:r>
              <a:rPr lang="en-US" sz="2800" dirty="0">
                <a:solidFill>
                  <a:srgbClr val="0000FF"/>
                </a:solidFill>
                <a:latin typeface="Calibri"/>
                <a:cs typeface="Calibri"/>
              </a:rPr>
              <a:t>A Recorder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434958" y="4658740"/>
            <a:ext cx="223057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800" dirty="0">
                <a:solidFill>
                  <a:srgbClr val="0000FF"/>
                </a:solidFill>
                <a:latin typeface="Calibri"/>
                <a:cs typeface="Calibri"/>
              </a:rPr>
              <a:t>C Interviewer</a:t>
            </a:r>
          </a:p>
          <a:p>
            <a:r>
              <a:rPr lang="en-US" sz="2800" dirty="0">
                <a:solidFill>
                  <a:srgbClr val="0000FF"/>
                </a:solidFill>
                <a:latin typeface="Calibri"/>
                <a:cs typeface="Calibri"/>
              </a:rPr>
              <a:t>A Respondent</a:t>
            </a:r>
          </a:p>
          <a:p>
            <a:r>
              <a:rPr lang="en-US" sz="2800" dirty="0">
                <a:solidFill>
                  <a:srgbClr val="0000FF"/>
                </a:solidFill>
                <a:latin typeface="Calibri"/>
                <a:cs typeface="Calibri"/>
              </a:rPr>
              <a:t>B Recorder</a:t>
            </a:r>
          </a:p>
        </p:txBody>
      </p:sp>
      <p:sp>
        <p:nvSpPr>
          <p:cNvPr id="23560" name="Line 8"/>
          <p:cNvSpPr>
            <a:spLocks noChangeShapeType="1"/>
          </p:cNvSpPr>
          <p:nvPr/>
        </p:nvSpPr>
        <p:spPr bwMode="auto">
          <a:xfrm flipH="1">
            <a:off x="4572000" y="3962400"/>
            <a:ext cx="0" cy="762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3561" name="Line 9"/>
          <p:cNvSpPr>
            <a:spLocks noChangeShapeType="1"/>
          </p:cNvSpPr>
          <p:nvPr/>
        </p:nvSpPr>
        <p:spPr bwMode="auto">
          <a:xfrm flipV="1">
            <a:off x="4572000" y="3581400"/>
            <a:ext cx="838200" cy="381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3562" name="Line 10"/>
          <p:cNvSpPr>
            <a:spLocks noChangeShapeType="1"/>
          </p:cNvSpPr>
          <p:nvPr/>
        </p:nvSpPr>
        <p:spPr bwMode="auto">
          <a:xfrm flipH="1" flipV="1">
            <a:off x="3733800" y="3581400"/>
            <a:ext cx="838200" cy="381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3563" name="Text Box 11"/>
          <p:cNvSpPr txBox="1">
            <a:spLocks noChangeArrowheads="1"/>
          </p:cNvSpPr>
          <p:nvPr/>
        </p:nvSpPr>
        <p:spPr bwMode="auto">
          <a:xfrm>
            <a:off x="4419600" y="2916238"/>
            <a:ext cx="500063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 dirty="0">
                <a:solidFill>
                  <a:srgbClr val="00FF00"/>
                </a:solidFill>
                <a:latin typeface="Arial Black" charset="0"/>
              </a:rPr>
              <a:t>A</a:t>
            </a:r>
            <a:endParaRPr lang="en-US" sz="2800" dirty="0">
              <a:latin typeface="Arial Black" charset="0"/>
            </a:endParaRPr>
          </a:p>
        </p:txBody>
      </p:sp>
      <p:sp>
        <p:nvSpPr>
          <p:cNvPr id="23564" name="Text Box 12"/>
          <p:cNvSpPr txBox="1">
            <a:spLocks noChangeArrowheads="1"/>
          </p:cNvSpPr>
          <p:nvPr/>
        </p:nvSpPr>
        <p:spPr bwMode="auto">
          <a:xfrm>
            <a:off x="5105400" y="3830638"/>
            <a:ext cx="500063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 dirty="0">
                <a:solidFill>
                  <a:srgbClr val="0000FF"/>
                </a:solidFill>
                <a:latin typeface="Arial Black" charset="0"/>
              </a:rPr>
              <a:t>B</a:t>
            </a:r>
            <a:endParaRPr lang="en-US" sz="2800" dirty="0">
              <a:solidFill>
                <a:srgbClr val="00FF00"/>
              </a:solidFill>
              <a:latin typeface="Arial Black" charset="0"/>
            </a:endParaRPr>
          </a:p>
        </p:txBody>
      </p:sp>
      <p:sp>
        <p:nvSpPr>
          <p:cNvPr id="23565" name="Text Box 13"/>
          <p:cNvSpPr txBox="1">
            <a:spLocks noChangeArrowheads="1"/>
          </p:cNvSpPr>
          <p:nvPr/>
        </p:nvSpPr>
        <p:spPr bwMode="auto">
          <a:xfrm>
            <a:off x="3657600" y="3830638"/>
            <a:ext cx="500063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 dirty="0">
                <a:solidFill>
                  <a:srgbClr val="FF0066"/>
                </a:solidFill>
                <a:latin typeface="Arial Black" charset="0"/>
              </a:rPr>
              <a:t>C</a:t>
            </a:r>
            <a:endParaRPr lang="en-US" sz="2800" dirty="0">
              <a:latin typeface="Arial Black" charset="0"/>
            </a:endParaRPr>
          </a:p>
        </p:txBody>
      </p:sp>
      <p:sp>
        <p:nvSpPr>
          <p:cNvPr id="23566" name="AutoShape 14"/>
          <p:cNvSpPr>
            <a:spLocks noChangeArrowheads="1"/>
          </p:cNvSpPr>
          <p:nvPr/>
        </p:nvSpPr>
        <p:spPr bwMode="auto">
          <a:xfrm rot="3297245">
            <a:off x="6155532" y="2926556"/>
            <a:ext cx="976312" cy="485775"/>
          </a:xfrm>
          <a:custGeom>
            <a:avLst/>
            <a:gdLst>
              <a:gd name="T0" fmla="*/ 33096706 w 21600"/>
              <a:gd name="T1" fmla="*/ 0 h 21600"/>
              <a:gd name="T2" fmla="*/ 0 w 21600"/>
              <a:gd name="T3" fmla="*/ 5462450 h 21600"/>
              <a:gd name="T4" fmla="*/ 33096706 w 21600"/>
              <a:gd name="T5" fmla="*/ 10924877 h 21600"/>
              <a:gd name="T6" fmla="*/ 44128941 w 21600"/>
              <a:gd name="T7" fmla="*/ 54624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3567" name="AutoShape 15"/>
          <p:cNvSpPr>
            <a:spLocks noChangeArrowheads="1"/>
          </p:cNvSpPr>
          <p:nvPr/>
        </p:nvSpPr>
        <p:spPr bwMode="auto">
          <a:xfrm rot="-2615316">
            <a:off x="1919288" y="2867025"/>
            <a:ext cx="976312" cy="485775"/>
          </a:xfrm>
          <a:custGeom>
            <a:avLst/>
            <a:gdLst>
              <a:gd name="T0" fmla="*/ 33096706 w 21600"/>
              <a:gd name="T1" fmla="*/ 0 h 21600"/>
              <a:gd name="T2" fmla="*/ 0 w 21600"/>
              <a:gd name="T3" fmla="*/ 5462450 h 21600"/>
              <a:gd name="T4" fmla="*/ 33096706 w 21600"/>
              <a:gd name="T5" fmla="*/ 10924877 h 21600"/>
              <a:gd name="T6" fmla="*/ 44128941 w 21600"/>
              <a:gd name="T7" fmla="*/ 54624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3568" name="AutoShape 16"/>
          <p:cNvSpPr>
            <a:spLocks noChangeArrowheads="1"/>
          </p:cNvSpPr>
          <p:nvPr/>
        </p:nvSpPr>
        <p:spPr bwMode="auto">
          <a:xfrm rot="-10798416">
            <a:off x="4114800" y="5351463"/>
            <a:ext cx="976313" cy="485775"/>
          </a:xfrm>
          <a:custGeom>
            <a:avLst/>
            <a:gdLst>
              <a:gd name="T0" fmla="*/ 33096785 w 21600"/>
              <a:gd name="T1" fmla="*/ 0 h 21600"/>
              <a:gd name="T2" fmla="*/ 0 w 21600"/>
              <a:gd name="T3" fmla="*/ 5462450 h 21600"/>
              <a:gd name="T4" fmla="*/ 33096785 w 21600"/>
              <a:gd name="T5" fmla="*/ 10924877 h 21600"/>
              <a:gd name="T6" fmla="*/ 44129031 w 21600"/>
              <a:gd name="T7" fmla="*/ 54624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203200" y="853720"/>
            <a:ext cx="8754533" cy="0"/>
          </a:xfrm>
          <a:prstGeom prst="line">
            <a:avLst/>
          </a:prstGeom>
          <a:ln>
            <a:solidFill>
              <a:srgbClr val="3EBE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03200" y="1006120"/>
            <a:ext cx="8754533" cy="0"/>
          </a:xfrm>
          <a:prstGeom prst="line">
            <a:avLst/>
          </a:prstGeom>
          <a:ln>
            <a:solidFill>
              <a:srgbClr val="3366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2462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4438</TotalTime>
  <Words>1753</Words>
  <Application>Microsoft Macintosh PowerPoint</Application>
  <PresentationFormat>On-screen Show (4:3)</PresentationFormat>
  <Paragraphs>380</Paragraphs>
  <Slides>57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9" baseType="lpstr">
      <vt:lpstr>Office Theme</vt:lpstr>
      <vt:lpstr>Document</vt:lpstr>
      <vt:lpstr>PowerPoint Presentation</vt:lpstr>
      <vt:lpstr>Common Core and Change</vt:lpstr>
      <vt:lpstr>Putting the Pieces Together</vt:lpstr>
      <vt:lpstr>PowerPoint Presentation</vt:lpstr>
      <vt:lpstr>Agenda  School Leadership Teams  March 2014: Session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Learning From the Work</vt:lpstr>
      <vt:lpstr>PowerPoint Presentation</vt:lpstr>
      <vt:lpstr>PowerPoint Presentation</vt:lpstr>
      <vt:lpstr>PowerPoint Presentation</vt:lpstr>
      <vt:lpstr>PowerPoint Presentation</vt:lpstr>
      <vt:lpstr>Guiding Questions</vt:lpstr>
      <vt:lpstr>PowerPoint Presentation</vt:lpstr>
      <vt:lpstr>Bright Ideas:  Advance Organizer</vt:lpstr>
      <vt:lpstr>PowerPoint Presentation</vt:lpstr>
      <vt:lpstr>PowerPoint Presentation</vt:lpstr>
      <vt:lpstr>Send us your digital framework!</vt:lpstr>
      <vt:lpstr>Applying Change Knowledge to Implementation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Change: A Personal Perspective</vt:lpstr>
      <vt:lpstr>Change is….</vt:lpstr>
      <vt:lpstr>Reactions to Change</vt:lpstr>
      <vt:lpstr>Concerns Based Adoption Model</vt:lpstr>
      <vt:lpstr> Adopter Types</vt:lpstr>
      <vt:lpstr>Round Robin Supporting Adopter Types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Maximizing Impact of  Professional Learning</vt:lpstr>
      <vt:lpstr>Strategies for Change</vt:lpstr>
      <vt:lpstr>PowerPoint Presentation</vt:lpstr>
      <vt:lpstr>PowerPoint Presentation</vt:lpstr>
      <vt:lpstr>One Step at A Time Pages 25-29 Parry Graham and Bill Ferriter  JSD Summer 2008 </vt:lpstr>
      <vt:lpstr>Lasting Impressions Jeff Nelsen &amp; Amalia Cuderio JSD December 2009</vt:lpstr>
      <vt:lpstr>Creating a Culture of Learning</vt:lpstr>
      <vt:lpstr>Before Reading Strategy Predicting: Four Corner Placemat</vt:lpstr>
      <vt:lpstr>One Step at A Time Parry Graham &amp; Bill Ferriter</vt:lpstr>
      <vt:lpstr>Lasting Impressions Jeff Nelsen &amp; Amalia Cudeiro</vt:lpstr>
      <vt:lpstr>Go to the Wall </vt:lpstr>
      <vt:lpstr>Go to the Wall</vt:lpstr>
      <vt:lpstr>School Leadership Teams</vt:lpstr>
      <vt:lpstr>PowerPoint Presentation</vt:lpstr>
      <vt:lpstr>School Leadership Study Assignments</vt:lpstr>
      <vt:lpstr>Individual Study Assignments</vt:lpstr>
      <vt:lpstr>PowerPoint Presentation</vt:lpstr>
      <vt:lpstr>SLT Meeting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 2004 Test Drive User</dc:creator>
  <cp:lastModifiedBy>Thomas Timar</cp:lastModifiedBy>
  <cp:revision>279</cp:revision>
  <cp:lastPrinted>2014-02-05T20:42:22Z</cp:lastPrinted>
  <dcterms:created xsi:type="dcterms:W3CDTF">2013-06-12T19:11:48Z</dcterms:created>
  <dcterms:modified xsi:type="dcterms:W3CDTF">2014-03-12T17:05:40Z</dcterms:modified>
</cp:coreProperties>
</file>