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13" r:id="rId2"/>
    <p:sldMasterId id="2147483725" r:id="rId3"/>
  </p:sldMasterIdLst>
  <p:notesMasterIdLst>
    <p:notesMasterId r:id="rId99"/>
  </p:notesMasterIdLst>
  <p:handoutMasterIdLst>
    <p:handoutMasterId r:id="rId100"/>
  </p:handoutMasterIdLst>
  <p:sldIdLst>
    <p:sldId id="1200" r:id="rId4"/>
    <p:sldId id="1284" r:id="rId5"/>
    <p:sldId id="1285" r:id="rId6"/>
    <p:sldId id="1287" r:id="rId7"/>
    <p:sldId id="1286" r:id="rId8"/>
    <p:sldId id="1281" r:id="rId9"/>
    <p:sldId id="1282" r:id="rId10"/>
    <p:sldId id="1201" r:id="rId11"/>
    <p:sldId id="1202" r:id="rId12"/>
    <p:sldId id="1203" r:id="rId13"/>
    <p:sldId id="1204" r:id="rId14"/>
    <p:sldId id="1205" r:id="rId15"/>
    <p:sldId id="1206" r:id="rId16"/>
    <p:sldId id="1207" r:id="rId17"/>
    <p:sldId id="1208" r:id="rId18"/>
    <p:sldId id="1251" r:id="rId19"/>
    <p:sldId id="1252" r:id="rId20"/>
    <p:sldId id="1253" r:id="rId21"/>
    <p:sldId id="1254" r:id="rId22"/>
    <p:sldId id="1255" r:id="rId23"/>
    <p:sldId id="1256" r:id="rId24"/>
    <p:sldId id="1257" r:id="rId25"/>
    <p:sldId id="1258" r:id="rId26"/>
    <p:sldId id="1259" r:id="rId27"/>
    <p:sldId id="1260" r:id="rId28"/>
    <p:sldId id="1261" r:id="rId29"/>
    <p:sldId id="1262" r:id="rId30"/>
    <p:sldId id="1263" r:id="rId31"/>
    <p:sldId id="1264" r:id="rId32"/>
    <p:sldId id="1265" r:id="rId33"/>
    <p:sldId id="1288" r:id="rId34"/>
    <p:sldId id="1272" r:id="rId35"/>
    <p:sldId id="1209" r:id="rId36"/>
    <p:sldId id="1266" r:id="rId37"/>
    <p:sldId id="1210" r:id="rId38"/>
    <p:sldId id="1268" r:id="rId39"/>
    <p:sldId id="1269" r:id="rId40"/>
    <p:sldId id="1270" r:id="rId41"/>
    <p:sldId id="1211" r:id="rId42"/>
    <p:sldId id="1212" r:id="rId43"/>
    <p:sldId id="1213" r:id="rId44"/>
    <p:sldId id="1214" r:id="rId45"/>
    <p:sldId id="1215" r:id="rId46"/>
    <p:sldId id="1216" r:id="rId47"/>
    <p:sldId id="1217" r:id="rId48"/>
    <p:sldId id="1218" r:id="rId49"/>
    <p:sldId id="1273" r:id="rId50"/>
    <p:sldId id="1274" r:id="rId51"/>
    <p:sldId id="1275" r:id="rId52"/>
    <p:sldId id="1276" r:id="rId53"/>
    <p:sldId id="1277" r:id="rId54"/>
    <p:sldId id="1278" r:id="rId55"/>
    <p:sldId id="1279" r:id="rId56"/>
    <p:sldId id="1280" r:id="rId57"/>
    <p:sldId id="1220" r:id="rId58"/>
    <p:sldId id="1289" r:id="rId59"/>
    <p:sldId id="1292" r:id="rId60"/>
    <p:sldId id="1293" r:id="rId61"/>
    <p:sldId id="1294" r:id="rId62"/>
    <p:sldId id="1295" r:id="rId63"/>
    <p:sldId id="1296" r:id="rId64"/>
    <p:sldId id="1297" r:id="rId65"/>
    <p:sldId id="1298" r:id="rId66"/>
    <p:sldId id="1299" r:id="rId67"/>
    <p:sldId id="1300" r:id="rId68"/>
    <p:sldId id="1301" r:id="rId69"/>
    <p:sldId id="1302" r:id="rId70"/>
    <p:sldId id="1303" r:id="rId71"/>
    <p:sldId id="1304" r:id="rId72"/>
    <p:sldId id="1305" r:id="rId73"/>
    <p:sldId id="1307" r:id="rId74"/>
    <p:sldId id="1308" r:id="rId75"/>
    <p:sldId id="1309" r:id="rId76"/>
    <p:sldId id="1310" r:id="rId77"/>
    <p:sldId id="1311" r:id="rId78"/>
    <p:sldId id="1312" r:id="rId79"/>
    <p:sldId id="1313" r:id="rId80"/>
    <p:sldId id="1314" r:id="rId81"/>
    <p:sldId id="1315" r:id="rId82"/>
    <p:sldId id="1316" r:id="rId83"/>
    <p:sldId id="1317" r:id="rId84"/>
    <p:sldId id="1318" r:id="rId85"/>
    <p:sldId id="1320" r:id="rId86"/>
    <p:sldId id="1321" r:id="rId87"/>
    <p:sldId id="1322" r:id="rId88"/>
    <p:sldId id="1319" r:id="rId89"/>
    <p:sldId id="1332" r:id="rId90"/>
    <p:sldId id="1333" r:id="rId91"/>
    <p:sldId id="1334" r:id="rId92"/>
    <p:sldId id="1335" r:id="rId93"/>
    <p:sldId id="1336" r:id="rId94"/>
    <p:sldId id="1337" r:id="rId95"/>
    <p:sldId id="1338" r:id="rId96"/>
    <p:sldId id="1339" r:id="rId97"/>
    <p:sldId id="1340" r:id="rId9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A0A82"/>
    <a:srgbClr val="0046DC"/>
    <a:srgbClr val="6F27A5"/>
    <a:srgbClr val="F8F8F8"/>
    <a:srgbClr val="0043DA"/>
    <a:srgbClr val="090383"/>
    <a:srgbClr val="BFBCD2"/>
    <a:srgbClr val="ABDBFF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7" autoAdjust="0"/>
    <p:restoredTop sz="88342" autoAdjust="0"/>
  </p:normalViewPr>
  <p:slideViewPr>
    <p:cSldViewPr>
      <p:cViewPr>
        <p:scale>
          <a:sx n="66" d="100"/>
          <a:sy n="66" d="100"/>
        </p:scale>
        <p:origin x="-6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60"/>
    </p:cViewPr>
  </p:sorterViewPr>
  <p:notesViewPr>
    <p:cSldViewPr showGuides="1">
      <p:cViewPr>
        <p:scale>
          <a:sx n="100" d="100"/>
          <a:sy n="100" d="100"/>
        </p:scale>
        <p:origin x="-1350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102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103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C480-FFBA-4380-AA9E-40DC5946245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15ACB-61EE-43D4-8A1F-45C9AB1BF6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2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FD618-2FF0-452B-83E3-913A7F1F40D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FC5-A728-451C-92C3-276DC86CC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7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35D5C9F3-12BA-47BC-A5ED-27A41E0AFBC7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35D5C9F3-12BA-47BC-A5ED-27A41E0AFBC7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33400" y="1524000"/>
            <a:ext cx="8077200" cy="1828800"/>
          </a:xfrm>
        </p:spPr>
        <p:txBody>
          <a:bodyPr/>
          <a:lstStyle>
            <a:lvl1pPr>
              <a:defRPr b="0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467A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4227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64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8750"/>
            <a:ext cx="2209800" cy="6394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8750"/>
            <a:ext cx="6477000" cy="639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24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58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1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67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8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84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81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03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19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9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5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8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8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0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36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0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84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24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43DA"/>
              </a:buClr>
              <a:buFont typeface="Wingdings 2" pitchFamily="18" charset="2"/>
              <a:buChar char="¢"/>
              <a:defRPr/>
            </a:lvl1pPr>
            <a:lvl2pPr marL="742950" indent="-285750">
              <a:buClr>
                <a:srgbClr val="0043DA"/>
              </a:buClr>
              <a:buFont typeface="Wingdings" pitchFamily="2" charset="2"/>
              <a:buChar char="q"/>
              <a:defRPr/>
            </a:lvl2pPr>
            <a:lvl3pPr marL="1143000" indent="-228600">
              <a:buClr>
                <a:srgbClr val="0043DA"/>
              </a:buClr>
              <a:buFont typeface="Wingdings" pitchFamily="2" charset="2"/>
              <a:buChar char="m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6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06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533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4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812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0957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43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1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9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6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191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875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2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A0A8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SzPct val="65000"/>
        <a:buFont typeface="Wingdings" pitchFamily="2" charset="2"/>
        <a:buChar char="n"/>
        <a:defRPr sz="3200">
          <a:solidFill>
            <a:schemeClr val="accent4">
              <a:lumMod val="1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01"/>
        </a:buClr>
        <a:buSzPct val="65000"/>
        <a:buFont typeface="Wingdings" pitchFamily="2" charset="2"/>
        <a:buChar char="n"/>
        <a:defRPr sz="2800">
          <a:solidFill>
            <a:schemeClr val="accent4">
              <a:lumMod val="10000"/>
            </a:schemeClr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SzPct val="65000"/>
        <a:buFont typeface="Wingdings" pitchFamily="2" charset="2"/>
        <a:buChar char="n"/>
        <a:defRPr sz="2400">
          <a:solidFill>
            <a:schemeClr val="accent4">
              <a:lumMod val="10000"/>
            </a:schemeClr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accent4">
              <a:lumMod val="10000"/>
            </a:schemeClr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accent4">
              <a:lumMod val="10000"/>
            </a:schemeClr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CD33C-4D2F-4D85-8147-8D74E1E92AC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D451-B27C-4A42-B4A0-4AE4E04F5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E1ED-DB70-478B-B626-A293C952F55E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0465-B910-45C7-AE53-840CF7177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8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46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fw.to/sQh6P7I" TargetMode="Externa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9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3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3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11" Type="http://schemas.openxmlformats.org/officeDocument/2006/relationships/image" Target="../media/image25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png"/><Relationship Id="rId11" Type="http://schemas.openxmlformats.org/officeDocument/2006/relationships/image" Target="../media/image26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png"/><Relationship Id="rId11" Type="http://schemas.openxmlformats.org/officeDocument/2006/relationships/image" Target="../media/image27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microsoft.com/office/2007/relationships/hdphoto" Target="../media/hdphoto1.wdp"/><Relationship Id="rId5" Type="http://schemas.openxmlformats.org/officeDocument/2006/relationships/image" Target="../media/image29.png"/><Relationship Id="rId10" Type="http://schemas.openxmlformats.org/officeDocument/2006/relationships/image" Target="../media/image28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19.bin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0.vml"/><Relationship Id="rId6" Type="http://schemas.microsoft.com/office/2007/relationships/hdphoto" Target="../media/hdphoto1.wdp"/><Relationship Id="rId5" Type="http://schemas.openxmlformats.org/officeDocument/2006/relationships/image" Target="../media/image29.png"/><Relationship Id="rId10" Type="http://schemas.openxmlformats.org/officeDocument/2006/relationships/image" Target="../media/image30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20.bin"/></Relationships>
</file>

<file path=ppt/slides/_rels/slide9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1.vml"/><Relationship Id="rId6" Type="http://schemas.microsoft.com/office/2007/relationships/hdphoto" Target="../media/hdphoto1.wdp"/><Relationship Id="rId5" Type="http://schemas.openxmlformats.org/officeDocument/2006/relationships/image" Target="../media/image29.png"/><Relationship Id="rId10" Type="http://schemas.openxmlformats.org/officeDocument/2006/relationships/image" Target="../media/image31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3400" y="1951739"/>
            <a:ext cx="8077200" cy="1828800"/>
          </a:xfrm>
        </p:spPr>
        <p:txBody>
          <a:bodyPr/>
          <a:lstStyle/>
          <a:p>
            <a:pPr>
              <a:lnSpc>
                <a:spcPct val="114000"/>
              </a:lnSpc>
              <a:spcAft>
                <a:spcPts val="3000"/>
              </a:spcAft>
              <a:defRPr/>
            </a:pPr>
            <a:r>
              <a:rPr lang="en-US" b="1" dirty="0" smtClean="0">
                <a:solidFill>
                  <a:srgbClr val="2308C4"/>
                </a:solidFill>
              </a:rPr>
              <a:t>Developing </a:t>
            </a:r>
            <a:br>
              <a:rPr lang="en-US" b="1" dirty="0" smtClean="0">
                <a:solidFill>
                  <a:srgbClr val="2308C4"/>
                </a:solidFill>
              </a:rPr>
            </a:br>
            <a:r>
              <a:rPr lang="en-US" b="1" dirty="0" smtClean="0">
                <a:solidFill>
                  <a:srgbClr val="2308C4"/>
                </a:solidFill>
              </a:rPr>
              <a:t>Higher Level Thinking </a:t>
            </a:r>
            <a:br>
              <a:rPr lang="en-US" b="1" dirty="0" smtClean="0">
                <a:solidFill>
                  <a:srgbClr val="2308C4"/>
                </a:solidFill>
              </a:rPr>
            </a:br>
            <a:r>
              <a:rPr lang="en-US" b="1" dirty="0" smtClean="0">
                <a:solidFill>
                  <a:srgbClr val="2308C4"/>
                </a:solidFill>
              </a:rPr>
              <a:t>and </a:t>
            </a:r>
            <a:br>
              <a:rPr lang="en-US" b="1" dirty="0" smtClean="0">
                <a:solidFill>
                  <a:srgbClr val="2308C4"/>
                </a:solidFill>
              </a:rPr>
            </a:br>
            <a:r>
              <a:rPr lang="en-US" b="1" dirty="0" smtClean="0">
                <a:solidFill>
                  <a:srgbClr val="2308C4"/>
                </a:solidFill>
              </a:rPr>
              <a:t>Mathematical Reasoning</a:t>
            </a:r>
            <a:endParaRPr lang="en-US" b="1" dirty="0">
              <a:solidFill>
                <a:srgbClr val="2308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5596"/>
            <a:ext cx="6870700" cy="9318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Advantages of Arrays</a:t>
            </a:r>
            <a:br>
              <a:rPr lang="en-US" sz="4000" dirty="0" smtClean="0"/>
            </a:br>
            <a:r>
              <a:rPr lang="en-US" sz="4000" dirty="0" smtClean="0"/>
              <a:t>as a Model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3024"/>
            <a:ext cx="7696200" cy="4165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Models the language of multiplication</a:t>
            </a:r>
          </a:p>
        </p:txBody>
      </p:sp>
      <p:grpSp>
        <p:nvGrpSpPr>
          <p:cNvPr id="191492" name="Group 4"/>
          <p:cNvGrpSpPr>
            <a:grpSpLocks/>
          </p:cNvGrpSpPr>
          <p:nvPr/>
        </p:nvGrpSpPr>
        <p:grpSpPr bwMode="auto">
          <a:xfrm>
            <a:off x="1452563" y="3059113"/>
            <a:ext cx="2743200" cy="1828800"/>
            <a:chOff x="915" y="1927"/>
            <a:chExt cx="1728" cy="1152"/>
          </a:xfrm>
        </p:grpSpPr>
        <p:grpSp>
          <p:nvGrpSpPr>
            <p:cNvPr id="119814" name="Group 5"/>
            <p:cNvGrpSpPr>
              <a:grpSpLocks/>
            </p:cNvGrpSpPr>
            <p:nvPr/>
          </p:nvGrpSpPr>
          <p:grpSpPr bwMode="auto">
            <a:xfrm>
              <a:off x="915" y="1927"/>
              <a:ext cx="1728" cy="288"/>
              <a:chOff x="915" y="1927"/>
              <a:chExt cx="1728" cy="288"/>
            </a:xfrm>
          </p:grpSpPr>
          <p:sp>
            <p:nvSpPr>
              <p:cNvPr id="119836" name="Rectangle 6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7" name="Rectangle 7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8" name="Rectangle 8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9" name="Rectangle 9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0" name="Rectangle 10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1" name="Rectangle 11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815" name="Group 12"/>
            <p:cNvGrpSpPr>
              <a:grpSpLocks/>
            </p:cNvGrpSpPr>
            <p:nvPr/>
          </p:nvGrpSpPr>
          <p:grpSpPr bwMode="auto">
            <a:xfrm>
              <a:off x="915" y="2215"/>
              <a:ext cx="1728" cy="288"/>
              <a:chOff x="915" y="1927"/>
              <a:chExt cx="1728" cy="288"/>
            </a:xfrm>
          </p:grpSpPr>
          <p:sp>
            <p:nvSpPr>
              <p:cNvPr id="119830" name="Rectangle 13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1" name="Rectangle 14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2" name="Rectangle 15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3" name="Rectangle 16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4" name="Rectangle 17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5" name="Rectangle 18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816" name="Group 19"/>
            <p:cNvGrpSpPr>
              <a:grpSpLocks/>
            </p:cNvGrpSpPr>
            <p:nvPr/>
          </p:nvGrpSpPr>
          <p:grpSpPr bwMode="auto">
            <a:xfrm>
              <a:off x="915" y="2503"/>
              <a:ext cx="1728" cy="288"/>
              <a:chOff x="915" y="1927"/>
              <a:chExt cx="1728" cy="288"/>
            </a:xfrm>
          </p:grpSpPr>
          <p:sp>
            <p:nvSpPr>
              <p:cNvPr id="119824" name="Rectangle 20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5" name="Rectangle 21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6" name="Rectangle 22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7" name="Rectangle 23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8" name="Rectangle 24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9" name="Rectangle 25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817" name="Group 26"/>
            <p:cNvGrpSpPr>
              <a:grpSpLocks/>
            </p:cNvGrpSpPr>
            <p:nvPr/>
          </p:nvGrpSpPr>
          <p:grpSpPr bwMode="auto">
            <a:xfrm>
              <a:off x="915" y="2791"/>
              <a:ext cx="1728" cy="288"/>
              <a:chOff x="915" y="1927"/>
              <a:chExt cx="1728" cy="288"/>
            </a:xfrm>
          </p:grpSpPr>
          <p:sp>
            <p:nvSpPr>
              <p:cNvPr id="119818" name="Rectangle 27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19" name="Rectangle 28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0" name="Rectangle 29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1" name="Rectangle 30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2" name="Rectangle 31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3" name="Rectangle 32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1521" name="Text Box 33"/>
          <p:cNvSpPr txBox="1">
            <a:spLocks noChangeArrowheads="1"/>
          </p:cNvSpPr>
          <p:nvPr/>
        </p:nvSpPr>
        <p:spPr bwMode="auto">
          <a:xfrm>
            <a:off x="4498975" y="2616200"/>
            <a:ext cx="34417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200"/>
              <a:t>4 groups of 6</a:t>
            </a:r>
          </a:p>
          <a:p>
            <a:pPr algn="ctr"/>
            <a:r>
              <a:rPr lang="en-US" sz="3200" i="1"/>
              <a:t>or</a:t>
            </a:r>
          </a:p>
          <a:p>
            <a:pPr algn="ctr">
              <a:spcBef>
                <a:spcPct val="20000"/>
              </a:spcBef>
            </a:pPr>
            <a:r>
              <a:rPr lang="en-US" sz="3200"/>
              <a:t>4 rows of 6</a:t>
            </a:r>
          </a:p>
          <a:p>
            <a:pPr algn="ctr">
              <a:spcBef>
                <a:spcPct val="20000"/>
              </a:spcBef>
            </a:pPr>
            <a:r>
              <a:rPr lang="en-US" sz="3200" i="1"/>
              <a:t>or</a:t>
            </a:r>
          </a:p>
          <a:p>
            <a:pPr algn="ctr">
              <a:spcBef>
                <a:spcPct val="20000"/>
              </a:spcBef>
            </a:pPr>
            <a:r>
              <a:rPr lang="en-US" sz="3200"/>
              <a:t>6 + 6 + 6 + 6</a:t>
            </a:r>
          </a:p>
        </p:txBody>
      </p:sp>
    </p:spTree>
    <p:extLst>
      <p:ext uri="{BB962C8B-B14F-4D97-AF65-F5344CB8AC3E}">
        <p14:creationId xmlns:p14="http://schemas.microsoft.com/office/powerpoint/2010/main" val="18843780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7540"/>
            <a:ext cx="6870700" cy="9318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Advantages of Arrays</a:t>
            </a:r>
            <a:br>
              <a:rPr lang="en-US" sz="4000" dirty="0" smtClean="0"/>
            </a:br>
            <a:r>
              <a:rPr lang="en-US" sz="4000" dirty="0" smtClean="0"/>
              <a:t>as a Model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977" y="1509482"/>
            <a:ext cx="8371107" cy="41656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dirty="0" smtClean="0"/>
              <a:t>Students can clearly see the difference between     </a:t>
            </a:r>
            <a:r>
              <a:rPr lang="en-US" b="1" i="1" dirty="0" smtClean="0">
                <a:solidFill>
                  <a:schemeClr val="folHlink"/>
                </a:solidFill>
              </a:rPr>
              <a:t>         </a:t>
            </a:r>
            <a:r>
              <a:rPr lang="en-US" dirty="0" smtClean="0"/>
              <a:t>(the sides of the array) and the     </a:t>
            </a:r>
            <a:r>
              <a:rPr lang="en-US" b="1" i="1" dirty="0" smtClean="0">
                <a:solidFill>
                  <a:srgbClr val="FF0000"/>
                </a:solidFill>
              </a:rPr>
              <a:t>          </a:t>
            </a:r>
            <a:r>
              <a:rPr lang="en-US" dirty="0" smtClean="0"/>
              <a:t>(the area of the array)</a:t>
            </a:r>
          </a:p>
        </p:txBody>
      </p:sp>
      <p:grpSp>
        <p:nvGrpSpPr>
          <p:cNvPr id="120836" name="Group 4"/>
          <p:cNvGrpSpPr>
            <a:grpSpLocks/>
          </p:cNvGrpSpPr>
          <p:nvPr/>
        </p:nvGrpSpPr>
        <p:grpSpPr bwMode="auto">
          <a:xfrm>
            <a:off x="2714625" y="4229100"/>
            <a:ext cx="3200400" cy="1828800"/>
            <a:chOff x="1152" y="2736"/>
            <a:chExt cx="2016" cy="1152"/>
          </a:xfrm>
        </p:grpSpPr>
        <p:grpSp>
          <p:nvGrpSpPr>
            <p:cNvPr id="120842" name="Group 5"/>
            <p:cNvGrpSpPr>
              <a:grpSpLocks/>
            </p:cNvGrpSpPr>
            <p:nvPr/>
          </p:nvGrpSpPr>
          <p:grpSpPr bwMode="auto">
            <a:xfrm>
              <a:off x="1152" y="2736"/>
              <a:ext cx="288" cy="1152"/>
              <a:chOff x="1152" y="2736"/>
              <a:chExt cx="288" cy="1152"/>
            </a:xfrm>
          </p:grpSpPr>
          <p:sp>
            <p:nvSpPr>
              <p:cNvPr id="120873" name="Rectangle 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4" name="Rectangle 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5" name="Rectangle 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6" name="Rectangle 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3" name="Group 10"/>
            <p:cNvGrpSpPr>
              <a:grpSpLocks/>
            </p:cNvGrpSpPr>
            <p:nvPr/>
          </p:nvGrpSpPr>
          <p:grpSpPr bwMode="auto">
            <a:xfrm>
              <a:off x="1440" y="2736"/>
              <a:ext cx="288" cy="1152"/>
              <a:chOff x="1152" y="2736"/>
              <a:chExt cx="288" cy="1152"/>
            </a:xfrm>
          </p:grpSpPr>
          <p:sp>
            <p:nvSpPr>
              <p:cNvPr id="120869" name="Rectangle 1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0" name="Rectangle 12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1" name="Rectangle 13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2" name="Rectangle 14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4" name="Group 15"/>
            <p:cNvGrpSpPr>
              <a:grpSpLocks/>
            </p:cNvGrpSpPr>
            <p:nvPr/>
          </p:nvGrpSpPr>
          <p:grpSpPr bwMode="auto">
            <a:xfrm>
              <a:off x="1728" y="2736"/>
              <a:ext cx="288" cy="1152"/>
              <a:chOff x="1152" y="2736"/>
              <a:chExt cx="288" cy="1152"/>
            </a:xfrm>
          </p:grpSpPr>
          <p:sp>
            <p:nvSpPr>
              <p:cNvPr id="120865" name="Rectangle 1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6" name="Rectangle 1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7" name="Rectangle 1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8" name="Rectangle 1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5" name="Group 20"/>
            <p:cNvGrpSpPr>
              <a:grpSpLocks/>
            </p:cNvGrpSpPr>
            <p:nvPr/>
          </p:nvGrpSpPr>
          <p:grpSpPr bwMode="auto">
            <a:xfrm>
              <a:off x="2016" y="2736"/>
              <a:ext cx="288" cy="1152"/>
              <a:chOff x="1152" y="2736"/>
              <a:chExt cx="288" cy="1152"/>
            </a:xfrm>
          </p:grpSpPr>
          <p:sp>
            <p:nvSpPr>
              <p:cNvPr id="120861" name="Rectangle 2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2" name="Rectangle 22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3" name="Rectangle 23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4" name="Rectangle 24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6" name="Group 25"/>
            <p:cNvGrpSpPr>
              <a:grpSpLocks/>
            </p:cNvGrpSpPr>
            <p:nvPr/>
          </p:nvGrpSpPr>
          <p:grpSpPr bwMode="auto">
            <a:xfrm>
              <a:off x="2304" y="2736"/>
              <a:ext cx="288" cy="1152"/>
              <a:chOff x="1152" y="2736"/>
              <a:chExt cx="288" cy="1152"/>
            </a:xfrm>
          </p:grpSpPr>
          <p:sp>
            <p:nvSpPr>
              <p:cNvPr id="120857" name="Rectangle 2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8" name="Rectangle 2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9" name="Rectangle 2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0" name="Rectangle 2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7" name="Group 30"/>
            <p:cNvGrpSpPr>
              <a:grpSpLocks/>
            </p:cNvGrpSpPr>
            <p:nvPr/>
          </p:nvGrpSpPr>
          <p:grpSpPr bwMode="auto">
            <a:xfrm>
              <a:off x="2592" y="2736"/>
              <a:ext cx="288" cy="1152"/>
              <a:chOff x="1152" y="2736"/>
              <a:chExt cx="288" cy="1152"/>
            </a:xfrm>
          </p:grpSpPr>
          <p:sp>
            <p:nvSpPr>
              <p:cNvPr id="120853" name="Rectangle 3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4" name="Rectangle 32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5" name="Rectangle 33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6" name="Rectangle 34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8" name="Group 35"/>
            <p:cNvGrpSpPr>
              <a:grpSpLocks/>
            </p:cNvGrpSpPr>
            <p:nvPr/>
          </p:nvGrpSpPr>
          <p:grpSpPr bwMode="auto">
            <a:xfrm>
              <a:off x="2880" y="2736"/>
              <a:ext cx="288" cy="1152"/>
              <a:chOff x="1152" y="2736"/>
              <a:chExt cx="288" cy="1152"/>
            </a:xfrm>
          </p:grpSpPr>
          <p:sp>
            <p:nvSpPr>
              <p:cNvPr id="120849" name="Rectangle 3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0" name="Rectangle 3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1" name="Rectangle 3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2" name="Rectangle 3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3875088" y="3825875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7 units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 rot="-5400000">
            <a:off x="1942306" y="4812507"/>
            <a:ext cx="123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4 units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3338513" y="4870450"/>
            <a:ext cx="1965325" cy="519113"/>
          </a:xfrm>
          <a:prstGeom prst="rect">
            <a:avLst/>
          </a:prstGeom>
          <a:solidFill>
            <a:schemeClr val="accent1">
              <a:alpha val="6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28 squares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2355620" y="2151063"/>
            <a:ext cx="17621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factors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2209800" y="2754086"/>
            <a:ext cx="2693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product</a:t>
            </a:r>
          </a:p>
        </p:txBody>
      </p:sp>
    </p:spTree>
    <p:extLst>
      <p:ext uri="{BB962C8B-B14F-4D97-AF65-F5344CB8AC3E}">
        <p14:creationId xmlns:p14="http://schemas.microsoft.com/office/powerpoint/2010/main" val="17811396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6" dur="500" fill="hold"/>
                                        <p:tgtEl>
                                          <p:spTgt spid="1925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52" grpId="0"/>
      <p:bldP spid="192553" grpId="0"/>
      <p:bldP spid="192554" grpId="0" animBg="1"/>
      <p:bldP spid="192555" grpId="0"/>
      <p:bldP spid="1925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Advantages of Arrays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Commutative Property of Multiplication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6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/>
              <a:t>4 x 6            =            6 x 4</a:t>
            </a:r>
          </a:p>
        </p:txBody>
      </p:sp>
      <p:grpSp>
        <p:nvGrpSpPr>
          <p:cNvPr id="124932" name="Group 37"/>
          <p:cNvGrpSpPr>
            <a:grpSpLocks/>
          </p:cNvGrpSpPr>
          <p:nvPr/>
        </p:nvGrpSpPr>
        <p:grpSpPr bwMode="auto">
          <a:xfrm>
            <a:off x="1095828" y="3291108"/>
            <a:ext cx="2743200" cy="1828800"/>
            <a:chOff x="576" y="2160"/>
            <a:chExt cx="1728" cy="1152"/>
          </a:xfrm>
        </p:grpSpPr>
        <p:grpSp>
          <p:nvGrpSpPr>
            <p:cNvPr id="124963" name="Group 36"/>
            <p:cNvGrpSpPr>
              <a:grpSpLocks/>
            </p:cNvGrpSpPr>
            <p:nvPr/>
          </p:nvGrpSpPr>
          <p:grpSpPr bwMode="auto">
            <a:xfrm>
              <a:off x="576" y="2160"/>
              <a:ext cx="1728" cy="864"/>
              <a:chOff x="576" y="2160"/>
              <a:chExt cx="1728" cy="864"/>
            </a:xfrm>
          </p:grpSpPr>
          <p:grpSp>
            <p:nvGrpSpPr>
              <p:cNvPr id="124971" name="Group 14"/>
              <p:cNvGrpSpPr>
                <a:grpSpLocks/>
              </p:cNvGrpSpPr>
              <p:nvPr/>
            </p:nvGrpSpPr>
            <p:grpSpPr bwMode="auto">
              <a:xfrm>
                <a:off x="576" y="2160"/>
                <a:ext cx="1728" cy="288"/>
                <a:chOff x="576" y="2160"/>
                <a:chExt cx="1728" cy="288"/>
              </a:xfrm>
            </p:grpSpPr>
            <p:sp>
              <p:nvSpPr>
                <p:cNvPr id="124986" name="Rectangle 4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7" name="Rectangle 9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8" name="Rectangle 10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9" name="Rectangle 11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90" name="Rectangle 12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91" name="Rectangle 13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972" name="Group 15"/>
              <p:cNvGrpSpPr>
                <a:grpSpLocks/>
              </p:cNvGrpSpPr>
              <p:nvPr/>
            </p:nvGrpSpPr>
            <p:grpSpPr bwMode="auto">
              <a:xfrm>
                <a:off x="576" y="2448"/>
                <a:ext cx="1728" cy="288"/>
                <a:chOff x="576" y="2160"/>
                <a:chExt cx="1728" cy="288"/>
              </a:xfrm>
            </p:grpSpPr>
            <p:sp>
              <p:nvSpPr>
                <p:cNvPr id="124980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1" name="Rectangle 17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2" name="Rectangle 18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3" name="Rectangle 19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4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5" name="Rectangle 21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973" name="Group 22"/>
              <p:cNvGrpSpPr>
                <a:grpSpLocks/>
              </p:cNvGrpSpPr>
              <p:nvPr/>
            </p:nvGrpSpPr>
            <p:grpSpPr bwMode="auto">
              <a:xfrm>
                <a:off x="576" y="2736"/>
                <a:ext cx="1728" cy="288"/>
                <a:chOff x="576" y="2160"/>
                <a:chExt cx="1728" cy="288"/>
              </a:xfrm>
            </p:grpSpPr>
            <p:sp>
              <p:nvSpPr>
                <p:cNvPr id="124974" name="Rectangle 23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5" name="Rectangle 24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6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7" name="Rectangle 26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8" name="Rectangle 27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9" name="Rectangle 28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4964" name="Group 29"/>
            <p:cNvGrpSpPr>
              <a:grpSpLocks/>
            </p:cNvGrpSpPr>
            <p:nvPr/>
          </p:nvGrpSpPr>
          <p:grpSpPr bwMode="auto">
            <a:xfrm>
              <a:off x="576" y="3024"/>
              <a:ext cx="1728" cy="288"/>
              <a:chOff x="576" y="2160"/>
              <a:chExt cx="1728" cy="288"/>
            </a:xfrm>
          </p:grpSpPr>
          <p:sp>
            <p:nvSpPr>
              <p:cNvPr id="124965" name="Rectangle 30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6" name="Rectangle 31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7" name="Rectangle 32"/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8" name="Rectangle 33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9" name="Rectangle 34"/>
              <p:cNvSpPr>
                <a:spLocks noChangeArrowheads="1"/>
              </p:cNvSpPr>
              <p:nvPr/>
            </p:nvSpPr>
            <p:spPr bwMode="auto">
              <a:xfrm>
                <a:off x="1728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0" name="Rectangle 35"/>
              <p:cNvSpPr>
                <a:spLocks noChangeArrowheads="1"/>
              </p:cNvSpPr>
              <p:nvPr/>
            </p:nvSpPr>
            <p:spPr bwMode="auto">
              <a:xfrm>
                <a:off x="201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4933" name="Group 38"/>
          <p:cNvGrpSpPr>
            <a:grpSpLocks/>
          </p:cNvGrpSpPr>
          <p:nvPr/>
        </p:nvGrpSpPr>
        <p:grpSpPr bwMode="auto">
          <a:xfrm rot="5400000">
            <a:off x="5245102" y="3719280"/>
            <a:ext cx="2743200" cy="1828800"/>
            <a:chOff x="576" y="2160"/>
            <a:chExt cx="1728" cy="1152"/>
          </a:xfrm>
        </p:grpSpPr>
        <p:grpSp>
          <p:nvGrpSpPr>
            <p:cNvPr id="124934" name="Group 39"/>
            <p:cNvGrpSpPr>
              <a:grpSpLocks/>
            </p:cNvGrpSpPr>
            <p:nvPr/>
          </p:nvGrpSpPr>
          <p:grpSpPr bwMode="auto">
            <a:xfrm>
              <a:off x="576" y="2160"/>
              <a:ext cx="1728" cy="864"/>
              <a:chOff x="576" y="2160"/>
              <a:chExt cx="1728" cy="864"/>
            </a:xfrm>
          </p:grpSpPr>
          <p:grpSp>
            <p:nvGrpSpPr>
              <p:cNvPr id="124942" name="Group 40"/>
              <p:cNvGrpSpPr>
                <a:grpSpLocks/>
              </p:cNvGrpSpPr>
              <p:nvPr/>
            </p:nvGrpSpPr>
            <p:grpSpPr bwMode="auto">
              <a:xfrm>
                <a:off x="576" y="2160"/>
                <a:ext cx="1728" cy="288"/>
                <a:chOff x="576" y="2160"/>
                <a:chExt cx="1728" cy="288"/>
              </a:xfrm>
            </p:grpSpPr>
            <p:sp>
              <p:nvSpPr>
                <p:cNvPr id="124957" name="Rectangle 41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8" name="Rectangle 42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9" name="Rectangle 43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60" name="Rectangle 44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61" name="Rectangle 45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62" name="Rectangle 46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943" name="Group 47"/>
              <p:cNvGrpSpPr>
                <a:grpSpLocks/>
              </p:cNvGrpSpPr>
              <p:nvPr/>
            </p:nvGrpSpPr>
            <p:grpSpPr bwMode="auto">
              <a:xfrm>
                <a:off x="576" y="2448"/>
                <a:ext cx="1728" cy="288"/>
                <a:chOff x="576" y="2160"/>
                <a:chExt cx="1728" cy="288"/>
              </a:xfrm>
            </p:grpSpPr>
            <p:sp>
              <p:nvSpPr>
                <p:cNvPr id="124951" name="Rectangle 48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2" name="Rectangle 49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3" name="Rectangle 50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4" name="Rectangle 51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5" name="Rectangle 52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6" name="Rectangle 53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944" name="Group 54"/>
              <p:cNvGrpSpPr>
                <a:grpSpLocks/>
              </p:cNvGrpSpPr>
              <p:nvPr/>
            </p:nvGrpSpPr>
            <p:grpSpPr bwMode="auto">
              <a:xfrm>
                <a:off x="576" y="2736"/>
                <a:ext cx="1728" cy="288"/>
                <a:chOff x="576" y="2160"/>
                <a:chExt cx="1728" cy="288"/>
              </a:xfrm>
            </p:grpSpPr>
            <p:sp>
              <p:nvSpPr>
                <p:cNvPr id="124945" name="Rectangle 55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6" name="Rectangle 56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7" name="Rectangle 57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8" name="Rectangle 58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9" name="Rectangle 59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0" name="Rectangle 60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4935" name="Group 61"/>
            <p:cNvGrpSpPr>
              <a:grpSpLocks/>
            </p:cNvGrpSpPr>
            <p:nvPr/>
          </p:nvGrpSpPr>
          <p:grpSpPr bwMode="auto">
            <a:xfrm>
              <a:off x="576" y="3024"/>
              <a:ext cx="1728" cy="288"/>
              <a:chOff x="576" y="2160"/>
              <a:chExt cx="1728" cy="288"/>
            </a:xfrm>
          </p:grpSpPr>
          <p:sp>
            <p:nvSpPr>
              <p:cNvPr id="124936" name="Rectangle 6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37" name="Rectangle 63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38" name="Rectangle 64"/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39" name="Rectangle 65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40" name="Rectangle 66"/>
              <p:cNvSpPr>
                <a:spLocks noChangeArrowheads="1"/>
              </p:cNvSpPr>
              <p:nvPr/>
            </p:nvSpPr>
            <p:spPr bwMode="auto">
              <a:xfrm>
                <a:off x="1728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41" name="Rectangle 67"/>
              <p:cNvSpPr>
                <a:spLocks noChangeArrowheads="1"/>
              </p:cNvSpPr>
              <p:nvPr/>
            </p:nvSpPr>
            <p:spPr bwMode="auto">
              <a:xfrm>
                <a:off x="201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66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54" name="Group 139"/>
          <p:cNvGrpSpPr>
            <a:grpSpLocks/>
          </p:cNvGrpSpPr>
          <p:nvPr/>
        </p:nvGrpSpPr>
        <p:grpSpPr bwMode="auto">
          <a:xfrm rot="-5400000">
            <a:off x="749300" y="3302000"/>
            <a:ext cx="2971800" cy="2311400"/>
            <a:chOff x="576" y="2160"/>
            <a:chExt cx="1872" cy="1456"/>
          </a:xfrm>
        </p:grpSpPr>
        <p:grpSp>
          <p:nvGrpSpPr>
            <p:cNvPr id="125997" name="Group 140"/>
            <p:cNvGrpSpPr>
              <a:grpSpLocks/>
            </p:cNvGrpSpPr>
            <p:nvPr/>
          </p:nvGrpSpPr>
          <p:grpSpPr bwMode="auto">
            <a:xfrm>
              <a:off x="576" y="3040"/>
              <a:ext cx="1872" cy="576"/>
              <a:chOff x="576" y="2160"/>
              <a:chExt cx="1872" cy="576"/>
            </a:xfrm>
          </p:grpSpPr>
          <p:sp>
            <p:nvSpPr>
              <p:cNvPr id="126008" name="AutoShape 141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9" name="AutoShape 142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10" name="AutoShape 143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11" name="AutoShape 144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98" name="Group 145"/>
            <p:cNvGrpSpPr>
              <a:grpSpLocks/>
            </p:cNvGrpSpPr>
            <p:nvPr/>
          </p:nvGrpSpPr>
          <p:grpSpPr bwMode="auto">
            <a:xfrm>
              <a:off x="576" y="2600"/>
              <a:ext cx="1872" cy="576"/>
              <a:chOff x="576" y="2160"/>
              <a:chExt cx="1872" cy="576"/>
            </a:xfrm>
          </p:grpSpPr>
          <p:sp>
            <p:nvSpPr>
              <p:cNvPr id="126004" name="AutoShape 146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5" name="AutoShape 147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6" name="AutoShape 148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7" name="AutoShape 149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99" name="Group 150"/>
            <p:cNvGrpSpPr>
              <a:grpSpLocks/>
            </p:cNvGrpSpPr>
            <p:nvPr/>
          </p:nvGrpSpPr>
          <p:grpSpPr bwMode="auto">
            <a:xfrm>
              <a:off x="576" y="2160"/>
              <a:ext cx="1872" cy="576"/>
              <a:chOff x="576" y="2160"/>
              <a:chExt cx="1872" cy="576"/>
            </a:xfrm>
          </p:grpSpPr>
          <p:sp>
            <p:nvSpPr>
              <p:cNvPr id="126000" name="AutoShape 151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1" name="AutoShape 152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2" name="AutoShape 153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003" name="AutoShape 154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Advantages of Arrays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943" y="1320800"/>
            <a:ext cx="7932057" cy="4165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Associative Property of Multiplication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(4 x 3) x 2        =       4 x (3 x 2)</a:t>
            </a:r>
          </a:p>
        </p:txBody>
      </p:sp>
      <p:grpSp>
        <p:nvGrpSpPr>
          <p:cNvPr id="125957" name="Group 138"/>
          <p:cNvGrpSpPr>
            <a:grpSpLocks/>
          </p:cNvGrpSpPr>
          <p:nvPr/>
        </p:nvGrpSpPr>
        <p:grpSpPr bwMode="auto">
          <a:xfrm rot="-5400000">
            <a:off x="1389742" y="3784600"/>
            <a:ext cx="2971800" cy="2311400"/>
            <a:chOff x="576" y="2160"/>
            <a:chExt cx="1872" cy="1456"/>
          </a:xfrm>
        </p:grpSpPr>
        <p:grpSp>
          <p:nvGrpSpPr>
            <p:cNvPr id="125982" name="Group 133"/>
            <p:cNvGrpSpPr>
              <a:grpSpLocks/>
            </p:cNvGrpSpPr>
            <p:nvPr/>
          </p:nvGrpSpPr>
          <p:grpSpPr bwMode="auto">
            <a:xfrm>
              <a:off x="576" y="3040"/>
              <a:ext cx="1872" cy="576"/>
              <a:chOff x="576" y="2160"/>
              <a:chExt cx="1872" cy="576"/>
            </a:xfrm>
          </p:grpSpPr>
          <p:sp>
            <p:nvSpPr>
              <p:cNvPr id="125993" name="AutoShape 134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4" name="AutoShape 135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5" name="AutoShape 136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6" name="AutoShape 137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83" name="Group 127"/>
            <p:cNvGrpSpPr>
              <a:grpSpLocks/>
            </p:cNvGrpSpPr>
            <p:nvPr/>
          </p:nvGrpSpPr>
          <p:grpSpPr bwMode="auto">
            <a:xfrm>
              <a:off x="576" y="2600"/>
              <a:ext cx="1872" cy="576"/>
              <a:chOff x="576" y="2160"/>
              <a:chExt cx="1872" cy="576"/>
            </a:xfrm>
          </p:grpSpPr>
          <p:sp>
            <p:nvSpPr>
              <p:cNvPr id="125989" name="AutoShape 128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0" name="AutoShape 129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1" name="AutoShape 130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2" name="AutoShape 131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84" name="Group 126"/>
            <p:cNvGrpSpPr>
              <a:grpSpLocks/>
            </p:cNvGrpSpPr>
            <p:nvPr/>
          </p:nvGrpSpPr>
          <p:grpSpPr bwMode="auto">
            <a:xfrm>
              <a:off x="576" y="2160"/>
              <a:ext cx="1872" cy="576"/>
              <a:chOff x="576" y="2160"/>
              <a:chExt cx="1872" cy="576"/>
            </a:xfrm>
          </p:grpSpPr>
          <p:sp>
            <p:nvSpPr>
              <p:cNvPr id="125985" name="AutoShape 12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6" name="AutoShape 123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7" name="AutoShape 124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8" name="AutoShape 125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5958" name="AutoShape 168"/>
          <p:cNvSpPr>
            <a:spLocks noChangeArrowheads="1"/>
          </p:cNvSpPr>
          <p:nvPr/>
        </p:nvSpPr>
        <p:spPr bwMode="auto">
          <a:xfrm rot="-5400000">
            <a:off x="6503988" y="5537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9" name="AutoShape 169"/>
          <p:cNvSpPr>
            <a:spLocks noChangeArrowheads="1"/>
          </p:cNvSpPr>
          <p:nvPr/>
        </p:nvSpPr>
        <p:spPr bwMode="auto">
          <a:xfrm rot="-5400000">
            <a:off x="5811838" y="5537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0" name="AutoShape 170"/>
          <p:cNvSpPr>
            <a:spLocks noChangeArrowheads="1"/>
          </p:cNvSpPr>
          <p:nvPr/>
        </p:nvSpPr>
        <p:spPr bwMode="auto">
          <a:xfrm rot="-5400000">
            <a:off x="5113338" y="5537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1" name="AutoShape 174"/>
          <p:cNvSpPr>
            <a:spLocks noChangeArrowheads="1"/>
          </p:cNvSpPr>
          <p:nvPr/>
        </p:nvSpPr>
        <p:spPr bwMode="auto">
          <a:xfrm rot="-5400000">
            <a:off x="6729413" y="57531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2" name="AutoShape 175"/>
          <p:cNvSpPr>
            <a:spLocks noChangeArrowheads="1"/>
          </p:cNvSpPr>
          <p:nvPr/>
        </p:nvSpPr>
        <p:spPr bwMode="auto">
          <a:xfrm rot="-5400000">
            <a:off x="6037263" y="57531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3" name="AutoShape 176"/>
          <p:cNvSpPr>
            <a:spLocks noChangeArrowheads="1"/>
          </p:cNvSpPr>
          <p:nvPr/>
        </p:nvSpPr>
        <p:spPr bwMode="auto">
          <a:xfrm rot="-5400000">
            <a:off x="5338763" y="57531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4" name="AutoShape 181"/>
          <p:cNvSpPr>
            <a:spLocks noChangeArrowheads="1"/>
          </p:cNvSpPr>
          <p:nvPr/>
        </p:nvSpPr>
        <p:spPr bwMode="auto">
          <a:xfrm rot="-5400000">
            <a:off x="6503988" y="4686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5" name="AutoShape 182"/>
          <p:cNvSpPr>
            <a:spLocks noChangeArrowheads="1"/>
          </p:cNvSpPr>
          <p:nvPr/>
        </p:nvSpPr>
        <p:spPr bwMode="auto">
          <a:xfrm rot="-5400000">
            <a:off x="5811838" y="4686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6" name="AutoShape 183"/>
          <p:cNvSpPr>
            <a:spLocks noChangeArrowheads="1"/>
          </p:cNvSpPr>
          <p:nvPr/>
        </p:nvSpPr>
        <p:spPr bwMode="auto">
          <a:xfrm rot="-5400000">
            <a:off x="5113338" y="4686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7" name="AutoShape 186"/>
          <p:cNvSpPr>
            <a:spLocks noChangeArrowheads="1"/>
          </p:cNvSpPr>
          <p:nvPr/>
        </p:nvSpPr>
        <p:spPr bwMode="auto">
          <a:xfrm rot="-5400000">
            <a:off x="6729413" y="490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8" name="AutoShape 187"/>
          <p:cNvSpPr>
            <a:spLocks noChangeArrowheads="1"/>
          </p:cNvSpPr>
          <p:nvPr/>
        </p:nvSpPr>
        <p:spPr bwMode="auto">
          <a:xfrm rot="-5400000">
            <a:off x="6037263" y="490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9" name="AutoShape 188"/>
          <p:cNvSpPr>
            <a:spLocks noChangeArrowheads="1"/>
          </p:cNvSpPr>
          <p:nvPr/>
        </p:nvSpPr>
        <p:spPr bwMode="auto">
          <a:xfrm rot="-5400000">
            <a:off x="5338763" y="490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0" name="AutoShape 192"/>
          <p:cNvSpPr>
            <a:spLocks noChangeArrowheads="1"/>
          </p:cNvSpPr>
          <p:nvPr/>
        </p:nvSpPr>
        <p:spPr bwMode="auto">
          <a:xfrm rot="-5400000">
            <a:off x="6510338" y="383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1" name="AutoShape 193"/>
          <p:cNvSpPr>
            <a:spLocks noChangeArrowheads="1"/>
          </p:cNvSpPr>
          <p:nvPr/>
        </p:nvSpPr>
        <p:spPr bwMode="auto">
          <a:xfrm rot="-5400000">
            <a:off x="5818188" y="383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2" name="AutoShape 194"/>
          <p:cNvSpPr>
            <a:spLocks noChangeArrowheads="1"/>
          </p:cNvSpPr>
          <p:nvPr/>
        </p:nvSpPr>
        <p:spPr bwMode="auto">
          <a:xfrm rot="-5400000">
            <a:off x="5119688" y="383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3" name="AutoShape 197"/>
          <p:cNvSpPr>
            <a:spLocks noChangeArrowheads="1"/>
          </p:cNvSpPr>
          <p:nvPr/>
        </p:nvSpPr>
        <p:spPr bwMode="auto">
          <a:xfrm rot="-5400000">
            <a:off x="6735763" y="4051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4" name="AutoShape 198"/>
          <p:cNvSpPr>
            <a:spLocks noChangeArrowheads="1"/>
          </p:cNvSpPr>
          <p:nvPr/>
        </p:nvSpPr>
        <p:spPr bwMode="auto">
          <a:xfrm rot="-5400000">
            <a:off x="6043613" y="4051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5" name="AutoShape 199"/>
          <p:cNvSpPr>
            <a:spLocks noChangeArrowheads="1"/>
          </p:cNvSpPr>
          <p:nvPr/>
        </p:nvSpPr>
        <p:spPr bwMode="auto">
          <a:xfrm rot="-5400000">
            <a:off x="5345113" y="4051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6" name="AutoShape 203"/>
          <p:cNvSpPr>
            <a:spLocks noChangeArrowheads="1"/>
          </p:cNvSpPr>
          <p:nvPr/>
        </p:nvSpPr>
        <p:spPr bwMode="auto">
          <a:xfrm rot="-5400000">
            <a:off x="6516688" y="2971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7" name="AutoShape 204"/>
          <p:cNvSpPr>
            <a:spLocks noChangeArrowheads="1"/>
          </p:cNvSpPr>
          <p:nvPr/>
        </p:nvSpPr>
        <p:spPr bwMode="auto">
          <a:xfrm rot="-5400000">
            <a:off x="5824538" y="2971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8" name="AutoShape 205"/>
          <p:cNvSpPr>
            <a:spLocks noChangeArrowheads="1"/>
          </p:cNvSpPr>
          <p:nvPr/>
        </p:nvSpPr>
        <p:spPr bwMode="auto">
          <a:xfrm rot="-5400000">
            <a:off x="5126038" y="2971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9" name="AutoShape 208"/>
          <p:cNvSpPr>
            <a:spLocks noChangeArrowheads="1"/>
          </p:cNvSpPr>
          <p:nvPr/>
        </p:nvSpPr>
        <p:spPr bwMode="auto">
          <a:xfrm rot="-5400000">
            <a:off x="6742113" y="31877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80" name="AutoShape 209"/>
          <p:cNvSpPr>
            <a:spLocks noChangeArrowheads="1"/>
          </p:cNvSpPr>
          <p:nvPr/>
        </p:nvSpPr>
        <p:spPr bwMode="auto">
          <a:xfrm rot="-5400000">
            <a:off x="6049963" y="31877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125981" name="AutoShape 210"/>
          <p:cNvSpPr>
            <a:spLocks noChangeArrowheads="1"/>
          </p:cNvSpPr>
          <p:nvPr/>
        </p:nvSpPr>
        <p:spPr bwMode="auto">
          <a:xfrm rot="-5400000">
            <a:off x="5351463" y="31877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9"/>
          <p:cNvGrpSpPr>
            <a:grpSpLocks/>
          </p:cNvGrpSpPr>
          <p:nvPr/>
        </p:nvGrpSpPr>
        <p:grpSpPr bwMode="auto">
          <a:xfrm>
            <a:off x="457200" y="4343400"/>
            <a:ext cx="3200400" cy="457200"/>
            <a:chOff x="288" y="2160"/>
            <a:chExt cx="2016" cy="288"/>
          </a:xfrm>
        </p:grpSpPr>
        <p:sp>
          <p:nvSpPr>
            <p:cNvPr id="128053" name="Rectangle 30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4" name="Rectangle 31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5" name="Rectangle 32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6" name="Rectangle 33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7" name="Rectangle 34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8" name="Rectangle 35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9" name="Rectangle 36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3" name="Group 21"/>
          <p:cNvGrpSpPr>
            <a:grpSpLocks/>
          </p:cNvGrpSpPr>
          <p:nvPr/>
        </p:nvGrpSpPr>
        <p:grpSpPr bwMode="auto">
          <a:xfrm>
            <a:off x="457200" y="3886200"/>
            <a:ext cx="3200400" cy="457200"/>
            <a:chOff x="288" y="2160"/>
            <a:chExt cx="2016" cy="288"/>
          </a:xfrm>
        </p:grpSpPr>
        <p:sp>
          <p:nvSpPr>
            <p:cNvPr id="128046" name="Rectangle 22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7" name="Rectangle 23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8" name="Rectangle 24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9" name="Rectangle 25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0" name="Rectangle 26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1" name="Rectangle 27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2" name="Rectangle 28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Advantages of Arrays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Distributive Property</a:t>
            </a:r>
          </a:p>
          <a:p>
            <a:pPr eaLnBrk="1" hangingPunct="1">
              <a:defRPr/>
            </a:pPr>
            <a:endParaRPr lang="en-US" sz="16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/>
              <a:t> 3(5 + 2)         =    3 x 5 + 3 x 2</a:t>
            </a:r>
          </a:p>
        </p:txBody>
      </p:sp>
      <p:grpSp>
        <p:nvGrpSpPr>
          <p:cNvPr id="128006" name="Group 20"/>
          <p:cNvGrpSpPr>
            <a:grpSpLocks/>
          </p:cNvGrpSpPr>
          <p:nvPr/>
        </p:nvGrpSpPr>
        <p:grpSpPr bwMode="auto">
          <a:xfrm>
            <a:off x="457200" y="3429000"/>
            <a:ext cx="3200400" cy="457200"/>
            <a:chOff x="288" y="2160"/>
            <a:chExt cx="2016" cy="288"/>
          </a:xfrm>
        </p:grpSpPr>
        <p:sp>
          <p:nvSpPr>
            <p:cNvPr id="128039" name="Rectangle 6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0" name="Rectangle 7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1" name="Rectangle 8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2" name="Rectangle 9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3" name="Rectangle 10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4" name="Rectangle 11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5" name="Rectangle 12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8007" name="Rectangle 13"/>
          <p:cNvSpPr>
            <a:spLocks noChangeArrowheads="1"/>
          </p:cNvSpPr>
          <p:nvPr/>
        </p:nvSpPr>
        <p:spPr bwMode="auto">
          <a:xfrm>
            <a:off x="457200" y="3429000"/>
            <a:ext cx="2286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8" name="Rectangle 14"/>
          <p:cNvSpPr>
            <a:spLocks noChangeArrowheads="1"/>
          </p:cNvSpPr>
          <p:nvPr/>
        </p:nvSpPr>
        <p:spPr bwMode="auto">
          <a:xfrm>
            <a:off x="2743200" y="34290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9" name="Rectangle 16"/>
          <p:cNvSpPr>
            <a:spLocks noChangeArrowheads="1"/>
          </p:cNvSpPr>
          <p:nvPr/>
        </p:nvSpPr>
        <p:spPr bwMode="auto">
          <a:xfrm>
            <a:off x="457200" y="3886200"/>
            <a:ext cx="2286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0" name="Rectangle 17"/>
          <p:cNvSpPr>
            <a:spLocks noChangeArrowheads="1"/>
          </p:cNvSpPr>
          <p:nvPr/>
        </p:nvSpPr>
        <p:spPr bwMode="auto">
          <a:xfrm>
            <a:off x="457200" y="4343400"/>
            <a:ext cx="2286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1" name="Rectangle 18"/>
          <p:cNvSpPr>
            <a:spLocks noChangeArrowheads="1"/>
          </p:cNvSpPr>
          <p:nvPr/>
        </p:nvSpPr>
        <p:spPr bwMode="auto">
          <a:xfrm>
            <a:off x="2743200" y="38862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2" name="Rectangle 19"/>
          <p:cNvSpPr>
            <a:spLocks noChangeArrowheads="1"/>
          </p:cNvSpPr>
          <p:nvPr/>
        </p:nvSpPr>
        <p:spPr bwMode="auto">
          <a:xfrm>
            <a:off x="2743200" y="43434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13" name="Group 37"/>
          <p:cNvGrpSpPr>
            <a:grpSpLocks/>
          </p:cNvGrpSpPr>
          <p:nvPr/>
        </p:nvGrpSpPr>
        <p:grpSpPr bwMode="auto">
          <a:xfrm>
            <a:off x="5029200" y="3429000"/>
            <a:ext cx="3200400" cy="457200"/>
            <a:chOff x="288" y="2160"/>
            <a:chExt cx="2016" cy="288"/>
          </a:xfrm>
        </p:grpSpPr>
        <p:sp>
          <p:nvSpPr>
            <p:cNvPr id="128032" name="Rectangle 38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3" name="Rectangle 39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4" name="Rectangle 40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5" name="Rectangle 41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6" name="Rectangle 42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7" name="Rectangle 43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8" name="Rectangle 44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14" name="Group 45"/>
          <p:cNvGrpSpPr>
            <a:grpSpLocks/>
          </p:cNvGrpSpPr>
          <p:nvPr/>
        </p:nvGrpSpPr>
        <p:grpSpPr bwMode="auto">
          <a:xfrm>
            <a:off x="5029200" y="3886200"/>
            <a:ext cx="3200400" cy="457200"/>
            <a:chOff x="288" y="2160"/>
            <a:chExt cx="2016" cy="288"/>
          </a:xfrm>
        </p:grpSpPr>
        <p:sp>
          <p:nvSpPr>
            <p:cNvPr id="128025" name="Rectangle 46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6" name="Rectangle 47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7" name="Rectangle 48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8" name="Rectangle 49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9" name="Rectangle 50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0" name="Rectangle 51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1" name="Rectangle 52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15" name="Group 53"/>
          <p:cNvGrpSpPr>
            <a:grpSpLocks/>
          </p:cNvGrpSpPr>
          <p:nvPr/>
        </p:nvGrpSpPr>
        <p:grpSpPr bwMode="auto">
          <a:xfrm>
            <a:off x="5029200" y="4343400"/>
            <a:ext cx="3200400" cy="457200"/>
            <a:chOff x="288" y="2160"/>
            <a:chExt cx="2016" cy="288"/>
          </a:xfrm>
        </p:grpSpPr>
        <p:sp>
          <p:nvSpPr>
            <p:cNvPr id="128018" name="Rectangle 54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9" name="Rectangle 55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0" name="Rectangle 56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1" name="Rectangle 57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2" name="Rectangle 58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3" name="Rectangle 59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4" name="Rectangle 60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8016" name="Rectangle 61"/>
          <p:cNvSpPr>
            <a:spLocks noChangeArrowheads="1"/>
          </p:cNvSpPr>
          <p:nvPr/>
        </p:nvSpPr>
        <p:spPr bwMode="auto">
          <a:xfrm>
            <a:off x="5029200" y="3429000"/>
            <a:ext cx="2286000" cy="13716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7" name="Rectangle 62"/>
          <p:cNvSpPr>
            <a:spLocks noChangeArrowheads="1"/>
          </p:cNvSpPr>
          <p:nvPr/>
        </p:nvSpPr>
        <p:spPr bwMode="auto">
          <a:xfrm>
            <a:off x="7315200" y="3429000"/>
            <a:ext cx="914400" cy="13716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743200" y="3429000"/>
            <a:ext cx="0" cy="1371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4038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6568"/>
            <a:ext cx="6870700" cy="9318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Advantages of Arrays</a:t>
            </a:r>
            <a:br>
              <a:rPr lang="en-US" sz="4000" dirty="0" smtClean="0"/>
            </a:br>
            <a:r>
              <a:rPr lang="en-US" sz="4000" dirty="0" smtClean="0"/>
              <a:t>as a Model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They can be used to support students in learning facts by breaking problem into smaller, known problems</a:t>
            </a:r>
          </a:p>
          <a:p>
            <a:pPr lvl="1" eaLnBrk="1" hangingPunct="1">
              <a:defRPr/>
            </a:pPr>
            <a:r>
              <a:rPr lang="en-US" smtClean="0"/>
              <a:t>For example, 7 x 8</a:t>
            </a:r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1600200" y="4194175"/>
            <a:ext cx="1828800" cy="1600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1276350" y="46418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7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2286000" y="3733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2901950" y="411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3</a:t>
            </a:r>
          </a:p>
        </p:txBody>
      </p:sp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2057400" y="411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5</a:t>
            </a:r>
          </a:p>
        </p:txBody>
      </p:sp>
      <p:sp>
        <p:nvSpPr>
          <p:cNvPr id="193545" name="Line 9"/>
          <p:cNvSpPr>
            <a:spLocks noChangeShapeType="1"/>
          </p:cNvSpPr>
          <p:nvPr/>
        </p:nvSpPr>
        <p:spPr bwMode="auto">
          <a:xfrm>
            <a:off x="2711450" y="4194175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46" name="Line 10"/>
          <p:cNvSpPr>
            <a:spLocks noChangeShapeType="1"/>
          </p:cNvSpPr>
          <p:nvPr/>
        </p:nvSpPr>
        <p:spPr bwMode="auto">
          <a:xfrm flipV="1">
            <a:off x="2349500" y="3902075"/>
            <a:ext cx="2286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47" name="Text Box 11"/>
          <p:cNvSpPr txBox="1">
            <a:spLocks noChangeArrowheads="1"/>
          </p:cNvSpPr>
          <p:nvPr/>
        </p:nvSpPr>
        <p:spPr bwMode="auto">
          <a:xfrm>
            <a:off x="1901825" y="4924425"/>
            <a:ext cx="606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35</a:t>
            </a:r>
          </a:p>
        </p:txBody>
      </p:sp>
      <p:sp>
        <p:nvSpPr>
          <p:cNvPr id="193548" name="Text Box 12"/>
          <p:cNvSpPr txBox="1">
            <a:spLocks noChangeArrowheads="1"/>
          </p:cNvSpPr>
          <p:nvPr/>
        </p:nvSpPr>
        <p:spPr bwMode="auto">
          <a:xfrm>
            <a:off x="2744788" y="4933950"/>
            <a:ext cx="606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21</a:t>
            </a:r>
          </a:p>
        </p:txBody>
      </p:sp>
      <p:sp>
        <p:nvSpPr>
          <p:cNvPr id="193549" name="Text Box 13"/>
          <p:cNvSpPr txBox="1">
            <a:spLocks noChangeArrowheads="1"/>
          </p:cNvSpPr>
          <p:nvPr/>
        </p:nvSpPr>
        <p:spPr bwMode="auto">
          <a:xfrm>
            <a:off x="3238500" y="4911725"/>
            <a:ext cx="1187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= 56</a:t>
            </a:r>
          </a:p>
        </p:txBody>
      </p:sp>
      <p:sp>
        <p:nvSpPr>
          <p:cNvPr id="193550" name="Text Box 14"/>
          <p:cNvSpPr txBox="1">
            <a:spLocks noChangeArrowheads="1"/>
          </p:cNvSpPr>
          <p:nvPr/>
        </p:nvSpPr>
        <p:spPr bwMode="auto">
          <a:xfrm>
            <a:off x="2373313" y="4881563"/>
            <a:ext cx="606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+</a:t>
            </a:r>
          </a:p>
        </p:txBody>
      </p:sp>
      <p:sp>
        <p:nvSpPr>
          <p:cNvPr id="193551" name="Rectangle 15"/>
          <p:cNvSpPr>
            <a:spLocks noChangeArrowheads="1"/>
          </p:cNvSpPr>
          <p:nvPr/>
        </p:nvSpPr>
        <p:spPr bwMode="auto">
          <a:xfrm>
            <a:off x="5453063" y="4200525"/>
            <a:ext cx="1828800" cy="1600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52" name="Text Box 16"/>
          <p:cNvSpPr txBox="1">
            <a:spLocks noChangeArrowheads="1"/>
          </p:cNvSpPr>
          <p:nvPr/>
        </p:nvSpPr>
        <p:spPr bwMode="auto">
          <a:xfrm>
            <a:off x="5167313" y="47371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7</a:t>
            </a:r>
          </a:p>
        </p:txBody>
      </p:sp>
      <p:sp>
        <p:nvSpPr>
          <p:cNvPr id="193553" name="Text Box 17"/>
          <p:cNvSpPr txBox="1">
            <a:spLocks noChangeArrowheads="1"/>
          </p:cNvSpPr>
          <p:nvPr/>
        </p:nvSpPr>
        <p:spPr bwMode="auto">
          <a:xfrm>
            <a:off x="6126163" y="38195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3554" name="Line 18"/>
          <p:cNvSpPr>
            <a:spLocks noChangeShapeType="1"/>
          </p:cNvSpPr>
          <p:nvPr/>
        </p:nvSpPr>
        <p:spPr bwMode="auto">
          <a:xfrm>
            <a:off x="6334125" y="4191000"/>
            <a:ext cx="0" cy="159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55" name="Text Box 19"/>
          <p:cNvSpPr txBox="1">
            <a:spLocks noChangeArrowheads="1"/>
          </p:cNvSpPr>
          <p:nvPr/>
        </p:nvSpPr>
        <p:spPr bwMode="auto">
          <a:xfrm>
            <a:off x="6567488" y="40989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4</a:t>
            </a:r>
          </a:p>
        </p:txBody>
      </p:sp>
      <p:sp>
        <p:nvSpPr>
          <p:cNvPr id="193556" name="Text Box 20"/>
          <p:cNvSpPr txBox="1">
            <a:spLocks noChangeArrowheads="1"/>
          </p:cNvSpPr>
          <p:nvPr/>
        </p:nvSpPr>
        <p:spPr bwMode="auto">
          <a:xfrm>
            <a:off x="5702300" y="411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4</a:t>
            </a:r>
          </a:p>
        </p:txBody>
      </p:sp>
      <p:sp>
        <p:nvSpPr>
          <p:cNvPr id="193557" name="Line 21"/>
          <p:cNvSpPr>
            <a:spLocks noChangeShapeType="1"/>
          </p:cNvSpPr>
          <p:nvPr/>
        </p:nvSpPr>
        <p:spPr bwMode="auto">
          <a:xfrm flipV="1">
            <a:off x="6218238" y="3906838"/>
            <a:ext cx="198437" cy="249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58" name="Text Box 22"/>
          <p:cNvSpPr txBox="1">
            <a:spLocks noChangeArrowheads="1"/>
          </p:cNvSpPr>
          <p:nvPr/>
        </p:nvSpPr>
        <p:spPr bwMode="auto">
          <a:xfrm>
            <a:off x="5611813" y="4956175"/>
            <a:ext cx="588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28</a:t>
            </a:r>
          </a:p>
        </p:txBody>
      </p:sp>
      <p:sp>
        <p:nvSpPr>
          <p:cNvPr id="193559" name="Text Box 23"/>
          <p:cNvSpPr txBox="1">
            <a:spLocks noChangeArrowheads="1"/>
          </p:cNvSpPr>
          <p:nvPr/>
        </p:nvSpPr>
        <p:spPr bwMode="auto">
          <a:xfrm>
            <a:off x="6472238" y="4968875"/>
            <a:ext cx="639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28 </a:t>
            </a:r>
          </a:p>
        </p:txBody>
      </p:sp>
      <p:sp>
        <p:nvSpPr>
          <p:cNvPr id="193560" name="Text Box 24"/>
          <p:cNvSpPr txBox="1">
            <a:spLocks noChangeArrowheads="1"/>
          </p:cNvSpPr>
          <p:nvPr/>
        </p:nvSpPr>
        <p:spPr bwMode="auto">
          <a:xfrm>
            <a:off x="7045325" y="4962525"/>
            <a:ext cx="1187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= 56</a:t>
            </a:r>
          </a:p>
        </p:txBody>
      </p:sp>
      <p:sp>
        <p:nvSpPr>
          <p:cNvPr id="193561" name="Text Box 25"/>
          <p:cNvSpPr txBox="1">
            <a:spLocks noChangeArrowheads="1"/>
          </p:cNvSpPr>
          <p:nvPr/>
        </p:nvSpPr>
        <p:spPr bwMode="auto">
          <a:xfrm>
            <a:off x="6102350" y="4987925"/>
            <a:ext cx="466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10736841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  <p:bldP spid="193540" grpId="0" animBg="1"/>
      <p:bldP spid="193541" grpId="0"/>
      <p:bldP spid="193542" grpId="0"/>
      <p:bldP spid="193543" grpId="0"/>
      <p:bldP spid="193544" grpId="0"/>
      <p:bldP spid="193545" grpId="0" animBg="1"/>
      <p:bldP spid="193546" grpId="0" animBg="1"/>
      <p:bldP spid="193547" grpId="0"/>
      <p:bldP spid="193548" grpId="0"/>
      <p:bldP spid="193549" grpId="0"/>
      <p:bldP spid="193550" grpId="0"/>
      <p:bldP spid="193551" grpId="0" animBg="1"/>
      <p:bldP spid="193552" grpId="0"/>
      <p:bldP spid="193553" grpId="0"/>
      <p:bldP spid="193554" grpId="0" animBg="1"/>
      <p:bldP spid="193555" grpId="0"/>
      <p:bldP spid="193556" grpId="0"/>
      <p:bldP spid="193557" grpId="0" animBg="1"/>
      <p:bldP spid="193558" grpId="0"/>
      <p:bldP spid="193559" grpId="0"/>
      <p:bldP spid="193560" grpId="0"/>
      <p:bldP spid="1935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66800"/>
          </a:xfrm>
        </p:spPr>
        <p:txBody>
          <a:bodyPr/>
          <a:lstStyle/>
          <a:p>
            <a:r>
              <a:rPr lang="en-US" dirty="0" smtClean="0"/>
              <a:t>Teaching Multiplication Facts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8288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20779" y="3878179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0" y="38862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1</a:t>
            </a:r>
            <a:r>
              <a:rPr lang="en-US" sz="3200" baseline="30000" dirty="0" smtClean="0">
                <a:solidFill>
                  <a:schemeClr val="tx2"/>
                </a:solidFill>
              </a:rPr>
              <a:t>st</a:t>
            </a:r>
            <a:r>
              <a:rPr lang="en-US" sz="3200" dirty="0" smtClean="0">
                <a:solidFill>
                  <a:schemeClr val="tx2"/>
                </a:solidFill>
              </a:rPr>
              <a:t> group</a:t>
            </a:r>
          </a:p>
        </p:txBody>
      </p:sp>
    </p:spTree>
    <p:extLst>
      <p:ext uri="{BB962C8B-B14F-4D97-AF65-F5344CB8AC3E}">
        <p14:creationId xmlns:p14="http://schemas.microsoft.com/office/powerpoint/2010/main" val="234669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addition</a:t>
            </a:r>
          </a:p>
          <a:p>
            <a:r>
              <a:rPr lang="en-US" dirty="0" smtClean="0"/>
              <a:t>Skip counting</a:t>
            </a:r>
          </a:p>
          <a:p>
            <a:r>
              <a:rPr lang="en-US" dirty="0" smtClean="0"/>
              <a:t>Drawing arrays and counting</a:t>
            </a:r>
          </a:p>
          <a:p>
            <a:r>
              <a:rPr lang="en-US" dirty="0" smtClean="0"/>
              <a:t>Connect to prior knowledge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Build to automaticity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12388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3352800"/>
          </a:xfrm>
        </p:spPr>
        <p:txBody>
          <a:bodyPr/>
          <a:lstStyle/>
          <a:p>
            <a:r>
              <a:rPr lang="en-US" dirty="0" smtClean="0"/>
              <a:t>3 </a:t>
            </a:r>
            <a:r>
              <a:rPr lang="en-US" dirty="0"/>
              <a:t>x </a:t>
            </a:r>
            <a:r>
              <a:rPr lang="en-US" dirty="0" smtClean="0"/>
              <a:t>2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 lvl="1"/>
            <a:r>
              <a:rPr lang="en-US" sz="3200" dirty="0" smtClean="0"/>
              <a:t>3 </a:t>
            </a:r>
            <a:r>
              <a:rPr lang="en-US" sz="3200" dirty="0"/>
              <a:t>groups of 2</a:t>
            </a:r>
          </a:p>
          <a:p>
            <a:pPr lvl="1">
              <a:buFontTx/>
              <a:buNone/>
            </a:pPr>
            <a:endParaRPr lang="en-US" sz="3200" dirty="0"/>
          </a:p>
          <a:p>
            <a:pPr lvl="1">
              <a:buFontTx/>
              <a:buNone/>
            </a:pPr>
            <a:endParaRPr lang="en-US" sz="1600" dirty="0"/>
          </a:p>
        </p:txBody>
      </p:sp>
      <p:grpSp>
        <p:nvGrpSpPr>
          <p:cNvPr id="912388" name="Group 4"/>
          <p:cNvGrpSpPr>
            <a:grpSpLocks/>
          </p:cNvGrpSpPr>
          <p:nvPr/>
        </p:nvGrpSpPr>
        <p:grpSpPr bwMode="auto">
          <a:xfrm>
            <a:off x="4413250" y="2743200"/>
            <a:ext cx="1101725" cy="1277937"/>
            <a:chOff x="2715" y="1883"/>
            <a:chExt cx="694" cy="805"/>
          </a:xfrm>
          <a:solidFill>
            <a:schemeClr val="accent1"/>
          </a:solidFill>
        </p:grpSpPr>
        <p:sp>
          <p:nvSpPr>
            <p:cNvPr id="912389" name="Oval 5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rgbClr val="6F27A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0" name="AutoShape 6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1" name="AutoShape 7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grpSp>
        <p:nvGrpSpPr>
          <p:cNvPr id="912392" name="Group 8"/>
          <p:cNvGrpSpPr>
            <a:grpSpLocks/>
          </p:cNvGrpSpPr>
          <p:nvPr/>
        </p:nvGrpSpPr>
        <p:grpSpPr bwMode="auto">
          <a:xfrm>
            <a:off x="5734050" y="2743200"/>
            <a:ext cx="1101725" cy="1277937"/>
            <a:chOff x="2715" y="1883"/>
            <a:chExt cx="694" cy="805"/>
          </a:xfrm>
        </p:grpSpPr>
        <p:sp>
          <p:nvSpPr>
            <p:cNvPr id="912393" name="Oval 9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4" name="AutoShape 10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5" name="AutoShape 11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grpSp>
        <p:nvGrpSpPr>
          <p:cNvPr id="912396" name="Group 12"/>
          <p:cNvGrpSpPr>
            <a:grpSpLocks/>
          </p:cNvGrpSpPr>
          <p:nvPr/>
        </p:nvGrpSpPr>
        <p:grpSpPr bwMode="auto">
          <a:xfrm>
            <a:off x="7056438" y="2743200"/>
            <a:ext cx="1101725" cy="1277937"/>
            <a:chOff x="2715" y="1883"/>
            <a:chExt cx="694" cy="805"/>
          </a:xfrm>
        </p:grpSpPr>
        <p:sp>
          <p:nvSpPr>
            <p:cNvPr id="912397" name="Oval 13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8" name="AutoShape 14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9" name="AutoShape 15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583112" y="2705072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429000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877719" y="2705072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77719" y="3410981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00107" y="2730569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00107" y="3387195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4078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387" grpId="0" build="p"/>
      <p:bldP spid="2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3352800"/>
          </a:xfrm>
        </p:spPr>
        <p:txBody>
          <a:bodyPr/>
          <a:lstStyle/>
          <a:p>
            <a:r>
              <a:rPr lang="en-US" dirty="0" smtClean="0"/>
              <a:t>3 </a:t>
            </a:r>
            <a:r>
              <a:rPr lang="en-US" dirty="0"/>
              <a:t>x </a:t>
            </a:r>
            <a:r>
              <a:rPr lang="en-US" dirty="0" smtClean="0"/>
              <a:t>2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 lvl="1"/>
            <a:r>
              <a:rPr lang="en-US" sz="3200" dirty="0" smtClean="0"/>
              <a:t>3 </a:t>
            </a:r>
            <a:r>
              <a:rPr lang="en-US" sz="3200" dirty="0"/>
              <a:t>groups of 2</a:t>
            </a:r>
          </a:p>
          <a:p>
            <a:pPr lvl="1">
              <a:buFontTx/>
              <a:buNone/>
            </a:pPr>
            <a:endParaRPr lang="en-US" sz="3200" dirty="0"/>
          </a:p>
          <a:p>
            <a:pPr lvl="1">
              <a:buFontTx/>
              <a:buNone/>
            </a:pPr>
            <a:endParaRPr lang="en-US" sz="1600" dirty="0"/>
          </a:p>
        </p:txBody>
      </p:sp>
      <p:grpSp>
        <p:nvGrpSpPr>
          <p:cNvPr id="912388" name="Group 4"/>
          <p:cNvGrpSpPr>
            <a:grpSpLocks/>
          </p:cNvGrpSpPr>
          <p:nvPr/>
        </p:nvGrpSpPr>
        <p:grpSpPr bwMode="auto">
          <a:xfrm>
            <a:off x="4413250" y="2743200"/>
            <a:ext cx="1101725" cy="1277937"/>
            <a:chOff x="2715" y="1883"/>
            <a:chExt cx="694" cy="805"/>
          </a:xfrm>
          <a:solidFill>
            <a:schemeClr val="accent1"/>
          </a:solidFill>
        </p:grpSpPr>
        <p:sp>
          <p:nvSpPr>
            <p:cNvPr id="912389" name="Oval 5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rgbClr val="6F27A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0" name="AutoShape 6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1" name="AutoShape 7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grpSp>
        <p:nvGrpSpPr>
          <p:cNvPr id="912392" name="Group 8"/>
          <p:cNvGrpSpPr>
            <a:grpSpLocks/>
          </p:cNvGrpSpPr>
          <p:nvPr/>
        </p:nvGrpSpPr>
        <p:grpSpPr bwMode="auto">
          <a:xfrm>
            <a:off x="5734050" y="2743200"/>
            <a:ext cx="1101725" cy="1277937"/>
            <a:chOff x="2715" y="1883"/>
            <a:chExt cx="694" cy="805"/>
          </a:xfrm>
        </p:grpSpPr>
        <p:sp>
          <p:nvSpPr>
            <p:cNvPr id="912393" name="Oval 9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4" name="AutoShape 10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5" name="AutoShape 11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grpSp>
        <p:nvGrpSpPr>
          <p:cNvPr id="912396" name="Group 12"/>
          <p:cNvGrpSpPr>
            <a:grpSpLocks/>
          </p:cNvGrpSpPr>
          <p:nvPr/>
        </p:nvGrpSpPr>
        <p:grpSpPr bwMode="auto">
          <a:xfrm>
            <a:off x="7056438" y="2743200"/>
            <a:ext cx="1101725" cy="1277937"/>
            <a:chOff x="2715" y="1883"/>
            <a:chExt cx="694" cy="805"/>
          </a:xfrm>
        </p:grpSpPr>
        <p:sp>
          <p:nvSpPr>
            <p:cNvPr id="912397" name="Oval 13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8" name="AutoShape 14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9" name="AutoShape 15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588042" y="3025914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911516" y="3025914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2971800"/>
            <a:ext cx="76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5379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387" grpId="0" build="p"/>
      <p:bldP spid="17" grpId="0" animBg="1"/>
      <p:bldP spid="1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Mathematical Reasoning</a:t>
            </a:r>
          </a:p>
        </p:txBody>
      </p:sp>
      <p:sp>
        <p:nvSpPr>
          <p:cNvPr id="2078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25000"/>
              </a:spcAft>
              <a:buFont typeface="Wingdings 2" pitchFamily="18" charset="2"/>
              <a:buNone/>
            </a:pPr>
            <a:r>
              <a:rPr lang="en-US" smtClean="0"/>
              <a:t>The process of problem solving involves</a:t>
            </a:r>
          </a:p>
          <a:p>
            <a:pPr>
              <a:spcAft>
                <a:spcPct val="25000"/>
              </a:spcAft>
            </a:pPr>
            <a:r>
              <a:rPr lang="en-US" smtClean="0"/>
              <a:t>Making conjectures</a:t>
            </a:r>
          </a:p>
          <a:p>
            <a:pPr>
              <a:spcAft>
                <a:spcPct val="25000"/>
              </a:spcAft>
            </a:pPr>
            <a:r>
              <a:rPr lang="en-US" smtClean="0"/>
              <a:t>Recognizing existing patterns</a:t>
            </a:r>
          </a:p>
          <a:p>
            <a:pPr>
              <a:spcAft>
                <a:spcPct val="25000"/>
              </a:spcAft>
            </a:pPr>
            <a:r>
              <a:rPr lang="en-US" smtClean="0"/>
              <a:t>Searching for connections to known mathematics</a:t>
            </a:r>
          </a:p>
          <a:p>
            <a:pPr>
              <a:spcAft>
                <a:spcPct val="25000"/>
              </a:spcAft>
            </a:pPr>
            <a:r>
              <a:rPr lang="en-US" smtClean="0"/>
              <a:t>Translating the gist of a problem into mathematical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07915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3352800"/>
          </a:xfrm>
        </p:spPr>
        <p:txBody>
          <a:bodyPr/>
          <a:lstStyle/>
          <a:p>
            <a:r>
              <a:rPr lang="en-US" dirty="0" smtClean="0"/>
              <a:t>3 </a:t>
            </a:r>
            <a:r>
              <a:rPr lang="en-US" dirty="0"/>
              <a:t>x </a:t>
            </a:r>
            <a:r>
              <a:rPr lang="en-US" dirty="0" smtClean="0"/>
              <a:t>2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 lvl="1"/>
            <a:r>
              <a:rPr lang="en-US" sz="3200" dirty="0" smtClean="0"/>
              <a:t>3 </a:t>
            </a:r>
            <a:r>
              <a:rPr lang="en-US" sz="3200" dirty="0"/>
              <a:t>groups of 2</a:t>
            </a:r>
          </a:p>
          <a:p>
            <a:pPr lvl="1">
              <a:buFontTx/>
              <a:buNone/>
            </a:pPr>
            <a:endParaRPr lang="en-US" sz="3200" dirty="0"/>
          </a:p>
          <a:p>
            <a:pPr lvl="1">
              <a:buFontTx/>
              <a:buNone/>
            </a:pPr>
            <a:endParaRPr lang="en-US" sz="1600" dirty="0"/>
          </a:p>
        </p:txBody>
      </p:sp>
      <p:grpSp>
        <p:nvGrpSpPr>
          <p:cNvPr id="912388" name="Group 4"/>
          <p:cNvGrpSpPr>
            <a:grpSpLocks/>
          </p:cNvGrpSpPr>
          <p:nvPr/>
        </p:nvGrpSpPr>
        <p:grpSpPr bwMode="auto">
          <a:xfrm>
            <a:off x="4413250" y="2743200"/>
            <a:ext cx="1101725" cy="1277937"/>
            <a:chOff x="2715" y="1883"/>
            <a:chExt cx="694" cy="805"/>
          </a:xfrm>
          <a:solidFill>
            <a:schemeClr val="accent1"/>
          </a:solidFill>
        </p:grpSpPr>
        <p:sp>
          <p:nvSpPr>
            <p:cNvPr id="912389" name="Oval 5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rgbClr val="6F27A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0" name="AutoShape 6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1" name="AutoShape 7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grpSp>
        <p:nvGrpSpPr>
          <p:cNvPr id="912392" name="Group 8"/>
          <p:cNvGrpSpPr>
            <a:grpSpLocks/>
          </p:cNvGrpSpPr>
          <p:nvPr/>
        </p:nvGrpSpPr>
        <p:grpSpPr bwMode="auto">
          <a:xfrm>
            <a:off x="5734050" y="2743200"/>
            <a:ext cx="1101725" cy="1277937"/>
            <a:chOff x="2715" y="1883"/>
            <a:chExt cx="694" cy="805"/>
          </a:xfrm>
        </p:grpSpPr>
        <p:sp>
          <p:nvSpPr>
            <p:cNvPr id="912393" name="Oval 9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4" name="AutoShape 10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5" name="AutoShape 11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grpSp>
        <p:nvGrpSpPr>
          <p:cNvPr id="912396" name="Group 12"/>
          <p:cNvGrpSpPr>
            <a:grpSpLocks/>
          </p:cNvGrpSpPr>
          <p:nvPr/>
        </p:nvGrpSpPr>
        <p:grpSpPr bwMode="auto">
          <a:xfrm>
            <a:off x="7056438" y="2743200"/>
            <a:ext cx="1101725" cy="1277937"/>
            <a:chOff x="2715" y="1883"/>
            <a:chExt cx="694" cy="805"/>
          </a:xfrm>
        </p:grpSpPr>
        <p:sp>
          <p:nvSpPr>
            <p:cNvPr id="912397" name="Oval 13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8" name="AutoShape 14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  <p:sp>
          <p:nvSpPr>
            <p:cNvPr id="912399" name="AutoShape 15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  <a:latin typeface="Tahoma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692817" y="4267200"/>
            <a:ext cx="3125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</a:rPr>
              <a:t>2 + 2 + 2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38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387" grpId="0" build="p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 by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Doubles Facts</a:t>
            </a:r>
          </a:p>
          <a:p>
            <a:r>
              <a:rPr lang="en-US" dirty="0" smtClean="0"/>
              <a:t>3 + 3</a:t>
            </a:r>
          </a:p>
          <a:p>
            <a:r>
              <a:rPr lang="en-US" dirty="0" smtClean="0"/>
              <a:t>2 x 3</a:t>
            </a:r>
          </a:p>
          <a:p>
            <a:endParaRPr lang="en-US" dirty="0"/>
          </a:p>
          <a:p>
            <a:r>
              <a:rPr lang="en-US" dirty="0" smtClean="0"/>
              <a:t>5 + 5 </a:t>
            </a:r>
          </a:p>
          <a:p>
            <a:r>
              <a:rPr lang="en-US" dirty="0" smtClean="0"/>
              <a:t>2 x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 by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Doubling</a:t>
            </a:r>
          </a:p>
          <a:p>
            <a:r>
              <a:rPr lang="en-US" dirty="0" smtClean="0"/>
              <a:t>2 x 3 (2 groups of 3)</a:t>
            </a:r>
          </a:p>
          <a:p>
            <a:r>
              <a:rPr lang="en-US" dirty="0" smtClean="0"/>
              <a:t>4 x 3 (4 groups </a:t>
            </a:r>
            <a:r>
              <a:rPr lang="en-US" dirty="0"/>
              <a:t>of 3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2 x 5 (2 </a:t>
            </a:r>
            <a:r>
              <a:rPr lang="en-US" dirty="0"/>
              <a:t>groups of </a:t>
            </a:r>
            <a:r>
              <a:rPr lang="en-US" dirty="0" smtClean="0"/>
              <a:t>5)</a:t>
            </a:r>
          </a:p>
          <a:p>
            <a:r>
              <a:rPr lang="en-US" dirty="0" smtClean="0"/>
              <a:t>4 x 5 (4 </a:t>
            </a:r>
            <a:r>
              <a:rPr lang="en-US" dirty="0"/>
              <a:t>groups of </a:t>
            </a:r>
            <a:r>
              <a:rPr lang="en-US" dirty="0" smtClean="0"/>
              <a:t>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5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 by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Doubles, then add on</a:t>
            </a:r>
          </a:p>
          <a:p>
            <a:r>
              <a:rPr lang="en-US" dirty="0" smtClean="0"/>
              <a:t>2 x 3 (2 groups of 3)</a:t>
            </a:r>
          </a:p>
          <a:p>
            <a:r>
              <a:rPr lang="en-US" dirty="0"/>
              <a:t>3</a:t>
            </a:r>
            <a:r>
              <a:rPr lang="en-US" dirty="0" smtClean="0"/>
              <a:t> x 3 (3 groups </a:t>
            </a:r>
            <a:r>
              <a:rPr lang="en-US" dirty="0"/>
              <a:t>of 3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2 x 5 (2 </a:t>
            </a:r>
            <a:r>
              <a:rPr lang="en-US" dirty="0"/>
              <a:t>groups of </a:t>
            </a:r>
            <a:r>
              <a:rPr lang="en-US" dirty="0" smtClean="0"/>
              <a:t>5)</a:t>
            </a:r>
          </a:p>
          <a:p>
            <a:r>
              <a:rPr lang="en-US" dirty="0"/>
              <a:t>3</a:t>
            </a:r>
            <a:r>
              <a:rPr lang="en-US" dirty="0" smtClean="0"/>
              <a:t> x 5 (3 </a:t>
            </a:r>
            <a:r>
              <a:rPr lang="en-US" dirty="0"/>
              <a:t>groups of </a:t>
            </a:r>
            <a:r>
              <a:rPr lang="en-US" dirty="0" smtClean="0"/>
              <a:t>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0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66800"/>
          </a:xfrm>
        </p:spPr>
        <p:txBody>
          <a:bodyPr/>
          <a:lstStyle/>
          <a:p>
            <a:r>
              <a:rPr lang="en-US" dirty="0" smtClean="0"/>
              <a:t>Teaching Multiplication Facts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8288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20779" y="3878179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0" y="38862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59968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2</a:t>
            </a:r>
          </a:p>
        </p:txBody>
      </p:sp>
    </p:spTree>
    <p:extLst>
      <p:ext uri="{BB962C8B-B14F-4D97-AF65-F5344CB8AC3E}">
        <p14:creationId xmlns:p14="http://schemas.microsoft.com/office/powerpoint/2010/main" val="23801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on what they already know</a:t>
            </a:r>
          </a:p>
          <a:p>
            <a:pPr lvl="1"/>
            <a:r>
              <a:rPr lang="en-US" dirty="0" smtClean="0"/>
              <a:t>Breaking apart areas into smaller known areas</a:t>
            </a:r>
          </a:p>
          <a:p>
            <a:r>
              <a:rPr lang="en-US" dirty="0" smtClean="0"/>
              <a:t>Distributive property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Build to automaticity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6104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Apart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742535" y="2133600"/>
            <a:ext cx="5638800" cy="2819400"/>
          </a:xfrm>
          <a:prstGeom prst="rect">
            <a:avLst/>
          </a:prstGeom>
          <a:noFill/>
          <a:ln w="444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3189357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chemeClr val="tx2"/>
                </a:solidFill>
              </a:rPr>
              <a:t>4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2694" y="1511979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7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66800"/>
          </a:xfrm>
        </p:spPr>
        <p:txBody>
          <a:bodyPr/>
          <a:lstStyle/>
          <a:p>
            <a:r>
              <a:rPr lang="en-US" dirty="0" smtClean="0"/>
              <a:t>Teaching Multiplication Facts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8288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20779" y="3878179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0" y="38862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59968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8747" y="4965411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3</a:t>
            </a:r>
          </a:p>
        </p:txBody>
      </p:sp>
    </p:spTree>
    <p:extLst>
      <p:ext uri="{BB962C8B-B14F-4D97-AF65-F5344CB8AC3E}">
        <p14:creationId xmlns:p14="http://schemas.microsoft.com/office/powerpoint/2010/main" val="6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Commutative property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Build to automaticity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9931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66800"/>
          </a:xfrm>
        </p:spPr>
        <p:txBody>
          <a:bodyPr/>
          <a:lstStyle/>
          <a:p>
            <a:r>
              <a:rPr lang="en-US" dirty="0" smtClean="0"/>
              <a:t>Teaching Multiplication Facts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8288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20779" y="3878179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0" y="38862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1143000"/>
            <a:ext cx="2743200" cy="27432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59968" y="2222212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8747" y="4965411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3979" y="4948988"/>
            <a:ext cx="2743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Group 4</a:t>
            </a:r>
          </a:p>
        </p:txBody>
      </p:sp>
    </p:spTree>
    <p:extLst>
      <p:ext uri="{BB962C8B-B14F-4D97-AF65-F5344CB8AC3E}">
        <p14:creationId xmlns:p14="http://schemas.microsoft.com/office/powerpoint/2010/main" val="26495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Mathematical Reasoning</a:t>
            </a:r>
          </a:p>
        </p:txBody>
      </p:sp>
      <p:sp>
        <p:nvSpPr>
          <p:cNvPr id="208899" name="Rectangle 3"/>
          <p:cNvSpPr>
            <a:spLocks noGrp="1"/>
          </p:cNvSpPr>
          <p:nvPr>
            <p:ph type="body" idx="1"/>
          </p:nvPr>
        </p:nvSpPr>
        <p:spPr>
          <a:xfrm>
            <a:off x="152400" y="1250950"/>
            <a:ext cx="8229600" cy="484505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dirty="0" smtClean="0"/>
              <a:t>Putting </a:t>
            </a:r>
            <a:r>
              <a:rPr lang="en-US" dirty="0" smtClean="0"/>
              <a:t>together different pieces of information</a:t>
            </a:r>
          </a:p>
          <a:p>
            <a:pPr>
              <a:spcAft>
                <a:spcPct val="50000"/>
              </a:spcAft>
            </a:pPr>
            <a:r>
              <a:rPr lang="en-US" dirty="0" smtClean="0"/>
              <a:t>Developing a range of strategies to use </a:t>
            </a:r>
          </a:p>
          <a:p>
            <a:pPr>
              <a:spcAft>
                <a:spcPct val="50000"/>
              </a:spcAft>
            </a:pPr>
            <a:r>
              <a:rPr lang="en-US" dirty="0" smtClean="0"/>
              <a:t>Verifying the correctness of the solution</a:t>
            </a:r>
          </a:p>
          <a:p>
            <a:pPr>
              <a:spcAft>
                <a:spcPct val="50000"/>
              </a:spcAft>
            </a:pPr>
            <a:r>
              <a:rPr lang="en-US" dirty="0" smtClean="0"/>
              <a:t>Applying skills that require and strengthen  student’s conceptual and procedural competencies</a:t>
            </a:r>
          </a:p>
        </p:txBody>
      </p:sp>
    </p:spTree>
    <p:extLst>
      <p:ext uri="{BB962C8B-B14F-4D97-AF65-F5344CB8AC3E}">
        <p14:creationId xmlns:p14="http://schemas.microsoft.com/office/powerpoint/2010/main" val="423516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on what they already know</a:t>
            </a:r>
          </a:p>
          <a:p>
            <a:pPr lvl="1"/>
            <a:r>
              <a:rPr lang="en-US" dirty="0"/>
              <a:t>Breaking apart areas into smaller known areas</a:t>
            </a:r>
          </a:p>
          <a:p>
            <a:r>
              <a:rPr lang="en-US"/>
              <a:t>Distributive property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b="1" i="1" dirty="0"/>
              <a:t>Build to automaticity</a:t>
            </a:r>
          </a:p>
        </p:txBody>
      </p:sp>
    </p:spTree>
    <p:extLst>
      <p:ext uri="{BB962C8B-B14F-4D97-AF65-F5344CB8AC3E}">
        <p14:creationId xmlns:p14="http://schemas.microsoft.com/office/powerpoint/2010/main" val="170485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Distributive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Distributive Property: The Core of Multiplication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Teaching Children Mathematics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December 2013/January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44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63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4400" smtClean="0"/>
              <a:t>Reasoning about Multiplication </a:t>
            </a:r>
            <a:r>
              <a:rPr lang="en-US" sz="4400" dirty="0" smtClean="0"/>
              <a:t>and Division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http://fw.to/sQh6P7I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Multiplying Larger Numbers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3218" y="1912254"/>
            <a:ext cx="16002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23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 smtClean="0"/>
              <a:t>x  4</a:t>
            </a:r>
          </a:p>
        </p:txBody>
      </p:sp>
    </p:spTree>
    <p:extLst>
      <p:ext uri="{BB962C8B-B14F-4D97-AF65-F5344CB8AC3E}">
        <p14:creationId xmlns:p14="http://schemas.microsoft.com/office/powerpoint/2010/main" val="217772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Using Arrays to Multiply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82700"/>
            <a:ext cx="16002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23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 smtClean="0"/>
              <a:t>x  4</a:t>
            </a:r>
          </a:p>
        </p:txBody>
      </p:sp>
      <p:sp>
        <p:nvSpPr>
          <p:cNvPr id="194730" name="Text Box 170"/>
          <p:cNvSpPr txBox="1">
            <a:spLocks noChangeArrowheads="1"/>
          </p:cNvSpPr>
          <p:nvPr/>
        </p:nvSpPr>
        <p:spPr bwMode="auto">
          <a:xfrm>
            <a:off x="2017713" y="30114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20 </a:t>
            </a:r>
          </a:p>
        </p:txBody>
      </p:sp>
      <p:sp>
        <p:nvSpPr>
          <p:cNvPr id="194731" name="Text Box 171"/>
          <p:cNvSpPr txBox="1">
            <a:spLocks noChangeArrowheads="1"/>
          </p:cNvSpPr>
          <p:nvPr/>
        </p:nvSpPr>
        <p:spPr bwMode="auto">
          <a:xfrm>
            <a:off x="2017713" y="37480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3 </a:t>
            </a:r>
          </a:p>
        </p:txBody>
      </p:sp>
      <p:sp>
        <p:nvSpPr>
          <p:cNvPr id="194732" name="Text Box 172"/>
          <p:cNvSpPr txBox="1">
            <a:spLocks noChangeArrowheads="1"/>
          </p:cNvSpPr>
          <p:nvPr/>
        </p:nvSpPr>
        <p:spPr bwMode="auto">
          <a:xfrm>
            <a:off x="4356100" y="30114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80 </a:t>
            </a:r>
          </a:p>
        </p:txBody>
      </p:sp>
      <p:sp>
        <p:nvSpPr>
          <p:cNvPr id="194733" name="Text Box 173"/>
          <p:cNvSpPr txBox="1">
            <a:spLocks noChangeArrowheads="1"/>
          </p:cNvSpPr>
          <p:nvPr/>
        </p:nvSpPr>
        <p:spPr bwMode="auto">
          <a:xfrm>
            <a:off x="4362450" y="37480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12 </a:t>
            </a:r>
          </a:p>
        </p:txBody>
      </p:sp>
      <p:grpSp>
        <p:nvGrpSpPr>
          <p:cNvPr id="194857" name="Group 297"/>
          <p:cNvGrpSpPr>
            <a:grpSpLocks/>
          </p:cNvGrpSpPr>
          <p:nvPr/>
        </p:nvGrpSpPr>
        <p:grpSpPr bwMode="auto">
          <a:xfrm>
            <a:off x="7734300" y="1449388"/>
            <a:ext cx="828675" cy="1092200"/>
            <a:chOff x="4613" y="3158"/>
            <a:chExt cx="522" cy="688"/>
          </a:xfrm>
        </p:grpSpPr>
        <p:grpSp>
          <p:nvGrpSpPr>
            <p:cNvPr id="130177" name="Group 174"/>
            <p:cNvGrpSpPr>
              <a:grpSpLocks/>
            </p:cNvGrpSpPr>
            <p:nvPr/>
          </p:nvGrpSpPr>
          <p:grpSpPr bwMode="auto">
            <a:xfrm>
              <a:off x="4613" y="3158"/>
              <a:ext cx="520" cy="172"/>
              <a:chOff x="4355" y="2474"/>
              <a:chExt cx="520" cy="172"/>
            </a:xfrm>
          </p:grpSpPr>
          <p:sp>
            <p:nvSpPr>
              <p:cNvPr id="130190" name="Rectangle 62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91" name="Rectangle 64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92" name="Rectangle 65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0178" name="Group 175"/>
            <p:cNvGrpSpPr>
              <a:grpSpLocks/>
            </p:cNvGrpSpPr>
            <p:nvPr/>
          </p:nvGrpSpPr>
          <p:grpSpPr bwMode="auto">
            <a:xfrm>
              <a:off x="4613" y="3330"/>
              <a:ext cx="520" cy="172"/>
              <a:chOff x="4355" y="2474"/>
              <a:chExt cx="520" cy="172"/>
            </a:xfrm>
          </p:grpSpPr>
          <p:sp>
            <p:nvSpPr>
              <p:cNvPr id="130187" name="Rectangle 176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88" name="Rectangle 177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89" name="Rectangle 178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0179" name="Group 179"/>
            <p:cNvGrpSpPr>
              <a:grpSpLocks/>
            </p:cNvGrpSpPr>
            <p:nvPr/>
          </p:nvGrpSpPr>
          <p:grpSpPr bwMode="auto">
            <a:xfrm>
              <a:off x="4613" y="3502"/>
              <a:ext cx="520" cy="172"/>
              <a:chOff x="4355" y="2474"/>
              <a:chExt cx="520" cy="172"/>
            </a:xfrm>
          </p:grpSpPr>
          <p:sp>
            <p:nvSpPr>
              <p:cNvPr id="130184" name="Rectangle 180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85" name="Rectangle 181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86" name="Rectangle 182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0180" name="Group 183"/>
            <p:cNvGrpSpPr>
              <a:grpSpLocks/>
            </p:cNvGrpSpPr>
            <p:nvPr/>
          </p:nvGrpSpPr>
          <p:grpSpPr bwMode="auto">
            <a:xfrm>
              <a:off x="4615" y="3674"/>
              <a:ext cx="520" cy="172"/>
              <a:chOff x="4355" y="2474"/>
              <a:chExt cx="520" cy="172"/>
            </a:xfrm>
          </p:grpSpPr>
          <p:sp>
            <p:nvSpPr>
              <p:cNvPr id="130181" name="Rectangle 184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82" name="Rectangle 185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83" name="Rectangle 186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4747" name="Text Box 187"/>
          <p:cNvSpPr txBox="1">
            <a:spLocks noChangeArrowheads="1"/>
          </p:cNvSpPr>
          <p:nvPr/>
        </p:nvSpPr>
        <p:spPr bwMode="auto">
          <a:xfrm>
            <a:off x="784225" y="2854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80 </a:t>
            </a:r>
          </a:p>
        </p:txBody>
      </p:sp>
      <p:sp>
        <p:nvSpPr>
          <p:cNvPr id="194748" name="Line 188"/>
          <p:cNvSpPr>
            <a:spLocks noChangeShapeType="1"/>
          </p:cNvSpPr>
          <p:nvPr/>
        </p:nvSpPr>
        <p:spPr bwMode="auto">
          <a:xfrm>
            <a:off x="569913" y="4260850"/>
            <a:ext cx="1106487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9" name="Text Box 189"/>
          <p:cNvSpPr txBox="1">
            <a:spLocks noChangeArrowheads="1"/>
          </p:cNvSpPr>
          <p:nvPr/>
        </p:nvSpPr>
        <p:spPr bwMode="auto">
          <a:xfrm>
            <a:off x="809625" y="35782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12 </a:t>
            </a:r>
          </a:p>
        </p:txBody>
      </p:sp>
      <p:sp>
        <p:nvSpPr>
          <p:cNvPr id="194750" name="Text Box 190"/>
          <p:cNvSpPr txBox="1">
            <a:spLocks noChangeArrowheads="1"/>
          </p:cNvSpPr>
          <p:nvPr/>
        </p:nvSpPr>
        <p:spPr bwMode="auto">
          <a:xfrm>
            <a:off x="811213" y="4251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92 </a:t>
            </a:r>
          </a:p>
        </p:txBody>
      </p:sp>
      <p:grpSp>
        <p:nvGrpSpPr>
          <p:cNvPr id="194751" name="Group 191"/>
          <p:cNvGrpSpPr>
            <a:grpSpLocks/>
          </p:cNvGrpSpPr>
          <p:nvPr/>
        </p:nvGrpSpPr>
        <p:grpSpPr bwMode="auto">
          <a:xfrm>
            <a:off x="2262188" y="1447800"/>
            <a:ext cx="2736850" cy="1093788"/>
            <a:chOff x="1407" y="7887"/>
            <a:chExt cx="4311" cy="1723"/>
          </a:xfrm>
        </p:grpSpPr>
        <p:grpSp>
          <p:nvGrpSpPr>
            <p:cNvPr id="130125" name="Group 192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30165" name="Group 193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17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7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74" name="Rectangle 19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75" name="Rectangle 19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76" name="Rectangle 19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166" name="Group 199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167" name="Rectangle 20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68" name="Rectangle 20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69" name="Rectangle 20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70" name="Rectangle 20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71" name="Rectangle 20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126" name="Group 205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30153" name="Group 20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160" name="Rectangle 20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61" name="Rectangle 20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62" name="Rectangle 20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63" name="Rectangle 2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64" name="Rectangle 2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154" name="Group 2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155" name="Rectangle 2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6" name="Rectangle 2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7" name="Rectangle 2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8" name="Rectangle 2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9" name="Rectangle 2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127" name="Group 218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30141" name="Group 21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148" name="Rectangle 22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49" name="Rectangle 22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1" name="Rectangle 22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52" name="Rectangle 22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142" name="Group 22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143" name="Rectangle 22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44" name="Rectangle 22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45" name="Rectangle 22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46" name="Rectangle 22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47" name="Rectangle 23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128" name="Group 231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30129" name="Group 232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136" name="Rectangle 23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7" name="Rectangle 23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8" name="Rectangle 23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9" name="Rectangle 23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40" name="Rectangle 23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130" name="Group 238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131" name="Rectangle 239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2" name="Rectangle 240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3" name="Rectangle 241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4" name="Rectangle 242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35" name="Rectangle 243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4804" name="Group 244"/>
          <p:cNvGrpSpPr>
            <a:grpSpLocks/>
          </p:cNvGrpSpPr>
          <p:nvPr/>
        </p:nvGrpSpPr>
        <p:grpSpPr bwMode="auto">
          <a:xfrm>
            <a:off x="4999038" y="1446213"/>
            <a:ext cx="2736850" cy="1093787"/>
            <a:chOff x="1407" y="7887"/>
            <a:chExt cx="4311" cy="1723"/>
          </a:xfrm>
        </p:grpSpPr>
        <p:grpSp>
          <p:nvGrpSpPr>
            <p:cNvPr id="130073" name="Group 245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30113" name="Group 24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120" name="Rectangle 24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21" name="Rectangle 24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22" name="Rectangle 24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23" name="Rectangle 25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24" name="Rectangle 25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114" name="Group 25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115" name="Rectangle 25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6" name="Rectangle 25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7" name="Rectangle 25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8" name="Rectangle 25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9" name="Rectangle 25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074" name="Group 258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30101" name="Group 25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108" name="Rectangle 26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09" name="Rectangle 26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0" name="Rectangle 26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1" name="Rectangle 26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12" name="Rectangle 26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102" name="Group 26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103" name="Rectangle 26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04" name="Rectangle 26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05" name="Rectangle 26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06" name="Rectangle 26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07" name="Rectangle 27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075" name="Group 271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30089" name="Group 272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096" name="Rectangle 27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7" name="Rectangle 27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8" name="Rectangle 27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9" name="Rectangle 27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00" name="Rectangle 27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090" name="Group 278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091" name="Rectangle 279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4" name="Rectangle 282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95" name="Rectangle 283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076" name="Group 284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30077" name="Group 285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0084" name="Rectangle 28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5" name="Rectangle 28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6" name="Rectangle 28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7" name="Rectangle 28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8" name="Rectangle 29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0078" name="Group 291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0079" name="Rectangle 29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0" name="Rectangle 29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1" name="Rectangle 29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2" name="Rectangle 29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83" name="Rectangle 29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4858" name="Group 298"/>
          <p:cNvGrpSpPr>
            <a:grpSpLocks/>
          </p:cNvGrpSpPr>
          <p:nvPr/>
        </p:nvGrpSpPr>
        <p:grpSpPr bwMode="auto">
          <a:xfrm>
            <a:off x="2262188" y="1449388"/>
            <a:ext cx="2736850" cy="1095375"/>
            <a:chOff x="6270" y="7813"/>
            <a:chExt cx="4310" cy="1725"/>
          </a:xfrm>
        </p:grpSpPr>
        <p:sp>
          <p:nvSpPr>
            <p:cNvPr id="130069" name="Rectangle 299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70" name="Rectangle 300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71" name="Rectangle 301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72" name="Rectangle 302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863" name="Group 303"/>
          <p:cNvGrpSpPr>
            <a:grpSpLocks/>
          </p:cNvGrpSpPr>
          <p:nvPr/>
        </p:nvGrpSpPr>
        <p:grpSpPr bwMode="auto">
          <a:xfrm>
            <a:off x="4997450" y="1444625"/>
            <a:ext cx="2736850" cy="1095375"/>
            <a:chOff x="6270" y="7813"/>
            <a:chExt cx="4310" cy="1725"/>
          </a:xfrm>
        </p:grpSpPr>
        <p:sp>
          <p:nvSpPr>
            <p:cNvPr id="130065" name="Rectangle 304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66" name="Rectangle 305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67" name="Rectangle 306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68" name="Rectangle 307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670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  <p:bldP spid="194730" grpId="0"/>
      <p:bldP spid="194731" grpId="0"/>
      <p:bldP spid="194732" grpId="0"/>
      <p:bldP spid="194733" grpId="0"/>
      <p:bldP spid="194747" grpId="0"/>
      <p:bldP spid="194748" grpId="0" animBg="1"/>
      <p:bldP spid="194749" grpId="0"/>
      <p:bldP spid="19475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Using Arrays to Multiply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82700"/>
            <a:ext cx="16002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23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 smtClean="0"/>
              <a:t>x  4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2017713" y="30114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3 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2017713" y="37480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20 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4178300" y="30114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12 </a:t>
            </a: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4362450" y="37480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80 </a:t>
            </a:r>
          </a:p>
        </p:txBody>
      </p:sp>
      <p:grpSp>
        <p:nvGrpSpPr>
          <p:cNvPr id="196616" name="Group 8"/>
          <p:cNvGrpSpPr>
            <a:grpSpLocks/>
          </p:cNvGrpSpPr>
          <p:nvPr/>
        </p:nvGrpSpPr>
        <p:grpSpPr bwMode="auto">
          <a:xfrm>
            <a:off x="7734300" y="1449388"/>
            <a:ext cx="828675" cy="1092200"/>
            <a:chOff x="4613" y="3158"/>
            <a:chExt cx="522" cy="688"/>
          </a:xfrm>
        </p:grpSpPr>
        <p:grpSp>
          <p:nvGrpSpPr>
            <p:cNvPr id="131201" name="Group 9"/>
            <p:cNvGrpSpPr>
              <a:grpSpLocks/>
            </p:cNvGrpSpPr>
            <p:nvPr/>
          </p:nvGrpSpPr>
          <p:grpSpPr bwMode="auto">
            <a:xfrm>
              <a:off x="4613" y="3158"/>
              <a:ext cx="520" cy="172"/>
              <a:chOff x="4355" y="2474"/>
              <a:chExt cx="520" cy="172"/>
            </a:xfrm>
          </p:grpSpPr>
          <p:sp>
            <p:nvSpPr>
              <p:cNvPr id="131214" name="Rectangle 10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15" name="Rectangle 11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16" name="Rectangle 12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1202" name="Group 13"/>
            <p:cNvGrpSpPr>
              <a:grpSpLocks/>
            </p:cNvGrpSpPr>
            <p:nvPr/>
          </p:nvGrpSpPr>
          <p:grpSpPr bwMode="auto">
            <a:xfrm>
              <a:off x="4613" y="3330"/>
              <a:ext cx="520" cy="172"/>
              <a:chOff x="4355" y="2474"/>
              <a:chExt cx="520" cy="172"/>
            </a:xfrm>
          </p:grpSpPr>
          <p:sp>
            <p:nvSpPr>
              <p:cNvPr id="131211" name="Rectangle 14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12" name="Rectangle 15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13" name="Rectangle 16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1203" name="Group 17"/>
            <p:cNvGrpSpPr>
              <a:grpSpLocks/>
            </p:cNvGrpSpPr>
            <p:nvPr/>
          </p:nvGrpSpPr>
          <p:grpSpPr bwMode="auto">
            <a:xfrm>
              <a:off x="4613" y="3502"/>
              <a:ext cx="520" cy="172"/>
              <a:chOff x="4355" y="2474"/>
              <a:chExt cx="520" cy="172"/>
            </a:xfrm>
          </p:grpSpPr>
          <p:sp>
            <p:nvSpPr>
              <p:cNvPr id="131208" name="Rectangle 18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09" name="Rectangle 19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10" name="Rectangle 20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1204" name="Group 21"/>
            <p:cNvGrpSpPr>
              <a:grpSpLocks/>
            </p:cNvGrpSpPr>
            <p:nvPr/>
          </p:nvGrpSpPr>
          <p:grpSpPr bwMode="auto">
            <a:xfrm>
              <a:off x="4615" y="3674"/>
              <a:ext cx="520" cy="172"/>
              <a:chOff x="4355" y="2474"/>
              <a:chExt cx="520" cy="172"/>
            </a:xfrm>
          </p:grpSpPr>
          <p:sp>
            <p:nvSpPr>
              <p:cNvPr id="131205" name="Rectangle 22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06" name="Rectangle 23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07" name="Rectangle 24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6633" name="Text Box 25"/>
          <p:cNvSpPr txBox="1">
            <a:spLocks noChangeArrowheads="1"/>
          </p:cNvSpPr>
          <p:nvPr/>
        </p:nvSpPr>
        <p:spPr bwMode="auto">
          <a:xfrm>
            <a:off x="784225" y="2854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12 </a:t>
            </a:r>
          </a:p>
        </p:txBody>
      </p:sp>
      <p:sp>
        <p:nvSpPr>
          <p:cNvPr id="196634" name="Line 26"/>
          <p:cNvSpPr>
            <a:spLocks noChangeShapeType="1"/>
          </p:cNvSpPr>
          <p:nvPr/>
        </p:nvSpPr>
        <p:spPr bwMode="auto">
          <a:xfrm>
            <a:off x="569913" y="4260850"/>
            <a:ext cx="1106487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635" name="Text Box 27"/>
          <p:cNvSpPr txBox="1">
            <a:spLocks noChangeArrowheads="1"/>
          </p:cNvSpPr>
          <p:nvPr/>
        </p:nvSpPr>
        <p:spPr bwMode="auto">
          <a:xfrm>
            <a:off x="809625" y="35782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80 </a:t>
            </a:r>
          </a:p>
        </p:txBody>
      </p:sp>
      <p:sp>
        <p:nvSpPr>
          <p:cNvPr id="196636" name="Text Box 28"/>
          <p:cNvSpPr txBox="1">
            <a:spLocks noChangeArrowheads="1"/>
          </p:cNvSpPr>
          <p:nvPr/>
        </p:nvSpPr>
        <p:spPr bwMode="auto">
          <a:xfrm>
            <a:off x="811213" y="4251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92 </a:t>
            </a:r>
          </a:p>
        </p:txBody>
      </p:sp>
      <p:grpSp>
        <p:nvGrpSpPr>
          <p:cNvPr id="196637" name="Group 29"/>
          <p:cNvGrpSpPr>
            <a:grpSpLocks/>
          </p:cNvGrpSpPr>
          <p:nvPr/>
        </p:nvGrpSpPr>
        <p:grpSpPr bwMode="auto">
          <a:xfrm>
            <a:off x="2262188" y="1447800"/>
            <a:ext cx="2736850" cy="1093788"/>
            <a:chOff x="1407" y="7887"/>
            <a:chExt cx="4311" cy="1723"/>
          </a:xfrm>
        </p:grpSpPr>
        <p:grpSp>
          <p:nvGrpSpPr>
            <p:cNvPr id="131149" name="Group 30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31189" name="Group 3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96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7" name="Rectangle 3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8" name="Rectangle 3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9" name="Rectangle 3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200" name="Rectangle 3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90" name="Group 3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91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2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3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4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95" name="Rectangle 4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1150" name="Group 43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31177" name="Group 4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84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5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6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7" name="Rectangle 4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8" name="Rectangle 4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78" name="Group 5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79" name="Rectangle 5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0" name="Rectangle 5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1" name="Rectangle 5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2" name="Rectangle 5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83" name="Rectangle 5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1151" name="Group 56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31165" name="Group 57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72" name="Rectangle 5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73" name="Rectangle 5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74" name="Rectangle 6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75" name="Rectangle 6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76" name="Rectangle 6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66" name="Group 63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67" name="Rectangle 6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68" name="Rectangle 6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69" name="Rectangle 6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70" name="Rectangle 6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71" name="Rectangle 6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1152" name="Group 69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31153" name="Group 70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60" name="Rectangle 7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61" name="Rectangle 7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62" name="Rectangle 7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63" name="Rectangle 7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64" name="Rectangle 7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54" name="Group 76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55" name="Rectangle 7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56" name="Rectangle 7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57" name="Rectangle 7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58" name="Rectangle 8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59" name="Rectangle 8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6690" name="Group 82"/>
          <p:cNvGrpSpPr>
            <a:grpSpLocks/>
          </p:cNvGrpSpPr>
          <p:nvPr/>
        </p:nvGrpSpPr>
        <p:grpSpPr bwMode="auto">
          <a:xfrm>
            <a:off x="4999038" y="1446213"/>
            <a:ext cx="2736850" cy="1093787"/>
            <a:chOff x="1407" y="7887"/>
            <a:chExt cx="4311" cy="1723"/>
          </a:xfrm>
        </p:grpSpPr>
        <p:grpSp>
          <p:nvGrpSpPr>
            <p:cNvPr id="131097" name="Group 83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31137" name="Group 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44" name="Rectangle 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5" name="Rectangle 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6" name="Rectangle 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7" name="Rectangle 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8" name="Rectangle 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38" name="Group 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1098" name="Group 96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31125" name="Group 97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32" name="Rectangle 9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33" name="Rectangle 9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34" name="Rectangle 10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35" name="Rectangle 10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36" name="Rectangle 10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26" name="Group 103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27" name="Rectangle 10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28" name="Rectangle 10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29" name="Rectangle 10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30" name="Rectangle 10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31" name="Rectangle 10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1099" name="Group 109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31113" name="Group 110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20" name="Rectangle 11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21" name="Rectangle 11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22" name="Rectangle 11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23" name="Rectangle 11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24" name="Rectangle 11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14" name="Group 116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15" name="Rectangle 11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6" name="Rectangle 11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7" name="Rectangle 11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1100" name="Group 122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31101" name="Group 123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1108" name="Rectangle 12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09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0" name="Rectangle 12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1" name="Rectangle 12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12" name="Rectangle 12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1102" name="Group 129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1103" name="Rectangle 13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04" name="Rectangle 13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05" name="Rectangle 13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06" name="Rectangle 13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107" name="Rectangle 13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6743" name="Group 135"/>
          <p:cNvGrpSpPr>
            <a:grpSpLocks/>
          </p:cNvGrpSpPr>
          <p:nvPr/>
        </p:nvGrpSpPr>
        <p:grpSpPr bwMode="auto">
          <a:xfrm>
            <a:off x="2262188" y="1449388"/>
            <a:ext cx="2736850" cy="1095375"/>
            <a:chOff x="6270" y="7813"/>
            <a:chExt cx="4310" cy="1725"/>
          </a:xfrm>
        </p:grpSpPr>
        <p:sp>
          <p:nvSpPr>
            <p:cNvPr id="131093" name="Rectangle 136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94" name="Rectangle 137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95" name="Rectangle 138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96" name="Rectangle 139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6748" name="Group 140"/>
          <p:cNvGrpSpPr>
            <a:grpSpLocks/>
          </p:cNvGrpSpPr>
          <p:nvPr/>
        </p:nvGrpSpPr>
        <p:grpSpPr bwMode="auto">
          <a:xfrm>
            <a:off x="4997450" y="1444625"/>
            <a:ext cx="2736850" cy="1095375"/>
            <a:chOff x="6270" y="7813"/>
            <a:chExt cx="4310" cy="1725"/>
          </a:xfrm>
        </p:grpSpPr>
        <p:sp>
          <p:nvSpPr>
            <p:cNvPr id="131089" name="Rectangle 141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90" name="Rectangle 142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91" name="Rectangle 143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92" name="Rectangle 144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9838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  <p:bldP spid="196612" grpId="0"/>
      <p:bldP spid="196613" grpId="0"/>
      <p:bldP spid="196614" grpId="0"/>
      <p:bldP spid="196615" grpId="0"/>
      <p:bldP spid="196633" grpId="0"/>
      <p:bldP spid="196634" grpId="0" animBg="1"/>
      <p:bldP spid="196635" grpId="0"/>
      <p:bldP spid="19663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Multiplying Larger Numbers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0" y="1912254"/>
            <a:ext cx="16002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34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 smtClean="0"/>
              <a:t>x  5</a:t>
            </a:r>
          </a:p>
        </p:txBody>
      </p:sp>
    </p:spTree>
    <p:extLst>
      <p:ext uri="{BB962C8B-B14F-4D97-AF65-F5344CB8AC3E}">
        <p14:creationId xmlns:p14="http://schemas.microsoft.com/office/powerpoint/2010/main" val="295718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 happens when the numbers are too large to actually build?</a:t>
            </a:r>
            <a:endParaRPr lang="en-US" dirty="0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Multiplying Larger Numbers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93060" y="2812140"/>
            <a:ext cx="1600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3DA"/>
              </a:buClr>
              <a:buSzPct val="65000"/>
              <a:buFont typeface="Wingdings 2" pitchFamily="18" charset="2"/>
              <a:buChar char="¢"/>
              <a:defRPr sz="3200">
                <a:solidFill>
                  <a:schemeClr val="accent4">
                    <a:lumMod val="1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3DA"/>
              </a:buClr>
              <a:buSzPct val="65000"/>
              <a:buFont typeface="Wingdings" pitchFamily="2" charset="2"/>
              <a:buChar char="q"/>
              <a:defRPr sz="2800">
                <a:solidFill>
                  <a:schemeClr val="accent4">
                    <a:lumMod val="10000"/>
                  </a:schemeClr>
                </a:solidFill>
                <a:effectLst/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3DA"/>
              </a:buClr>
              <a:buSzPct val="65000"/>
              <a:buFont typeface="Wingdings" pitchFamily="2" charset="2"/>
              <a:buChar char="m"/>
              <a:defRPr sz="2400">
                <a:solidFill>
                  <a:schemeClr val="accent4">
                    <a:lumMod val="10000"/>
                  </a:schemeClr>
                </a:solidFill>
                <a:effectLst/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accent4">
                    <a:lumMod val="10000"/>
                  </a:schemeClr>
                </a:solidFill>
                <a:effectLst/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accent4">
                    <a:lumMod val="10000"/>
                  </a:schemeClr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4400" b="1" kern="0" dirty="0" smtClean="0"/>
              <a:t>73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4400" b="1" u="sng" kern="0" dirty="0" smtClean="0"/>
              <a:t>x  8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505200" y="3048000"/>
            <a:ext cx="19812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3055257"/>
            <a:ext cx="19812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2572656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70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2561784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3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37586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560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3733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24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22597" y="3760726"/>
            <a:ext cx="693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7605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Multiplying Larger Numbers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0" y="1912254"/>
            <a:ext cx="16002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257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 smtClean="0"/>
              <a:t>x  6</a:t>
            </a:r>
          </a:p>
        </p:txBody>
      </p:sp>
    </p:spTree>
    <p:extLst>
      <p:ext uri="{BB962C8B-B14F-4D97-AF65-F5344CB8AC3E}">
        <p14:creationId xmlns:p14="http://schemas.microsoft.com/office/powerpoint/2010/main" val="31219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Using Arrays to Multiply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Use Base 10 blocks and</a:t>
            </a:r>
            <a:r>
              <a:rPr lang="en-US" b="1" i="1" dirty="0" smtClean="0"/>
              <a:t> an area model </a:t>
            </a:r>
            <a:r>
              <a:rPr lang="en-US" dirty="0" smtClean="0"/>
              <a:t>to solve the following: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3338513" y="2708275"/>
            <a:ext cx="2428875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latin typeface="Arial" charset="0"/>
              </a:rPr>
              <a:t>	21</a:t>
            </a:r>
          </a:p>
          <a:p>
            <a:pPr eaLnBrk="1" hangingPunct="1">
              <a:spcBef>
                <a:spcPct val="10000"/>
              </a:spcBef>
            </a:pPr>
            <a:r>
              <a:rPr lang="en-US" sz="4400" b="1">
                <a:latin typeface="Arial" charset="0"/>
              </a:rPr>
              <a:t>   </a:t>
            </a:r>
            <a:r>
              <a:rPr lang="en-US" sz="3600" b="1" u="sng">
                <a:latin typeface="Arial" charset="0"/>
              </a:rPr>
              <a:t>x</a:t>
            </a:r>
            <a:r>
              <a:rPr lang="en-US" sz="4400" b="1" u="sng">
                <a:latin typeface="Arial" charset="0"/>
              </a:rPr>
              <a:t> 13</a:t>
            </a:r>
          </a:p>
        </p:txBody>
      </p:sp>
    </p:spTree>
    <p:extLst>
      <p:ext uri="{BB962C8B-B14F-4D97-AF65-F5344CB8AC3E}">
        <p14:creationId xmlns:p14="http://schemas.microsoft.com/office/powerpoint/2010/main" val="27251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096000"/>
          </a:xfrm>
        </p:spPr>
        <p:txBody>
          <a:bodyPr/>
          <a:lstStyle/>
          <a:p>
            <a:r>
              <a:rPr lang="en-US" b="1" dirty="0" smtClean="0"/>
              <a:t>Connecting to and building on students’ prior knowledge</a:t>
            </a:r>
          </a:p>
          <a:p>
            <a:pPr lvl="1"/>
            <a:r>
              <a:rPr lang="en-US" dirty="0" smtClean="0"/>
              <a:t>Multiplication</a:t>
            </a:r>
          </a:p>
          <a:p>
            <a:pPr lvl="1"/>
            <a:r>
              <a:rPr lang="en-US" dirty="0" smtClean="0"/>
              <a:t>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73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6524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Multiplying and Arrays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510338" y="2049144"/>
            <a:ext cx="1905000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Arial" charset="0"/>
              </a:rPr>
              <a:t>	21</a:t>
            </a:r>
          </a:p>
          <a:p>
            <a:pPr eaLnBrk="1" hangingPunct="1">
              <a:spcBef>
                <a:spcPct val="10000"/>
              </a:spcBef>
            </a:pPr>
            <a:r>
              <a:rPr lang="en-US" sz="3600" b="1" dirty="0">
                <a:latin typeface="Arial" charset="0"/>
              </a:rPr>
              <a:t>    x </a:t>
            </a:r>
            <a:r>
              <a:rPr lang="en-US" sz="3600" b="1" u="sng" dirty="0">
                <a:latin typeface="Arial" charset="0"/>
              </a:rPr>
              <a:t>13</a:t>
            </a:r>
          </a:p>
        </p:txBody>
      </p:sp>
      <p:grpSp>
        <p:nvGrpSpPr>
          <p:cNvPr id="217092" name="Group 4"/>
          <p:cNvGrpSpPr>
            <a:grpSpLocks/>
          </p:cNvGrpSpPr>
          <p:nvPr/>
        </p:nvGrpSpPr>
        <p:grpSpPr bwMode="auto">
          <a:xfrm rot="-5400000">
            <a:off x="1953418" y="459582"/>
            <a:ext cx="277813" cy="2736850"/>
            <a:chOff x="2727" y="2782"/>
            <a:chExt cx="437" cy="4310"/>
          </a:xfrm>
        </p:grpSpPr>
        <p:grpSp>
          <p:nvGrpSpPr>
            <p:cNvPr id="133523" name="Group 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525" name="Group 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532" name="Rectangle 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3" name="Rectangle 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4" name="Rectangle 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5" name="Rectangle 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6" name="Rectangle 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526" name="Group 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527" name="Rectangle 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28" name="Rectangle 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29" name="Rectangle 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0" name="Rectangle 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31" name="Rectangle 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524" name="Rectangle 1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107" name="Group 19"/>
          <p:cNvGrpSpPr>
            <a:grpSpLocks/>
          </p:cNvGrpSpPr>
          <p:nvPr/>
        </p:nvGrpSpPr>
        <p:grpSpPr bwMode="auto">
          <a:xfrm rot="-5400000">
            <a:off x="4709318" y="459582"/>
            <a:ext cx="277813" cy="2736850"/>
            <a:chOff x="2727" y="2782"/>
            <a:chExt cx="437" cy="4310"/>
          </a:xfrm>
        </p:grpSpPr>
        <p:grpSp>
          <p:nvGrpSpPr>
            <p:cNvPr id="133509" name="Group 20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511" name="Group 2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518" name="Rectangle 2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19" name="Rectangle 2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20" name="Rectangle 2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21" name="Rectangle 2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22" name="Rectangle 2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512" name="Group 2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513" name="Rectangle 2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14" name="Rectangle 2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15" name="Rectangle 3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16" name="Rectangle 3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17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510" name="Rectangle 33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122" name="Group 34"/>
          <p:cNvGrpSpPr>
            <a:grpSpLocks/>
          </p:cNvGrpSpPr>
          <p:nvPr/>
        </p:nvGrpSpPr>
        <p:grpSpPr bwMode="auto">
          <a:xfrm>
            <a:off x="355600" y="2070100"/>
            <a:ext cx="277813" cy="2736850"/>
            <a:chOff x="2727" y="2782"/>
            <a:chExt cx="437" cy="4310"/>
          </a:xfrm>
        </p:grpSpPr>
        <p:grpSp>
          <p:nvGrpSpPr>
            <p:cNvPr id="133495" name="Group 3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497" name="Group 3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504" name="Rectangle 3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5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6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7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8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498" name="Group 4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499" name="Rectangle 4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0" name="Rectangle 4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1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2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3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496" name="Rectangle 4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7137" name="Rectangle 49"/>
          <p:cNvSpPr>
            <a:spLocks noChangeArrowheads="1"/>
          </p:cNvSpPr>
          <p:nvPr/>
        </p:nvSpPr>
        <p:spPr bwMode="auto">
          <a:xfrm>
            <a:off x="355600" y="53467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38" name="Rectangle 50"/>
          <p:cNvSpPr>
            <a:spLocks noChangeArrowheads="1"/>
          </p:cNvSpPr>
          <p:nvPr/>
        </p:nvSpPr>
        <p:spPr bwMode="auto">
          <a:xfrm>
            <a:off x="358775" y="507365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39" name="Rectangle 51"/>
          <p:cNvSpPr>
            <a:spLocks noChangeArrowheads="1"/>
          </p:cNvSpPr>
          <p:nvPr/>
        </p:nvSpPr>
        <p:spPr bwMode="auto">
          <a:xfrm>
            <a:off x="355600" y="48006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40" name="Rectangle 52"/>
          <p:cNvSpPr>
            <a:spLocks noChangeArrowheads="1"/>
          </p:cNvSpPr>
          <p:nvPr/>
        </p:nvSpPr>
        <p:spPr bwMode="auto">
          <a:xfrm>
            <a:off x="6235700" y="16891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7141" name="Group 53"/>
          <p:cNvGrpSpPr>
            <a:grpSpLocks/>
          </p:cNvGrpSpPr>
          <p:nvPr/>
        </p:nvGrpSpPr>
        <p:grpSpPr bwMode="auto">
          <a:xfrm>
            <a:off x="3479800" y="2068513"/>
            <a:ext cx="2744788" cy="2743200"/>
            <a:chOff x="6081" y="3060"/>
            <a:chExt cx="4322" cy="4319"/>
          </a:xfrm>
        </p:grpSpPr>
        <p:grpSp>
          <p:nvGrpSpPr>
            <p:cNvPr id="133369" name="Group 54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33371" name="Group 55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3465" name="Group 5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90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91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92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93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94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66" name="Group 6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85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6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7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8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9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67" name="Group 6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80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1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2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3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4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68" name="Group 7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7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8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69" name="Group 8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70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1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2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3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4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3372" name="Group 86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3435" name="Group 87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6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61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62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63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64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36" name="Group 93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55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6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7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8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9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37" name="Group 99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5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54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38" name="Group 105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45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6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7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8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9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39" name="Group 111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40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1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2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3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44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3373" name="Group 117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3405" name="Group 118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30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31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32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33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34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06" name="Group 124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2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07" name="Group 130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20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1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2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3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24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08" name="Group 136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15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6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7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8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9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409" name="Group 142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10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1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2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3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14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3374" name="Group 148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3375" name="Group 149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40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0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0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0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0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76" name="Group 155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95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6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7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8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9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77" name="Group 161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90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1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2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3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94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78" name="Group 167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8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6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7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8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9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79" name="Group 173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80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1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2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3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84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33370" name="Rectangle 179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268" name="Group 180"/>
          <p:cNvGrpSpPr>
            <a:grpSpLocks/>
          </p:cNvGrpSpPr>
          <p:nvPr/>
        </p:nvGrpSpPr>
        <p:grpSpPr bwMode="auto">
          <a:xfrm>
            <a:off x="715963" y="2070100"/>
            <a:ext cx="2744787" cy="2743200"/>
            <a:chOff x="6081" y="3060"/>
            <a:chExt cx="4322" cy="4319"/>
          </a:xfrm>
        </p:grpSpPr>
        <p:grpSp>
          <p:nvGrpSpPr>
            <p:cNvPr id="133243" name="Group 181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33245" name="Group 182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3339" name="Group 18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6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40" name="Group 18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59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0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1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2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63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41" name="Group 19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54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5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6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7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8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42" name="Group 20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49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0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1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2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53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43" name="Group 20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44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45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46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47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48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3246" name="Group 213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3309" name="Group 21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34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5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6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7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8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10" name="Group 22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29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0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1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2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33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11" name="Group 22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24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5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6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7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8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12" name="Group 23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19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0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1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2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23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313" name="Group 23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14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15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16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17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18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3247" name="Group 244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3279" name="Group 245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304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5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6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7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8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80" name="Group 251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99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0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1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2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03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81" name="Group 257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94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5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6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7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8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82" name="Group 263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89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0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1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2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9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83" name="Group 269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84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85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86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87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88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3248" name="Group 275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3249" name="Group 27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74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5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6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7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8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50" name="Group 28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69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0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1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2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73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51" name="Group 28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64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5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6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7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8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52" name="Group 29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59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0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1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2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63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3253" name="Group 30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3254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55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56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57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58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33244" name="Rectangle 306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395" name="Group 307"/>
          <p:cNvGrpSpPr>
            <a:grpSpLocks/>
          </p:cNvGrpSpPr>
          <p:nvPr/>
        </p:nvGrpSpPr>
        <p:grpSpPr bwMode="auto">
          <a:xfrm>
            <a:off x="6224588" y="2063750"/>
            <a:ext cx="277812" cy="2736850"/>
            <a:chOff x="2727" y="2782"/>
            <a:chExt cx="437" cy="4310"/>
          </a:xfrm>
        </p:grpSpPr>
        <p:grpSp>
          <p:nvGrpSpPr>
            <p:cNvPr id="133229" name="Group 30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231" name="Group 30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238" name="Rectangle 31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39" name="Rectangle 31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40" name="Rectangle 31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41" name="Rectangle 31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42" name="Rectangle 31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232" name="Group 31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233" name="Rectangle 31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34" name="Rectangle 31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35" name="Rectangle 31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36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37" name="Rectangle 32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230" name="Rectangle 32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10" name="Group 322"/>
          <p:cNvGrpSpPr>
            <a:grpSpLocks/>
          </p:cNvGrpSpPr>
          <p:nvPr/>
        </p:nvGrpSpPr>
        <p:grpSpPr bwMode="auto">
          <a:xfrm rot="-5400000">
            <a:off x="4690268" y="4142582"/>
            <a:ext cx="277813" cy="2736850"/>
            <a:chOff x="2727" y="2782"/>
            <a:chExt cx="437" cy="4310"/>
          </a:xfrm>
        </p:grpSpPr>
        <p:grpSp>
          <p:nvGrpSpPr>
            <p:cNvPr id="133215" name="Group 32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217" name="Group 32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224" name="Rectangle 32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5" name="Rectangle 32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6" name="Rectangle 32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7" name="Rectangle 32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8" name="Rectangle 32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218" name="Group 33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219" name="Rectangle 33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0" name="Rectangle 33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1" name="Rectangle 33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2" name="Rectangle 33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23" name="Rectangle 33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216" name="Rectangle 33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25" name="Group 337"/>
          <p:cNvGrpSpPr>
            <a:grpSpLocks/>
          </p:cNvGrpSpPr>
          <p:nvPr/>
        </p:nvGrpSpPr>
        <p:grpSpPr bwMode="auto">
          <a:xfrm rot="-5400000">
            <a:off x="1940718" y="4139407"/>
            <a:ext cx="277813" cy="2736850"/>
            <a:chOff x="2727" y="2782"/>
            <a:chExt cx="437" cy="4310"/>
          </a:xfrm>
        </p:grpSpPr>
        <p:grpSp>
          <p:nvGrpSpPr>
            <p:cNvPr id="133201" name="Group 33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203" name="Group 33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21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1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12" name="Rectangle 34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13" name="Rectangle 34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14" name="Rectangle 34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204" name="Group 34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205" name="Rectangle 34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06" name="Rectangle 34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07" name="Rectangle 34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08" name="Rectangle 34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09" name="Rectangle 35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202" name="Rectangle 35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40" name="Group 352"/>
          <p:cNvGrpSpPr>
            <a:grpSpLocks/>
          </p:cNvGrpSpPr>
          <p:nvPr/>
        </p:nvGrpSpPr>
        <p:grpSpPr bwMode="auto">
          <a:xfrm rot="-5400000">
            <a:off x="4690268" y="3856832"/>
            <a:ext cx="277813" cy="2736850"/>
            <a:chOff x="2727" y="2782"/>
            <a:chExt cx="437" cy="4310"/>
          </a:xfrm>
        </p:grpSpPr>
        <p:grpSp>
          <p:nvGrpSpPr>
            <p:cNvPr id="133187" name="Group 35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189" name="Group 35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196" name="Rectangle 35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7" name="Rectangle 35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8" name="Rectangle 35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9" name="Rectangle 35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00" name="Rectangle 35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190" name="Group 36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19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2" name="Rectangle 36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3" name="Rectangle 36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4" name="Rectangle 36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95" name="Rectangle 36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188" name="Rectangle 36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55" name="Group 367"/>
          <p:cNvGrpSpPr>
            <a:grpSpLocks/>
          </p:cNvGrpSpPr>
          <p:nvPr/>
        </p:nvGrpSpPr>
        <p:grpSpPr bwMode="auto">
          <a:xfrm rot="-5400000">
            <a:off x="1940719" y="3861594"/>
            <a:ext cx="277812" cy="2736850"/>
            <a:chOff x="2727" y="2782"/>
            <a:chExt cx="437" cy="4310"/>
          </a:xfrm>
        </p:grpSpPr>
        <p:grpSp>
          <p:nvGrpSpPr>
            <p:cNvPr id="133173" name="Group 36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175" name="Group 36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182" name="Rectangle 37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83" name="Rectangle 37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84" name="Rectangle 37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85" name="Rectangle 37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86" name="Rectangle 37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176" name="Group 37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177" name="Rectangle 37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78" name="Rectangle 37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79" name="Rectangle 37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80" name="Rectangle 37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81" name="Rectangle 38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174" name="Rectangle 38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70" name="Group 382"/>
          <p:cNvGrpSpPr>
            <a:grpSpLocks/>
          </p:cNvGrpSpPr>
          <p:nvPr/>
        </p:nvGrpSpPr>
        <p:grpSpPr bwMode="auto">
          <a:xfrm rot="-5400000">
            <a:off x="4688682" y="3579019"/>
            <a:ext cx="277812" cy="2736850"/>
            <a:chOff x="2727" y="2782"/>
            <a:chExt cx="437" cy="4310"/>
          </a:xfrm>
        </p:grpSpPr>
        <p:grpSp>
          <p:nvGrpSpPr>
            <p:cNvPr id="133159" name="Group 38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161" name="Group 3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168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69" name="Rectangle 3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70" name="Rectangle 3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71" name="Rectangle 3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72" name="Rectangle 3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162" name="Group 3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163" name="Rectangle 3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64" name="Rectangle 3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65" name="Rectangle 3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66" name="Rectangle 3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67" name="Rectangle 3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160" name="Rectangle 39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85" name="Group 397"/>
          <p:cNvGrpSpPr>
            <a:grpSpLocks/>
          </p:cNvGrpSpPr>
          <p:nvPr/>
        </p:nvGrpSpPr>
        <p:grpSpPr bwMode="auto">
          <a:xfrm rot="-5400000">
            <a:off x="1940718" y="3583782"/>
            <a:ext cx="277813" cy="2736850"/>
            <a:chOff x="2727" y="2782"/>
            <a:chExt cx="437" cy="4310"/>
          </a:xfrm>
        </p:grpSpPr>
        <p:grpSp>
          <p:nvGrpSpPr>
            <p:cNvPr id="133145" name="Group 39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3147" name="Group 39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3154" name="Rectangle 40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5" name="Rectangle 40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6" name="Rectangle 40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7" name="Rectangle 40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8" name="Rectangle 40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148" name="Group 40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3149" name="Rectangle 40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0" name="Rectangle 40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1" name="Rectangle 40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2" name="Rectangle 40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153" name="Rectangle 41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146" name="Rectangle 41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7500" name="Rectangle 412"/>
          <p:cNvSpPr>
            <a:spLocks noChangeArrowheads="1"/>
          </p:cNvSpPr>
          <p:nvPr/>
        </p:nvSpPr>
        <p:spPr bwMode="auto">
          <a:xfrm>
            <a:off x="6210300" y="5364163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01" name="Rectangle 413"/>
          <p:cNvSpPr>
            <a:spLocks noChangeArrowheads="1"/>
          </p:cNvSpPr>
          <p:nvPr/>
        </p:nvSpPr>
        <p:spPr bwMode="auto">
          <a:xfrm>
            <a:off x="6210300" y="5089525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02" name="Rectangle 414"/>
          <p:cNvSpPr>
            <a:spLocks noChangeArrowheads="1"/>
          </p:cNvSpPr>
          <p:nvPr/>
        </p:nvSpPr>
        <p:spPr bwMode="auto">
          <a:xfrm>
            <a:off x="6216650" y="4808538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03" name="Line 415"/>
          <p:cNvSpPr>
            <a:spLocks noChangeShapeType="1"/>
          </p:cNvSpPr>
          <p:nvPr/>
        </p:nvSpPr>
        <p:spPr bwMode="auto">
          <a:xfrm>
            <a:off x="685800" y="1600200"/>
            <a:ext cx="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04" name="Line 416"/>
          <p:cNvSpPr>
            <a:spLocks noChangeShapeType="1"/>
          </p:cNvSpPr>
          <p:nvPr/>
        </p:nvSpPr>
        <p:spPr bwMode="auto">
          <a:xfrm>
            <a:off x="304800" y="2019300"/>
            <a:ext cx="69373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6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37" grpId="0" animBg="1"/>
      <p:bldP spid="217137" grpId="1" animBg="1"/>
      <p:bldP spid="217138" grpId="0" animBg="1"/>
      <p:bldP spid="217138" grpId="1" animBg="1"/>
      <p:bldP spid="217139" grpId="0" animBg="1"/>
      <p:bldP spid="217139" grpId="1" animBg="1"/>
      <p:bldP spid="217140" grpId="0" animBg="1"/>
      <p:bldP spid="217140" grpId="1" animBg="1"/>
      <p:bldP spid="217500" grpId="0" animBg="1"/>
      <p:bldP spid="217501" grpId="0" animBg="1"/>
      <p:bldP spid="217502" grpId="0" animBg="1"/>
      <p:bldP spid="217503" grpId="0" animBg="1"/>
      <p:bldP spid="21750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6524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31 x 14 =</a:t>
            </a:r>
          </a:p>
        </p:txBody>
      </p:sp>
      <p:grpSp>
        <p:nvGrpSpPr>
          <p:cNvPr id="221188" name="Group 4"/>
          <p:cNvGrpSpPr>
            <a:grpSpLocks/>
          </p:cNvGrpSpPr>
          <p:nvPr/>
        </p:nvGrpSpPr>
        <p:grpSpPr bwMode="auto">
          <a:xfrm rot="-5400000">
            <a:off x="1750218" y="-404018"/>
            <a:ext cx="277813" cy="2736850"/>
            <a:chOff x="2727" y="2782"/>
            <a:chExt cx="437" cy="4310"/>
          </a:xfrm>
        </p:grpSpPr>
        <p:grpSp>
          <p:nvGrpSpPr>
            <p:cNvPr id="134787" name="Group 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4789" name="Group 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4796" name="Rectangle 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7" name="Rectangle 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8" name="Rectangle 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9" name="Rectangle 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800" name="Rectangle 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4790" name="Group 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4791" name="Rectangle 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2" name="Rectangle 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3" name="Rectangle 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4" name="Rectangle 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95" name="Rectangle 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4788" name="Rectangle 1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203" name="Group 19"/>
          <p:cNvGrpSpPr>
            <a:grpSpLocks/>
          </p:cNvGrpSpPr>
          <p:nvPr/>
        </p:nvGrpSpPr>
        <p:grpSpPr bwMode="auto">
          <a:xfrm rot="-5400000">
            <a:off x="4493418" y="-404018"/>
            <a:ext cx="277813" cy="2736850"/>
            <a:chOff x="2727" y="2782"/>
            <a:chExt cx="437" cy="4310"/>
          </a:xfrm>
        </p:grpSpPr>
        <p:grpSp>
          <p:nvGrpSpPr>
            <p:cNvPr id="134773" name="Group 20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4775" name="Group 2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4782" name="Rectangle 2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83" name="Rectangle 2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84" name="Rectangle 2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85" name="Rectangle 2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86" name="Rectangle 2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4776" name="Group 2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4777" name="Rectangle 2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78" name="Rectangle 2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79" name="Rectangle 3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80" name="Rectangle 3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81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4774" name="Rectangle 33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218" name="Group 34"/>
          <p:cNvGrpSpPr>
            <a:grpSpLocks/>
          </p:cNvGrpSpPr>
          <p:nvPr/>
        </p:nvGrpSpPr>
        <p:grpSpPr bwMode="auto">
          <a:xfrm>
            <a:off x="127000" y="1193800"/>
            <a:ext cx="277813" cy="2736850"/>
            <a:chOff x="2727" y="2782"/>
            <a:chExt cx="437" cy="4310"/>
          </a:xfrm>
        </p:grpSpPr>
        <p:grpSp>
          <p:nvGrpSpPr>
            <p:cNvPr id="134759" name="Group 3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4761" name="Group 3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4768" name="Rectangle 3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69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70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71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72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4762" name="Group 4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4763" name="Rectangle 4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64" name="Rectangle 4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65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66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767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4760" name="Rectangle 4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1236" name="Rectangle 52"/>
          <p:cNvSpPr>
            <a:spLocks noChangeArrowheads="1"/>
          </p:cNvSpPr>
          <p:nvPr/>
        </p:nvSpPr>
        <p:spPr bwMode="auto">
          <a:xfrm>
            <a:off x="8750300" y="8382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1237" name="Group 53"/>
          <p:cNvGrpSpPr>
            <a:grpSpLocks/>
          </p:cNvGrpSpPr>
          <p:nvPr/>
        </p:nvGrpSpPr>
        <p:grpSpPr bwMode="auto">
          <a:xfrm>
            <a:off x="3268663" y="1214438"/>
            <a:ext cx="2744787" cy="2743200"/>
            <a:chOff x="6081" y="3060"/>
            <a:chExt cx="4322" cy="4319"/>
          </a:xfrm>
        </p:grpSpPr>
        <p:grpSp>
          <p:nvGrpSpPr>
            <p:cNvPr id="134633" name="Group 54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34635" name="Group 55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4729" name="Group 5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54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6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7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30" name="Group 6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49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0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1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2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53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31" name="Group 6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44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5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6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7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8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32" name="Group 7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39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0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43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33" name="Group 8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34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35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3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3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3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636" name="Group 86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4699" name="Group 87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24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5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7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8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00" name="Group 93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19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0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1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2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2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01" name="Group 99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14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5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6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7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8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02" name="Group 105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09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0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1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2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13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703" name="Group 111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704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05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06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07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708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637" name="Group 117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4669" name="Group 118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94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5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6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7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8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70" name="Group 124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89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0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1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2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93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71" name="Group 130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84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5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6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7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8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72" name="Group 136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79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0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1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2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83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73" name="Group 142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74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75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76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77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78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638" name="Group 148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4639" name="Group 149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64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5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6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7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8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40" name="Group 155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59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0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2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63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41" name="Group 161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54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5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6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7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8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42" name="Group 167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4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0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1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2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53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43" name="Group 173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4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4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4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4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4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34634" name="Rectangle 179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364" name="Group 180"/>
          <p:cNvGrpSpPr>
            <a:grpSpLocks/>
          </p:cNvGrpSpPr>
          <p:nvPr/>
        </p:nvGrpSpPr>
        <p:grpSpPr bwMode="auto">
          <a:xfrm>
            <a:off x="520700" y="1211263"/>
            <a:ext cx="2744788" cy="2743200"/>
            <a:chOff x="6081" y="3060"/>
            <a:chExt cx="4322" cy="4319"/>
          </a:xfrm>
        </p:grpSpPr>
        <p:grpSp>
          <p:nvGrpSpPr>
            <p:cNvPr id="134507" name="Group 181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34509" name="Group 182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4603" name="Group 18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28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9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30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31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32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04" name="Group 18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23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4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5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6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7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05" name="Group 19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18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9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0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1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22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06" name="Group 20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13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4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5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607" name="Group 20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60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0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1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510" name="Group 213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4573" name="Group 21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98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9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00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01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02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74" name="Group 22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93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4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5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6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7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75" name="Group 22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88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9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0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1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92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76" name="Group 23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8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5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6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7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77" name="Group 23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78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79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0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1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82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511" name="Group 244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4543" name="Group 245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68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9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70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71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72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44" name="Group 251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63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4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5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6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7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45" name="Group 257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5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62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46" name="Group 263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53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4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5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6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7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47" name="Group 269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48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49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0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1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52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512" name="Group 275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4513" name="Group 27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38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9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40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41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42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14" name="Group 28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33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4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6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7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15" name="Group 28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28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9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0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1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32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16" name="Group 29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23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4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5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6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7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517" name="Group 30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518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19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0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1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22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34508" name="Rectangle 306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491" name="Group 307"/>
          <p:cNvGrpSpPr>
            <a:grpSpLocks/>
          </p:cNvGrpSpPr>
          <p:nvPr/>
        </p:nvGrpSpPr>
        <p:grpSpPr bwMode="auto">
          <a:xfrm>
            <a:off x="8750300" y="1206500"/>
            <a:ext cx="277813" cy="2736850"/>
            <a:chOff x="2727" y="2782"/>
            <a:chExt cx="437" cy="4310"/>
          </a:xfrm>
        </p:grpSpPr>
        <p:grpSp>
          <p:nvGrpSpPr>
            <p:cNvPr id="134493" name="Group 30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4495" name="Group 30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4502" name="Rectangle 31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503" name="Rectangle 31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504" name="Rectangle 31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505" name="Rectangle 31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506" name="Rectangle 31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4496" name="Group 31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4497" name="Rectangle 31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98" name="Rectangle 31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99" name="Rectangle 31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500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501" name="Rectangle 32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4494" name="Rectangle 32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566" name="Group 382"/>
          <p:cNvGrpSpPr>
            <a:grpSpLocks/>
          </p:cNvGrpSpPr>
          <p:nvPr/>
        </p:nvGrpSpPr>
        <p:grpSpPr bwMode="auto">
          <a:xfrm rot="-5400000">
            <a:off x="7242968" y="-400843"/>
            <a:ext cx="277813" cy="2736850"/>
            <a:chOff x="2727" y="2782"/>
            <a:chExt cx="437" cy="4310"/>
          </a:xfrm>
        </p:grpSpPr>
        <p:grpSp>
          <p:nvGrpSpPr>
            <p:cNvPr id="134479" name="Group 38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34481" name="Group 3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34488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89" name="Rectangle 3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90" name="Rectangle 3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91" name="Rectangle 3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92" name="Rectangle 3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4482" name="Group 3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34483" name="Rectangle 3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84" name="Rectangle 3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85" name="Rectangle 3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86" name="Rectangle 3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487" name="Rectangle 3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4480" name="Rectangle 39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731" name="Group 547"/>
          <p:cNvGrpSpPr>
            <a:grpSpLocks/>
          </p:cNvGrpSpPr>
          <p:nvPr/>
        </p:nvGrpSpPr>
        <p:grpSpPr bwMode="auto">
          <a:xfrm>
            <a:off x="520700" y="3976688"/>
            <a:ext cx="2736850" cy="1117600"/>
            <a:chOff x="448" y="2853"/>
            <a:chExt cx="1724" cy="704"/>
          </a:xfrm>
        </p:grpSpPr>
        <p:grpSp>
          <p:nvGrpSpPr>
            <p:cNvPr id="134419" name="Group 337"/>
            <p:cNvGrpSpPr>
              <a:grpSpLocks/>
            </p:cNvGrpSpPr>
            <p:nvPr/>
          </p:nvGrpSpPr>
          <p:grpSpPr bwMode="auto">
            <a:xfrm rot="-5400000">
              <a:off x="1222" y="2608"/>
              <a:ext cx="175" cy="1724"/>
              <a:chOff x="2727" y="2782"/>
              <a:chExt cx="437" cy="4310"/>
            </a:xfrm>
          </p:grpSpPr>
          <p:grpSp>
            <p:nvGrpSpPr>
              <p:cNvPr id="134465" name="Group 33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467" name="Group 33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74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5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6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7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8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468" name="Group 34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69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0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1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2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73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466" name="Rectangle 35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420" name="Group 352"/>
            <p:cNvGrpSpPr>
              <a:grpSpLocks/>
            </p:cNvGrpSpPr>
            <p:nvPr/>
          </p:nvGrpSpPr>
          <p:grpSpPr bwMode="auto">
            <a:xfrm rot="-5400000">
              <a:off x="1222" y="2079"/>
              <a:ext cx="175" cy="1724"/>
              <a:chOff x="2727" y="2782"/>
              <a:chExt cx="437" cy="4310"/>
            </a:xfrm>
          </p:grpSpPr>
          <p:grpSp>
            <p:nvGrpSpPr>
              <p:cNvPr id="134451" name="Group 353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453" name="Group 354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60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61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62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63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64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454" name="Group 360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55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56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57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58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59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452" name="Rectangle 366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421" name="Group 367"/>
            <p:cNvGrpSpPr>
              <a:grpSpLocks/>
            </p:cNvGrpSpPr>
            <p:nvPr/>
          </p:nvGrpSpPr>
          <p:grpSpPr bwMode="auto">
            <a:xfrm rot="-5400000">
              <a:off x="1222" y="2433"/>
              <a:ext cx="175" cy="1724"/>
              <a:chOff x="2727" y="2782"/>
              <a:chExt cx="437" cy="4310"/>
            </a:xfrm>
          </p:grpSpPr>
          <p:grpSp>
            <p:nvGrpSpPr>
              <p:cNvPr id="134437" name="Group 36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439" name="Group 36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46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7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8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9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50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440" name="Group 37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41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2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3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4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45" name="Rectangle 3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438" name="Rectangle 38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422" name="Group 397"/>
            <p:cNvGrpSpPr>
              <a:grpSpLocks/>
            </p:cNvGrpSpPr>
            <p:nvPr/>
          </p:nvGrpSpPr>
          <p:grpSpPr bwMode="auto">
            <a:xfrm rot="-5400000">
              <a:off x="1222" y="2258"/>
              <a:ext cx="175" cy="1724"/>
              <a:chOff x="2727" y="2782"/>
              <a:chExt cx="437" cy="4310"/>
            </a:xfrm>
          </p:grpSpPr>
          <p:grpSp>
            <p:nvGrpSpPr>
              <p:cNvPr id="134423" name="Group 39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425" name="Group 39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32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33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34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35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36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426" name="Group 40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27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28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29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30" name="Rectangle 4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31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424" name="Rectangle 41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730" name="Group 546"/>
          <p:cNvGrpSpPr>
            <a:grpSpLocks/>
          </p:cNvGrpSpPr>
          <p:nvPr/>
        </p:nvGrpSpPr>
        <p:grpSpPr bwMode="auto">
          <a:xfrm>
            <a:off x="127000" y="3944938"/>
            <a:ext cx="280988" cy="1114425"/>
            <a:chOff x="80" y="2485"/>
            <a:chExt cx="177" cy="702"/>
          </a:xfrm>
        </p:grpSpPr>
        <p:sp>
          <p:nvSpPr>
            <p:cNvPr id="134414" name="Rectangle 51"/>
            <p:cNvSpPr>
              <a:spLocks noChangeArrowheads="1"/>
            </p:cNvSpPr>
            <p:nvPr/>
          </p:nvSpPr>
          <p:spPr bwMode="auto">
            <a:xfrm>
              <a:off x="80" y="2485"/>
              <a:ext cx="173" cy="172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4415" name="Group 544"/>
            <p:cNvGrpSpPr>
              <a:grpSpLocks/>
            </p:cNvGrpSpPr>
            <p:nvPr/>
          </p:nvGrpSpPr>
          <p:grpSpPr bwMode="auto">
            <a:xfrm>
              <a:off x="80" y="2665"/>
              <a:ext cx="177" cy="522"/>
              <a:chOff x="3912" y="3029"/>
              <a:chExt cx="177" cy="522"/>
            </a:xfrm>
          </p:grpSpPr>
          <p:sp>
            <p:nvSpPr>
              <p:cNvPr id="134416" name="Rectangle 412"/>
              <p:cNvSpPr>
                <a:spLocks noChangeArrowheads="1"/>
              </p:cNvSpPr>
              <p:nvPr/>
            </p:nvSpPr>
            <p:spPr bwMode="auto">
              <a:xfrm>
                <a:off x="3912" y="337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417" name="Rectangle 413"/>
              <p:cNvSpPr>
                <a:spLocks noChangeArrowheads="1"/>
              </p:cNvSpPr>
              <p:nvPr/>
            </p:nvSpPr>
            <p:spPr bwMode="auto">
              <a:xfrm>
                <a:off x="3912" y="3206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418" name="Rectangle 414"/>
              <p:cNvSpPr>
                <a:spLocks noChangeArrowheads="1"/>
              </p:cNvSpPr>
              <p:nvPr/>
            </p:nvSpPr>
            <p:spPr bwMode="auto">
              <a:xfrm>
                <a:off x="3916" y="302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1599" name="Line 415"/>
          <p:cNvSpPr>
            <a:spLocks noChangeShapeType="1"/>
          </p:cNvSpPr>
          <p:nvPr/>
        </p:nvSpPr>
        <p:spPr bwMode="auto">
          <a:xfrm>
            <a:off x="469900" y="723900"/>
            <a:ext cx="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600" name="Line 416"/>
          <p:cNvSpPr>
            <a:spLocks noChangeShapeType="1"/>
          </p:cNvSpPr>
          <p:nvPr/>
        </p:nvSpPr>
        <p:spPr bwMode="auto">
          <a:xfrm>
            <a:off x="0" y="11557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1732" name="Group 548"/>
          <p:cNvGrpSpPr>
            <a:grpSpLocks/>
          </p:cNvGrpSpPr>
          <p:nvPr/>
        </p:nvGrpSpPr>
        <p:grpSpPr bwMode="auto">
          <a:xfrm>
            <a:off x="6000750" y="1206500"/>
            <a:ext cx="2744788" cy="2743200"/>
            <a:chOff x="6081" y="3060"/>
            <a:chExt cx="4322" cy="4319"/>
          </a:xfrm>
        </p:grpSpPr>
        <p:grpSp>
          <p:nvGrpSpPr>
            <p:cNvPr id="134288" name="Group 549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34290" name="Group 550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4384" name="Group 551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09" name="Rectangle 5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10" name="Rectangle 5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11" name="Rectangle 5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12" name="Rectangle 5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13" name="Rectangle 5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85" name="Group 557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404" name="Rectangle 5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5" name="Rectangle 5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6" name="Rectangle 5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7" name="Rectangle 5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8" name="Rectangle 5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86" name="Group 563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99" name="Rectangle 5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0" name="Rectangle 5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1" name="Rectangle 5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2" name="Rectangle 5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03" name="Rectangle 5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87" name="Group 569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94" name="Rectangle 5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5" name="Rectangle 5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6" name="Rectangle 5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7" name="Rectangle 5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8" name="Rectangle 5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88" name="Group 575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89" name="Rectangle 5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0" name="Rectangle 5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1" name="Rectangle 5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2" name="Rectangle 5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93" name="Rectangle 5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291" name="Group 581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4354" name="Group 582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79" name="Rectangle 5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80" name="Rectangle 5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81" name="Rectangle 5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82" name="Rectangle 5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83" name="Rectangle 5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55" name="Group 588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74" name="Rectangle 5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5" name="Rectangle 5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6" name="Rectangle 5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7" name="Rectangle 5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8" name="Rectangle 5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56" name="Group 594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69" name="Rectangle 5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0" name="Rectangle 5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1" name="Rectangle 5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2" name="Rectangle 5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73" name="Rectangle 5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57" name="Group 600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64" name="Rectangle 6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5" name="Rectangle 6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6" name="Rectangle 6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7" name="Rectangle 6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8" name="Rectangle 6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58" name="Group 606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59" name="Rectangle 6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0" name="Rectangle 6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1" name="Rectangle 6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2" name="Rectangle 6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63" name="Rectangle 6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292" name="Group 612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34324" name="Group 61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49" name="Rectangle 6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50" name="Rectangle 6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51" name="Rectangle 6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52" name="Rectangle 6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53" name="Rectangle 6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25" name="Group 61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44" name="Rectangle 6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5" name="Rectangle 6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6" name="Rectangle 6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7" name="Rectangle 6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8" name="Rectangle 6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26" name="Group 62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39" name="Rectangle 6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0" name="Rectangle 6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1" name="Rectangle 6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2" name="Rectangle 6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43" name="Rectangle 6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27" name="Group 63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34" name="Rectangle 6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5" name="Rectangle 6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6" name="Rectangle 6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7" name="Rectangle 6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8" name="Rectangle 6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328" name="Group 63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29" name="Rectangle 6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0" name="Rectangle 6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1" name="Rectangle 6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2" name="Rectangle 6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33" name="Rectangle 6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4293" name="Group 643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34294" name="Group 64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19" name="Rectangle 6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20" name="Rectangle 6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21" name="Rectangle 6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22" name="Rectangle 6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23" name="Rectangle 6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95" name="Group 65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14" name="Rectangle 6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5" name="Rectangle 6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6" name="Rectangle 6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7" name="Rectangle 6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8" name="Rectangle 6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96" name="Group 65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09" name="Rectangle 6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0" name="Rectangle 6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1" name="Rectangle 6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2" name="Rectangle 6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13" name="Rectangle 6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97" name="Group 66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304" name="Rectangle 6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5" name="Rectangle 6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6" name="Rectangle 6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7" name="Rectangle 6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8" name="Rectangle 6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98" name="Group 66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99" name="Rectangle 6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0" name="Rectangle 6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1" name="Rectangle 6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2" name="Rectangle 6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303" name="Rectangle 6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34289" name="Rectangle 674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859" name="Group 675"/>
          <p:cNvGrpSpPr>
            <a:grpSpLocks/>
          </p:cNvGrpSpPr>
          <p:nvPr/>
        </p:nvGrpSpPr>
        <p:grpSpPr bwMode="auto">
          <a:xfrm>
            <a:off x="5994400" y="3957638"/>
            <a:ext cx="2736850" cy="1117600"/>
            <a:chOff x="448" y="2853"/>
            <a:chExt cx="1724" cy="704"/>
          </a:xfrm>
        </p:grpSpPr>
        <p:grpSp>
          <p:nvGrpSpPr>
            <p:cNvPr id="134228" name="Group 676"/>
            <p:cNvGrpSpPr>
              <a:grpSpLocks/>
            </p:cNvGrpSpPr>
            <p:nvPr/>
          </p:nvGrpSpPr>
          <p:grpSpPr bwMode="auto">
            <a:xfrm rot="-5400000">
              <a:off x="1222" y="2608"/>
              <a:ext cx="175" cy="1724"/>
              <a:chOff x="2727" y="2782"/>
              <a:chExt cx="437" cy="4310"/>
            </a:xfrm>
          </p:grpSpPr>
          <p:grpSp>
            <p:nvGrpSpPr>
              <p:cNvPr id="134274" name="Group 677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276" name="Group 678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83" name="Rectangle 6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4" name="Rectangle 6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5" name="Rectangle 6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6" name="Rectangle 6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7" name="Rectangle 6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77" name="Group 684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78" name="Rectangle 6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79" name="Rectangle 6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0" name="Rectangle 6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1" name="Rectangle 6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82" name="Rectangle 6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275" name="Rectangle 690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229" name="Group 691"/>
            <p:cNvGrpSpPr>
              <a:grpSpLocks/>
            </p:cNvGrpSpPr>
            <p:nvPr/>
          </p:nvGrpSpPr>
          <p:grpSpPr bwMode="auto">
            <a:xfrm rot="-5400000">
              <a:off x="1222" y="2079"/>
              <a:ext cx="175" cy="1724"/>
              <a:chOff x="2727" y="2782"/>
              <a:chExt cx="437" cy="4310"/>
            </a:xfrm>
          </p:grpSpPr>
          <p:grpSp>
            <p:nvGrpSpPr>
              <p:cNvPr id="134260" name="Group 692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262" name="Group 693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69" name="Rectangle 6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70" name="Rectangle 6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71" name="Rectangle 6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72" name="Rectangle 6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73" name="Rectangle 6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63" name="Group 699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64" name="Rectangle 7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65" name="Rectangle 7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66" name="Rectangle 7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67" name="Rectangle 7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68" name="Rectangle 7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261" name="Rectangle 705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230" name="Group 706"/>
            <p:cNvGrpSpPr>
              <a:grpSpLocks/>
            </p:cNvGrpSpPr>
            <p:nvPr/>
          </p:nvGrpSpPr>
          <p:grpSpPr bwMode="auto">
            <a:xfrm rot="-5400000">
              <a:off x="1222" y="2433"/>
              <a:ext cx="175" cy="1724"/>
              <a:chOff x="2727" y="2782"/>
              <a:chExt cx="437" cy="4310"/>
            </a:xfrm>
          </p:grpSpPr>
          <p:grpSp>
            <p:nvGrpSpPr>
              <p:cNvPr id="134246" name="Group 707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248" name="Group 708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55" name="Rectangle 7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6" name="Rectangle 7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7" name="Rectangle 7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8" name="Rectangle 7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9" name="Rectangle 7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49" name="Group 714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50" name="Rectangle 7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1" name="Rectangle 7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2" name="Rectangle 7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3" name="Rectangle 7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54" name="Rectangle 7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247" name="Rectangle 720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231" name="Group 721"/>
            <p:cNvGrpSpPr>
              <a:grpSpLocks/>
            </p:cNvGrpSpPr>
            <p:nvPr/>
          </p:nvGrpSpPr>
          <p:grpSpPr bwMode="auto">
            <a:xfrm rot="-5400000">
              <a:off x="1222" y="2258"/>
              <a:ext cx="175" cy="1724"/>
              <a:chOff x="2727" y="2782"/>
              <a:chExt cx="437" cy="4310"/>
            </a:xfrm>
          </p:grpSpPr>
          <p:grpSp>
            <p:nvGrpSpPr>
              <p:cNvPr id="134232" name="Group 722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234" name="Group 723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41" name="Rectangle 7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42" name="Rectangle 7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43" name="Rectangle 7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44" name="Rectangle 7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45" name="Rectangle 7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35" name="Group 729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36" name="Rectangle 7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37" name="Rectangle 7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38" name="Rectangle 7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39" name="Rectangle 7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40" name="Rectangle 7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233" name="Rectangle 735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920" name="Group 736"/>
          <p:cNvGrpSpPr>
            <a:grpSpLocks/>
          </p:cNvGrpSpPr>
          <p:nvPr/>
        </p:nvGrpSpPr>
        <p:grpSpPr bwMode="auto">
          <a:xfrm>
            <a:off x="3257550" y="3970338"/>
            <a:ext cx="2736850" cy="1117600"/>
            <a:chOff x="448" y="2853"/>
            <a:chExt cx="1724" cy="704"/>
          </a:xfrm>
        </p:grpSpPr>
        <p:grpSp>
          <p:nvGrpSpPr>
            <p:cNvPr id="134168" name="Group 737"/>
            <p:cNvGrpSpPr>
              <a:grpSpLocks/>
            </p:cNvGrpSpPr>
            <p:nvPr/>
          </p:nvGrpSpPr>
          <p:grpSpPr bwMode="auto">
            <a:xfrm rot="-5400000">
              <a:off x="1222" y="2608"/>
              <a:ext cx="175" cy="1724"/>
              <a:chOff x="2727" y="2782"/>
              <a:chExt cx="437" cy="4310"/>
            </a:xfrm>
          </p:grpSpPr>
          <p:grpSp>
            <p:nvGrpSpPr>
              <p:cNvPr id="134214" name="Group 73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216" name="Group 73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23" name="Rectangle 7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4" name="Rectangle 7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5" name="Rectangle 7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6" name="Rectangle 7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7" name="Rectangle 7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17" name="Group 74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18" name="Rectangle 7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19" name="Rectangle 7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0" name="Rectangle 7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1" name="Rectangle 7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22" name="Rectangle 7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215" name="Rectangle 75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169" name="Group 752"/>
            <p:cNvGrpSpPr>
              <a:grpSpLocks/>
            </p:cNvGrpSpPr>
            <p:nvPr/>
          </p:nvGrpSpPr>
          <p:grpSpPr bwMode="auto">
            <a:xfrm rot="-5400000">
              <a:off x="1222" y="2079"/>
              <a:ext cx="175" cy="1724"/>
              <a:chOff x="2727" y="2782"/>
              <a:chExt cx="437" cy="4310"/>
            </a:xfrm>
          </p:grpSpPr>
          <p:grpSp>
            <p:nvGrpSpPr>
              <p:cNvPr id="134200" name="Group 753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202" name="Group 754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09" name="Rectangle 7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10" name="Rectangle 7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11" name="Rectangle 7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12" name="Rectangle 7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13" name="Rectangle 7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203" name="Group 760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204" name="Rectangle 7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05" name="Rectangle 7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06" name="Rectangle 7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07" name="Rectangle 7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208" name="Rectangle 7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201" name="Rectangle 766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170" name="Group 767"/>
            <p:cNvGrpSpPr>
              <a:grpSpLocks/>
            </p:cNvGrpSpPr>
            <p:nvPr/>
          </p:nvGrpSpPr>
          <p:grpSpPr bwMode="auto">
            <a:xfrm rot="-5400000">
              <a:off x="1222" y="2433"/>
              <a:ext cx="175" cy="1724"/>
              <a:chOff x="2727" y="2782"/>
              <a:chExt cx="437" cy="4310"/>
            </a:xfrm>
          </p:grpSpPr>
          <p:grpSp>
            <p:nvGrpSpPr>
              <p:cNvPr id="134186" name="Group 76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188" name="Group 76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195" name="Rectangle 7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6" name="Rectangle 7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7" name="Rectangle 7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8" name="Rectangle 7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9" name="Rectangle 7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189" name="Group 77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190" name="Rectangle 7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1" name="Rectangle 7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2" name="Rectangle 7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3" name="Rectangle 7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94" name="Rectangle 7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187" name="Rectangle 78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171" name="Group 782"/>
            <p:cNvGrpSpPr>
              <a:grpSpLocks/>
            </p:cNvGrpSpPr>
            <p:nvPr/>
          </p:nvGrpSpPr>
          <p:grpSpPr bwMode="auto">
            <a:xfrm rot="-5400000">
              <a:off x="1222" y="2258"/>
              <a:ext cx="175" cy="1724"/>
              <a:chOff x="2727" y="2782"/>
              <a:chExt cx="437" cy="4310"/>
            </a:xfrm>
          </p:grpSpPr>
          <p:grpSp>
            <p:nvGrpSpPr>
              <p:cNvPr id="134172" name="Group 783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34174" name="Group 784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181" name="Rectangle 7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82" name="Rectangle 7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83" name="Rectangle 7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84" name="Rectangle 7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85" name="Rectangle 7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4175" name="Group 790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34176" name="Rectangle 7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77" name="Rectangle 7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78" name="Rectangle 7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79" name="Rectangle 7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180" name="Rectangle 7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4173" name="Rectangle 796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981" name="Group 797"/>
          <p:cNvGrpSpPr>
            <a:grpSpLocks/>
          </p:cNvGrpSpPr>
          <p:nvPr/>
        </p:nvGrpSpPr>
        <p:grpSpPr bwMode="auto">
          <a:xfrm>
            <a:off x="8740775" y="3949700"/>
            <a:ext cx="280988" cy="1114425"/>
            <a:chOff x="80" y="2485"/>
            <a:chExt cx="177" cy="702"/>
          </a:xfrm>
        </p:grpSpPr>
        <p:sp>
          <p:nvSpPr>
            <p:cNvPr id="134163" name="Rectangle 798"/>
            <p:cNvSpPr>
              <a:spLocks noChangeArrowheads="1"/>
            </p:cNvSpPr>
            <p:nvPr/>
          </p:nvSpPr>
          <p:spPr bwMode="auto">
            <a:xfrm>
              <a:off x="80" y="2485"/>
              <a:ext cx="173" cy="172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4164" name="Group 799"/>
            <p:cNvGrpSpPr>
              <a:grpSpLocks/>
            </p:cNvGrpSpPr>
            <p:nvPr/>
          </p:nvGrpSpPr>
          <p:grpSpPr bwMode="auto">
            <a:xfrm>
              <a:off x="80" y="2665"/>
              <a:ext cx="177" cy="522"/>
              <a:chOff x="3912" y="3029"/>
              <a:chExt cx="177" cy="522"/>
            </a:xfrm>
          </p:grpSpPr>
          <p:sp>
            <p:nvSpPr>
              <p:cNvPr id="134165" name="Rectangle 800"/>
              <p:cNvSpPr>
                <a:spLocks noChangeArrowheads="1"/>
              </p:cNvSpPr>
              <p:nvPr/>
            </p:nvSpPr>
            <p:spPr bwMode="auto">
              <a:xfrm>
                <a:off x="3912" y="337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66" name="Rectangle 801"/>
              <p:cNvSpPr>
                <a:spLocks noChangeArrowheads="1"/>
              </p:cNvSpPr>
              <p:nvPr/>
            </p:nvSpPr>
            <p:spPr bwMode="auto">
              <a:xfrm>
                <a:off x="3912" y="3206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67" name="Rectangle 802"/>
              <p:cNvSpPr>
                <a:spLocks noChangeArrowheads="1"/>
              </p:cNvSpPr>
              <p:nvPr/>
            </p:nvSpPr>
            <p:spPr bwMode="auto">
              <a:xfrm>
                <a:off x="3916" y="302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10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36" grpId="0" animBg="1"/>
      <p:bldP spid="221599" grpId="0" animBg="1"/>
      <p:bldP spid="22160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Partial Products</a:t>
            </a:r>
          </a:p>
        </p:txBody>
      </p:sp>
      <p:sp>
        <p:nvSpPr>
          <p:cNvPr id="13517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233806" y="957950"/>
            <a:ext cx="2474685" cy="4165600"/>
          </a:xfrm>
          <a:noFill/>
        </p:spPr>
        <p:txBody>
          <a:bodyPr/>
          <a:lstStyle/>
          <a:p>
            <a:pPr algn="r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</a:p>
          <a:p>
            <a:pPr algn="r">
              <a:buNone/>
            </a:pPr>
            <a:r>
              <a:rPr lang="en-US" sz="4400" b="1" dirty="0" smtClean="0"/>
              <a:t>31</a:t>
            </a:r>
            <a:endParaRPr lang="en-US" sz="4400" b="1" dirty="0"/>
          </a:p>
          <a:p>
            <a:pPr algn="r">
              <a:spcBef>
                <a:spcPct val="0"/>
              </a:spcBef>
              <a:buNone/>
            </a:pPr>
            <a:r>
              <a:rPr lang="en-US" sz="4400" b="1" dirty="0"/>
              <a:t>	</a:t>
            </a:r>
            <a:r>
              <a:rPr lang="en-US" sz="4400" b="1" u="sng" dirty="0"/>
              <a:t>x </a:t>
            </a:r>
            <a:r>
              <a:rPr lang="en-US" sz="4400" b="1" u="sng" dirty="0" smtClean="0"/>
              <a:t>14</a:t>
            </a:r>
            <a:endParaRPr lang="en-US" sz="4400" b="1" u="sng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76450" y="2808288"/>
            <a:ext cx="16335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 dirty="0"/>
              <a:t>300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73275" y="3417888"/>
            <a:ext cx="16319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73275" y="4032250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120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85975" y="4632325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 u="sng"/>
              <a:t>     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93913" y="5245100"/>
            <a:ext cx="1633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434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75125" y="2960688"/>
            <a:ext cx="2200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97350" y="3570288"/>
            <a:ext cx="22685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84650" y="4171950"/>
            <a:ext cx="2281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7350" y="4772025"/>
            <a:ext cx="21780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79552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5" grpId="0"/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Partial Products</a:t>
            </a:r>
          </a:p>
        </p:txBody>
      </p:sp>
      <p:sp>
        <p:nvSpPr>
          <p:cNvPr id="136195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279534" y="1032559"/>
            <a:ext cx="2416629" cy="4165600"/>
          </a:xfrm>
          <a:noFill/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b="1" dirty="0" smtClean="0">
                <a:effectLst/>
              </a:rPr>
              <a:t>			   </a:t>
            </a:r>
            <a:r>
              <a:rPr lang="en-US" sz="4400" b="1" dirty="0" smtClean="0">
                <a:effectLst/>
              </a:rPr>
              <a:t>31</a:t>
            </a:r>
          </a:p>
          <a:p>
            <a:pPr algn="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4400" b="1" dirty="0"/>
              <a:t>	</a:t>
            </a:r>
            <a:r>
              <a:rPr lang="en-US" sz="4400" b="1" u="sng" dirty="0" smtClean="0">
                <a:effectLst/>
              </a:rPr>
              <a:t>x 14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76450" y="2808288"/>
            <a:ext cx="16335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4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73275" y="3417888"/>
            <a:ext cx="16319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120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73275" y="4032250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85975" y="4632325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 u="sng"/>
              <a:t>300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93913" y="5245100"/>
            <a:ext cx="1633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434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75125" y="2960688"/>
            <a:ext cx="16335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97350" y="3570288"/>
            <a:ext cx="1981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84650" y="4171950"/>
            <a:ext cx="1993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7350" y="4772025"/>
            <a:ext cx="1981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36532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5" grpId="0"/>
      <p:bldP spid="1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8604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Pictorial Representation</a:t>
            </a:r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457200" y="1968500"/>
            <a:ext cx="1597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84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 u="sng">
                <a:latin typeface="Arial" charset="0"/>
              </a:rPr>
              <a:t>x 57</a:t>
            </a:r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2860675" y="2501900"/>
            <a:ext cx="5059363" cy="3305175"/>
            <a:chOff x="1490" y="1240"/>
            <a:chExt cx="3187" cy="2082"/>
          </a:xfrm>
        </p:grpSpPr>
        <p:sp>
          <p:nvSpPr>
            <p:cNvPr id="137231" name="Rectangle 5"/>
            <p:cNvSpPr>
              <a:spLocks noChangeArrowheads="1"/>
            </p:cNvSpPr>
            <p:nvPr/>
          </p:nvSpPr>
          <p:spPr bwMode="auto">
            <a:xfrm>
              <a:off x="1490" y="1240"/>
              <a:ext cx="3187" cy="208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2" name="Line 6"/>
            <p:cNvSpPr>
              <a:spLocks noChangeShapeType="1"/>
            </p:cNvSpPr>
            <p:nvPr/>
          </p:nvSpPr>
          <p:spPr bwMode="auto">
            <a:xfrm>
              <a:off x="3095" y="1240"/>
              <a:ext cx="0" cy="20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3" name="Line 7"/>
            <p:cNvSpPr>
              <a:spLocks noChangeShapeType="1"/>
            </p:cNvSpPr>
            <p:nvPr/>
          </p:nvSpPr>
          <p:spPr bwMode="auto">
            <a:xfrm>
              <a:off x="1490" y="2281"/>
              <a:ext cx="31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2887663" y="1876425"/>
            <a:ext cx="503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   80      +       4</a:t>
            </a:r>
            <a:endParaRPr lang="en-US" sz="4000" b="1" u="sng">
              <a:latin typeface="Arial" charset="0"/>
            </a:endParaRP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2143125" y="2222500"/>
            <a:ext cx="78105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50</a:t>
            </a:r>
          </a:p>
          <a:p>
            <a:pPr eaLnBrk="1" hangingPunct="1">
              <a:spcBef>
                <a:spcPct val="10000"/>
              </a:spcBef>
            </a:pPr>
            <a:endParaRPr lang="en-US" sz="16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+</a:t>
            </a:r>
          </a:p>
          <a:p>
            <a:pPr eaLnBrk="1" hangingPunct="1">
              <a:spcBef>
                <a:spcPct val="10000"/>
              </a:spcBef>
            </a:pPr>
            <a:endParaRPr lang="en-US" sz="8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87663" y="27955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80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275013"/>
            <a:ext cx="2503488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8138" y="2792413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4438650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80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3375" y="4446588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6075" y="3284538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05125" y="49291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21313" y="4938713"/>
            <a:ext cx="25034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90279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/>
      <p:bldP spid="219144" grpId="0"/>
      <p:bldP spid="21914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8604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Pictorial Representation</a:t>
            </a:r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2860675" y="2501900"/>
            <a:ext cx="5059363" cy="3305175"/>
            <a:chOff x="1490" y="1240"/>
            <a:chExt cx="3187" cy="2082"/>
          </a:xfrm>
        </p:grpSpPr>
        <p:sp>
          <p:nvSpPr>
            <p:cNvPr id="138255" name="Rectangle 5"/>
            <p:cNvSpPr>
              <a:spLocks noChangeArrowheads="1"/>
            </p:cNvSpPr>
            <p:nvPr/>
          </p:nvSpPr>
          <p:spPr bwMode="auto">
            <a:xfrm>
              <a:off x="1490" y="1240"/>
              <a:ext cx="3187" cy="208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6" name="Line 6"/>
            <p:cNvSpPr>
              <a:spLocks noChangeShapeType="1"/>
            </p:cNvSpPr>
            <p:nvPr/>
          </p:nvSpPr>
          <p:spPr bwMode="auto">
            <a:xfrm>
              <a:off x="3095" y="1240"/>
              <a:ext cx="0" cy="20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57" name="Line 7"/>
            <p:cNvSpPr>
              <a:spLocks noChangeShapeType="1"/>
            </p:cNvSpPr>
            <p:nvPr/>
          </p:nvSpPr>
          <p:spPr bwMode="auto">
            <a:xfrm>
              <a:off x="1490" y="2281"/>
              <a:ext cx="31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2887663" y="1876425"/>
            <a:ext cx="503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   30      +       7</a:t>
            </a:r>
            <a:endParaRPr lang="en-US" sz="4000" b="1" u="sng">
              <a:latin typeface="Arial" charset="0"/>
            </a:endParaRP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2143125" y="2222500"/>
            <a:ext cx="781050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90</a:t>
            </a:r>
          </a:p>
          <a:p>
            <a:pPr eaLnBrk="1" hangingPunct="1">
              <a:spcBef>
                <a:spcPct val="10000"/>
              </a:spcBef>
            </a:pPr>
            <a:endParaRPr lang="en-US" sz="16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+</a:t>
            </a:r>
          </a:p>
          <a:p>
            <a:pPr eaLnBrk="1" hangingPunct="1">
              <a:spcBef>
                <a:spcPct val="10000"/>
              </a:spcBef>
            </a:pPr>
            <a:endParaRPr lang="en-US" sz="8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87663" y="27955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30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275013"/>
            <a:ext cx="2503488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2,700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8138" y="2792413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4438650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30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3375" y="4446588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6075" y="3284538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05125" y="49291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21313" y="4938713"/>
            <a:ext cx="25034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57200" y="1968500"/>
            <a:ext cx="1597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37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 u="sng">
                <a:latin typeface="Arial" charset="0"/>
              </a:rPr>
              <a:t>x 94</a:t>
            </a:r>
          </a:p>
        </p:txBody>
      </p:sp>
    </p:spTree>
    <p:extLst>
      <p:ext uri="{BB962C8B-B14F-4D97-AF65-F5344CB8AC3E}">
        <p14:creationId xmlns:p14="http://schemas.microsoft.com/office/powerpoint/2010/main" val="4949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4" grpId="0"/>
      <p:bldP spid="21914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8604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Pictorial Representation</a:t>
            </a:r>
          </a:p>
        </p:txBody>
      </p:sp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457200" y="1968500"/>
            <a:ext cx="1597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347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 u="sng">
                <a:latin typeface="Arial" charset="0"/>
              </a:rPr>
              <a:t>x   68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2860675" y="2501900"/>
            <a:ext cx="5059363" cy="33051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4508500" y="2501900"/>
            <a:ext cx="0" cy="3305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>
            <a:off x="2860675" y="4154488"/>
            <a:ext cx="5059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2887663" y="1876425"/>
            <a:ext cx="503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300  +   40   +    7</a:t>
            </a:r>
            <a:endParaRPr lang="en-US" sz="4000" b="1" u="sng">
              <a:latin typeface="Arial" charset="0"/>
            </a:endParaRPr>
          </a:p>
        </p:txBody>
      </p:sp>
      <p:sp>
        <p:nvSpPr>
          <p:cNvPr id="223241" name="Text Box 9"/>
          <p:cNvSpPr txBox="1">
            <a:spLocks noChangeArrowheads="1"/>
          </p:cNvSpPr>
          <p:nvPr/>
        </p:nvSpPr>
        <p:spPr bwMode="auto">
          <a:xfrm>
            <a:off x="2143125" y="2222500"/>
            <a:ext cx="78105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60</a:t>
            </a:r>
          </a:p>
          <a:p>
            <a:pPr eaLnBrk="1" hangingPunct="1">
              <a:spcBef>
                <a:spcPct val="10000"/>
              </a:spcBef>
            </a:pPr>
            <a:endParaRPr lang="en-US" sz="16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+</a:t>
            </a:r>
          </a:p>
          <a:p>
            <a:pPr eaLnBrk="1" hangingPunct="1">
              <a:spcBef>
                <a:spcPct val="10000"/>
              </a:spcBef>
            </a:pPr>
            <a:endParaRPr lang="en-US" sz="8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 8</a:t>
            </a:r>
          </a:p>
        </p:txBody>
      </p:sp>
      <p:sp>
        <p:nvSpPr>
          <p:cNvPr id="38921" name="Line 14"/>
          <p:cNvSpPr>
            <a:spLocks noChangeShapeType="1"/>
          </p:cNvSpPr>
          <p:nvPr/>
        </p:nvSpPr>
        <p:spPr bwMode="auto">
          <a:xfrm>
            <a:off x="6243638" y="2501900"/>
            <a:ext cx="0" cy="3305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11475" y="3040063"/>
            <a:ext cx="16081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8350" y="3035300"/>
            <a:ext cx="1609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2,400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9675" y="3049588"/>
            <a:ext cx="16097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19413" y="4641850"/>
            <a:ext cx="1609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2,400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87875" y="4638675"/>
            <a:ext cx="16081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99200" y="4651375"/>
            <a:ext cx="16081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197022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38916" grpId="0" animBg="1"/>
      <p:bldP spid="38917" grpId="0" animBg="1"/>
      <p:bldP spid="38918" grpId="0" animBg="1"/>
      <p:bldP spid="223240" grpId="0"/>
      <p:bldP spid="223241" grpId="0"/>
      <p:bldP spid="38921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1052513" y="2644775"/>
            <a:ext cx="6811962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en-US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Multiplying Fractions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34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2800350"/>
            <a:ext cx="7080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1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779713"/>
            <a:ext cx="381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2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3" y="2762250"/>
            <a:ext cx="39687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3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563" y="2762250"/>
            <a:ext cx="396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4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263" y="2771775"/>
            <a:ext cx="39687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5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2762250"/>
            <a:ext cx="396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6" name="Picture 1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5" y="2762250"/>
            <a:ext cx="381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7" name="Picture 1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363" y="2779713"/>
            <a:ext cx="396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8" name="Text Box 18"/>
          <p:cNvSpPr txBox="1">
            <a:spLocks noChangeArrowheads="1"/>
          </p:cNvSpPr>
          <p:nvPr/>
        </p:nvSpPr>
        <p:spPr bwMode="auto">
          <a:xfrm>
            <a:off x="1379538" y="3230563"/>
            <a:ext cx="6742112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  0             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1               2              3              4   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5          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9883" name="Text Box 19"/>
          <p:cNvSpPr txBox="1">
            <a:spLocks noChangeArrowheads="1"/>
          </p:cNvSpPr>
          <p:nvPr/>
        </p:nvSpPr>
        <p:spPr bwMode="auto">
          <a:xfrm>
            <a:off x="1149350" y="1465263"/>
            <a:ext cx="6011863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3 x 2    Three groups of two</a:t>
            </a:r>
          </a:p>
        </p:txBody>
      </p:sp>
      <p:pic>
        <p:nvPicPr>
          <p:cNvPr id="79884" name="Picture 2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25" y="2443163"/>
            <a:ext cx="19891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5" name="Picture 2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2468563"/>
            <a:ext cx="19891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6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225" y="2468563"/>
            <a:ext cx="19891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98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5563"/>
            <a:ext cx="88392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Multiplying 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</a:rPr>
              <a:t>Remember our initial understanding of fractions of fractions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>
              <a:effectLst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>
                <a:effectLst/>
              </a:rPr>
              <a:t>Another way to write this is</a:t>
            </a:r>
          </a:p>
          <a:p>
            <a:pPr marL="0" indent="0">
              <a:buNone/>
              <a:defRPr/>
            </a:pPr>
            <a:endParaRPr lang="en-US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effectLst/>
              </a:rPr>
              <a:t>		</a:t>
            </a:r>
            <a:endParaRPr lang="en-US" dirty="0">
              <a:effectLst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49391"/>
              </p:ext>
            </p:extLst>
          </p:nvPr>
        </p:nvGraphicFramePr>
        <p:xfrm>
          <a:off x="3505200" y="2590800"/>
          <a:ext cx="2209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2209680" imgH="825480" progId="Equation.3">
                  <p:embed/>
                </p:oleObj>
              </mc:Choice>
              <mc:Fallback>
                <p:oleObj name="Equation" r:id="rId3" imgW="2209680" imgH="825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90800"/>
                        <a:ext cx="22098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913266"/>
              </p:ext>
            </p:extLst>
          </p:nvPr>
        </p:nvGraphicFramePr>
        <p:xfrm>
          <a:off x="2755900" y="2590800"/>
          <a:ext cx="520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520560" imgH="825480" progId="Equation.3">
                  <p:embed/>
                </p:oleObj>
              </mc:Choice>
              <mc:Fallback>
                <p:oleObj name="Equation" r:id="rId5" imgW="520560" imgH="825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900" y="2590800"/>
                        <a:ext cx="520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620759"/>
              </p:ext>
            </p:extLst>
          </p:nvPr>
        </p:nvGraphicFramePr>
        <p:xfrm>
          <a:off x="2757408" y="4965700"/>
          <a:ext cx="520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520560" imgH="825480" progId="Equation.3">
                  <p:embed/>
                </p:oleObj>
              </mc:Choice>
              <mc:Fallback>
                <p:oleObj name="Equation" r:id="rId7" imgW="520560" imgH="825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08" y="4965700"/>
                        <a:ext cx="520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73969876"/>
              </p:ext>
            </p:extLst>
          </p:nvPr>
        </p:nvGraphicFramePr>
        <p:xfrm>
          <a:off x="3481388" y="4956175"/>
          <a:ext cx="7747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8" imgW="507960" imgH="558720" progId="Equation.3">
                  <p:embed/>
                </p:oleObj>
              </mc:Choice>
              <mc:Fallback>
                <p:oleObj name="Equation" r:id="rId8" imgW="507960" imgH="558720" progId="Equation.3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8" y="4956175"/>
                        <a:ext cx="7747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4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3400" y="1951739"/>
            <a:ext cx="8077200" cy="1828800"/>
          </a:xfrm>
        </p:spPr>
        <p:txBody>
          <a:bodyPr/>
          <a:lstStyle/>
          <a:p>
            <a:pPr>
              <a:lnSpc>
                <a:spcPct val="114000"/>
              </a:lnSpc>
              <a:spcAft>
                <a:spcPts val="3000"/>
              </a:spcAft>
              <a:defRPr/>
            </a:pPr>
            <a:r>
              <a:rPr lang="en-US" b="1" dirty="0" smtClean="0">
                <a:solidFill>
                  <a:srgbClr val="2308C4"/>
                </a:solidFill>
              </a:rPr>
              <a:t>Multiplication</a:t>
            </a:r>
            <a:endParaRPr lang="en-US" b="1" dirty="0">
              <a:solidFill>
                <a:srgbClr val="2308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 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normally tell students to be when they multiply a fraction by a whole number?</a:t>
            </a:r>
          </a:p>
          <a:p>
            <a:endParaRPr lang="en-US" dirty="0"/>
          </a:p>
          <a:p>
            <a:pPr marL="18415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320623"/>
              </p:ext>
            </p:extLst>
          </p:nvPr>
        </p:nvGraphicFramePr>
        <p:xfrm>
          <a:off x="3881438" y="2980733"/>
          <a:ext cx="1379537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939600" imgH="1041120" progId="Equation.3">
                  <p:embed/>
                </p:oleObj>
              </mc:Choice>
              <mc:Fallback>
                <p:oleObj name="Equation" r:id="rId3" imgW="939600" imgH="1041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2980733"/>
                        <a:ext cx="1379537" cy="152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45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2800350"/>
            <a:ext cx="7080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779713"/>
            <a:ext cx="381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6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762250"/>
            <a:ext cx="39688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7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2762250"/>
            <a:ext cx="381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8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2771775"/>
            <a:ext cx="4127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9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2762250"/>
            <a:ext cx="412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40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2762250"/>
            <a:ext cx="381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41" name="Text Box 16"/>
          <p:cNvSpPr txBox="1">
            <a:spLocks noChangeArrowheads="1"/>
          </p:cNvSpPr>
          <p:nvPr/>
        </p:nvSpPr>
        <p:spPr bwMode="auto">
          <a:xfrm>
            <a:off x="1379538" y="3230563"/>
            <a:ext cx="6742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0                 </a:t>
            </a:r>
            <a:r>
              <a:rPr lang="en-US" sz="2400" b="1" baseline="30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400" b="1" baseline="-25000">
                <a:solidFill>
                  <a:srgbClr val="000000"/>
                </a:solidFill>
                <a:latin typeface="Arial" charset="0"/>
              </a:rPr>
              <a:t>2                </a:t>
            </a:r>
            <a:r>
              <a:rPr lang="en-US" sz="2400" b="1" baseline="30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4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             </a:t>
            </a:r>
            <a:r>
              <a:rPr lang="en-US" sz="2400" b="1" baseline="30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400" b="1" baseline="-25000">
                <a:solidFill>
                  <a:srgbClr val="000000"/>
                </a:solidFill>
                <a:latin typeface="Arial" charset="0"/>
              </a:rPr>
              <a:t>2             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baseline="30000">
                <a:solidFill>
                  <a:srgbClr val="000000"/>
                </a:solidFill>
                <a:latin typeface="Arial" charset="0"/>
              </a:rPr>
              <a:t>4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4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80906" name="Text Box 17"/>
          <p:cNvSpPr txBox="1">
            <a:spLocks noChangeArrowheads="1"/>
          </p:cNvSpPr>
          <p:nvPr/>
        </p:nvSpPr>
        <p:spPr bwMode="auto">
          <a:xfrm>
            <a:off x="1087834" y="1465263"/>
            <a:ext cx="7153111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3 x ½ 	Three groups of one-half</a:t>
            </a:r>
          </a:p>
        </p:txBody>
      </p:sp>
      <p:pic>
        <p:nvPicPr>
          <p:cNvPr id="80907" name="Picture 1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63" y="2457450"/>
            <a:ext cx="1155700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8" name="Picture 1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563" y="2457450"/>
            <a:ext cx="1144587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9" name="Picture 2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2457450"/>
            <a:ext cx="115252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10" name="Text Box 21"/>
          <p:cNvSpPr txBox="1">
            <a:spLocks noChangeArrowheads="1"/>
          </p:cNvSpPr>
          <p:nvPr/>
        </p:nvSpPr>
        <p:spPr bwMode="auto">
          <a:xfrm>
            <a:off x="2320925" y="3911600"/>
            <a:ext cx="440531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   1(</a:t>
            </a:r>
            <a:r>
              <a:rPr lang="en-US" sz="2000" b="1" baseline="30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       2(</a:t>
            </a:r>
            <a:r>
              <a:rPr lang="en-US" sz="2000" b="1" baseline="30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        3(</a:t>
            </a:r>
            <a:r>
              <a:rPr lang="en-US" sz="2000" b="1" baseline="30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104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536575"/>
            <a:ext cx="8229600" cy="58642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|	|	|	|	|	|	|	|	|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SzPct val="100000"/>
              <a:buNone/>
              <a:defRPr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SzPct val="100000"/>
              <a:buNone/>
              <a:defRPr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cxnSp>
        <p:nvCxnSpPr>
          <p:cNvPr id="45059" name="Straight Arrow Connector 4"/>
          <p:cNvCxnSpPr>
            <a:cxnSpLocks noChangeShapeType="1"/>
          </p:cNvCxnSpPr>
          <p:nvPr/>
        </p:nvCxnSpPr>
        <p:spPr bwMode="auto">
          <a:xfrm>
            <a:off x="174625" y="1460500"/>
            <a:ext cx="8520113" cy="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60" name="TextBox 6"/>
          <p:cNvSpPr txBox="1">
            <a:spLocks noChangeArrowheads="1"/>
          </p:cNvSpPr>
          <p:nvPr/>
        </p:nvSpPr>
        <p:spPr bwMode="auto">
          <a:xfrm>
            <a:off x="409575" y="1687513"/>
            <a:ext cx="5238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 sz="4400" b="1"/>
              <a:t>0</a:t>
            </a:r>
          </a:p>
        </p:txBody>
      </p:sp>
      <p:sp>
        <p:nvSpPr>
          <p:cNvPr id="45061" name="TextBox 7"/>
          <p:cNvSpPr txBox="1">
            <a:spLocks noChangeArrowheads="1"/>
          </p:cNvSpPr>
          <p:nvPr/>
        </p:nvSpPr>
        <p:spPr bwMode="auto">
          <a:xfrm>
            <a:off x="3160713" y="1687513"/>
            <a:ext cx="522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 sz="4400" b="1"/>
              <a:t>1</a:t>
            </a:r>
          </a:p>
        </p:txBody>
      </p:sp>
      <p:sp>
        <p:nvSpPr>
          <p:cNvPr id="45062" name="TextBox 5"/>
          <p:cNvSpPr txBox="1">
            <a:spLocks noChangeArrowheads="1"/>
          </p:cNvSpPr>
          <p:nvPr/>
        </p:nvSpPr>
        <p:spPr bwMode="auto">
          <a:xfrm>
            <a:off x="5895975" y="1687513"/>
            <a:ext cx="5222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 sz="4400" b="1"/>
              <a:t>2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88782914"/>
              </p:ext>
            </p:extLst>
          </p:nvPr>
        </p:nvGraphicFramePr>
        <p:xfrm>
          <a:off x="790575" y="2590800"/>
          <a:ext cx="2333625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" imgW="1016000" imgH="609600" progId="Equation.3">
                  <p:embed/>
                </p:oleObj>
              </mc:Choice>
              <mc:Fallback>
                <p:oleObj name="Equation" r:id="rId3" imgW="1016000" imgH="6096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2590800"/>
                        <a:ext cx="2333625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671512" y="1219200"/>
            <a:ext cx="1843088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2500312" y="1219200"/>
            <a:ext cx="1843088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4314031" y="1208868"/>
            <a:ext cx="1843088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6157119" y="1208868"/>
            <a:ext cx="1843088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10836015"/>
              </p:ext>
            </p:extLst>
          </p:nvPr>
        </p:nvGraphicFramePr>
        <p:xfrm>
          <a:off x="792956" y="3859213"/>
          <a:ext cx="3414712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5" imgW="1485900" imgH="609600" progId="Equation.3">
                  <p:embed/>
                </p:oleObj>
              </mc:Choice>
              <mc:Fallback>
                <p:oleObj name="Equation" r:id="rId5" imgW="1485900" imgH="60960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956" y="3859213"/>
                        <a:ext cx="3414712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67302042"/>
              </p:ext>
            </p:extLst>
          </p:nvPr>
        </p:nvGraphicFramePr>
        <p:xfrm>
          <a:off x="4267200" y="3856494"/>
          <a:ext cx="1985962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7" imgW="863225" imgH="609336" progId="Equation.3">
                  <p:embed/>
                </p:oleObj>
              </mc:Choice>
              <mc:Fallback>
                <p:oleObj name="Equation" r:id="rId7" imgW="863225" imgH="609336" progId="Equation.3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56494"/>
                        <a:ext cx="1985962" cy="1398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97459984"/>
              </p:ext>
            </p:extLst>
          </p:nvPr>
        </p:nvGraphicFramePr>
        <p:xfrm>
          <a:off x="6208712" y="3915906"/>
          <a:ext cx="496888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9" imgW="215806" imgH="609336" progId="Equation.3">
                  <p:embed/>
                </p:oleObj>
              </mc:Choice>
              <mc:Fallback>
                <p:oleObj name="Equation" r:id="rId9" imgW="215806" imgH="609336" progId="Equation.3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2" y="3915906"/>
                        <a:ext cx="496888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22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536575"/>
            <a:ext cx="8229600" cy="58642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|	|	|	|	|	|	|	|	|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SzPct val="100000"/>
              <a:buNone/>
              <a:defRPr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SzPct val="100000"/>
              <a:buNone/>
              <a:defRPr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cxnSp>
        <p:nvCxnSpPr>
          <p:cNvPr id="45059" name="Straight Arrow Connector 4"/>
          <p:cNvCxnSpPr>
            <a:cxnSpLocks noChangeShapeType="1"/>
          </p:cNvCxnSpPr>
          <p:nvPr/>
        </p:nvCxnSpPr>
        <p:spPr bwMode="auto">
          <a:xfrm>
            <a:off x="174625" y="1460500"/>
            <a:ext cx="8520113" cy="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60" name="TextBox 6"/>
          <p:cNvSpPr txBox="1">
            <a:spLocks noChangeArrowheads="1"/>
          </p:cNvSpPr>
          <p:nvPr/>
        </p:nvSpPr>
        <p:spPr bwMode="auto">
          <a:xfrm>
            <a:off x="409575" y="1687513"/>
            <a:ext cx="5238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 sz="4400" b="1"/>
              <a:t>0</a:t>
            </a:r>
          </a:p>
        </p:txBody>
      </p:sp>
      <p:sp>
        <p:nvSpPr>
          <p:cNvPr id="45061" name="TextBox 7"/>
          <p:cNvSpPr txBox="1">
            <a:spLocks noChangeArrowheads="1"/>
          </p:cNvSpPr>
          <p:nvPr/>
        </p:nvSpPr>
        <p:spPr bwMode="auto">
          <a:xfrm>
            <a:off x="4054098" y="1687513"/>
            <a:ext cx="522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 sz="4400" b="1" dirty="0"/>
              <a:t>1</a:t>
            </a:r>
          </a:p>
        </p:txBody>
      </p:sp>
      <p:sp>
        <p:nvSpPr>
          <p:cNvPr id="45062" name="TextBox 5"/>
          <p:cNvSpPr txBox="1">
            <a:spLocks noChangeArrowheads="1"/>
          </p:cNvSpPr>
          <p:nvPr/>
        </p:nvSpPr>
        <p:spPr bwMode="auto">
          <a:xfrm>
            <a:off x="7709241" y="1687513"/>
            <a:ext cx="5222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 sz="4400" b="1" dirty="0"/>
              <a:t>2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671512" y="1219200"/>
            <a:ext cx="2757488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429000" y="1219200"/>
            <a:ext cx="2743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75550349"/>
              </p:ext>
            </p:extLst>
          </p:nvPr>
        </p:nvGraphicFramePr>
        <p:xfrm>
          <a:off x="792956" y="3859213"/>
          <a:ext cx="3414712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1485720" imgH="609480" progId="Equation.3">
                  <p:embed/>
                </p:oleObj>
              </mc:Choice>
              <mc:Fallback>
                <p:oleObj name="Equation" r:id="rId3" imgW="1485720" imgH="60948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956" y="3859213"/>
                        <a:ext cx="3414712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74013243"/>
              </p:ext>
            </p:extLst>
          </p:nvPr>
        </p:nvGraphicFramePr>
        <p:xfrm>
          <a:off x="4238625" y="3856038"/>
          <a:ext cx="2044700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5" imgW="888840" imgH="609480" progId="Equation.3">
                  <p:embed/>
                </p:oleObj>
              </mc:Choice>
              <mc:Fallback>
                <p:oleObj name="Equation" r:id="rId5" imgW="888840" imgH="60948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5" y="3856038"/>
                        <a:ext cx="2044700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17488018"/>
              </p:ext>
            </p:extLst>
          </p:nvPr>
        </p:nvGraphicFramePr>
        <p:xfrm>
          <a:off x="6180138" y="3916363"/>
          <a:ext cx="555625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241200" imgH="609480" progId="Equation.3">
                  <p:embed/>
                </p:oleObj>
              </mc:Choice>
              <mc:Fallback>
                <p:oleObj name="Equation" r:id="rId7" imgW="241200" imgH="609480" progId="Equation.3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138" y="3916363"/>
                        <a:ext cx="555625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17667472"/>
              </p:ext>
            </p:extLst>
          </p:nvPr>
        </p:nvGraphicFramePr>
        <p:xfrm>
          <a:off x="790575" y="2620506"/>
          <a:ext cx="2333625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9" imgW="1016000" imgH="609600" progId="Equation.3">
                  <p:embed/>
                </p:oleObj>
              </mc:Choice>
              <mc:Fallback>
                <p:oleObj name="Equation" r:id="rId9" imgW="1016000" imgH="609600" progId="Equation.3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2620506"/>
                        <a:ext cx="2333625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23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09634278"/>
              </p:ext>
            </p:extLst>
          </p:nvPr>
        </p:nvGraphicFramePr>
        <p:xfrm>
          <a:off x="1633538" y="2449512"/>
          <a:ext cx="1417637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927000" imgH="1041120" progId="Equation.3">
                  <p:embed/>
                </p:oleObj>
              </mc:Choice>
              <mc:Fallback>
                <p:oleObj name="Equation" r:id="rId3" imgW="927000" imgH="104112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38" y="2449512"/>
                        <a:ext cx="1417637" cy="158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665713"/>
              </p:ext>
            </p:extLst>
          </p:nvPr>
        </p:nvGraphicFramePr>
        <p:xfrm>
          <a:off x="4746625" y="2438400"/>
          <a:ext cx="1435100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939600" imgH="1041120" progId="Equation.3">
                  <p:embed/>
                </p:oleObj>
              </mc:Choice>
              <mc:Fallback>
                <p:oleObj name="Equation" r:id="rId5" imgW="939600" imgH="104112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5" y="2438400"/>
                        <a:ext cx="1435100" cy="158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6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Fractions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393700" y="1511300"/>
            <a:ext cx="536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smtClean="0"/>
              <a:t> 2 </a:t>
            </a:r>
            <a:endParaRPr lang="en-US" sz="2800" dirty="0"/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1408113" y="150971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/>
              <a:t>3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408113" y="185261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393700" y="184626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smtClean="0"/>
              <a:t> 3</a:t>
            </a:r>
            <a:endParaRPr lang="en-US" sz="2800" dirty="0"/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917575" y="1603375"/>
            <a:ext cx="536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ym typeface="Symbol" pitchFamily="18" charset="2"/>
              </a:rPr>
              <a:t></a:t>
            </a:r>
          </a:p>
        </p:txBody>
      </p:sp>
      <p:sp>
        <p:nvSpPr>
          <p:cNvPr id="226313" name="Rectangle 9"/>
          <p:cNvSpPr>
            <a:spLocks noChangeArrowheads="1"/>
          </p:cNvSpPr>
          <p:nvPr/>
        </p:nvSpPr>
        <p:spPr bwMode="auto">
          <a:xfrm>
            <a:off x="3463472" y="1485900"/>
            <a:ext cx="5486400" cy="525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>
            <a:off x="5314950" y="1314450"/>
            <a:ext cx="0" cy="317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>
            <a:off x="7154863" y="1312863"/>
            <a:ext cx="0" cy="317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8" name="Line 14"/>
          <p:cNvSpPr>
            <a:spLocks noChangeShapeType="1"/>
          </p:cNvSpPr>
          <p:nvPr/>
        </p:nvSpPr>
        <p:spPr bwMode="auto">
          <a:xfrm>
            <a:off x="5314950" y="1373188"/>
            <a:ext cx="12700" cy="53705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9" name="Line 15"/>
          <p:cNvSpPr>
            <a:spLocks noChangeShapeType="1"/>
          </p:cNvSpPr>
          <p:nvPr/>
        </p:nvSpPr>
        <p:spPr bwMode="auto">
          <a:xfrm>
            <a:off x="7156450" y="1385888"/>
            <a:ext cx="12700" cy="53705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2" name="Line 18"/>
          <p:cNvSpPr>
            <a:spLocks noChangeShapeType="1"/>
          </p:cNvSpPr>
          <p:nvPr/>
        </p:nvSpPr>
        <p:spPr bwMode="auto">
          <a:xfrm>
            <a:off x="3316288" y="2554288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3" name="Line 19"/>
          <p:cNvSpPr>
            <a:spLocks noChangeShapeType="1"/>
          </p:cNvSpPr>
          <p:nvPr/>
        </p:nvSpPr>
        <p:spPr bwMode="auto">
          <a:xfrm>
            <a:off x="3295650" y="3600450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4" name="Line 20"/>
          <p:cNvSpPr>
            <a:spLocks noChangeShapeType="1"/>
          </p:cNvSpPr>
          <p:nvPr/>
        </p:nvSpPr>
        <p:spPr bwMode="auto">
          <a:xfrm>
            <a:off x="3308350" y="4654550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5" name="Line 21"/>
          <p:cNvSpPr>
            <a:spLocks noChangeShapeType="1"/>
          </p:cNvSpPr>
          <p:nvPr/>
        </p:nvSpPr>
        <p:spPr bwMode="auto">
          <a:xfrm>
            <a:off x="3287713" y="5700713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6" name="Line 22"/>
          <p:cNvSpPr>
            <a:spLocks noChangeShapeType="1"/>
          </p:cNvSpPr>
          <p:nvPr/>
        </p:nvSpPr>
        <p:spPr bwMode="auto">
          <a:xfrm>
            <a:off x="3328988" y="2563813"/>
            <a:ext cx="56435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>
            <a:off x="3335338" y="3598863"/>
            <a:ext cx="56435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>
            <a:off x="3327400" y="4659313"/>
            <a:ext cx="5643563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>
            <a:off x="3330575" y="5708650"/>
            <a:ext cx="56435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31" name="Rectangle 27"/>
          <p:cNvSpPr>
            <a:spLocks noChangeArrowheads="1"/>
          </p:cNvSpPr>
          <p:nvPr/>
        </p:nvSpPr>
        <p:spPr bwMode="auto">
          <a:xfrm>
            <a:off x="3475038" y="1487488"/>
            <a:ext cx="3668712" cy="3194050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32" name="Line 28"/>
          <p:cNvSpPr>
            <a:spLocks noChangeShapeType="1"/>
          </p:cNvSpPr>
          <p:nvPr/>
        </p:nvSpPr>
        <p:spPr bwMode="auto">
          <a:xfrm>
            <a:off x="3479800" y="1435100"/>
            <a:ext cx="368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33" name="Line 29"/>
          <p:cNvSpPr>
            <a:spLocks noChangeShapeType="1"/>
          </p:cNvSpPr>
          <p:nvPr/>
        </p:nvSpPr>
        <p:spPr bwMode="auto">
          <a:xfrm>
            <a:off x="3454400" y="1447800"/>
            <a:ext cx="0" cy="3213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438499" y="1941741"/>
            <a:ext cx="44427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477721" y="1927227"/>
            <a:ext cx="44427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367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3" grpId="0" animBg="1"/>
      <p:bldP spid="226316" grpId="0" animBg="1"/>
      <p:bldP spid="226317" grpId="0" animBg="1"/>
      <p:bldP spid="226318" grpId="0" animBg="1"/>
      <p:bldP spid="226319" grpId="0" animBg="1"/>
      <p:bldP spid="226322" grpId="0" animBg="1"/>
      <p:bldP spid="226323" grpId="0" animBg="1"/>
      <p:bldP spid="226324" grpId="0" animBg="1"/>
      <p:bldP spid="226325" grpId="0" animBg="1"/>
      <p:bldP spid="226326" grpId="0" animBg="1"/>
      <p:bldP spid="226328" grpId="0" animBg="1"/>
      <p:bldP spid="226329" grpId="0" animBg="1"/>
      <p:bldP spid="226330" grpId="0" animBg="1"/>
      <p:bldP spid="226331" grpId="0" animBg="1"/>
      <p:bldP spid="226332" grpId="0" animBg="1"/>
      <p:bldP spid="22633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001000" cy="3733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charset="0"/>
              </a:rPr>
              <a:t>Using Groups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altLang="en-US" sz="3600" dirty="0" smtClean="0">
                <a:latin typeface="Arial" charset="0"/>
              </a:rPr>
              <a:t>John </a:t>
            </a:r>
            <a:r>
              <a:rPr lang="en-US" altLang="en-US" sz="3600" dirty="0">
                <a:latin typeface="Arial" charset="0"/>
              </a:rPr>
              <a:t>has </a:t>
            </a:r>
            <a:r>
              <a:rPr lang="en-US" altLang="en-US" sz="3600" dirty="0" smtClean="0">
                <a:latin typeface="Arial" charset="0"/>
              </a:rPr>
              <a:t>20 </a:t>
            </a:r>
            <a:r>
              <a:rPr lang="en-US" altLang="en-US" sz="3600" dirty="0">
                <a:latin typeface="Arial" charset="0"/>
              </a:rPr>
              <a:t>candy kisses.  He plans to share the candy equally between his </a:t>
            </a:r>
            <a:r>
              <a:rPr lang="en-US" altLang="en-US" sz="3600" dirty="0" smtClean="0">
                <a:latin typeface="Arial" charset="0"/>
              </a:rPr>
              <a:t>5 </a:t>
            </a:r>
            <a:r>
              <a:rPr lang="en-US" altLang="en-US" sz="3600" dirty="0">
                <a:latin typeface="Arial" charset="0"/>
              </a:rPr>
              <a:t>friends for </a:t>
            </a:r>
            <a:r>
              <a:rPr lang="en-US" altLang="en-US" sz="3600" dirty="0" smtClean="0">
                <a:latin typeface="Arial" charset="0"/>
              </a:rPr>
              <a:t>Valentine’s </a:t>
            </a:r>
            <a:r>
              <a:rPr lang="en-US" altLang="en-US" sz="3600" dirty="0">
                <a:latin typeface="Arial" charset="0"/>
              </a:rPr>
              <a:t>Day.  How many kisses will each friend get?</a:t>
            </a:r>
          </a:p>
        </p:txBody>
      </p:sp>
    </p:spTree>
    <p:extLst>
      <p:ext uri="{BB962C8B-B14F-4D97-AF65-F5344CB8AC3E}">
        <p14:creationId xmlns:p14="http://schemas.microsoft.com/office/powerpoint/2010/main" val="15896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charset="0"/>
              </a:rPr>
              <a:t>Using Groups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sz="3600" dirty="0" smtClean="0">
                <a:latin typeface="Arial" charset="0"/>
              </a:rPr>
              <a:t>Jane </a:t>
            </a:r>
            <a:r>
              <a:rPr lang="en-US" altLang="en-US" sz="3600" dirty="0">
                <a:latin typeface="Arial" charset="0"/>
              </a:rPr>
              <a:t>made 24 cookies and each of her Valentine’s Day boxes holds 6 cookies.  How many boxes can she make?  </a:t>
            </a:r>
          </a:p>
        </p:txBody>
      </p:sp>
    </p:spTree>
    <p:extLst>
      <p:ext uri="{BB962C8B-B14F-4D97-AF65-F5344CB8AC3E}">
        <p14:creationId xmlns:p14="http://schemas.microsoft.com/office/powerpoint/2010/main" val="206864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</a:rPr>
              <a:t>Difference in counting?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3400" y="1130079"/>
            <a:ext cx="8077200" cy="531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buClr>
                <a:srgbClr val="0046DC"/>
              </a:buClr>
              <a:defRPr/>
            </a:pPr>
            <a:r>
              <a:rPr lang="en-US" b="1" dirty="0" smtClean="0">
                <a:solidFill>
                  <a:schemeClr val="tx2"/>
                </a:solidFill>
                <a:effectLst/>
                <a:latin typeface="Arial" charset="0"/>
              </a:rPr>
              <a:t>Measurement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defRPr/>
            </a:pPr>
            <a:r>
              <a:rPr lang="en-US" dirty="0" smtClean="0">
                <a:solidFill>
                  <a:schemeClr val="tx2"/>
                </a:solidFill>
                <a:effectLst/>
                <a:latin typeface="Arial" charset="0"/>
              </a:rPr>
              <a:t>4 for you, 4 for you, 4 for you</a:t>
            </a:r>
          </a:p>
          <a:p>
            <a:pPr marL="914400" lvl="2" indent="0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  <a:latin typeface="Arial" charset="0"/>
              </a:rPr>
              <a:t>…And so on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defRPr/>
            </a:pPr>
            <a:r>
              <a:rPr lang="en-US" dirty="0" smtClean="0">
                <a:solidFill>
                  <a:schemeClr val="tx2"/>
                </a:solidFill>
                <a:effectLst/>
                <a:latin typeface="Arial" charset="0"/>
              </a:rPr>
              <a:t>Like measuring out an amount</a:t>
            </a:r>
          </a:p>
          <a:p>
            <a:pPr>
              <a:lnSpc>
                <a:spcPct val="114000"/>
              </a:lnSpc>
              <a:spcBef>
                <a:spcPts val="600"/>
              </a:spcBef>
              <a:buClr>
                <a:srgbClr val="0043DA"/>
              </a:buClr>
              <a:defRPr/>
            </a:pPr>
            <a:r>
              <a:rPr lang="en-US" b="1" dirty="0">
                <a:solidFill>
                  <a:schemeClr val="tx2"/>
                </a:solidFill>
                <a:effectLst/>
                <a:latin typeface="Arial" charset="0"/>
              </a:rPr>
              <a:t>Fair Share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defRPr/>
            </a:pPr>
            <a:r>
              <a:rPr lang="en-US" dirty="0">
                <a:solidFill>
                  <a:schemeClr val="tx2"/>
                </a:solidFill>
                <a:effectLst/>
                <a:latin typeface="Arial" charset="0"/>
              </a:rPr>
              <a:t>1 for you, 1 for you, 1 for you, 1 for you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defRPr/>
            </a:pPr>
            <a:r>
              <a:rPr lang="en-US" dirty="0">
                <a:solidFill>
                  <a:schemeClr val="tx2"/>
                </a:solidFill>
                <a:effectLst/>
                <a:latin typeface="Arial" charset="0"/>
              </a:rPr>
              <a:t>2 for you, 2 for you, 2 for you, 2 for you</a:t>
            </a:r>
          </a:p>
          <a:p>
            <a:pPr marL="914400" lvl="2" indent="0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  <a:latin typeface="Arial" charset="0"/>
              </a:rPr>
              <a:t>…And </a:t>
            </a:r>
            <a:r>
              <a:rPr lang="en-US" sz="2800" dirty="0">
                <a:solidFill>
                  <a:schemeClr val="tx2"/>
                </a:solidFill>
                <a:effectLst/>
                <a:latin typeface="Arial" charset="0"/>
              </a:rPr>
              <a:t>so on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rgbClr val="6F27A5"/>
              </a:buClr>
              <a:defRPr/>
            </a:pPr>
            <a:r>
              <a:rPr lang="en-US" dirty="0" smtClean="0">
                <a:solidFill>
                  <a:schemeClr val="tx2"/>
                </a:solidFill>
                <a:effectLst/>
                <a:latin typeface="Arial" charset="0"/>
              </a:rPr>
              <a:t>Like dealing </a:t>
            </a:r>
            <a:r>
              <a:rPr lang="en-US" dirty="0">
                <a:solidFill>
                  <a:schemeClr val="tx2"/>
                </a:solidFill>
                <a:effectLst/>
                <a:latin typeface="Arial" charset="0"/>
              </a:rPr>
              <a:t>cards</a:t>
            </a:r>
          </a:p>
          <a:p>
            <a:pPr marL="457200" lvl="1" indent="0">
              <a:lnSpc>
                <a:spcPct val="114000"/>
              </a:lnSpc>
              <a:spcBef>
                <a:spcPts val="600"/>
              </a:spcBef>
              <a:buNone/>
              <a:defRPr/>
            </a:pPr>
            <a:endParaRPr lang="en-US" sz="2400" dirty="0">
              <a:effectLst/>
              <a:latin typeface="Arial" charset="0"/>
            </a:endParaRPr>
          </a:p>
          <a:p>
            <a:pPr marL="457200" lvl="1" indent="0">
              <a:lnSpc>
                <a:spcPct val="114000"/>
              </a:lnSpc>
              <a:spcBef>
                <a:spcPts val="600"/>
              </a:spcBef>
              <a:buNone/>
              <a:defRPr/>
            </a:pPr>
            <a:endParaRPr lang="en-US" sz="2400" dirty="0" smtClean="0"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94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Multiplication Word Problems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524000"/>
            <a:ext cx="76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John has 4 bags of cookies. In each bag, he has 2 cookies. How many cookies does he have?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</a:rPr>
              <a:t>Multiplication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15400" cy="51054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sz="3600" b="1" i="1" dirty="0" smtClean="0">
                <a:latin typeface="Arial" charset="0"/>
              </a:rPr>
              <a:t>KNOW</a:t>
            </a:r>
            <a:r>
              <a:rPr lang="en-US" altLang="en-US" sz="3600" i="1" dirty="0" smtClean="0">
                <a:latin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dirty="0">
                <a:latin typeface="Arial" charset="0"/>
              </a:rPr>
              <a:t>Number of </a:t>
            </a:r>
            <a:r>
              <a:rPr lang="en-US" altLang="en-US" dirty="0" smtClean="0">
                <a:latin typeface="Arial" charset="0"/>
              </a:rPr>
              <a:t>Groups </a:t>
            </a:r>
            <a:r>
              <a:rPr lang="en-US" altLang="en-US" b="1" dirty="0" smtClean="0">
                <a:latin typeface="Arial" charset="0"/>
              </a:rPr>
              <a:t>AND</a:t>
            </a:r>
            <a:r>
              <a:rPr lang="en-US" altLang="en-US" dirty="0" smtClean="0">
                <a:latin typeface="Arial" charset="0"/>
              </a:rPr>
              <a:t>  Number </a:t>
            </a:r>
            <a:r>
              <a:rPr lang="en-US" altLang="en-US" dirty="0">
                <a:latin typeface="Arial" charset="0"/>
              </a:rPr>
              <a:t>in Each Group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n-US" altLang="en-US" sz="3600" dirty="0" smtClean="0">
              <a:latin typeface="Arial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sz="3600" b="1" i="1" dirty="0" smtClean="0">
                <a:latin typeface="Arial" charset="0"/>
              </a:rPr>
              <a:t>FIND: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latin typeface="Arial" charset="0"/>
              </a:rPr>
              <a:t>Total Number of Objects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n-US" altLang="en-US" sz="1800" dirty="0">
              <a:latin typeface="Arial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0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</a:rPr>
              <a:t>Division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3600" b="1" i="1" dirty="0" smtClean="0">
                <a:latin typeface="Arial" charset="0"/>
              </a:rPr>
              <a:t>KNOW: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Arial" charset="0"/>
              </a:rPr>
              <a:t>Total Number of Objects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dirty="0" smtClean="0">
                <a:latin typeface="Arial" charset="0"/>
              </a:rPr>
              <a:t>Number of Groups   </a:t>
            </a:r>
            <a:r>
              <a:rPr lang="en-US" altLang="en-US" b="1" i="1" dirty="0" smtClean="0">
                <a:latin typeface="Arial" charset="0"/>
              </a:rPr>
              <a:t>OR</a:t>
            </a:r>
            <a:r>
              <a:rPr lang="en-US" altLang="en-US" dirty="0" smtClean="0">
                <a:latin typeface="Arial" charset="0"/>
              </a:rPr>
              <a:t>   Number in </a:t>
            </a:r>
            <a:r>
              <a:rPr lang="en-US" altLang="en-US" dirty="0">
                <a:latin typeface="Arial" charset="0"/>
              </a:rPr>
              <a:t>E</a:t>
            </a:r>
            <a:r>
              <a:rPr lang="en-US" altLang="en-US" dirty="0" smtClean="0">
                <a:latin typeface="Arial" charset="0"/>
              </a:rPr>
              <a:t>ach Group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3600" b="1" i="1" dirty="0" smtClean="0">
              <a:latin typeface="Arial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sz="3600" b="1" i="1" dirty="0" smtClean="0">
                <a:latin typeface="Arial" charset="0"/>
              </a:rPr>
              <a:t>FIND: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dirty="0">
                <a:latin typeface="Arial" charset="0"/>
              </a:rPr>
              <a:t>Number in Each </a:t>
            </a:r>
            <a:r>
              <a:rPr lang="en-US" altLang="en-US" dirty="0" smtClean="0">
                <a:latin typeface="Arial" charset="0"/>
              </a:rPr>
              <a:t>Group    Number </a:t>
            </a:r>
            <a:r>
              <a:rPr lang="en-US" altLang="en-US" dirty="0">
                <a:latin typeface="Arial" charset="0"/>
              </a:rPr>
              <a:t>of Groups </a:t>
            </a:r>
            <a:endParaRPr lang="en-US" altLang="en-US" b="1" i="1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734288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46DC"/>
                </a:solidFill>
              </a:rPr>
              <a:t>Fair Share</a:t>
            </a:r>
          </a:p>
          <a:p>
            <a:pPr algn="ctr"/>
            <a:r>
              <a:rPr lang="en-US" sz="3200" dirty="0" smtClean="0">
                <a:solidFill>
                  <a:srgbClr val="0046DC"/>
                </a:solidFill>
              </a:rPr>
              <a:t>(</a:t>
            </a:r>
            <a:r>
              <a:rPr lang="en-US" sz="3200" dirty="0" err="1" smtClean="0">
                <a:solidFill>
                  <a:srgbClr val="0046DC"/>
                </a:solidFill>
              </a:rPr>
              <a:t>Partitive</a:t>
            </a:r>
            <a:r>
              <a:rPr lang="en-US" sz="3200" dirty="0" smtClean="0">
                <a:solidFill>
                  <a:srgbClr val="0046DC"/>
                </a:solidFill>
              </a:rPr>
              <a:t>)</a:t>
            </a:r>
            <a:endParaRPr lang="en-US" sz="3200" dirty="0">
              <a:solidFill>
                <a:srgbClr val="0046D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734288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46DC"/>
                </a:solidFill>
              </a:rPr>
              <a:t>Measurement</a:t>
            </a:r>
          </a:p>
          <a:p>
            <a:pPr algn="ctr"/>
            <a:r>
              <a:rPr lang="en-US" sz="3200" dirty="0" smtClean="0">
                <a:solidFill>
                  <a:srgbClr val="0046DC"/>
                </a:solidFill>
              </a:rPr>
              <a:t>(</a:t>
            </a:r>
            <a:r>
              <a:rPr lang="en-US" sz="3200" dirty="0" err="1" smtClean="0">
                <a:solidFill>
                  <a:srgbClr val="0046DC"/>
                </a:solidFill>
              </a:rPr>
              <a:t>Quotative</a:t>
            </a:r>
            <a:r>
              <a:rPr lang="en-US" sz="3200" dirty="0" smtClean="0">
                <a:solidFill>
                  <a:srgbClr val="0046DC"/>
                </a:solidFill>
              </a:rPr>
              <a:t>)</a:t>
            </a:r>
            <a:endParaRPr lang="en-US" sz="3200" dirty="0">
              <a:solidFill>
                <a:srgbClr val="004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  <p:bldP spid="2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Fair Share Division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/>
              <a:t>What does 6 </a:t>
            </a:r>
            <a:r>
              <a:rPr lang="en-US" sz="4400" dirty="0">
                <a:sym typeface="123MathSymbols"/>
              </a:rPr>
              <a:t></a:t>
            </a:r>
            <a:r>
              <a:rPr lang="en-US" sz="4400" dirty="0"/>
              <a:t>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6 split evenly into 2 groups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sp>
        <p:nvSpPr>
          <p:cNvPr id="116749" name="Oval 12"/>
          <p:cNvSpPr>
            <a:spLocks noChangeArrowheads="1"/>
          </p:cNvSpPr>
          <p:nvPr/>
        </p:nvSpPr>
        <p:spPr bwMode="auto">
          <a:xfrm>
            <a:off x="2018390" y="3429000"/>
            <a:ext cx="2335896" cy="12779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0" name="AutoShape 13"/>
          <p:cNvSpPr>
            <a:spLocks noChangeArrowheads="1"/>
          </p:cNvSpPr>
          <p:nvPr/>
        </p:nvSpPr>
        <p:spPr bwMode="auto">
          <a:xfrm>
            <a:off x="2949006" y="3842543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16751" name="AutoShape 14"/>
          <p:cNvSpPr>
            <a:spLocks noChangeArrowheads="1"/>
          </p:cNvSpPr>
          <p:nvPr/>
        </p:nvSpPr>
        <p:spPr bwMode="auto">
          <a:xfrm>
            <a:off x="2318427" y="3842543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auto">
          <a:xfrm>
            <a:off x="3576069" y="3853768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0" name="Oval 12"/>
          <p:cNvSpPr>
            <a:spLocks noChangeArrowheads="1"/>
          </p:cNvSpPr>
          <p:nvPr/>
        </p:nvSpPr>
        <p:spPr bwMode="auto">
          <a:xfrm>
            <a:off x="4768796" y="3421746"/>
            <a:ext cx="2335896" cy="12779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5699412" y="3835289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5068833" y="3835289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6326475" y="3846514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  <p:bldP spid="116749" grpId="0" animBg="1"/>
      <p:bldP spid="116750" grpId="0" animBg="1"/>
      <p:bldP spid="116751" grpId="0" animBg="1"/>
      <p:bldP spid="17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Measurement Division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/>
              <a:t>What does 6 </a:t>
            </a:r>
            <a:r>
              <a:rPr lang="en-US" sz="4400" dirty="0">
                <a:sym typeface="123MathSymbols"/>
              </a:rPr>
              <a:t></a:t>
            </a:r>
            <a:r>
              <a:rPr lang="en-US" sz="4400" dirty="0"/>
              <a:t>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6 split into groups of 2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grpSp>
        <p:nvGrpSpPr>
          <p:cNvPr id="185355" name="Group 11"/>
          <p:cNvGrpSpPr>
            <a:grpSpLocks/>
          </p:cNvGrpSpPr>
          <p:nvPr/>
        </p:nvGrpSpPr>
        <p:grpSpPr bwMode="auto">
          <a:xfrm>
            <a:off x="2018390" y="3429000"/>
            <a:ext cx="1101725" cy="1277937"/>
            <a:chOff x="2715" y="1883"/>
            <a:chExt cx="694" cy="805"/>
          </a:xfrm>
        </p:grpSpPr>
        <p:sp>
          <p:nvSpPr>
            <p:cNvPr id="116749" name="Oval 12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0" name="AutoShape 13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51" name="AutoShape 14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59" name="Group 15"/>
          <p:cNvGrpSpPr>
            <a:grpSpLocks/>
          </p:cNvGrpSpPr>
          <p:nvPr/>
        </p:nvGrpSpPr>
        <p:grpSpPr bwMode="auto">
          <a:xfrm>
            <a:off x="4021137" y="3429000"/>
            <a:ext cx="1101725" cy="1277937"/>
            <a:chOff x="2715" y="1883"/>
            <a:chExt cx="694" cy="805"/>
          </a:xfrm>
        </p:grpSpPr>
        <p:sp>
          <p:nvSpPr>
            <p:cNvPr id="116746" name="Oval 16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7" name="AutoShape 17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48" name="AutoShape 18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63" name="Group 19"/>
          <p:cNvGrpSpPr>
            <a:grpSpLocks/>
          </p:cNvGrpSpPr>
          <p:nvPr/>
        </p:nvGrpSpPr>
        <p:grpSpPr bwMode="auto">
          <a:xfrm>
            <a:off x="5999390" y="3428999"/>
            <a:ext cx="1101725" cy="1277937"/>
            <a:chOff x="2715" y="1883"/>
            <a:chExt cx="694" cy="805"/>
          </a:xfrm>
        </p:grpSpPr>
        <p:sp>
          <p:nvSpPr>
            <p:cNvPr id="116743" name="Oval 20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AutoShape 21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45" name="AutoShape 22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593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Division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0800"/>
            <a:ext cx="7696200" cy="168365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What does 6 </a:t>
            </a:r>
            <a:r>
              <a:rPr lang="en-US" sz="4000" dirty="0" smtClean="0">
                <a:sym typeface="123MathSymbols"/>
              </a:rPr>
              <a:t></a:t>
            </a:r>
            <a:r>
              <a:rPr lang="en-US" sz="4000" dirty="0" smtClean="0"/>
              <a:t>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3600" dirty="0" smtClean="0"/>
              <a:t>Repeated subtraction</a:t>
            </a:r>
          </a:p>
          <a:p>
            <a:pPr marL="457200" lvl="1" indent="0" eaLnBrk="1" hangingPunct="1">
              <a:buNone/>
              <a:defRPr/>
            </a:pPr>
            <a:r>
              <a:rPr lang="en-US" sz="4000" dirty="0"/>
              <a:t>	</a:t>
            </a: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567563" y="2627085"/>
            <a:ext cx="1059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6</a:t>
            </a:r>
          </a:p>
          <a:p>
            <a:pPr algn="r"/>
            <a:r>
              <a:rPr lang="en-US" sz="3600" u="sng" dirty="0" smtClean="0"/>
              <a:t>-2</a:t>
            </a:r>
          </a:p>
          <a:p>
            <a:pPr algn="r"/>
            <a:r>
              <a:rPr lang="en-US" sz="3600" dirty="0" smtClean="0"/>
              <a:t>4</a:t>
            </a:r>
          </a:p>
          <a:p>
            <a:pPr algn="r"/>
            <a:r>
              <a:rPr lang="en-US" sz="3600" u="sng" dirty="0" smtClean="0"/>
              <a:t>-2</a:t>
            </a:r>
          </a:p>
          <a:p>
            <a:pPr algn="r"/>
            <a:r>
              <a:rPr lang="en-US" sz="3600" dirty="0" smtClean="0"/>
              <a:t>2</a:t>
            </a:r>
          </a:p>
          <a:p>
            <a:pPr algn="r"/>
            <a:r>
              <a:rPr lang="en-US" sz="3600" u="sng" dirty="0" smtClean="0"/>
              <a:t>-2</a:t>
            </a:r>
          </a:p>
          <a:p>
            <a:pPr algn="r"/>
            <a:r>
              <a:rPr lang="en-US" sz="36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21429" y="2619831"/>
            <a:ext cx="2329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1 group</a:t>
            </a:r>
          </a:p>
          <a:p>
            <a:endParaRPr lang="en-US" sz="3600" dirty="0" smtClean="0"/>
          </a:p>
          <a:p>
            <a:r>
              <a:rPr lang="en-US" sz="3600" dirty="0" smtClean="0"/>
              <a:t>2 groups</a:t>
            </a:r>
          </a:p>
          <a:p>
            <a:endParaRPr lang="en-US" sz="3600" dirty="0" smtClean="0"/>
          </a:p>
          <a:p>
            <a:r>
              <a:rPr lang="en-US" sz="3600" dirty="0" smtClean="0"/>
              <a:t>3 groups</a:t>
            </a:r>
          </a:p>
          <a:p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660585" y="5112624"/>
            <a:ext cx="2699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3 groups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2344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76" name="Group 40"/>
          <p:cNvGrpSpPr>
            <a:grpSpLocks/>
          </p:cNvGrpSpPr>
          <p:nvPr/>
        </p:nvGrpSpPr>
        <p:grpSpPr bwMode="auto">
          <a:xfrm>
            <a:off x="4511675" y="3387725"/>
            <a:ext cx="3657600" cy="2286000"/>
            <a:chOff x="2160" y="2064"/>
            <a:chExt cx="7200" cy="4320"/>
          </a:xfrm>
        </p:grpSpPr>
        <p:sp>
          <p:nvSpPr>
            <p:cNvPr id="156704" name="Rectangle 41"/>
            <p:cNvSpPr>
              <a:spLocks noChangeArrowheads="1"/>
            </p:cNvSpPr>
            <p:nvPr/>
          </p:nvSpPr>
          <p:spPr bwMode="auto">
            <a:xfrm>
              <a:off x="288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5" name="Rectangle 42"/>
            <p:cNvSpPr>
              <a:spLocks noChangeArrowheads="1"/>
            </p:cNvSpPr>
            <p:nvPr/>
          </p:nvSpPr>
          <p:spPr bwMode="auto">
            <a:xfrm>
              <a:off x="648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6" name="Rectangle 43"/>
            <p:cNvSpPr>
              <a:spLocks noChangeArrowheads="1"/>
            </p:cNvSpPr>
            <p:nvPr/>
          </p:nvSpPr>
          <p:spPr bwMode="auto">
            <a:xfrm>
              <a:off x="576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7" name="Rectangle 44"/>
            <p:cNvSpPr>
              <a:spLocks noChangeArrowheads="1"/>
            </p:cNvSpPr>
            <p:nvPr/>
          </p:nvSpPr>
          <p:spPr bwMode="auto">
            <a:xfrm>
              <a:off x="504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8" name="Rectangle 45"/>
            <p:cNvSpPr>
              <a:spLocks noChangeArrowheads="1"/>
            </p:cNvSpPr>
            <p:nvPr/>
          </p:nvSpPr>
          <p:spPr bwMode="auto">
            <a:xfrm>
              <a:off x="432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9" name="Rectangle 46"/>
            <p:cNvSpPr>
              <a:spLocks noChangeArrowheads="1"/>
            </p:cNvSpPr>
            <p:nvPr/>
          </p:nvSpPr>
          <p:spPr bwMode="auto">
            <a:xfrm>
              <a:off x="360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6710" name="Group 47"/>
            <p:cNvGrpSpPr>
              <a:grpSpLocks/>
            </p:cNvGrpSpPr>
            <p:nvPr/>
          </p:nvGrpSpPr>
          <p:grpSpPr bwMode="auto">
            <a:xfrm>
              <a:off x="2160" y="2064"/>
              <a:ext cx="5040" cy="2880"/>
              <a:chOff x="1440" y="1440"/>
              <a:chExt cx="5040" cy="2880"/>
            </a:xfrm>
          </p:grpSpPr>
          <p:sp>
            <p:nvSpPr>
              <p:cNvPr id="156739" name="Rectangle 48"/>
              <p:cNvSpPr>
                <a:spLocks noChangeArrowheads="1"/>
              </p:cNvSpPr>
              <p:nvPr/>
            </p:nvSpPr>
            <p:spPr bwMode="auto">
              <a:xfrm>
                <a:off x="144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0" name="Rectangle 49"/>
              <p:cNvSpPr>
                <a:spLocks noChangeArrowheads="1"/>
              </p:cNvSpPr>
              <p:nvPr/>
            </p:nvSpPr>
            <p:spPr bwMode="auto">
              <a:xfrm>
                <a:off x="216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1" name="Rectangle 50"/>
              <p:cNvSpPr>
                <a:spLocks noChangeArrowheads="1"/>
              </p:cNvSpPr>
              <p:nvPr/>
            </p:nvSpPr>
            <p:spPr bwMode="auto">
              <a:xfrm>
                <a:off x="576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2" name="Rectangle 51"/>
              <p:cNvSpPr>
                <a:spLocks noChangeArrowheads="1"/>
              </p:cNvSpPr>
              <p:nvPr/>
            </p:nvSpPr>
            <p:spPr bwMode="auto">
              <a:xfrm>
                <a:off x="504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3" name="Rectangle 52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4" name="Rectangle 53"/>
              <p:cNvSpPr>
                <a:spLocks noChangeArrowheads="1"/>
              </p:cNvSpPr>
              <p:nvPr/>
            </p:nvSpPr>
            <p:spPr bwMode="auto">
              <a:xfrm>
                <a:off x="360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5" name="Rectangle 54"/>
              <p:cNvSpPr>
                <a:spLocks noChangeArrowheads="1"/>
              </p:cNvSpPr>
              <p:nvPr/>
            </p:nvSpPr>
            <p:spPr bwMode="auto">
              <a:xfrm>
                <a:off x="288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6" name="Rectangle 55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7" name="Rectangle 56"/>
              <p:cNvSpPr>
                <a:spLocks noChangeArrowheads="1"/>
              </p:cNvSpPr>
              <p:nvPr/>
            </p:nvSpPr>
            <p:spPr bwMode="auto">
              <a:xfrm>
                <a:off x="144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8" name="Rectangle 57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9" name="Rectangle 58"/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0" name="Rectangle 59"/>
              <p:cNvSpPr>
                <a:spLocks noChangeArrowheads="1"/>
              </p:cNvSpPr>
              <p:nvPr/>
            </p:nvSpPr>
            <p:spPr bwMode="auto">
              <a:xfrm>
                <a:off x="576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1" name="Rectangle 60"/>
              <p:cNvSpPr>
                <a:spLocks noChangeArrowheads="1"/>
              </p:cNvSpPr>
              <p:nvPr/>
            </p:nvSpPr>
            <p:spPr bwMode="auto">
              <a:xfrm>
                <a:off x="576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2" name="Rectangle 61"/>
              <p:cNvSpPr>
                <a:spLocks noChangeArrowheads="1"/>
              </p:cNvSpPr>
              <p:nvPr/>
            </p:nvSpPr>
            <p:spPr bwMode="auto">
              <a:xfrm>
                <a:off x="288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3" name="Rectangle 62"/>
              <p:cNvSpPr>
                <a:spLocks noChangeArrowheads="1"/>
              </p:cNvSpPr>
              <p:nvPr/>
            </p:nvSpPr>
            <p:spPr bwMode="auto">
              <a:xfrm>
                <a:off x="360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4" name="Rectangle 63"/>
              <p:cNvSpPr>
                <a:spLocks noChangeArrowheads="1"/>
              </p:cNvSpPr>
              <p:nvPr/>
            </p:nvSpPr>
            <p:spPr bwMode="auto">
              <a:xfrm>
                <a:off x="432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5" name="Rectangle 64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6" name="Rectangle 65"/>
              <p:cNvSpPr>
                <a:spLocks noChangeArrowheads="1"/>
              </p:cNvSpPr>
              <p:nvPr/>
            </p:nvSpPr>
            <p:spPr bwMode="auto">
              <a:xfrm>
                <a:off x="576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7" name="Rectangle 66"/>
              <p:cNvSpPr>
                <a:spLocks noChangeArrowheads="1"/>
              </p:cNvSpPr>
              <p:nvPr/>
            </p:nvSpPr>
            <p:spPr bwMode="auto">
              <a:xfrm>
                <a:off x="216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8" name="Rectangle 67"/>
              <p:cNvSpPr>
                <a:spLocks noChangeArrowheads="1"/>
              </p:cNvSpPr>
              <p:nvPr/>
            </p:nvSpPr>
            <p:spPr bwMode="auto">
              <a:xfrm>
                <a:off x="288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9" name="Rectangle 68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0" name="Rectangle 69"/>
              <p:cNvSpPr>
                <a:spLocks noChangeArrowheads="1"/>
              </p:cNvSpPr>
              <p:nvPr/>
            </p:nvSpPr>
            <p:spPr bwMode="auto">
              <a:xfrm>
                <a:off x="216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1" name="Rectangle 7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2" name="Rectangle 71"/>
              <p:cNvSpPr>
                <a:spLocks noChangeArrowheads="1"/>
              </p:cNvSpPr>
              <p:nvPr/>
            </p:nvSpPr>
            <p:spPr bwMode="auto">
              <a:xfrm>
                <a:off x="432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3" name="Rectangle 72"/>
              <p:cNvSpPr>
                <a:spLocks noChangeArrowheads="1"/>
              </p:cNvSpPr>
              <p:nvPr/>
            </p:nvSpPr>
            <p:spPr bwMode="auto">
              <a:xfrm>
                <a:off x="504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4" name="Rectangle 73"/>
              <p:cNvSpPr>
                <a:spLocks noChangeArrowheads="1"/>
              </p:cNvSpPr>
              <p:nvPr/>
            </p:nvSpPr>
            <p:spPr bwMode="auto">
              <a:xfrm>
                <a:off x="360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5" name="Rectangle 74"/>
              <p:cNvSpPr>
                <a:spLocks noChangeArrowheads="1"/>
              </p:cNvSpPr>
              <p:nvPr/>
            </p:nvSpPr>
            <p:spPr bwMode="auto">
              <a:xfrm>
                <a:off x="432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6" name="Rectangle 75"/>
              <p:cNvSpPr>
                <a:spLocks noChangeArrowheads="1"/>
              </p:cNvSpPr>
              <p:nvPr/>
            </p:nvSpPr>
            <p:spPr bwMode="auto">
              <a:xfrm>
                <a:off x="504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6711" name="Rectangle 76"/>
            <p:cNvSpPr>
              <a:spLocks noChangeArrowheads="1"/>
            </p:cNvSpPr>
            <p:nvPr/>
          </p:nvSpPr>
          <p:spPr bwMode="auto">
            <a:xfrm>
              <a:off x="216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2" name="Rectangle 77"/>
            <p:cNvSpPr>
              <a:spLocks noChangeArrowheads="1"/>
            </p:cNvSpPr>
            <p:nvPr/>
          </p:nvSpPr>
          <p:spPr bwMode="auto">
            <a:xfrm>
              <a:off x="216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3" name="Rectangle 78"/>
            <p:cNvSpPr>
              <a:spLocks noChangeArrowheads="1"/>
            </p:cNvSpPr>
            <p:nvPr/>
          </p:nvSpPr>
          <p:spPr bwMode="auto">
            <a:xfrm>
              <a:off x="288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4" name="Rectangle 79"/>
            <p:cNvSpPr>
              <a:spLocks noChangeArrowheads="1"/>
            </p:cNvSpPr>
            <p:nvPr/>
          </p:nvSpPr>
          <p:spPr bwMode="auto">
            <a:xfrm>
              <a:off x="360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5" name="Rectangle 80"/>
            <p:cNvSpPr>
              <a:spLocks noChangeArrowheads="1"/>
            </p:cNvSpPr>
            <p:nvPr/>
          </p:nvSpPr>
          <p:spPr bwMode="auto">
            <a:xfrm>
              <a:off x="504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6" name="Rectangle 81"/>
            <p:cNvSpPr>
              <a:spLocks noChangeArrowheads="1"/>
            </p:cNvSpPr>
            <p:nvPr/>
          </p:nvSpPr>
          <p:spPr bwMode="auto">
            <a:xfrm>
              <a:off x="576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7" name="Rectangle 82"/>
            <p:cNvSpPr>
              <a:spLocks noChangeArrowheads="1"/>
            </p:cNvSpPr>
            <p:nvPr/>
          </p:nvSpPr>
          <p:spPr bwMode="auto">
            <a:xfrm>
              <a:off x="648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8" name="Rectangle 83"/>
            <p:cNvSpPr>
              <a:spLocks noChangeArrowheads="1"/>
            </p:cNvSpPr>
            <p:nvPr/>
          </p:nvSpPr>
          <p:spPr bwMode="auto">
            <a:xfrm>
              <a:off x="432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9" name="Rectangle 84"/>
            <p:cNvSpPr>
              <a:spLocks noChangeArrowheads="1"/>
            </p:cNvSpPr>
            <p:nvPr/>
          </p:nvSpPr>
          <p:spPr bwMode="auto">
            <a:xfrm rot="5400000">
              <a:off x="8640" y="20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0" name="Rectangle 85"/>
            <p:cNvSpPr>
              <a:spLocks noChangeArrowheads="1"/>
            </p:cNvSpPr>
            <p:nvPr/>
          </p:nvSpPr>
          <p:spPr bwMode="auto">
            <a:xfrm rot="5400000">
              <a:off x="7200" y="20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1" name="Rectangle 86"/>
            <p:cNvSpPr>
              <a:spLocks noChangeArrowheads="1"/>
            </p:cNvSpPr>
            <p:nvPr/>
          </p:nvSpPr>
          <p:spPr bwMode="auto">
            <a:xfrm rot="5400000">
              <a:off x="7920" y="20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2" name="Rectangle 87"/>
            <p:cNvSpPr>
              <a:spLocks noChangeArrowheads="1"/>
            </p:cNvSpPr>
            <p:nvPr/>
          </p:nvSpPr>
          <p:spPr bwMode="auto">
            <a:xfrm rot="5400000">
              <a:off x="8640" y="278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3" name="Rectangle 88"/>
            <p:cNvSpPr>
              <a:spLocks noChangeArrowheads="1"/>
            </p:cNvSpPr>
            <p:nvPr/>
          </p:nvSpPr>
          <p:spPr bwMode="auto">
            <a:xfrm rot="5400000">
              <a:off x="8640" y="350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4" name="Rectangle 89"/>
            <p:cNvSpPr>
              <a:spLocks noChangeArrowheads="1"/>
            </p:cNvSpPr>
            <p:nvPr/>
          </p:nvSpPr>
          <p:spPr bwMode="auto">
            <a:xfrm rot="5400000">
              <a:off x="8640" y="422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5" name="Rectangle 90"/>
            <p:cNvSpPr>
              <a:spLocks noChangeArrowheads="1"/>
            </p:cNvSpPr>
            <p:nvPr/>
          </p:nvSpPr>
          <p:spPr bwMode="auto">
            <a:xfrm rot="5400000">
              <a:off x="864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6" name="Rectangle 91"/>
            <p:cNvSpPr>
              <a:spLocks noChangeArrowheads="1"/>
            </p:cNvSpPr>
            <p:nvPr/>
          </p:nvSpPr>
          <p:spPr bwMode="auto">
            <a:xfrm rot="5400000">
              <a:off x="864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7" name="Rectangle 92"/>
            <p:cNvSpPr>
              <a:spLocks noChangeArrowheads="1"/>
            </p:cNvSpPr>
            <p:nvPr/>
          </p:nvSpPr>
          <p:spPr bwMode="auto">
            <a:xfrm rot="5400000">
              <a:off x="7920" y="278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8" name="Rectangle 93"/>
            <p:cNvSpPr>
              <a:spLocks noChangeArrowheads="1"/>
            </p:cNvSpPr>
            <p:nvPr/>
          </p:nvSpPr>
          <p:spPr bwMode="auto">
            <a:xfrm rot="5400000">
              <a:off x="7200" y="350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9" name="Rectangle 94"/>
            <p:cNvSpPr>
              <a:spLocks noChangeArrowheads="1"/>
            </p:cNvSpPr>
            <p:nvPr/>
          </p:nvSpPr>
          <p:spPr bwMode="auto">
            <a:xfrm rot="5400000">
              <a:off x="7920" y="350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0" name="Rectangle 95"/>
            <p:cNvSpPr>
              <a:spLocks noChangeArrowheads="1"/>
            </p:cNvSpPr>
            <p:nvPr/>
          </p:nvSpPr>
          <p:spPr bwMode="auto">
            <a:xfrm rot="5400000">
              <a:off x="7200" y="278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1" name="Rectangle 96"/>
            <p:cNvSpPr>
              <a:spLocks noChangeArrowheads="1"/>
            </p:cNvSpPr>
            <p:nvPr/>
          </p:nvSpPr>
          <p:spPr bwMode="auto">
            <a:xfrm rot="5400000">
              <a:off x="7920" y="422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2" name="Rectangle 97"/>
            <p:cNvSpPr>
              <a:spLocks noChangeArrowheads="1"/>
            </p:cNvSpPr>
            <p:nvPr/>
          </p:nvSpPr>
          <p:spPr bwMode="auto">
            <a:xfrm rot="5400000">
              <a:off x="792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3" name="Rectangle 98"/>
            <p:cNvSpPr>
              <a:spLocks noChangeArrowheads="1"/>
            </p:cNvSpPr>
            <p:nvPr/>
          </p:nvSpPr>
          <p:spPr bwMode="auto">
            <a:xfrm rot="5400000">
              <a:off x="792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4" name="Rectangle 99"/>
            <p:cNvSpPr>
              <a:spLocks noChangeArrowheads="1"/>
            </p:cNvSpPr>
            <p:nvPr/>
          </p:nvSpPr>
          <p:spPr bwMode="auto">
            <a:xfrm rot="5400000">
              <a:off x="7200" y="422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5" name="Rectangle 100"/>
            <p:cNvSpPr>
              <a:spLocks noChangeArrowheads="1"/>
            </p:cNvSpPr>
            <p:nvPr/>
          </p:nvSpPr>
          <p:spPr bwMode="auto">
            <a:xfrm rot="5400000">
              <a:off x="720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6" name="Rectangle 101"/>
            <p:cNvSpPr>
              <a:spLocks noChangeArrowheads="1"/>
            </p:cNvSpPr>
            <p:nvPr/>
          </p:nvSpPr>
          <p:spPr bwMode="auto">
            <a:xfrm rot="5400000">
              <a:off x="720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7" name="Line 102"/>
            <p:cNvSpPr>
              <a:spLocks noChangeShapeType="1"/>
            </p:cNvSpPr>
            <p:nvPr/>
          </p:nvSpPr>
          <p:spPr bwMode="auto">
            <a:xfrm>
              <a:off x="2880" y="2784"/>
              <a:ext cx="0" cy="288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738" name="Line 103"/>
            <p:cNvSpPr>
              <a:spLocks noChangeShapeType="1"/>
            </p:cNvSpPr>
            <p:nvPr/>
          </p:nvSpPr>
          <p:spPr bwMode="auto">
            <a:xfrm>
              <a:off x="2880" y="2784"/>
              <a:ext cx="3208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59" name="Group 23"/>
          <p:cNvGrpSpPr>
            <a:grpSpLocks/>
          </p:cNvGrpSpPr>
          <p:nvPr/>
        </p:nvGrpSpPr>
        <p:grpSpPr bwMode="auto">
          <a:xfrm>
            <a:off x="1189038" y="2179638"/>
            <a:ext cx="2286000" cy="1371600"/>
            <a:chOff x="2160" y="5040"/>
            <a:chExt cx="3600" cy="2160"/>
          </a:xfrm>
        </p:grpSpPr>
        <p:grpSp>
          <p:nvGrpSpPr>
            <p:cNvPr id="156688" name="Group 24"/>
            <p:cNvGrpSpPr>
              <a:grpSpLocks/>
            </p:cNvGrpSpPr>
            <p:nvPr/>
          </p:nvGrpSpPr>
          <p:grpSpPr bwMode="auto">
            <a:xfrm>
              <a:off x="2160" y="5040"/>
              <a:ext cx="2880" cy="2160"/>
              <a:chOff x="2160" y="5040"/>
              <a:chExt cx="2880" cy="2160"/>
            </a:xfrm>
          </p:grpSpPr>
          <p:sp>
            <p:nvSpPr>
              <p:cNvPr id="156692" name="Rectangle 25"/>
              <p:cNvSpPr>
                <a:spLocks noChangeArrowheads="1"/>
              </p:cNvSpPr>
              <p:nvPr/>
            </p:nvSpPr>
            <p:spPr bwMode="auto">
              <a:xfrm>
                <a:off x="216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3" name="Rectangle 26"/>
              <p:cNvSpPr>
                <a:spLocks noChangeArrowheads="1"/>
              </p:cNvSpPr>
              <p:nvPr/>
            </p:nvSpPr>
            <p:spPr bwMode="auto">
              <a:xfrm>
                <a:off x="288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4" name="Rectangle 27"/>
              <p:cNvSpPr>
                <a:spLocks noChangeArrowheads="1"/>
              </p:cNvSpPr>
              <p:nvPr/>
            </p:nvSpPr>
            <p:spPr bwMode="auto">
              <a:xfrm>
                <a:off x="432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5" name="Rectangle 28"/>
              <p:cNvSpPr>
                <a:spLocks noChangeArrowheads="1"/>
              </p:cNvSpPr>
              <p:nvPr/>
            </p:nvSpPr>
            <p:spPr bwMode="auto">
              <a:xfrm>
                <a:off x="360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6" name="Rectangle 29"/>
              <p:cNvSpPr>
                <a:spLocks noChangeArrowheads="1"/>
              </p:cNvSpPr>
              <p:nvPr/>
            </p:nvSpPr>
            <p:spPr bwMode="auto">
              <a:xfrm>
                <a:off x="216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7" name="Rectangle 30"/>
              <p:cNvSpPr>
                <a:spLocks noChangeArrowheads="1"/>
              </p:cNvSpPr>
              <p:nvPr/>
            </p:nvSpPr>
            <p:spPr bwMode="auto">
              <a:xfrm>
                <a:off x="216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8" name="Rectangle 31"/>
              <p:cNvSpPr>
                <a:spLocks noChangeArrowheads="1"/>
              </p:cNvSpPr>
              <p:nvPr/>
            </p:nvSpPr>
            <p:spPr bwMode="auto">
              <a:xfrm>
                <a:off x="288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9" name="Rectangle 32"/>
              <p:cNvSpPr>
                <a:spLocks noChangeArrowheads="1"/>
              </p:cNvSpPr>
              <p:nvPr/>
            </p:nvSpPr>
            <p:spPr bwMode="auto">
              <a:xfrm>
                <a:off x="360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0" name="Rectangle 33"/>
              <p:cNvSpPr>
                <a:spLocks noChangeArrowheads="1"/>
              </p:cNvSpPr>
              <p:nvPr/>
            </p:nvSpPr>
            <p:spPr bwMode="auto">
              <a:xfrm>
                <a:off x="432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1" name="Rectangle 34"/>
              <p:cNvSpPr>
                <a:spLocks noChangeArrowheads="1"/>
              </p:cNvSpPr>
              <p:nvPr/>
            </p:nvSpPr>
            <p:spPr bwMode="auto">
              <a:xfrm>
                <a:off x="288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2" name="Rectangle 35"/>
              <p:cNvSpPr>
                <a:spLocks noChangeArrowheads="1"/>
              </p:cNvSpPr>
              <p:nvPr/>
            </p:nvSpPr>
            <p:spPr bwMode="auto">
              <a:xfrm>
                <a:off x="360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3" name="Rectangle 36"/>
              <p:cNvSpPr>
                <a:spLocks noChangeArrowheads="1"/>
              </p:cNvSpPr>
              <p:nvPr/>
            </p:nvSpPr>
            <p:spPr bwMode="auto">
              <a:xfrm>
                <a:off x="432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6689" name="Rectangle 37"/>
            <p:cNvSpPr>
              <a:spLocks noChangeArrowheads="1"/>
            </p:cNvSpPr>
            <p:nvPr/>
          </p:nvSpPr>
          <p:spPr bwMode="auto">
            <a:xfrm>
              <a:off x="5040" y="504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690" name="Rectangle 38"/>
            <p:cNvSpPr>
              <a:spLocks noChangeArrowheads="1"/>
            </p:cNvSpPr>
            <p:nvPr/>
          </p:nvSpPr>
          <p:spPr bwMode="auto">
            <a:xfrm>
              <a:off x="5040" y="576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691" name="Rectangle 39"/>
            <p:cNvSpPr>
              <a:spLocks noChangeArrowheads="1"/>
            </p:cNvSpPr>
            <p:nvPr/>
          </p:nvSpPr>
          <p:spPr bwMode="auto">
            <a:xfrm>
              <a:off x="5040" y="648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Using Arrays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2136775" y="1603375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725488" y="25654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646238" y="2441575"/>
            <a:ext cx="1371600" cy="8239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5224463" y="4048125"/>
            <a:ext cx="10874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2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062413" y="4270375"/>
            <a:ext cx="806450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0040" name="Text Box 104"/>
          <p:cNvSpPr txBox="1">
            <a:spLocks noChangeArrowheads="1"/>
          </p:cNvSpPr>
          <p:nvPr/>
        </p:nvSpPr>
        <p:spPr bwMode="auto">
          <a:xfrm>
            <a:off x="5673725" y="3276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0" name="Text Box 17"/>
          <p:cNvSpPr txBox="1">
            <a:spLocks noChangeArrowheads="1"/>
          </p:cNvSpPr>
          <p:nvPr/>
        </p:nvSpPr>
        <p:spPr bwMode="auto">
          <a:xfrm>
            <a:off x="725488" y="2562225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1" name="Text Box 104"/>
          <p:cNvSpPr txBox="1">
            <a:spLocks noChangeArrowheads="1"/>
          </p:cNvSpPr>
          <p:nvPr/>
        </p:nvSpPr>
        <p:spPr bwMode="auto">
          <a:xfrm>
            <a:off x="5657850" y="3267075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4876800" y="3768725"/>
            <a:ext cx="2195513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>
            <a:cxnSpLocks noChangeShapeType="1"/>
          </p:cNvCxnSpPr>
          <p:nvPr/>
        </p:nvCxnSpPr>
        <p:spPr bwMode="auto">
          <a:xfrm>
            <a:off x="4876800" y="5292725"/>
            <a:ext cx="2195513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7072313" y="3768725"/>
            <a:ext cx="0" cy="152400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131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2" grpId="0"/>
      <p:bldP spid="39953" grpId="0"/>
      <p:bldP spid="39953" grpId="1"/>
      <p:bldP spid="39954" grpId="0"/>
      <p:bldP spid="39956" grpId="0"/>
      <p:bldP spid="39957" grpId="0"/>
      <p:bldP spid="40040" grpId="0"/>
      <p:bldP spid="40040" grpId="1"/>
      <p:bldP spid="90" grpId="0"/>
      <p:bldP spid="9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95 </a:t>
            </a:r>
            <a:r>
              <a:rPr lang="en-US" sz="4400" b="1" dirty="0" smtClean="0">
                <a:sym typeface="123MathSymbols"/>
              </a:rPr>
              <a:t> 4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many tens can you place in each group?</a:t>
            </a:r>
          </a:p>
          <a:p>
            <a:pPr lvl="1"/>
            <a:r>
              <a:rPr lang="en-US" dirty="0" smtClean="0"/>
              <a:t>How many tens does that use up?</a:t>
            </a:r>
          </a:p>
          <a:p>
            <a:pPr lvl="1"/>
            <a:r>
              <a:rPr lang="en-US" dirty="0" smtClean="0"/>
              <a:t>How many are left?</a:t>
            </a:r>
          </a:p>
          <a:p>
            <a:pPr lvl="1"/>
            <a:r>
              <a:rPr lang="en-US" dirty="0" smtClean="0"/>
              <a:t>Trade the leftover tens for ones.</a:t>
            </a:r>
          </a:p>
        </p:txBody>
      </p:sp>
    </p:spTree>
    <p:extLst>
      <p:ext uri="{BB962C8B-B14F-4D97-AF65-F5344CB8AC3E}">
        <p14:creationId xmlns:p14="http://schemas.microsoft.com/office/powerpoint/2010/main" val="296397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1" dirty="0"/>
              <a:t>9</a:t>
            </a:r>
            <a:r>
              <a:rPr lang="en-US" sz="4400" b="1" dirty="0" smtClean="0"/>
              <a:t>5 </a:t>
            </a:r>
            <a:r>
              <a:rPr lang="en-US" sz="4400" b="1" dirty="0" smtClean="0">
                <a:sym typeface="123MathSymbols"/>
              </a:rPr>
              <a:t> 4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many ones </a:t>
            </a:r>
            <a:r>
              <a:rPr lang="en-US" dirty="0" smtClean="0"/>
              <a:t>do you have now?</a:t>
            </a:r>
            <a:endParaRPr lang="en-US" dirty="0"/>
          </a:p>
          <a:p>
            <a:r>
              <a:rPr lang="en-US" dirty="0" smtClean="0"/>
              <a:t>How many can you place in each group?</a:t>
            </a:r>
          </a:p>
          <a:p>
            <a:pPr lvl="1"/>
            <a:r>
              <a:rPr lang="en-US" dirty="0" smtClean="0"/>
              <a:t>How many ones does that use up?</a:t>
            </a:r>
          </a:p>
          <a:p>
            <a:pPr lvl="1"/>
            <a:r>
              <a:rPr lang="en-US" dirty="0" smtClean="0"/>
              <a:t>How many are left?</a:t>
            </a:r>
            <a:endParaRPr lang="en-US" dirty="0"/>
          </a:p>
          <a:p>
            <a:r>
              <a:rPr lang="en-US" dirty="0" smtClean="0"/>
              <a:t>So we were able to put 23 in each group with 3 leftover (23 R3)</a:t>
            </a:r>
          </a:p>
        </p:txBody>
      </p:sp>
    </p:spTree>
    <p:extLst>
      <p:ext uri="{BB962C8B-B14F-4D97-AF65-F5344CB8AC3E}">
        <p14:creationId xmlns:p14="http://schemas.microsoft.com/office/powerpoint/2010/main" val="393224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9067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435 </a:t>
            </a:r>
            <a:r>
              <a:rPr lang="en-US" sz="4400" b="1" dirty="0" smtClean="0">
                <a:sym typeface="123MathSymbols"/>
              </a:rPr>
              <a:t> 3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Build the number 435 using base 10 blocks</a:t>
            </a:r>
          </a:p>
          <a:p>
            <a:r>
              <a:rPr lang="en-US" dirty="0" smtClean="0"/>
              <a:t>How many hundreds can you place in each group?</a:t>
            </a:r>
          </a:p>
          <a:p>
            <a:pPr lvl="1"/>
            <a:r>
              <a:rPr lang="en-US" dirty="0" smtClean="0"/>
              <a:t>How many hundreds does that use up?</a:t>
            </a:r>
          </a:p>
          <a:p>
            <a:pPr lvl="1"/>
            <a:r>
              <a:rPr lang="en-US" dirty="0" smtClean="0"/>
              <a:t>How many are left?</a:t>
            </a:r>
          </a:p>
          <a:p>
            <a:pPr lvl="1"/>
            <a:r>
              <a:rPr lang="en-US" dirty="0" smtClean="0"/>
              <a:t>Trade the leftover hundreds for tens.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22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435 </a:t>
            </a:r>
            <a:r>
              <a:rPr lang="en-US" sz="4400" b="1" dirty="0" smtClean="0">
                <a:sym typeface="123MathSymbols"/>
              </a:rPr>
              <a:t> 3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many tens can you place in each group?</a:t>
            </a:r>
          </a:p>
          <a:p>
            <a:pPr lvl="1"/>
            <a:r>
              <a:rPr lang="en-US" dirty="0" smtClean="0"/>
              <a:t>How many tens does that use up?</a:t>
            </a:r>
          </a:p>
          <a:p>
            <a:pPr lvl="1"/>
            <a:r>
              <a:rPr lang="en-US" dirty="0" smtClean="0"/>
              <a:t>How many are left?</a:t>
            </a:r>
          </a:p>
          <a:p>
            <a:pPr lvl="1"/>
            <a:r>
              <a:rPr lang="en-US" dirty="0" smtClean="0"/>
              <a:t>Trade the leftover tens for ones.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2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Multiplication Word Problems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524000"/>
            <a:ext cx="76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There are 5 rows in a class. Each row has 3 desks. How many desks are in the class?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435 </a:t>
            </a:r>
            <a:r>
              <a:rPr lang="en-US" sz="4400" b="1" dirty="0" smtClean="0">
                <a:sym typeface="123MathSymbols"/>
              </a:rPr>
              <a:t> 3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many ones can you place in each group?</a:t>
            </a:r>
          </a:p>
          <a:p>
            <a:pPr lvl="1"/>
            <a:r>
              <a:rPr lang="en-US" dirty="0" smtClean="0"/>
              <a:t>How many ones does that use up?</a:t>
            </a:r>
          </a:p>
          <a:p>
            <a:pPr lvl="1"/>
            <a:r>
              <a:rPr lang="en-US" dirty="0" smtClean="0"/>
              <a:t>How many are left?</a:t>
            </a:r>
          </a:p>
          <a:p>
            <a:r>
              <a:rPr lang="en-US" dirty="0" smtClean="0"/>
              <a:t>So we were able to put 145 in each group with none leftover.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6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5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6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4988" y="5740400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</a:t>
            </a:r>
            <a:r>
              <a:rPr lang="en-US" sz="3600" b="1" i="1" dirty="0" smtClean="0"/>
              <a:t>put at </a:t>
            </a:r>
            <a:r>
              <a:rPr lang="en-US" sz="3600" b="1" i="1" dirty="0"/>
              <a:t>least 3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82297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>
                <a:latin typeface="Arial" charset="0"/>
              </a:rPr>
              <a:t>47 </a:t>
            </a:r>
            <a:r>
              <a:rPr lang="en-US" sz="5400" dirty="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801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802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1803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4988" y="6044968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 smtClean="0"/>
              <a:t>6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161805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endParaRPr lang="en-US" sz="40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66863" y="2324100"/>
            <a:ext cx="10763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29</a:t>
            </a:r>
          </a:p>
          <a:p>
            <a:pPr algn="r"/>
            <a:endParaRPr lang="en-US" sz="40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4513" y="6016166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66738" y="6048369"/>
            <a:ext cx="80978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</a:t>
            </a:r>
            <a:r>
              <a:rPr lang="en-US" sz="3600" b="1" i="1" dirty="0" smtClean="0"/>
              <a:t>put 3 </a:t>
            </a:r>
            <a:r>
              <a:rPr lang="en-US" sz="3600" b="1" i="1" dirty="0"/>
              <a:t>more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93888" y="2332038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00157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/>
      <p:bldP spid="18" grpId="1"/>
      <p:bldP spid="19" grpId="0"/>
      <p:bldP spid="7" grpId="0"/>
      <p:bldP spid="7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6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2827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4988" y="6030227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6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162829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3</a:t>
            </a:r>
          </a:p>
        </p:txBody>
      </p:sp>
      <p:sp>
        <p:nvSpPr>
          <p:cNvPr id="68622" name="TextBox 13"/>
          <p:cNvSpPr txBox="1">
            <a:spLocks noChangeArrowheads="1"/>
          </p:cNvSpPr>
          <p:nvPr/>
        </p:nvSpPr>
        <p:spPr bwMode="auto">
          <a:xfrm>
            <a:off x="1581150" y="2324100"/>
            <a:ext cx="10620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29</a:t>
            </a:r>
          </a:p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11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4513" y="6030680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66738" y="6033855"/>
            <a:ext cx="8097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</a:t>
            </a:r>
            <a:r>
              <a:rPr lang="en-US" sz="3600" b="1" i="1" dirty="0" smtClean="0"/>
              <a:t>put 3 </a:t>
            </a:r>
            <a:r>
              <a:rPr lang="en-US" sz="3600" b="1" i="1" dirty="0"/>
              <a:t>more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  <p:sp>
        <p:nvSpPr>
          <p:cNvPr id="68626" name="TextBox 19"/>
          <p:cNvSpPr txBox="1">
            <a:spLocks noChangeArrowheads="1"/>
          </p:cNvSpPr>
          <p:nvPr/>
        </p:nvSpPr>
        <p:spPr bwMode="auto">
          <a:xfrm>
            <a:off x="1906588" y="3529013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989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/>
      <p:bldP spid="18" grpId="1"/>
      <p:bldP spid="19" grpId="0"/>
      <p:bldP spid="68626" grpId="0"/>
      <p:bldP spid="68626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3846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50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3851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080572"/>
            <a:ext cx="9144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400" b="1" i="1" dirty="0"/>
              <a:t>How many more </a:t>
            </a:r>
            <a:r>
              <a:rPr lang="en-US" sz="3400" b="1" i="1" dirty="0" smtClean="0"/>
              <a:t>can I put in each group?</a:t>
            </a:r>
            <a:endParaRPr lang="en-US" sz="3400" b="1" i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1</a:t>
            </a:r>
          </a:p>
        </p:txBody>
      </p:sp>
      <p:sp>
        <p:nvSpPr>
          <p:cNvPr id="68622" name="TextBox 13"/>
          <p:cNvSpPr txBox="1">
            <a:spLocks noChangeArrowheads="1"/>
          </p:cNvSpPr>
          <p:nvPr/>
        </p:nvSpPr>
        <p:spPr bwMode="auto">
          <a:xfrm>
            <a:off x="1581150" y="2324100"/>
            <a:ext cx="106203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 dirty="0"/>
              <a:t>–18</a:t>
            </a:r>
          </a:p>
          <a:p>
            <a:pPr algn="r"/>
            <a:r>
              <a:rPr lang="en-US" sz="4000" dirty="0"/>
              <a:t>29</a:t>
            </a:r>
          </a:p>
          <a:p>
            <a:pPr algn="r"/>
            <a:r>
              <a:rPr lang="en-US" sz="4000" u="sng" dirty="0"/>
              <a:t>–18</a:t>
            </a:r>
          </a:p>
          <a:p>
            <a:pPr algn="r"/>
            <a:r>
              <a:rPr lang="en-US" sz="4000" dirty="0"/>
              <a:t>11</a:t>
            </a:r>
          </a:p>
          <a:p>
            <a:pPr algn="r"/>
            <a:r>
              <a:rPr lang="en-US" sz="4000" u="sng" dirty="0"/>
              <a:t>– 6</a:t>
            </a:r>
          </a:p>
          <a:p>
            <a:pPr algn="r"/>
            <a:r>
              <a:rPr lang="en-US" sz="4000" dirty="0"/>
              <a:t>5</a:t>
            </a:r>
          </a:p>
          <a:p>
            <a:pPr algn="r"/>
            <a:endParaRPr lang="en-US" sz="4000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2563" y="6064471"/>
            <a:ext cx="846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82563" y="6057894"/>
            <a:ext cx="87137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</a:t>
            </a:r>
            <a:r>
              <a:rPr lang="en-US" sz="3600" b="1" dirty="0"/>
              <a:t> </a:t>
            </a:r>
            <a:r>
              <a:rPr lang="en-US" sz="3600" b="1" i="1" dirty="0"/>
              <a:t>I</a:t>
            </a:r>
            <a:r>
              <a:rPr lang="en-US" sz="3600" b="1" dirty="0"/>
              <a:t> </a:t>
            </a:r>
            <a:r>
              <a:rPr lang="en-US" sz="3600" b="1" i="1" dirty="0" smtClean="0"/>
              <a:t>put any </a:t>
            </a:r>
            <a:r>
              <a:rPr lang="en-US" sz="3600" b="1" i="1" dirty="0"/>
              <a:t>more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  <p:sp>
        <p:nvSpPr>
          <p:cNvPr id="68626" name="TextBox 19"/>
          <p:cNvSpPr txBox="1">
            <a:spLocks noChangeArrowheads="1"/>
          </p:cNvSpPr>
          <p:nvPr/>
        </p:nvSpPr>
        <p:spPr bwMode="auto">
          <a:xfrm>
            <a:off x="2178050" y="4749800"/>
            <a:ext cx="862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2563" y="6066058"/>
            <a:ext cx="8451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6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1 </a:t>
            </a:r>
            <a:r>
              <a:rPr lang="en-US" sz="3600" b="1" i="1" dirty="0"/>
              <a:t>uses ___ pieces.</a:t>
            </a:r>
          </a:p>
        </p:txBody>
      </p:sp>
    </p:spTree>
    <p:extLst>
      <p:ext uri="{BB962C8B-B14F-4D97-AF65-F5344CB8AC3E}">
        <p14:creationId xmlns:p14="http://schemas.microsoft.com/office/powerpoint/2010/main" val="264182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8" grpId="1"/>
      <p:bldP spid="19" grpId="0"/>
      <p:bldP spid="68626" grpId="0"/>
      <p:bldP spid="68626" grpId="1"/>
      <p:bldP spid="20" grpId="0"/>
      <p:bldP spid="20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4870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1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4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4875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164876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1</a:t>
            </a:r>
          </a:p>
        </p:txBody>
      </p:sp>
      <p:sp>
        <p:nvSpPr>
          <p:cNvPr id="164877" name="TextBox 13"/>
          <p:cNvSpPr txBox="1">
            <a:spLocks noChangeArrowheads="1"/>
          </p:cNvSpPr>
          <p:nvPr/>
        </p:nvSpPr>
        <p:spPr bwMode="auto">
          <a:xfrm>
            <a:off x="1581150" y="2324100"/>
            <a:ext cx="106203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29</a:t>
            </a:r>
          </a:p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11</a:t>
            </a:r>
          </a:p>
          <a:p>
            <a:pPr algn="r"/>
            <a:r>
              <a:rPr lang="en-US" sz="4000" u="sng"/>
              <a:t>– 6</a:t>
            </a:r>
          </a:p>
          <a:p>
            <a:pPr algn="r"/>
            <a:r>
              <a:rPr lang="en-US" sz="4000"/>
              <a:t>5</a:t>
            </a:r>
          </a:p>
          <a:p>
            <a:pPr algn="r"/>
            <a:endParaRPr lang="en-US" sz="40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33613" y="1301750"/>
            <a:ext cx="1476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</a:rPr>
              <a:t>7  R5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82563" y="6059484"/>
            <a:ext cx="87137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/>
              <a:t>W</a:t>
            </a:r>
            <a:r>
              <a:rPr lang="en-US" sz="3200" b="1" i="1" dirty="0" smtClean="0"/>
              <a:t>e </a:t>
            </a:r>
            <a:r>
              <a:rPr lang="en-US" sz="3200" b="1" i="1" dirty="0"/>
              <a:t>have </a:t>
            </a:r>
            <a:r>
              <a:rPr lang="en-US" sz="3200" b="1" i="1" dirty="0" smtClean="0"/>
              <a:t>__ in each group </a:t>
            </a:r>
            <a:r>
              <a:rPr lang="en-US" sz="3200" b="1" i="1" dirty="0"/>
              <a:t>with ___ left</a:t>
            </a:r>
          </a:p>
        </p:txBody>
      </p:sp>
      <p:sp>
        <p:nvSpPr>
          <p:cNvPr id="68626" name="TextBox 19"/>
          <p:cNvSpPr txBox="1">
            <a:spLocks noChangeArrowheads="1"/>
          </p:cNvSpPr>
          <p:nvPr/>
        </p:nvSpPr>
        <p:spPr bwMode="auto">
          <a:xfrm>
            <a:off x="6705600" y="5977509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1977344" y="5970025"/>
            <a:ext cx="862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9415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68626" grpId="0"/>
      <p:bldP spid="21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216" y="471708"/>
            <a:ext cx="7327900" cy="9318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Expanded Multiplication Table</a:t>
            </a:r>
            <a:endParaRPr lang="en-US" dirty="0"/>
          </a:p>
        </p:txBody>
      </p:sp>
      <p:sp>
        <p:nvSpPr>
          <p:cNvPr id="165891" name="TextBox 1"/>
          <p:cNvSpPr txBox="1">
            <a:spLocks noChangeArrowheads="1"/>
          </p:cNvSpPr>
          <p:nvPr/>
        </p:nvSpPr>
        <p:spPr bwMode="auto">
          <a:xfrm>
            <a:off x="666750" y="2338388"/>
            <a:ext cx="9144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/>
              <a:t>1</a:t>
            </a:r>
          </a:p>
          <a:p>
            <a:pPr algn="ctr"/>
            <a:r>
              <a:rPr lang="en-US" sz="3600"/>
              <a:t>2</a:t>
            </a:r>
          </a:p>
          <a:p>
            <a:pPr algn="ctr"/>
            <a:r>
              <a:rPr lang="en-US" sz="3600"/>
              <a:t>3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5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8</a:t>
            </a:r>
          </a:p>
        </p:txBody>
      </p:sp>
      <p:sp>
        <p:nvSpPr>
          <p:cNvPr id="165892" name="Line 8"/>
          <p:cNvSpPr>
            <a:spLocks noChangeShapeType="1"/>
          </p:cNvSpPr>
          <p:nvPr/>
        </p:nvSpPr>
        <p:spPr bwMode="auto">
          <a:xfrm>
            <a:off x="228600" y="2352675"/>
            <a:ext cx="8405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3" name="Text Box 4"/>
          <p:cNvSpPr txBox="1">
            <a:spLocks noChangeArrowheads="1"/>
          </p:cNvSpPr>
          <p:nvPr/>
        </p:nvSpPr>
        <p:spPr bwMode="auto">
          <a:xfrm>
            <a:off x="352425" y="1085850"/>
            <a:ext cx="43640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/>
              <a:t>6 Groups</a:t>
            </a:r>
            <a:endParaRPr lang="en-US" sz="3600" b="1" dirty="0"/>
          </a:p>
        </p:txBody>
      </p:sp>
      <p:sp>
        <p:nvSpPr>
          <p:cNvPr id="165894" name="Line 9"/>
          <p:cNvSpPr>
            <a:spLocks noChangeShapeType="1"/>
          </p:cNvSpPr>
          <p:nvPr/>
        </p:nvSpPr>
        <p:spPr bwMode="auto">
          <a:xfrm rot="16200000" flipV="1">
            <a:off x="-352425" y="4049713"/>
            <a:ext cx="4518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5" name="Text Box 4"/>
          <p:cNvSpPr txBox="1">
            <a:spLocks noChangeArrowheads="1"/>
          </p:cNvSpPr>
          <p:nvPr/>
        </p:nvSpPr>
        <p:spPr bwMode="auto">
          <a:xfrm>
            <a:off x="1920875" y="1785938"/>
            <a:ext cx="165893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/>
              <a:t>1’s</a:t>
            </a:r>
          </a:p>
        </p:txBody>
      </p:sp>
      <p:sp>
        <p:nvSpPr>
          <p:cNvPr id="165896" name="Line 9"/>
          <p:cNvSpPr>
            <a:spLocks noChangeShapeType="1"/>
          </p:cNvSpPr>
          <p:nvPr/>
        </p:nvSpPr>
        <p:spPr bwMode="auto">
          <a:xfrm rot="16200000" flipV="1">
            <a:off x="1300956" y="4047332"/>
            <a:ext cx="4522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7" name="Text Box 4"/>
          <p:cNvSpPr txBox="1">
            <a:spLocks noChangeArrowheads="1"/>
          </p:cNvSpPr>
          <p:nvPr/>
        </p:nvSpPr>
        <p:spPr bwMode="auto">
          <a:xfrm>
            <a:off x="3579813" y="1790700"/>
            <a:ext cx="16589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/>
              <a:t>10’s</a:t>
            </a:r>
          </a:p>
        </p:txBody>
      </p:sp>
      <p:sp>
        <p:nvSpPr>
          <p:cNvPr id="165898" name="Text Box 4"/>
          <p:cNvSpPr txBox="1">
            <a:spLocks noChangeArrowheads="1"/>
          </p:cNvSpPr>
          <p:nvPr/>
        </p:nvSpPr>
        <p:spPr bwMode="auto">
          <a:xfrm>
            <a:off x="5241925" y="1790700"/>
            <a:ext cx="16589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/>
              <a:t>100’s</a:t>
            </a:r>
          </a:p>
        </p:txBody>
      </p:sp>
      <p:sp>
        <p:nvSpPr>
          <p:cNvPr id="165899" name="Line 9"/>
          <p:cNvSpPr>
            <a:spLocks noChangeShapeType="1"/>
          </p:cNvSpPr>
          <p:nvPr/>
        </p:nvSpPr>
        <p:spPr bwMode="auto">
          <a:xfrm rot="16200000" flipV="1">
            <a:off x="2980531" y="4047332"/>
            <a:ext cx="4522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00" name="Line 9"/>
          <p:cNvSpPr>
            <a:spLocks noChangeShapeType="1"/>
          </p:cNvSpPr>
          <p:nvPr/>
        </p:nvSpPr>
        <p:spPr bwMode="auto">
          <a:xfrm rot="16200000" flipV="1">
            <a:off x="4626769" y="4052094"/>
            <a:ext cx="4522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01" name="TextBox 10"/>
          <p:cNvSpPr txBox="1">
            <a:spLocks noChangeArrowheads="1"/>
          </p:cNvSpPr>
          <p:nvPr/>
        </p:nvSpPr>
        <p:spPr bwMode="auto">
          <a:xfrm>
            <a:off x="1920875" y="2365375"/>
            <a:ext cx="16414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dirty="0"/>
              <a:t>6</a:t>
            </a:r>
          </a:p>
          <a:p>
            <a:pPr algn="ctr"/>
            <a:r>
              <a:rPr lang="en-US" sz="3600" dirty="0"/>
              <a:t>12</a:t>
            </a:r>
          </a:p>
          <a:p>
            <a:pPr algn="ctr"/>
            <a:r>
              <a:rPr lang="en-US" sz="3600" dirty="0"/>
              <a:t>18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30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48</a:t>
            </a:r>
          </a:p>
        </p:txBody>
      </p:sp>
      <p:sp>
        <p:nvSpPr>
          <p:cNvPr id="16" name="TextBox 10"/>
          <p:cNvSpPr txBox="1">
            <a:spLocks noChangeArrowheads="1"/>
          </p:cNvSpPr>
          <p:nvPr/>
        </p:nvSpPr>
        <p:spPr bwMode="auto">
          <a:xfrm>
            <a:off x="3575050" y="2360613"/>
            <a:ext cx="16414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/>
              <a:t>60</a:t>
            </a:r>
          </a:p>
          <a:p>
            <a:pPr algn="ctr"/>
            <a:r>
              <a:rPr lang="en-US" sz="3600"/>
              <a:t>120</a:t>
            </a:r>
          </a:p>
          <a:p>
            <a:pPr algn="ctr"/>
            <a:r>
              <a:rPr lang="en-US" sz="3600"/>
              <a:t>180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300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480</a:t>
            </a: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233988" y="2360613"/>
            <a:ext cx="16414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/>
              <a:t>600</a:t>
            </a:r>
          </a:p>
          <a:p>
            <a:pPr algn="ctr"/>
            <a:r>
              <a:rPr lang="en-US" sz="3600"/>
              <a:t>1200</a:t>
            </a:r>
          </a:p>
          <a:p>
            <a:pPr algn="ctr"/>
            <a:r>
              <a:rPr lang="en-US" sz="3600"/>
              <a:t>1800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3000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4800</a:t>
            </a:r>
          </a:p>
        </p:txBody>
      </p:sp>
    </p:spTree>
    <p:extLst>
      <p:ext uri="{BB962C8B-B14F-4D97-AF65-F5344CB8AC3E}">
        <p14:creationId xmlns:p14="http://schemas.microsoft.com/office/powerpoint/2010/main" val="337559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822325" y="1135063"/>
            <a:ext cx="19208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 7</a:t>
            </a:r>
            <a:r>
              <a:rPr lang="en-US" sz="4800"/>
              <a:t>)</a:t>
            </a:r>
            <a:r>
              <a:rPr lang="en-US" sz="4000"/>
              <a:t> 338</a:t>
            </a:r>
          </a:p>
        </p:txBody>
      </p:sp>
      <p:sp>
        <p:nvSpPr>
          <p:cNvPr id="166918" name="Line 6"/>
          <p:cNvSpPr>
            <a:spLocks noChangeShapeType="1"/>
          </p:cNvSpPr>
          <p:nvPr/>
        </p:nvSpPr>
        <p:spPr bwMode="auto">
          <a:xfrm>
            <a:off x="13906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19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9863" y="5841974"/>
            <a:ext cx="87518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I can make </a:t>
            </a:r>
            <a:r>
              <a:rPr lang="en-US" sz="3600" b="1" i="1" dirty="0" smtClean="0"/>
              <a:t>7 groups </a:t>
            </a:r>
            <a:r>
              <a:rPr lang="en-US" sz="3600" b="1" i="1" dirty="0"/>
              <a:t>of at least </a:t>
            </a:r>
            <a:r>
              <a:rPr lang="en-US" sz="3600" b="1" i="1" dirty="0" smtClean="0"/>
              <a:t>10.</a:t>
            </a:r>
            <a:endParaRPr lang="en-US" sz="3600" b="1" i="1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5100" y="5849912"/>
            <a:ext cx="8751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make </a:t>
            </a:r>
            <a:r>
              <a:rPr lang="en-US" sz="3600" b="1" i="1" dirty="0" smtClean="0"/>
              <a:t>7 groups </a:t>
            </a:r>
            <a:r>
              <a:rPr lang="en-US" sz="3600" b="1" i="1" dirty="0"/>
              <a:t>of at least </a:t>
            </a:r>
            <a:r>
              <a:rPr lang="en-US" sz="3600" b="1" i="1" dirty="0" smtClean="0"/>
              <a:t>100?</a:t>
            </a:r>
            <a:endParaRPr lang="en-US" sz="3600" b="1" i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99828" y="5843345"/>
            <a:ext cx="7912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/>
              <a:t>7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1 ten </a:t>
            </a:r>
            <a:r>
              <a:rPr lang="en-US" sz="3600" b="1" i="1" dirty="0"/>
              <a:t>is 7 tens or ___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9413" y="5851283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/>
              <a:t>7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tens is __ tens or ___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1187" y="5804566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 smtClean="0"/>
              <a:t>7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2 </a:t>
            </a:r>
            <a:r>
              <a:rPr lang="en-US" sz="3600" b="1" i="1" dirty="0"/>
              <a:t>tens is __ tens or ___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1187" y="5819080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 smtClean="0"/>
              <a:t>7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5 </a:t>
            </a:r>
            <a:r>
              <a:rPr lang="en-US" sz="3600" b="1" i="1" dirty="0"/>
              <a:t>tens is __ tens or ___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5845149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/>
              <a:t>So the answer is between 10 and 100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V="1">
            <a:off x="7724775" y="3598863"/>
            <a:ext cx="914400" cy="27622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322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3" grpId="0" animBg="1"/>
      <p:bldP spid="15" grpId="0" build="allAtOnce"/>
      <p:bldP spid="16" grpId="0" build="allAtOnce"/>
      <p:bldP spid="18" grpId="0" build="allAtOnce"/>
      <p:bldP spid="19" grpId="0" build="allAtOnce"/>
      <p:bldP spid="21" grpId="0"/>
      <p:bldP spid="22" grpId="0" build="allAtOnce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7939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</p:txBody>
      </p:sp>
      <p:sp>
        <p:nvSpPr>
          <p:cNvPr id="167941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2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3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4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5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67946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67947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8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67949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6033627"/>
            <a:ext cx="8986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30 uses </a:t>
            </a:r>
            <a:r>
              <a:rPr lang="en-US" sz="3600" b="1" i="1" dirty="0"/>
              <a:t>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6059488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7" y="6096000"/>
            <a:ext cx="89947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tens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09750" y="1795463"/>
            <a:ext cx="10842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210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752725" y="1801813"/>
            <a:ext cx="839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25498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9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8963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32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68965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6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7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8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9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68970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68971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2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68973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6019113"/>
            <a:ext cx="8986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10 uses </a:t>
            </a:r>
            <a:r>
              <a:rPr lang="en-US" sz="3600" b="1" i="1" dirty="0"/>
              <a:t>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5983288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8" y="6044625"/>
            <a:ext cx="88748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tens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43113" y="2794000"/>
            <a:ext cx="10842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70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68979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50332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8" grpId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57" y="1320800"/>
            <a:ext cx="7917543" cy="41656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What does 3 x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Repeated addition  2 + 2 + 2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Skip Counting by 2’s – 2, 4, 6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3 groups of 2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grpSp>
        <p:nvGrpSpPr>
          <p:cNvPr id="185355" name="Group 11"/>
          <p:cNvGrpSpPr>
            <a:grpSpLocks/>
          </p:cNvGrpSpPr>
          <p:nvPr/>
        </p:nvGrpSpPr>
        <p:grpSpPr bwMode="auto">
          <a:xfrm>
            <a:off x="4413250" y="4462463"/>
            <a:ext cx="1101725" cy="1277937"/>
            <a:chOff x="2715" y="1883"/>
            <a:chExt cx="694" cy="805"/>
          </a:xfrm>
        </p:grpSpPr>
        <p:sp>
          <p:nvSpPr>
            <p:cNvPr id="116749" name="Oval 12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0" name="AutoShape 13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51" name="AutoShape 14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59" name="Group 15"/>
          <p:cNvGrpSpPr>
            <a:grpSpLocks/>
          </p:cNvGrpSpPr>
          <p:nvPr/>
        </p:nvGrpSpPr>
        <p:grpSpPr bwMode="auto">
          <a:xfrm>
            <a:off x="5734050" y="4462463"/>
            <a:ext cx="1101725" cy="1277937"/>
            <a:chOff x="2715" y="1883"/>
            <a:chExt cx="694" cy="805"/>
          </a:xfrm>
        </p:grpSpPr>
        <p:sp>
          <p:nvSpPr>
            <p:cNvPr id="116746" name="Oval 16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7" name="AutoShape 17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48" name="AutoShape 18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63" name="Group 19"/>
          <p:cNvGrpSpPr>
            <a:grpSpLocks/>
          </p:cNvGrpSpPr>
          <p:nvPr/>
        </p:nvGrpSpPr>
        <p:grpSpPr bwMode="auto">
          <a:xfrm>
            <a:off x="7056438" y="4462463"/>
            <a:ext cx="1101725" cy="1277937"/>
            <a:chOff x="2715" y="1883"/>
            <a:chExt cx="694" cy="805"/>
          </a:xfrm>
        </p:grpSpPr>
        <p:sp>
          <p:nvSpPr>
            <p:cNvPr id="116743" name="Oval 20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AutoShape 21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45" name="AutoShape 22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303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9987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 dirty="0"/>
              <a:t>7</a:t>
            </a:r>
            <a:r>
              <a:rPr lang="en-US" sz="4800" dirty="0"/>
              <a:t>)</a:t>
            </a:r>
            <a:r>
              <a:rPr lang="en-US" sz="4000" dirty="0"/>
              <a:t>  </a:t>
            </a:r>
            <a:r>
              <a:rPr lang="en-US" sz="3600" dirty="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 dirty="0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 dirty="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 dirty="0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 dirty="0"/>
              <a:t>58</a:t>
            </a:r>
          </a:p>
          <a:p>
            <a:pPr algn="r">
              <a:lnSpc>
                <a:spcPct val="90000"/>
              </a:lnSpc>
            </a:pPr>
            <a:r>
              <a:rPr lang="en-US" sz="3600" u="sng" dirty="0"/>
              <a:t>– 35</a:t>
            </a:r>
          </a:p>
          <a:p>
            <a:pPr algn="r">
              <a:lnSpc>
                <a:spcPct val="90000"/>
              </a:lnSpc>
            </a:pPr>
            <a:r>
              <a:rPr lang="en-US" sz="3600" dirty="0"/>
              <a:t>23</a:t>
            </a:r>
          </a:p>
          <a:p>
            <a:pPr algn="r">
              <a:lnSpc>
                <a:spcPct val="90000"/>
              </a:lnSpc>
            </a:pPr>
            <a:endParaRPr lang="en-US" sz="3600" dirty="0"/>
          </a:p>
        </p:txBody>
      </p:sp>
      <p:sp>
        <p:nvSpPr>
          <p:cNvPr id="169989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0" name="Line 7"/>
          <p:cNvSpPr>
            <a:spLocks noChangeShapeType="1"/>
          </p:cNvSpPr>
          <p:nvPr/>
        </p:nvSpPr>
        <p:spPr bwMode="auto">
          <a:xfrm rot="-5400000">
            <a:off x="345281" y="3363119"/>
            <a:ext cx="4795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1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2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3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69994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69995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6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69997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5946543"/>
            <a:ext cx="8986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5</a:t>
            </a:r>
            <a:r>
              <a:rPr lang="en-US" sz="3600" b="1" i="1" dirty="0" smtClean="0"/>
              <a:t>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5944280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8" y="5998485"/>
            <a:ext cx="8986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ones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57777" y="3788986"/>
            <a:ext cx="901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dirty="0"/>
              <a:t>35</a:t>
            </a:r>
          </a:p>
        </p:txBody>
      </p:sp>
      <p:sp>
        <p:nvSpPr>
          <p:cNvPr id="170002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70003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  <p:sp>
        <p:nvSpPr>
          <p:cNvPr id="170004" name="TextBox 21"/>
          <p:cNvSpPr txBox="1">
            <a:spLocks noChangeArrowheads="1"/>
          </p:cNvSpPr>
          <p:nvPr/>
        </p:nvSpPr>
        <p:spPr bwMode="auto">
          <a:xfrm>
            <a:off x="2760663" y="3770313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5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9538" y="5997337"/>
            <a:ext cx="8986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/>
              <a:t>How many </a:t>
            </a:r>
            <a:r>
              <a:rPr lang="en-US" sz="3200" b="1" i="1" dirty="0" smtClean="0"/>
              <a:t>ones can I put in each group?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7628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8" grpId="1"/>
      <p:bldP spid="170004" grpId="0"/>
      <p:bldP spid="22" grpId="0"/>
      <p:bldP spid="22" grpId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71011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35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23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21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71013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4" name="Line 7"/>
          <p:cNvSpPr>
            <a:spLocks noChangeShapeType="1"/>
          </p:cNvSpPr>
          <p:nvPr/>
        </p:nvSpPr>
        <p:spPr bwMode="auto">
          <a:xfrm rot="-5400000">
            <a:off x="345281" y="3363119"/>
            <a:ext cx="4795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5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6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7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71018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71019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0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71021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5990764"/>
            <a:ext cx="89868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5987822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8" y="6042027"/>
            <a:ext cx="8831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ones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68513" y="4765675"/>
            <a:ext cx="901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21</a:t>
            </a:r>
          </a:p>
        </p:txBody>
      </p:sp>
      <p:sp>
        <p:nvSpPr>
          <p:cNvPr id="171026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71027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  <p:sp>
        <p:nvSpPr>
          <p:cNvPr id="171028" name="TextBox 21"/>
          <p:cNvSpPr txBox="1">
            <a:spLocks noChangeArrowheads="1"/>
          </p:cNvSpPr>
          <p:nvPr/>
        </p:nvSpPr>
        <p:spPr bwMode="auto">
          <a:xfrm>
            <a:off x="2760663" y="3770313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5</a:t>
            </a:r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2744788" y="4745038"/>
            <a:ext cx="83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5759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8" grpId="1"/>
      <p:bldP spid="21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72035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172036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35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23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21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72037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38" name="Line 7"/>
          <p:cNvSpPr>
            <a:spLocks noChangeShapeType="1"/>
          </p:cNvSpPr>
          <p:nvPr/>
        </p:nvSpPr>
        <p:spPr bwMode="auto">
          <a:xfrm rot="-5400000">
            <a:off x="345281" y="3363119"/>
            <a:ext cx="4795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39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0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1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72042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72043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4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72045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172046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72047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  <p:sp>
        <p:nvSpPr>
          <p:cNvPr id="172048" name="TextBox 21"/>
          <p:cNvSpPr txBox="1">
            <a:spLocks noChangeArrowheads="1"/>
          </p:cNvSpPr>
          <p:nvPr/>
        </p:nvSpPr>
        <p:spPr bwMode="auto">
          <a:xfrm>
            <a:off x="2760663" y="3770313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5</a:t>
            </a:r>
          </a:p>
        </p:txBody>
      </p:sp>
      <p:sp>
        <p:nvSpPr>
          <p:cNvPr id="172049" name="TextBox 22"/>
          <p:cNvSpPr txBox="1">
            <a:spLocks noChangeArrowheads="1"/>
          </p:cNvSpPr>
          <p:nvPr/>
        </p:nvSpPr>
        <p:spPr bwMode="auto">
          <a:xfrm>
            <a:off x="2744788" y="4745038"/>
            <a:ext cx="83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82563" y="6059484"/>
            <a:ext cx="87137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/>
              <a:t>W</a:t>
            </a:r>
            <a:r>
              <a:rPr lang="en-US" sz="3200" b="1" i="1" dirty="0" smtClean="0"/>
              <a:t>e </a:t>
            </a:r>
            <a:r>
              <a:rPr lang="en-US" sz="3200" b="1" i="1" dirty="0"/>
              <a:t>have ___ </a:t>
            </a:r>
            <a:r>
              <a:rPr lang="en-US" sz="3200" b="1" i="1" dirty="0" smtClean="0"/>
              <a:t>in each group with </a:t>
            </a:r>
            <a:r>
              <a:rPr lang="en-US" sz="3200" b="1" i="1" dirty="0"/>
              <a:t>___ left</a:t>
            </a:r>
          </a:p>
        </p:txBody>
      </p:sp>
      <p:sp>
        <p:nvSpPr>
          <p:cNvPr id="29" name="TextBox 19"/>
          <p:cNvSpPr txBox="1">
            <a:spLocks noChangeArrowheads="1"/>
          </p:cNvSpPr>
          <p:nvPr/>
        </p:nvSpPr>
        <p:spPr bwMode="auto">
          <a:xfrm>
            <a:off x="2089168" y="5975120"/>
            <a:ext cx="862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dirty="0"/>
              <a:t>48</a:t>
            </a:r>
          </a:p>
        </p:txBody>
      </p:sp>
      <p:sp>
        <p:nvSpPr>
          <p:cNvPr id="30" name="TextBox 19"/>
          <p:cNvSpPr txBox="1">
            <a:spLocks noChangeArrowheads="1"/>
          </p:cNvSpPr>
          <p:nvPr/>
        </p:nvSpPr>
        <p:spPr bwMode="auto">
          <a:xfrm>
            <a:off x="6912202" y="5955617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dirty="0"/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881188" y="727075"/>
            <a:ext cx="1868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 48 R2</a:t>
            </a:r>
          </a:p>
        </p:txBody>
      </p:sp>
    </p:spTree>
    <p:extLst>
      <p:ext uri="{BB962C8B-B14F-4D97-AF65-F5344CB8AC3E}">
        <p14:creationId xmlns:p14="http://schemas.microsoft.com/office/powerpoint/2010/main" val="407937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932 </a:t>
            </a:r>
            <a:r>
              <a:rPr lang="en-US" sz="5400" dirty="0" smtClean="0">
                <a:latin typeface="Arial" charset="0"/>
                <a:cs typeface="Arial" charset="0"/>
              </a:rPr>
              <a:t>÷ 8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2626586" y="2000008"/>
            <a:ext cx="36980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dirty="0"/>
              <a:t> </a:t>
            </a:r>
            <a:r>
              <a:rPr lang="en-US" sz="4000" dirty="0" smtClean="0"/>
              <a:t>8</a:t>
            </a:r>
            <a:r>
              <a:rPr lang="en-US" sz="4800" dirty="0" smtClean="0"/>
              <a:t>)</a:t>
            </a:r>
            <a:r>
              <a:rPr lang="en-US" sz="4000" dirty="0" smtClean="0"/>
              <a:t> 9</a:t>
            </a:r>
            <a:r>
              <a:rPr lang="en-US" sz="2000" dirty="0" smtClean="0"/>
              <a:t> </a:t>
            </a:r>
            <a:r>
              <a:rPr lang="en-US" sz="4000" dirty="0" smtClean="0"/>
              <a:t>3</a:t>
            </a:r>
            <a:r>
              <a:rPr lang="en-US" sz="2000" dirty="0" smtClean="0"/>
              <a:t> </a:t>
            </a:r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166918" name="Line 6"/>
          <p:cNvSpPr>
            <a:spLocks noChangeShapeType="1"/>
          </p:cNvSpPr>
          <p:nvPr/>
        </p:nvSpPr>
        <p:spPr bwMode="auto">
          <a:xfrm>
            <a:off x="3200400" y="2194302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0" y="1584073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443208" y="2707021"/>
            <a:ext cx="381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3215898" y="2559804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8</a:t>
            </a:r>
            <a:endParaRPr lang="en-US" sz="4000" u="sng" dirty="0"/>
          </a:p>
        </p:txBody>
      </p:sp>
      <p:sp>
        <p:nvSpPr>
          <p:cNvPr id="28" name="TextBox 27"/>
          <p:cNvSpPr txBox="1"/>
          <p:nvPr/>
        </p:nvSpPr>
        <p:spPr>
          <a:xfrm>
            <a:off x="3207504" y="3025914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3596898" y="3025914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3</a:t>
            </a:r>
            <a:endParaRPr lang="en-US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3596898" y="1584702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3596898" y="35052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8</a:t>
            </a:r>
            <a:endParaRPr lang="en-US" sz="4000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3591731" y="4051518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5</a:t>
            </a:r>
            <a:endParaRPr lang="en-US" sz="4000" dirty="0"/>
          </a:p>
        </p:txBody>
      </p:sp>
      <p:sp>
        <p:nvSpPr>
          <p:cNvPr id="35" name="TextBox 34"/>
          <p:cNvSpPr txBox="1"/>
          <p:nvPr/>
        </p:nvSpPr>
        <p:spPr>
          <a:xfrm>
            <a:off x="3946902" y="4049419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3946902" y="1578114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6</a:t>
            </a:r>
            <a:endParaRPr lang="en-US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3763506" y="450342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4</a:t>
            </a:r>
            <a:r>
              <a:rPr lang="en-US" sz="2000" u="sng" dirty="0" smtClean="0"/>
              <a:t> </a:t>
            </a:r>
            <a:r>
              <a:rPr lang="en-US" sz="4000" u="sng" dirty="0" smtClean="0"/>
              <a:t>8</a:t>
            </a:r>
            <a:endParaRPr lang="en-US" sz="4000" u="sng" dirty="0"/>
          </a:p>
        </p:txBody>
      </p:sp>
      <p:sp>
        <p:nvSpPr>
          <p:cNvPr id="38" name="TextBox 37"/>
          <p:cNvSpPr txBox="1"/>
          <p:nvPr/>
        </p:nvSpPr>
        <p:spPr>
          <a:xfrm>
            <a:off x="3946902" y="50292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4</a:t>
            </a:r>
            <a:endParaRPr lang="en-US" sz="4000" dirty="0"/>
          </a:p>
        </p:txBody>
      </p:sp>
      <p:sp>
        <p:nvSpPr>
          <p:cNvPr id="39" name="TextBox 38"/>
          <p:cNvSpPr txBox="1"/>
          <p:nvPr/>
        </p:nvSpPr>
        <p:spPr>
          <a:xfrm>
            <a:off x="4724400" y="1578114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R4</a:t>
            </a:r>
            <a:endParaRPr lang="en-US" sz="4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542010" y="3640812"/>
            <a:ext cx="6858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3886200" y="4648200"/>
            <a:ext cx="6858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0519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879 </a:t>
            </a:r>
            <a:r>
              <a:rPr lang="en-US" sz="5400" dirty="0" smtClean="0">
                <a:latin typeface="Arial" charset="0"/>
                <a:cs typeface="Arial" charset="0"/>
              </a:rPr>
              <a:t>÷ 32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32 Groups</a:t>
            </a:r>
            <a:endParaRPr lang="en-US" sz="2800" b="1" dirty="0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533400" y="1135063"/>
            <a:ext cx="22098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dirty="0"/>
              <a:t> </a:t>
            </a:r>
            <a:r>
              <a:rPr lang="en-US" sz="4000" dirty="0" smtClean="0"/>
              <a:t>32</a:t>
            </a:r>
            <a:r>
              <a:rPr lang="en-US" sz="4800" dirty="0" smtClean="0"/>
              <a:t>)</a:t>
            </a:r>
            <a:r>
              <a:rPr lang="en-US" sz="4000" dirty="0" smtClean="0"/>
              <a:t> 879</a:t>
            </a:r>
            <a:endParaRPr lang="en-US" sz="4000" dirty="0"/>
          </a:p>
        </p:txBody>
      </p:sp>
      <p:sp>
        <p:nvSpPr>
          <p:cNvPr id="166918" name="Line 6"/>
          <p:cNvSpPr>
            <a:spLocks noChangeShapeType="1"/>
          </p:cNvSpPr>
          <p:nvPr/>
        </p:nvSpPr>
        <p:spPr bwMode="auto">
          <a:xfrm>
            <a:off x="13906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19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82462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2800" dirty="0" smtClean="0"/>
              <a:t>32</a:t>
            </a:r>
            <a:endParaRPr lang="en-US" sz="2800" dirty="0"/>
          </a:p>
          <a:p>
            <a:pPr algn="r"/>
            <a:r>
              <a:rPr lang="en-US" sz="2800" dirty="0"/>
              <a:t>6</a:t>
            </a:r>
            <a:r>
              <a:rPr lang="en-US" sz="2800" dirty="0" smtClean="0"/>
              <a:t>4</a:t>
            </a:r>
            <a:endParaRPr lang="en-US" sz="2800" dirty="0"/>
          </a:p>
          <a:p>
            <a:pPr algn="r"/>
            <a:r>
              <a:rPr lang="en-US" sz="2800" dirty="0" smtClean="0"/>
              <a:t>96</a:t>
            </a:r>
            <a:endParaRPr lang="en-US" sz="2800" dirty="0"/>
          </a:p>
          <a:p>
            <a:pPr algn="r"/>
            <a:r>
              <a:rPr lang="en-US" sz="2800" dirty="0" smtClean="0"/>
              <a:t>160</a:t>
            </a:r>
            <a:endParaRPr lang="en-US" sz="2800" dirty="0"/>
          </a:p>
          <a:p>
            <a:pPr algn="r"/>
            <a:r>
              <a:rPr lang="en-US" sz="2800" dirty="0" smtClean="0"/>
              <a:t>320</a:t>
            </a:r>
            <a:endParaRPr lang="en-US" sz="28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16288" y="2198688"/>
            <a:ext cx="101441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2800" dirty="0" smtClean="0"/>
              <a:t>320</a:t>
            </a:r>
            <a:endParaRPr lang="en-US" sz="2800" dirty="0"/>
          </a:p>
          <a:p>
            <a:pPr algn="r"/>
            <a:r>
              <a:rPr lang="en-US" sz="2800" dirty="0"/>
              <a:t>6</a:t>
            </a:r>
            <a:r>
              <a:rPr lang="en-US" sz="2800" dirty="0" smtClean="0"/>
              <a:t>40</a:t>
            </a:r>
            <a:endParaRPr lang="en-US" sz="2800" dirty="0"/>
          </a:p>
          <a:p>
            <a:pPr algn="r"/>
            <a:r>
              <a:rPr lang="en-US" sz="2800" dirty="0" smtClean="0"/>
              <a:t>960</a:t>
            </a:r>
            <a:endParaRPr lang="en-US" sz="2800" dirty="0"/>
          </a:p>
          <a:p>
            <a:pPr algn="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</p:spTree>
    <p:extLst>
      <p:ext uri="{BB962C8B-B14F-4D97-AF65-F5344CB8AC3E}">
        <p14:creationId xmlns:p14="http://schemas.microsoft.com/office/powerpoint/2010/main" val="392382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879 </a:t>
            </a:r>
            <a:r>
              <a:rPr lang="en-US" sz="5400" dirty="0" smtClean="0">
                <a:latin typeface="Arial" charset="0"/>
                <a:cs typeface="Arial" charset="0"/>
              </a:rPr>
              <a:t>÷ 32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32 Groups</a:t>
            </a:r>
            <a:endParaRPr lang="en-US" sz="2800" b="1" dirty="0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533400" y="1135063"/>
            <a:ext cx="22098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dirty="0"/>
              <a:t> </a:t>
            </a:r>
            <a:r>
              <a:rPr lang="en-US" sz="4000" dirty="0" smtClean="0"/>
              <a:t>32</a:t>
            </a:r>
            <a:r>
              <a:rPr lang="en-US" sz="4800" dirty="0" smtClean="0"/>
              <a:t>)</a:t>
            </a:r>
            <a:r>
              <a:rPr lang="en-US" sz="4000" dirty="0" smtClean="0"/>
              <a:t> 879</a:t>
            </a:r>
            <a:endParaRPr lang="en-US" sz="4000" dirty="0"/>
          </a:p>
        </p:txBody>
      </p:sp>
      <p:sp>
        <p:nvSpPr>
          <p:cNvPr id="166918" name="Line 6"/>
          <p:cNvSpPr>
            <a:spLocks noChangeShapeType="1"/>
          </p:cNvSpPr>
          <p:nvPr/>
        </p:nvSpPr>
        <p:spPr bwMode="auto">
          <a:xfrm>
            <a:off x="13906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19" name="Line 7"/>
          <p:cNvSpPr>
            <a:spLocks noChangeShapeType="1"/>
          </p:cNvSpPr>
          <p:nvPr/>
        </p:nvSpPr>
        <p:spPr bwMode="auto">
          <a:xfrm rot="16200000" flipV="1">
            <a:off x="900906" y="3155910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82462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2800" dirty="0" smtClean="0"/>
              <a:t>32</a:t>
            </a:r>
            <a:endParaRPr lang="en-US" sz="2800" dirty="0"/>
          </a:p>
          <a:p>
            <a:pPr algn="r"/>
            <a:r>
              <a:rPr lang="en-US" sz="2800" dirty="0"/>
              <a:t>6</a:t>
            </a:r>
            <a:r>
              <a:rPr lang="en-US" sz="2800" dirty="0" smtClean="0"/>
              <a:t>4</a:t>
            </a:r>
            <a:endParaRPr lang="en-US" sz="2800" dirty="0"/>
          </a:p>
          <a:p>
            <a:pPr algn="r"/>
            <a:r>
              <a:rPr lang="en-US" sz="2800" dirty="0" smtClean="0"/>
              <a:t>96</a:t>
            </a:r>
            <a:endParaRPr lang="en-US" sz="2800" dirty="0"/>
          </a:p>
          <a:p>
            <a:pPr algn="r"/>
            <a:r>
              <a:rPr lang="en-US" sz="2800" dirty="0" smtClean="0"/>
              <a:t>160</a:t>
            </a:r>
            <a:endParaRPr lang="en-US" sz="2800" dirty="0"/>
          </a:p>
          <a:p>
            <a:pPr algn="r"/>
            <a:r>
              <a:rPr lang="en-US" sz="2800" dirty="0" smtClean="0"/>
              <a:t>320</a:t>
            </a:r>
            <a:endParaRPr lang="en-US" sz="28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16288" y="2198688"/>
            <a:ext cx="101441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2800" dirty="0" smtClean="0"/>
              <a:t>320</a:t>
            </a:r>
            <a:endParaRPr lang="en-US" sz="2800" dirty="0"/>
          </a:p>
          <a:p>
            <a:pPr algn="r"/>
            <a:r>
              <a:rPr lang="en-US" sz="2800" dirty="0"/>
              <a:t>6</a:t>
            </a:r>
            <a:r>
              <a:rPr lang="en-US" sz="2800" dirty="0" smtClean="0"/>
              <a:t>40</a:t>
            </a:r>
            <a:endParaRPr lang="en-US" sz="2800" dirty="0"/>
          </a:p>
          <a:p>
            <a:pPr algn="r"/>
            <a:r>
              <a:rPr lang="en-US" sz="2800" dirty="0" smtClean="0"/>
              <a:t>960</a:t>
            </a:r>
            <a:endParaRPr lang="en-US" sz="2800" dirty="0"/>
          </a:p>
          <a:p>
            <a:pPr algn="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52725" y="1801813"/>
            <a:ext cx="839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/>
              <a:t>2</a:t>
            </a:r>
            <a:r>
              <a:rPr lang="en-US" sz="4000" dirty="0" smtClean="0"/>
              <a:t>0</a:t>
            </a:r>
            <a:endParaRPr lang="en-US" sz="4000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80333" y="1793359"/>
            <a:ext cx="1541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– </a:t>
            </a:r>
            <a:r>
              <a:rPr lang="en-US" sz="4000" u="sng" dirty="0" smtClean="0"/>
              <a:t>640</a:t>
            </a:r>
            <a:endParaRPr lang="en-US" sz="4000" u="sng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79043" y="2340114"/>
            <a:ext cx="1541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239</a:t>
            </a:r>
            <a:endParaRPr lang="en-US" sz="40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58698" y="2798604"/>
            <a:ext cx="839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5</a:t>
            </a:r>
            <a:endParaRPr lang="en-US" sz="40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82298" y="2797314"/>
            <a:ext cx="1541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– </a:t>
            </a:r>
            <a:r>
              <a:rPr lang="en-US" sz="4000" u="sng" dirty="0" smtClean="0"/>
              <a:t>160</a:t>
            </a:r>
            <a:endParaRPr lang="en-US" sz="4000" u="sng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28564" y="3336125"/>
            <a:ext cx="14013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/>
              <a:t>7</a:t>
            </a:r>
            <a:r>
              <a:rPr lang="en-US" sz="4000" dirty="0" smtClean="0"/>
              <a:t>9</a:t>
            </a:r>
            <a:endParaRPr lang="en-US" sz="4000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82298" y="3787914"/>
            <a:ext cx="1541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– </a:t>
            </a:r>
            <a:r>
              <a:rPr lang="en-US" sz="4000" u="sng" dirty="0" smtClean="0"/>
              <a:t>6</a:t>
            </a:r>
            <a:r>
              <a:rPr lang="en-US" sz="4000" u="sng" dirty="0"/>
              <a:t>4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758698" y="3803412"/>
            <a:ext cx="839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219200" y="4321314"/>
            <a:ext cx="14013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15</a:t>
            </a:r>
            <a:endParaRPr lang="en-US" sz="4000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01062" y="685800"/>
            <a:ext cx="19594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dirty="0" smtClean="0"/>
              <a:t>27 R15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3583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Try a couple!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1825"/>
            <a:ext cx="8077200" cy="3581400"/>
          </a:xfrm>
        </p:spPr>
        <p:txBody>
          <a:bodyPr/>
          <a:lstStyle/>
          <a:p>
            <a:pPr>
              <a:defRPr/>
            </a:pPr>
            <a:r>
              <a:rPr lang="en-US" sz="4800" dirty="0" smtClean="0">
                <a:latin typeface="Arial" charset="0"/>
              </a:rPr>
              <a:t> 9</a:t>
            </a:r>
            <a:r>
              <a:rPr lang="en-US" sz="4800" dirty="0" smtClean="0">
                <a:latin typeface="Arial" charset="0"/>
              </a:rPr>
              <a:t>58 </a:t>
            </a:r>
            <a:r>
              <a:rPr lang="en-US" sz="4800" dirty="0">
                <a:latin typeface="Arial" charset="0"/>
                <a:cs typeface="Arial" charset="0"/>
              </a:rPr>
              <a:t>÷ 4</a:t>
            </a:r>
          </a:p>
          <a:p>
            <a:pPr>
              <a:spcBef>
                <a:spcPct val="70000"/>
              </a:spcBef>
              <a:defRPr/>
            </a:pPr>
            <a:r>
              <a:rPr lang="en-US" sz="4800" dirty="0" smtClean="0">
                <a:latin typeface="Arial" charset="0"/>
                <a:cs typeface="Arial" charset="0"/>
              </a:rPr>
              <a:t> 5,293 </a:t>
            </a:r>
            <a:r>
              <a:rPr lang="en-US" sz="4800" dirty="0">
                <a:latin typeface="Arial" charset="0"/>
                <a:cs typeface="Arial" charset="0"/>
              </a:rPr>
              <a:t>÷ </a:t>
            </a:r>
            <a:r>
              <a:rPr lang="en-US" sz="4800" dirty="0" smtClean="0">
                <a:latin typeface="Arial" charset="0"/>
                <a:cs typeface="Arial" charset="0"/>
              </a:rPr>
              <a:t>47</a:t>
            </a:r>
            <a:endParaRPr lang="en-US" sz="4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7208"/>
            <a:ext cx="8229600" cy="2642968"/>
          </a:xfrm>
        </p:spPr>
        <p:txBody>
          <a:bodyPr/>
          <a:lstStyle/>
          <a:p>
            <a:r>
              <a:rPr lang="en-US" dirty="0" smtClean="0"/>
              <a:t>So, what about dividing </a:t>
            </a:r>
            <a:r>
              <a:rPr lang="en-US" dirty="0" smtClean="0"/>
              <a:t>fractions on </a:t>
            </a:r>
            <a:r>
              <a:rPr lang="en-US" dirty="0" smtClean="0"/>
              <a:t>a number line?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7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23" y="2811780"/>
            <a:ext cx="7079457" cy="1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780348"/>
            <a:ext cx="38577" cy="25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80" y="2761774"/>
            <a:ext cx="40005" cy="268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880" y="2761775"/>
            <a:ext cx="38577" cy="25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580" y="2771775"/>
            <a:ext cx="40005" cy="26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80" y="2761775"/>
            <a:ext cx="40005" cy="25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984" y="2761774"/>
            <a:ext cx="38576" cy="268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680" y="2780348"/>
            <a:ext cx="38577" cy="25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6" name="Text Box 18"/>
          <p:cNvSpPr txBox="1">
            <a:spLocks noChangeArrowheads="1"/>
          </p:cNvSpPr>
          <p:nvPr/>
        </p:nvSpPr>
        <p:spPr bwMode="auto">
          <a:xfrm>
            <a:off x="1378744" y="3230404"/>
            <a:ext cx="6742271" cy="263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  0              1              </a:t>
            </a:r>
            <a:r>
              <a:rPr lang="en-US" sz="1800" b="1" dirty="0" smtClean="0">
                <a:solidFill>
                  <a:srgbClr val="000000"/>
                </a:solidFill>
                <a:latin typeface="Arial" charset="0"/>
              </a:rPr>
              <a:t> 2              3      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4              </a:t>
            </a:r>
            <a:r>
              <a:rPr lang="en-US" sz="1800" b="1" dirty="0" smtClean="0">
                <a:solidFill>
                  <a:srgbClr val="000000"/>
                </a:solidFill>
                <a:latin typeface="Arial" charset="0"/>
              </a:rPr>
              <a:t>5      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33807" name="Text Box 19"/>
          <p:cNvSpPr txBox="1">
            <a:spLocks noChangeArrowheads="1"/>
          </p:cNvSpPr>
          <p:nvPr/>
        </p:nvSpPr>
        <p:spPr bwMode="auto">
          <a:xfrm>
            <a:off x="1143000" y="891540"/>
            <a:ext cx="7675245" cy="105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AutoNum type="arabicPlain" startAt="6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2 = </a:t>
            </a:r>
          </a:p>
          <a:p>
            <a:pPr eaLnBrk="1" hangingPunct="1">
              <a:lnSpc>
                <a:spcPct val="95000"/>
              </a:lnSpc>
              <a:buFontTx/>
              <a:buAutoNum type="arabicPlain" startAt="6"/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The question might be, “How many 2’s are there in 6?”</a:t>
            </a:r>
          </a:p>
        </p:txBody>
      </p:sp>
      <p:grpSp>
        <p:nvGrpSpPr>
          <p:cNvPr id="33808" name="Group 26"/>
          <p:cNvGrpSpPr>
            <a:grpSpLocks/>
          </p:cNvGrpSpPr>
          <p:nvPr/>
        </p:nvGrpSpPr>
        <p:grpSpPr bwMode="auto">
          <a:xfrm>
            <a:off x="1417320" y="960120"/>
            <a:ext cx="205740" cy="274320"/>
            <a:chOff x="2672" y="528"/>
            <a:chExt cx="144" cy="192"/>
          </a:xfrm>
        </p:grpSpPr>
        <p:sp>
          <p:nvSpPr>
            <p:cNvPr id="33809" name="Oval 23"/>
            <p:cNvSpPr>
              <a:spLocks noChangeArrowheads="1"/>
            </p:cNvSpPr>
            <p:nvPr/>
          </p:nvSpPr>
          <p:spPr bwMode="auto">
            <a:xfrm>
              <a:off x="2720" y="52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10" name="Group 25"/>
            <p:cNvGrpSpPr>
              <a:grpSpLocks/>
            </p:cNvGrpSpPr>
            <p:nvPr/>
          </p:nvGrpSpPr>
          <p:grpSpPr bwMode="auto">
            <a:xfrm>
              <a:off x="2672" y="624"/>
              <a:ext cx="144" cy="96"/>
              <a:chOff x="2672" y="624"/>
              <a:chExt cx="144" cy="96"/>
            </a:xfrm>
          </p:grpSpPr>
          <p:sp>
            <p:nvSpPr>
              <p:cNvPr id="33811" name="Line 21"/>
              <p:cNvSpPr>
                <a:spLocks noChangeShapeType="1"/>
              </p:cNvSpPr>
              <p:nvPr/>
            </p:nvSpPr>
            <p:spPr bwMode="auto">
              <a:xfrm>
                <a:off x="2672" y="624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2" name="Oval 24"/>
              <p:cNvSpPr>
                <a:spLocks noChangeArrowheads="1"/>
              </p:cNvSpPr>
              <p:nvPr/>
            </p:nvSpPr>
            <p:spPr bwMode="auto">
              <a:xfrm>
                <a:off x="2720" y="672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" name="Straight Arrow Connector 2"/>
          <p:cNvCxnSpPr/>
          <p:nvPr/>
        </p:nvCxnSpPr>
        <p:spPr>
          <a:xfrm>
            <a:off x="1554480" y="2574388"/>
            <a:ext cx="2076688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669280" y="2574388"/>
            <a:ext cx="2076688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02236" y="2574388"/>
            <a:ext cx="2076688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79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662940" y="2743200"/>
            <a:ext cx="8161020" cy="263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         1/4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2/4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3/4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4/4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5/4 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6/4       7/4        8/4        9/4      10/4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11/4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12/4</a:t>
            </a:r>
            <a:endParaRPr lang="en-US" sz="13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23" name="Text Box 23"/>
          <p:cNvSpPr txBox="1">
            <a:spLocks noChangeArrowheads="1"/>
          </p:cNvSpPr>
          <p:nvPr/>
        </p:nvSpPr>
        <p:spPr bwMode="auto">
          <a:xfrm>
            <a:off x="358140" y="822960"/>
            <a:ext cx="8503920" cy="57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1148" rIns="82296" bIns="4114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28600"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chemeClr val="tx2"/>
                </a:solidFill>
              </a:rPr>
              <a:t>Draw </a:t>
            </a:r>
            <a:r>
              <a:rPr lang="en-US" sz="3200" dirty="0">
                <a:solidFill>
                  <a:schemeClr val="tx2"/>
                </a:solidFill>
              </a:rPr>
              <a:t>a number line and partition it into ¼’s.</a:t>
            </a:r>
          </a:p>
        </p:txBody>
      </p: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20040" y="2400300"/>
            <a:ext cx="8229600" cy="268605"/>
            <a:chOff x="128" y="1928"/>
            <a:chExt cx="5760" cy="188"/>
          </a:xfrm>
        </p:grpSpPr>
        <p:pic>
          <p:nvPicPr>
            <p:cNvPr id="34825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" y="1968"/>
              <a:ext cx="576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826" name="Group 30"/>
            <p:cNvGrpSpPr>
              <a:grpSpLocks/>
            </p:cNvGrpSpPr>
            <p:nvPr/>
          </p:nvGrpSpPr>
          <p:grpSpPr bwMode="auto">
            <a:xfrm>
              <a:off x="460" y="1928"/>
              <a:ext cx="4922" cy="188"/>
              <a:chOff x="460" y="1928"/>
              <a:chExt cx="4922" cy="188"/>
            </a:xfrm>
          </p:grpSpPr>
          <p:pic>
            <p:nvPicPr>
              <p:cNvPr id="34827" name="Picture 1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1931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8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3" y="1928"/>
                <a:ext cx="2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9" name="Picture 1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6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0" name="Picture 1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9" y="1928"/>
                <a:ext cx="2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1" name="Picture 1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2" y="1928"/>
                <a:ext cx="28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2" name="Picture 1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6" y="1928"/>
                <a:ext cx="27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3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79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4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5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6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8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7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8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5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9" name="Picture 1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5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angle 1"/>
          <p:cNvSpPr/>
          <p:nvPr/>
        </p:nvSpPr>
        <p:spPr>
          <a:xfrm>
            <a:off x="658765" y="3006349"/>
            <a:ext cx="80638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0</a:t>
            </a:r>
            <a:r>
              <a:rPr lang="en-US" sz="1400" dirty="0">
                <a:solidFill>
                  <a:srgbClr val="000000"/>
                </a:solidFill>
              </a:rPr>
              <a:t>       </a:t>
            </a:r>
            <a:r>
              <a:rPr lang="en-US" sz="1400" dirty="0" smtClean="0">
                <a:solidFill>
                  <a:srgbClr val="000000"/>
                </a:solidFill>
              </a:rPr>
              <a:t>		          </a:t>
            </a:r>
            <a:r>
              <a:rPr lang="en-US" sz="1400" b="1" dirty="0" smtClean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                		  </a:t>
            </a:r>
            <a:r>
              <a:rPr lang="en-US" sz="1400" b="1" dirty="0" smtClean="0">
                <a:solidFill>
                  <a:srgbClr val="000000"/>
                </a:solidFill>
              </a:rPr>
              <a:t>2 </a:t>
            </a:r>
            <a:r>
              <a:rPr lang="en-US" sz="1400" dirty="0" smtClean="0">
                <a:solidFill>
                  <a:srgbClr val="000000"/>
                </a:solidFill>
              </a:rPr>
              <a:t>                 	            </a:t>
            </a:r>
            <a:r>
              <a:rPr lang="en-US" sz="1400" b="1" dirty="0" smtClean="0">
                <a:solidFill>
                  <a:srgbClr val="000000"/>
                </a:solidFill>
              </a:rPr>
              <a:t>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619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3 rows of 2</a:t>
            </a:r>
          </a:p>
          <a:p>
            <a:pPr eaLnBrk="1" hangingPunct="1">
              <a:defRPr/>
            </a:pPr>
            <a:endParaRPr lang="en-US" sz="40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This is called an “</a:t>
            </a:r>
            <a:r>
              <a:rPr lang="en-US" dirty="0" smtClean="0">
                <a:solidFill>
                  <a:srgbClr val="0066FF"/>
                </a:solidFill>
              </a:rPr>
              <a:t>array</a:t>
            </a:r>
            <a:r>
              <a:rPr lang="en-US" dirty="0" smtClean="0"/>
              <a:t>” or an “</a:t>
            </a:r>
            <a:r>
              <a:rPr lang="en-US" dirty="0" smtClean="0">
                <a:solidFill>
                  <a:srgbClr val="0066FF"/>
                </a:solidFill>
              </a:rPr>
              <a:t>area model</a:t>
            </a:r>
            <a:r>
              <a:rPr lang="en-US" dirty="0" smtClean="0"/>
              <a:t>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grpSp>
        <p:nvGrpSpPr>
          <p:cNvPr id="184324" name="Group 4"/>
          <p:cNvGrpSpPr>
            <a:grpSpLocks/>
          </p:cNvGrpSpPr>
          <p:nvPr/>
        </p:nvGrpSpPr>
        <p:grpSpPr bwMode="auto">
          <a:xfrm rot="5400000">
            <a:off x="3784598" y="1697946"/>
            <a:ext cx="1371600" cy="914400"/>
            <a:chOff x="2880" y="3360"/>
            <a:chExt cx="864" cy="576"/>
          </a:xfrm>
        </p:grpSpPr>
        <p:sp>
          <p:nvSpPr>
            <p:cNvPr id="117765" name="Rectangle 5"/>
            <p:cNvSpPr>
              <a:spLocks noChangeArrowheads="1"/>
            </p:cNvSpPr>
            <p:nvPr/>
          </p:nvSpPr>
          <p:spPr bwMode="auto">
            <a:xfrm>
              <a:off x="2880" y="3360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66" name="Rectangle 6"/>
            <p:cNvSpPr>
              <a:spLocks noChangeArrowheads="1"/>
            </p:cNvSpPr>
            <p:nvPr/>
          </p:nvSpPr>
          <p:spPr bwMode="auto">
            <a:xfrm>
              <a:off x="3168" y="3360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67" name="Rectangle 7"/>
            <p:cNvSpPr>
              <a:spLocks noChangeArrowheads="1"/>
            </p:cNvSpPr>
            <p:nvPr/>
          </p:nvSpPr>
          <p:spPr bwMode="auto">
            <a:xfrm>
              <a:off x="3456" y="3360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68" name="Rectangle 8"/>
            <p:cNvSpPr>
              <a:spLocks noChangeArrowheads="1"/>
            </p:cNvSpPr>
            <p:nvPr/>
          </p:nvSpPr>
          <p:spPr bwMode="auto">
            <a:xfrm>
              <a:off x="2880" y="3648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69" name="Rectangle 9"/>
            <p:cNvSpPr>
              <a:spLocks noChangeArrowheads="1"/>
            </p:cNvSpPr>
            <p:nvPr/>
          </p:nvSpPr>
          <p:spPr bwMode="auto">
            <a:xfrm>
              <a:off x="3456" y="3648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0" name="Rectangle 10"/>
            <p:cNvSpPr>
              <a:spLocks noChangeArrowheads="1"/>
            </p:cNvSpPr>
            <p:nvPr/>
          </p:nvSpPr>
          <p:spPr bwMode="auto">
            <a:xfrm>
              <a:off x="3168" y="3648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98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643890" y="3562350"/>
            <a:ext cx="8161020" cy="263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         1/4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2/4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3/4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4/4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5/4 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6/4       7/4        8/4        9/4      10/4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11/4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12/4</a:t>
            </a:r>
            <a:endParaRPr lang="en-US" sz="13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20040" y="3257550"/>
            <a:ext cx="8229600" cy="268605"/>
            <a:chOff x="128" y="1928"/>
            <a:chExt cx="5760" cy="188"/>
          </a:xfrm>
        </p:grpSpPr>
        <p:pic>
          <p:nvPicPr>
            <p:cNvPr id="3482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" y="1968"/>
              <a:ext cx="576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826" name="Group 30"/>
            <p:cNvGrpSpPr>
              <a:grpSpLocks/>
            </p:cNvGrpSpPr>
            <p:nvPr/>
          </p:nvGrpSpPr>
          <p:grpSpPr bwMode="auto">
            <a:xfrm>
              <a:off x="460" y="1928"/>
              <a:ext cx="4922" cy="188"/>
              <a:chOff x="460" y="1928"/>
              <a:chExt cx="4922" cy="188"/>
            </a:xfrm>
          </p:grpSpPr>
          <p:pic>
            <p:nvPicPr>
              <p:cNvPr id="34827" name="Picture 1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1931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8" name="Picture 1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3" y="1928"/>
                <a:ext cx="2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9" name="Picture 13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6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0" name="Picture 14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9" y="1928"/>
                <a:ext cx="2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1" name="Picture 15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2" y="1928"/>
                <a:ext cx="28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2" name="Picture 16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6" y="1928"/>
                <a:ext cx="27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3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79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4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5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6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8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7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8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5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9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5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angle 1"/>
          <p:cNvSpPr/>
          <p:nvPr/>
        </p:nvSpPr>
        <p:spPr>
          <a:xfrm>
            <a:off x="639715" y="3806449"/>
            <a:ext cx="80638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0</a:t>
            </a:r>
            <a:r>
              <a:rPr lang="en-US" sz="1400" dirty="0">
                <a:solidFill>
                  <a:srgbClr val="000000"/>
                </a:solidFill>
              </a:rPr>
              <a:t>       </a:t>
            </a:r>
            <a:r>
              <a:rPr lang="en-US" sz="1400" dirty="0" smtClean="0">
                <a:solidFill>
                  <a:srgbClr val="000000"/>
                </a:solidFill>
              </a:rPr>
              <a:t>		          </a:t>
            </a:r>
            <a:r>
              <a:rPr lang="en-US" sz="1400" b="1" dirty="0" smtClean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                		  </a:t>
            </a:r>
            <a:r>
              <a:rPr lang="en-US" sz="1400" b="1" dirty="0" smtClean="0">
                <a:solidFill>
                  <a:srgbClr val="000000"/>
                </a:solidFill>
              </a:rPr>
              <a:t>2 </a:t>
            </a:r>
            <a:r>
              <a:rPr lang="en-US" sz="1400" dirty="0" smtClean="0">
                <a:solidFill>
                  <a:srgbClr val="000000"/>
                </a:solidFill>
              </a:rPr>
              <a:t>                 	            </a:t>
            </a:r>
            <a:r>
              <a:rPr lang="en-US" sz="1400" b="1" dirty="0" smtClean="0">
                <a:solidFill>
                  <a:srgbClr val="000000"/>
                </a:solidFill>
              </a:rPr>
              <a:t>3</a:t>
            </a:r>
            <a:endParaRPr lang="en-US" sz="1400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20040" y="1127760"/>
            <a:ext cx="7650480" cy="131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1148" rIns="82296" bIns="41148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sz="3200" dirty="0" smtClean="0">
                <a:solidFill>
                  <a:srgbClr val="000000"/>
                </a:solidFill>
              </a:rPr>
              <a:t>“How </a:t>
            </a:r>
            <a:r>
              <a:rPr lang="en-US" sz="3200" dirty="0">
                <a:solidFill>
                  <a:srgbClr val="000000"/>
                </a:solidFill>
              </a:rPr>
              <a:t>many ¼’s are there in </a:t>
            </a:r>
            <a:r>
              <a:rPr lang="en-US" sz="3200" dirty="0" smtClean="0">
                <a:solidFill>
                  <a:srgbClr val="000000"/>
                </a:solidFill>
              </a:rPr>
              <a:t>1?”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10267"/>
              </p:ext>
            </p:extLst>
          </p:nvPr>
        </p:nvGraphicFramePr>
        <p:xfrm>
          <a:off x="1016000" y="469900"/>
          <a:ext cx="1017588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10" imgW="444240" imgH="495000" progId="Equation.3">
                  <p:embed/>
                </p:oleObj>
              </mc:Choice>
              <mc:Fallback>
                <p:oleObj name="Equation" r:id="rId10" imgW="4442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469900"/>
                        <a:ext cx="1017588" cy="114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780317" y="3106028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347974" y="3106911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931889" y="3095767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498957" y="30975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56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643890" y="3562350"/>
            <a:ext cx="8161020" cy="263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         1/4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2/4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3/4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4/4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5/4 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6/4       7/4        8/4        9/4      10/4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11/4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12/4</a:t>
            </a:r>
            <a:endParaRPr lang="en-US" sz="13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20040" y="3257550"/>
            <a:ext cx="8229600" cy="268605"/>
            <a:chOff x="128" y="1928"/>
            <a:chExt cx="5760" cy="188"/>
          </a:xfrm>
        </p:grpSpPr>
        <p:pic>
          <p:nvPicPr>
            <p:cNvPr id="3482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" y="1968"/>
              <a:ext cx="576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826" name="Group 30"/>
            <p:cNvGrpSpPr>
              <a:grpSpLocks/>
            </p:cNvGrpSpPr>
            <p:nvPr/>
          </p:nvGrpSpPr>
          <p:grpSpPr bwMode="auto">
            <a:xfrm>
              <a:off x="460" y="1928"/>
              <a:ext cx="4922" cy="188"/>
              <a:chOff x="460" y="1928"/>
              <a:chExt cx="4922" cy="188"/>
            </a:xfrm>
          </p:grpSpPr>
          <p:pic>
            <p:nvPicPr>
              <p:cNvPr id="34827" name="Picture 1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1931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8" name="Picture 1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3" y="1928"/>
                <a:ext cx="2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9" name="Picture 13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6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0" name="Picture 14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9" y="1928"/>
                <a:ext cx="2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1" name="Picture 15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2" y="1928"/>
                <a:ext cx="28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2" name="Picture 16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6" y="1928"/>
                <a:ext cx="27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3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79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4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5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6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8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7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8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5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9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5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angle 1"/>
          <p:cNvSpPr/>
          <p:nvPr/>
        </p:nvSpPr>
        <p:spPr>
          <a:xfrm>
            <a:off x="639715" y="3806449"/>
            <a:ext cx="80638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0</a:t>
            </a:r>
            <a:r>
              <a:rPr lang="en-US" sz="1400" dirty="0">
                <a:solidFill>
                  <a:srgbClr val="000000"/>
                </a:solidFill>
              </a:rPr>
              <a:t>       </a:t>
            </a:r>
            <a:r>
              <a:rPr lang="en-US" sz="1400" dirty="0" smtClean="0">
                <a:solidFill>
                  <a:srgbClr val="000000"/>
                </a:solidFill>
              </a:rPr>
              <a:t>		          </a:t>
            </a:r>
            <a:r>
              <a:rPr lang="en-US" sz="1400" b="1" dirty="0" smtClean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                		  </a:t>
            </a:r>
            <a:r>
              <a:rPr lang="en-US" sz="1400" b="1" dirty="0" smtClean="0">
                <a:solidFill>
                  <a:srgbClr val="000000"/>
                </a:solidFill>
              </a:rPr>
              <a:t>2 </a:t>
            </a:r>
            <a:r>
              <a:rPr lang="en-US" sz="1400" dirty="0" smtClean="0">
                <a:solidFill>
                  <a:srgbClr val="000000"/>
                </a:solidFill>
              </a:rPr>
              <a:t>                 	            </a:t>
            </a:r>
            <a:r>
              <a:rPr lang="en-US" sz="1400" b="1" dirty="0" smtClean="0">
                <a:solidFill>
                  <a:srgbClr val="000000"/>
                </a:solidFill>
              </a:rPr>
              <a:t>3</a:t>
            </a:r>
            <a:endParaRPr lang="en-US" sz="1400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20040" y="1127760"/>
            <a:ext cx="7650480" cy="131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1148" rIns="82296" bIns="41148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sz="3200" dirty="0" smtClean="0">
                <a:solidFill>
                  <a:srgbClr val="000000"/>
                </a:solidFill>
              </a:rPr>
              <a:t>“How </a:t>
            </a:r>
            <a:r>
              <a:rPr lang="en-US" sz="3200" dirty="0">
                <a:solidFill>
                  <a:srgbClr val="000000"/>
                </a:solidFill>
              </a:rPr>
              <a:t>many ¼’s are there in 2</a:t>
            </a:r>
            <a:r>
              <a:rPr lang="en-US" sz="3200" dirty="0" smtClean="0">
                <a:solidFill>
                  <a:srgbClr val="000000"/>
                </a:solidFill>
              </a:rPr>
              <a:t>?”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48518"/>
              </p:ext>
            </p:extLst>
          </p:nvPr>
        </p:nvGraphicFramePr>
        <p:xfrm>
          <a:off x="973138" y="469900"/>
          <a:ext cx="1103312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10" imgW="482400" imgH="495000" progId="Equation.3">
                  <p:embed/>
                </p:oleObj>
              </mc:Choice>
              <mc:Fallback>
                <p:oleObj name="Equation" r:id="rId10" imgW="4824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469900"/>
                        <a:ext cx="1103312" cy="114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780317" y="3106028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347974" y="3106911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931889" y="3095767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498957" y="30975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661007" y="311657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089507" y="311657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232507" y="3135597"/>
            <a:ext cx="595789" cy="533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823057" y="31356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41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643890" y="3562350"/>
            <a:ext cx="8161020" cy="263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         1/4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2/4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3/4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4/4  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5/4  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6/4       7/4        8/4        9/4      10/4      </a:t>
            </a:r>
            <a:r>
              <a:rPr lang="en-US" sz="1300" dirty="0">
                <a:solidFill>
                  <a:srgbClr val="000000"/>
                </a:solidFill>
                <a:latin typeface="Arial" charset="0"/>
              </a:rPr>
              <a:t>11/4      </a:t>
            </a:r>
            <a:r>
              <a:rPr lang="en-US" sz="1300" dirty="0" smtClean="0">
                <a:solidFill>
                  <a:srgbClr val="000000"/>
                </a:solidFill>
                <a:latin typeface="Arial" charset="0"/>
              </a:rPr>
              <a:t>12/4</a:t>
            </a:r>
            <a:endParaRPr lang="en-US" sz="13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20040" y="3257550"/>
            <a:ext cx="8229600" cy="268605"/>
            <a:chOff x="128" y="1928"/>
            <a:chExt cx="5760" cy="188"/>
          </a:xfrm>
        </p:grpSpPr>
        <p:pic>
          <p:nvPicPr>
            <p:cNvPr id="3482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" y="1968"/>
              <a:ext cx="576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826" name="Group 30"/>
            <p:cNvGrpSpPr>
              <a:grpSpLocks/>
            </p:cNvGrpSpPr>
            <p:nvPr/>
          </p:nvGrpSpPr>
          <p:grpSpPr bwMode="auto">
            <a:xfrm>
              <a:off x="460" y="1928"/>
              <a:ext cx="4922" cy="188"/>
              <a:chOff x="460" y="1928"/>
              <a:chExt cx="4922" cy="188"/>
            </a:xfrm>
          </p:grpSpPr>
          <p:pic>
            <p:nvPicPr>
              <p:cNvPr id="34827" name="Picture 1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1931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8" name="Picture 1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3" y="1928"/>
                <a:ext cx="2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29" name="Picture 13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6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0" name="Picture 14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9" y="1928"/>
                <a:ext cx="2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1" name="Picture 15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2" y="1928"/>
                <a:ext cx="28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2" name="Picture 16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6" y="1928"/>
                <a:ext cx="27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3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79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4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5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6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8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7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8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52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9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55" y="1928"/>
                <a:ext cx="2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angle 1"/>
          <p:cNvSpPr/>
          <p:nvPr/>
        </p:nvSpPr>
        <p:spPr>
          <a:xfrm>
            <a:off x="639715" y="3806449"/>
            <a:ext cx="80638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0</a:t>
            </a:r>
            <a:r>
              <a:rPr lang="en-US" sz="1400" dirty="0">
                <a:solidFill>
                  <a:srgbClr val="000000"/>
                </a:solidFill>
              </a:rPr>
              <a:t>       </a:t>
            </a:r>
            <a:r>
              <a:rPr lang="en-US" sz="1400" dirty="0" smtClean="0">
                <a:solidFill>
                  <a:srgbClr val="000000"/>
                </a:solidFill>
              </a:rPr>
              <a:t>		          </a:t>
            </a:r>
            <a:r>
              <a:rPr lang="en-US" sz="1400" b="1" dirty="0" smtClean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                		  </a:t>
            </a:r>
            <a:r>
              <a:rPr lang="en-US" sz="1400" b="1" dirty="0" smtClean="0">
                <a:solidFill>
                  <a:srgbClr val="000000"/>
                </a:solidFill>
              </a:rPr>
              <a:t>2 </a:t>
            </a:r>
            <a:r>
              <a:rPr lang="en-US" sz="1400" dirty="0" smtClean="0">
                <a:solidFill>
                  <a:srgbClr val="000000"/>
                </a:solidFill>
              </a:rPr>
              <a:t>                 	            </a:t>
            </a:r>
            <a:r>
              <a:rPr lang="en-US" sz="1400" b="1" dirty="0" smtClean="0">
                <a:solidFill>
                  <a:srgbClr val="000000"/>
                </a:solidFill>
              </a:rPr>
              <a:t>3</a:t>
            </a:r>
            <a:endParaRPr lang="en-US" sz="1400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20040" y="1127760"/>
            <a:ext cx="7650480" cy="131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96" tIns="41148" rIns="82296" bIns="41148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sz="3200" dirty="0" smtClean="0">
                <a:solidFill>
                  <a:srgbClr val="000000"/>
                </a:solidFill>
              </a:rPr>
              <a:t>“How </a:t>
            </a:r>
            <a:r>
              <a:rPr lang="en-US" sz="3200" dirty="0">
                <a:solidFill>
                  <a:srgbClr val="000000"/>
                </a:solidFill>
              </a:rPr>
              <a:t>many ¼’s are there in </a:t>
            </a:r>
            <a:r>
              <a:rPr lang="en-US" sz="3200" dirty="0" smtClean="0">
                <a:solidFill>
                  <a:srgbClr val="000000"/>
                </a:solidFill>
              </a:rPr>
              <a:t>3?”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62937"/>
              </p:ext>
            </p:extLst>
          </p:nvPr>
        </p:nvGraphicFramePr>
        <p:xfrm>
          <a:off x="987425" y="469900"/>
          <a:ext cx="1074738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10" imgW="469800" imgH="495000" progId="Equation.3">
                  <p:embed/>
                </p:oleObj>
              </mc:Choice>
              <mc:Fallback>
                <p:oleObj name="Equation" r:id="rId10" imgW="469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469900"/>
                        <a:ext cx="1074738" cy="114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780317" y="3106028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347974" y="3106911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931889" y="3095767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498957" y="30975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661007" y="311657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089507" y="311657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232507" y="3135597"/>
            <a:ext cx="595789" cy="533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842107" y="31356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451707" y="31356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042257" y="31356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635115" y="3140929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231856" y="3135624"/>
            <a:ext cx="595789" cy="52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43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18"/>
          <p:cNvSpPr txBox="1">
            <a:spLocks noChangeArrowheads="1"/>
          </p:cNvSpPr>
          <p:nvPr/>
        </p:nvSpPr>
        <p:spPr bwMode="auto">
          <a:xfrm>
            <a:off x="639786" y="3587260"/>
            <a:ext cx="816102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    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          1/2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</a:t>
            </a:r>
            <a:endParaRPr lang="en-US" sz="20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404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3314700"/>
            <a:ext cx="8229600" cy="19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2" name="Picture 11"/>
          <p:cNvPicPr>
            <a:picLocks noChangeAspect="1" noChangeArrowheads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3" y="3166586"/>
            <a:ext cx="682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161" y="316816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4" name="Picture 15"/>
          <p:cNvPicPr>
            <a:picLocks noChangeAspect="1" noChangeArrowheads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178" y="3162300"/>
            <a:ext cx="707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6" name="Picture 17"/>
          <p:cNvPicPr>
            <a:picLocks noChangeAspect="1" noChangeArrowheads="1"/>
          </p:cNvPicPr>
          <p:nvPr/>
        </p:nvPicPr>
        <p:blipFill>
          <a:blip r:embed="rId8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354" y="3162300"/>
            <a:ext cx="6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560930"/>
              </p:ext>
            </p:extLst>
          </p:nvPr>
        </p:nvGraphicFramePr>
        <p:xfrm>
          <a:off x="565150" y="441325"/>
          <a:ext cx="12477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9" imgW="545760" imgH="495000" progId="Equation.3">
                  <p:embed/>
                </p:oleObj>
              </mc:Choice>
              <mc:Fallback>
                <p:oleObj name="Equation" r:id="rId9" imgW="545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441325"/>
                        <a:ext cx="12477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360" y="3180528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V="1">
            <a:off x="826811" y="3106028"/>
            <a:ext cx="1644450" cy="528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89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18"/>
          <p:cNvSpPr txBox="1">
            <a:spLocks noChangeArrowheads="1"/>
          </p:cNvSpPr>
          <p:nvPr/>
        </p:nvSpPr>
        <p:spPr bwMode="auto">
          <a:xfrm>
            <a:off x="639786" y="3587260"/>
            <a:ext cx="816102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    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          1/2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</a:t>
            </a:r>
            <a:endParaRPr lang="en-US" sz="20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404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3314700"/>
            <a:ext cx="8229600" cy="19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2" name="Picture 11"/>
          <p:cNvPicPr>
            <a:picLocks noChangeAspect="1" noChangeArrowheads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3" y="3166586"/>
            <a:ext cx="682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811" y="316816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4" name="Picture 15"/>
          <p:cNvPicPr>
            <a:picLocks noChangeAspect="1" noChangeArrowheads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178" y="3162300"/>
            <a:ext cx="707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6" name="Picture 17"/>
          <p:cNvPicPr>
            <a:picLocks noChangeAspect="1" noChangeArrowheads="1"/>
          </p:cNvPicPr>
          <p:nvPr/>
        </p:nvPicPr>
        <p:blipFill>
          <a:blip r:embed="rId8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354" y="3162300"/>
            <a:ext cx="6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14733"/>
              </p:ext>
            </p:extLst>
          </p:nvPr>
        </p:nvGraphicFramePr>
        <p:xfrm>
          <a:off x="577850" y="441325"/>
          <a:ext cx="12192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9" imgW="533160" imgH="495000" progId="Equation.3">
                  <p:embed/>
                </p:oleObj>
              </mc:Choice>
              <mc:Fallback>
                <p:oleObj name="Equation" r:id="rId9" imgW="533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41325"/>
                        <a:ext cx="12192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210" y="3180528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484" y="3167814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34" y="316230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V="1">
            <a:off x="842309" y="3106028"/>
            <a:ext cx="1114602" cy="528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35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18"/>
          <p:cNvSpPr txBox="1">
            <a:spLocks noChangeArrowheads="1"/>
          </p:cNvSpPr>
          <p:nvPr/>
        </p:nvSpPr>
        <p:spPr bwMode="auto">
          <a:xfrm>
            <a:off x="639786" y="3587260"/>
            <a:ext cx="816102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    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          1/2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</a:t>
            </a:r>
            <a:endParaRPr lang="en-US" sz="20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404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3314700"/>
            <a:ext cx="8229600" cy="19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2" name="Picture 11"/>
          <p:cNvPicPr>
            <a:picLocks noChangeAspect="1" noChangeArrowheads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3" y="3166586"/>
            <a:ext cx="682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11" y="316816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4" name="Picture 15"/>
          <p:cNvPicPr>
            <a:picLocks noChangeAspect="1" noChangeArrowheads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178" y="3162300"/>
            <a:ext cx="707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6" name="Picture 17"/>
          <p:cNvPicPr>
            <a:picLocks noChangeAspect="1" noChangeArrowheads="1"/>
          </p:cNvPicPr>
          <p:nvPr/>
        </p:nvPicPr>
        <p:blipFill>
          <a:blip r:embed="rId8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354" y="3162300"/>
            <a:ext cx="6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785323"/>
              </p:ext>
            </p:extLst>
          </p:nvPr>
        </p:nvGraphicFramePr>
        <p:xfrm>
          <a:off x="563563" y="441325"/>
          <a:ext cx="1249362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9" imgW="545760" imgH="495000" progId="Equation.3">
                  <p:embed/>
                </p:oleObj>
              </mc:Choice>
              <mc:Fallback>
                <p:oleObj name="Equation" r:id="rId9" imgW="545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441325"/>
                        <a:ext cx="1249362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810" y="3180528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534" y="3167814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784" y="316230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246" y="318135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20" y="3162300"/>
            <a:ext cx="682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V="1">
            <a:off x="826811" y="3106028"/>
            <a:ext cx="882003" cy="528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84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Custom 2">
      <a:dk1>
        <a:srgbClr val="365BB0"/>
      </a:dk1>
      <a:lt1>
        <a:srgbClr val="E0E6F5"/>
      </a:lt1>
      <a:dk2>
        <a:srgbClr val="00000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ustom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LD Presentation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D Presentation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D Presentation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D Presentation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D Presentation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D Presentation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D Presentation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D Presentation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7475</TotalTime>
  <Words>2248</Words>
  <Application>Microsoft Office PowerPoint</Application>
  <PresentationFormat>On-screen Show (4:3)</PresentationFormat>
  <Paragraphs>829</Paragraphs>
  <Slides>95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9" baseType="lpstr">
      <vt:lpstr>Theme1</vt:lpstr>
      <vt:lpstr>Custom Design</vt:lpstr>
      <vt:lpstr>1_Custom Design</vt:lpstr>
      <vt:lpstr>Equation</vt:lpstr>
      <vt:lpstr>Developing  Higher Level Thinking  and  Mathematical Reasoning</vt:lpstr>
      <vt:lpstr>Mathematical Reasoning</vt:lpstr>
      <vt:lpstr>Mathematical Reasoning</vt:lpstr>
      <vt:lpstr>PowerPoint Presentation</vt:lpstr>
      <vt:lpstr>Multiplication</vt:lpstr>
      <vt:lpstr>Multiplication Word Problems</vt:lpstr>
      <vt:lpstr>Multiplication Word Problems</vt:lpstr>
      <vt:lpstr>Multiplication</vt:lpstr>
      <vt:lpstr>Multiplication</vt:lpstr>
      <vt:lpstr>Advantages of Arrays as a Model</vt:lpstr>
      <vt:lpstr>Advantages of Arrays as a Model</vt:lpstr>
      <vt:lpstr>Advantages of Arrays</vt:lpstr>
      <vt:lpstr>Advantages of Arrays</vt:lpstr>
      <vt:lpstr>Advantages of Arrays</vt:lpstr>
      <vt:lpstr>Advantages of Arrays as a Model</vt:lpstr>
      <vt:lpstr>Teaching Multiplication Facts</vt:lpstr>
      <vt:lpstr>Group 1</vt:lpstr>
      <vt:lpstr>Multiplication</vt:lpstr>
      <vt:lpstr>Multiplication</vt:lpstr>
      <vt:lpstr>Multiplication</vt:lpstr>
      <vt:lpstr>Multiplying by 2</vt:lpstr>
      <vt:lpstr>Multiplying by 4</vt:lpstr>
      <vt:lpstr>Multiplying by 3</vt:lpstr>
      <vt:lpstr>Teaching Multiplication Facts</vt:lpstr>
      <vt:lpstr>Group 2</vt:lpstr>
      <vt:lpstr>Breaking Apart</vt:lpstr>
      <vt:lpstr>Teaching Multiplication Facts</vt:lpstr>
      <vt:lpstr>Group 3</vt:lpstr>
      <vt:lpstr>Teaching Multiplication Facts</vt:lpstr>
      <vt:lpstr>Group 4</vt:lpstr>
      <vt:lpstr>Distributive Property</vt:lpstr>
      <vt:lpstr>PowerPoint Presentation</vt:lpstr>
      <vt:lpstr>Multiplying Larger Numbers</vt:lpstr>
      <vt:lpstr>Using Arrays to Multiply</vt:lpstr>
      <vt:lpstr>Using Arrays to Multiply</vt:lpstr>
      <vt:lpstr>Multiplying Larger Numbers</vt:lpstr>
      <vt:lpstr>Multiplying Larger Numbers</vt:lpstr>
      <vt:lpstr>Multiplying Larger Numbers</vt:lpstr>
      <vt:lpstr>Using Arrays to Multiply</vt:lpstr>
      <vt:lpstr>Multiplying and Arrays</vt:lpstr>
      <vt:lpstr>31 x 14 =</vt:lpstr>
      <vt:lpstr>Partial Products</vt:lpstr>
      <vt:lpstr>Partial Products</vt:lpstr>
      <vt:lpstr>Pictorial Representation</vt:lpstr>
      <vt:lpstr>Pictorial Representation</vt:lpstr>
      <vt:lpstr>Pictorial Representation</vt:lpstr>
      <vt:lpstr>PowerPoint Presentation</vt:lpstr>
      <vt:lpstr>PowerPoint Presentation</vt:lpstr>
      <vt:lpstr>Multiplying Fractions</vt:lpstr>
      <vt:lpstr>Multiplying Fractions</vt:lpstr>
      <vt:lpstr>PowerPoint Presentation</vt:lpstr>
      <vt:lpstr>PowerPoint Presentation</vt:lpstr>
      <vt:lpstr>PowerPoint Presentation</vt:lpstr>
      <vt:lpstr>Multiplying</vt:lpstr>
      <vt:lpstr>Fractions</vt:lpstr>
      <vt:lpstr>Division</vt:lpstr>
      <vt:lpstr>Using Groups</vt:lpstr>
      <vt:lpstr>Using Groups</vt:lpstr>
      <vt:lpstr>Difference in counting?</vt:lpstr>
      <vt:lpstr>Multiplication</vt:lpstr>
      <vt:lpstr>Division</vt:lpstr>
      <vt:lpstr>Fair Share Division</vt:lpstr>
      <vt:lpstr>Measurement Division</vt:lpstr>
      <vt:lpstr>Division</vt:lpstr>
      <vt:lpstr>Using Arrays</vt:lpstr>
      <vt:lpstr>Division</vt:lpstr>
      <vt:lpstr>Division</vt:lpstr>
      <vt:lpstr>Division</vt:lpstr>
      <vt:lpstr>Division</vt:lpstr>
      <vt:lpstr>Division</vt:lpstr>
      <vt:lpstr>47 ÷ 6</vt:lpstr>
      <vt:lpstr>47 ÷ 6</vt:lpstr>
      <vt:lpstr>47 ÷ 6</vt:lpstr>
      <vt:lpstr>47 ÷ 6</vt:lpstr>
      <vt:lpstr>47 ÷ 6</vt:lpstr>
      <vt:lpstr>Expanded Multiplication Table</vt:lpstr>
      <vt:lpstr>338 ÷ 7</vt:lpstr>
      <vt:lpstr>338 ÷ 7</vt:lpstr>
      <vt:lpstr>338 ÷ 7</vt:lpstr>
      <vt:lpstr>338 ÷ 7</vt:lpstr>
      <vt:lpstr>338 ÷ 7</vt:lpstr>
      <vt:lpstr>338 ÷ 7</vt:lpstr>
      <vt:lpstr>932 ÷ 8</vt:lpstr>
      <vt:lpstr>879 ÷ 32</vt:lpstr>
      <vt:lpstr>879 ÷ 32</vt:lpstr>
      <vt:lpstr>Try a couple!</vt:lpstr>
      <vt:lpstr>So, what about dividing fractions on a number line?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Orosco</dc:creator>
  <cp:lastModifiedBy>Pam Hutchison</cp:lastModifiedBy>
  <cp:revision>368</cp:revision>
  <cp:lastPrinted>2013-07-14T18:23:04Z</cp:lastPrinted>
  <dcterms:created xsi:type="dcterms:W3CDTF">2012-09-13T01:00:14Z</dcterms:created>
  <dcterms:modified xsi:type="dcterms:W3CDTF">2014-01-25T06:58:56Z</dcterms:modified>
</cp:coreProperties>
</file>