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  <p:sldMasterId id="2147483713" r:id="rId2"/>
    <p:sldMasterId id="2147483725" r:id="rId3"/>
  </p:sldMasterIdLst>
  <p:notesMasterIdLst>
    <p:notesMasterId r:id="rId99"/>
  </p:notesMasterIdLst>
  <p:handoutMasterIdLst>
    <p:handoutMasterId r:id="rId100"/>
  </p:handoutMasterIdLst>
  <p:sldIdLst>
    <p:sldId id="1200" r:id="rId4"/>
    <p:sldId id="1284" r:id="rId5"/>
    <p:sldId id="1285" r:id="rId6"/>
    <p:sldId id="1287" r:id="rId7"/>
    <p:sldId id="1286" r:id="rId8"/>
    <p:sldId id="1281" r:id="rId9"/>
    <p:sldId id="1282" r:id="rId10"/>
    <p:sldId id="1201" r:id="rId11"/>
    <p:sldId id="1202" r:id="rId12"/>
    <p:sldId id="1203" r:id="rId13"/>
    <p:sldId id="1204" r:id="rId14"/>
    <p:sldId id="1205" r:id="rId15"/>
    <p:sldId id="1206" r:id="rId16"/>
    <p:sldId id="1207" r:id="rId17"/>
    <p:sldId id="1208" r:id="rId18"/>
    <p:sldId id="1251" r:id="rId19"/>
    <p:sldId id="1252" r:id="rId20"/>
    <p:sldId id="1253" r:id="rId21"/>
    <p:sldId id="1254" r:id="rId22"/>
    <p:sldId id="1255" r:id="rId23"/>
    <p:sldId id="1256" r:id="rId24"/>
    <p:sldId id="1257" r:id="rId25"/>
    <p:sldId id="1258" r:id="rId26"/>
    <p:sldId id="1259" r:id="rId27"/>
    <p:sldId id="1260" r:id="rId28"/>
    <p:sldId id="1261" r:id="rId29"/>
    <p:sldId id="1262" r:id="rId30"/>
    <p:sldId id="1263" r:id="rId31"/>
    <p:sldId id="1264" r:id="rId32"/>
    <p:sldId id="1265" r:id="rId33"/>
    <p:sldId id="1288" r:id="rId34"/>
    <p:sldId id="1272" r:id="rId35"/>
    <p:sldId id="1209" r:id="rId36"/>
    <p:sldId id="1266" r:id="rId37"/>
    <p:sldId id="1210" r:id="rId38"/>
    <p:sldId id="1268" r:id="rId39"/>
    <p:sldId id="1269" r:id="rId40"/>
    <p:sldId id="1270" r:id="rId41"/>
    <p:sldId id="1211" r:id="rId42"/>
    <p:sldId id="1212" r:id="rId43"/>
    <p:sldId id="1213" r:id="rId44"/>
    <p:sldId id="1214" r:id="rId45"/>
    <p:sldId id="1215" r:id="rId46"/>
    <p:sldId id="1216" r:id="rId47"/>
    <p:sldId id="1217" r:id="rId48"/>
    <p:sldId id="1218" r:id="rId49"/>
    <p:sldId id="1273" r:id="rId50"/>
    <p:sldId id="1274" r:id="rId51"/>
    <p:sldId id="1275" r:id="rId52"/>
    <p:sldId id="1276" r:id="rId53"/>
    <p:sldId id="1277" r:id="rId54"/>
    <p:sldId id="1278" r:id="rId55"/>
    <p:sldId id="1279" r:id="rId56"/>
    <p:sldId id="1280" r:id="rId57"/>
    <p:sldId id="1220" r:id="rId58"/>
    <p:sldId id="1289" r:id="rId59"/>
    <p:sldId id="1292" r:id="rId60"/>
    <p:sldId id="1293" r:id="rId61"/>
    <p:sldId id="1294" r:id="rId62"/>
    <p:sldId id="1295" r:id="rId63"/>
    <p:sldId id="1296" r:id="rId64"/>
    <p:sldId id="1297" r:id="rId65"/>
    <p:sldId id="1298" r:id="rId66"/>
    <p:sldId id="1299" r:id="rId67"/>
    <p:sldId id="1300" r:id="rId68"/>
    <p:sldId id="1301" r:id="rId69"/>
    <p:sldId id="1302" r:id="rId70"/>
    <p:sldId id="1303" r:id="rId71"/>
    <p:sldId id="1304" r:id="rId72"/>
    <p:sldId id="1305" r:id="rId73"/>
    <p:sldId id="1307" r:id="rId74"/>
    <p:sldId id="1308" r:id="rId75"/>
    <p:sldId id="1309" r:id="rId76"/>
    <p:sldId id="1310" r:id="rId77"/>
    <p:sldId id="1311" r:id="rId78"/>
    <p:sldId id="1312" r:id="rId79"/>
    <p:sldId id="1313" r:id="rId80"/>
    <p:sldId id="1314" r:id="rId81"/>
    <p:sldId id="1315" r:id="rId82"/>
    <p:sldId id="1316" r:id="rId83"/>
    <p:sldId id="1317" r:id="rId84"/>
    <p:sldId id="1318" r:id="rId85"/>
    <p:sldId id="1320" r:id="rId86"/>
    <p:sldId id="1321" r:id="rId87"/>
    <p:sldId id="1322" r:id="rId88"/>
    <p:sldId id="1319" r:id="rId89"/>
    <p:sldId id="1332" r:id="rId90"/>
    <p:sldId id="1333" r:id="rId91"/>
    <p:sldId id="1334" r:id="rId92"/>
    <p:sldId id="1335" r:id="rId93"/>
    <p:sldId id="1336" r:id="rId94"/>
    <p:sldId id="1337" r:id="rId95"/>
    <p:sldId id="1338" r:id="rId96"/>
    <p:sldId id="1339" r:id="rId97"/>
    <p:sldId id="1340" r:id="rId9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A0A82"/>
    <a:srgbClr val="0046DC"/>
    <a:srgbClr val="6F27A5"/>
    <a:srgbClr val="F8F8F8"/>
    <a:srgbClr val="0043DA"/>
    <a:srgbClr val="090383"/>
    <a:srgbClr val="BFBCD2"/>
    <a:srgbClr val="ABDBFF"/>
    <a:srgbClr val="FFD2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7" autoAdjust="0"/>
    <p:restoredTop sz="88342" autoAdjust="0"/>
  </p:normalViewPr>
  <p:slideViewPr>
    <p:cSldViewPr>
      <p:cViewPr>
        <p:scale>
          <a:sx n="66" d="100"/>
          <a:sy n="66" d="100"/>
        </p:scale>
        <p:origin x="-6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1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4260"/>
    </p:cViewPr>
  </p:sorterViewPr>
  <p:notesViewPr>
    <p:cSldViewPr showGuides="1">
      <p:cViewPr>
        <p:scale>
          <a:sx n="100" d="100"/>
          <a:sy n="100" d="100"/>
        </p:scale>
        <p:origin x="-1350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84" Type="http://schemas.openxmlformats.org/officeDocument/2006/relationships/slide" Target="slides/slide81.xml"/><Relationship Id="rId89" Type="http://schemas.openxmlformats.org/officeDocument/2006/relationships/slide" Target="slides/slide86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92" Type="http://schemas.openxmlformats.org/officeDocument/2006/relationships/slide" Target="slides/slide8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87" Type="http://schemas.openxmlformats.org/officeDocument/2006/relationships/slide" Target="slides/slide84.xml"/><Relationship Id="rId102" Type="http://schemas.openxmlformats.org/officeDocument/2006/relationships/viewProps" Target="viewProp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82" Type="http://schemas.openxmlformats.org/officeDocument/2006/relationships/slide" Target="slides/slide79.xml"/><Relationship Id="rId90" Type="http://schemas.openxmlformats.org/officeDocument/2006/relationships/slide" Target="slides/slide87.xml"/><Relationship Id="rId95" Type="http://schemas.openxmlformats.org/officeDocument/2006/relationships/slide" Target="slides/slide92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100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slide" Target="slides/slide77.xml"/><Relationship Id="rId85" Type="http://schemas.openxmlformats.org/officeDocument/2006/relationships/slide" Target="slides/slide82.xml"/><Relationship Id="rId93" Type="http://schemas.openxmlformats.org/officeDocument/2006/relationships/slide" Target="slides/slide90.xml"/><Relationship Id="rId98" Type="http://schemas.openxmlformats.org/officeDocument/2006/relationships/slide" Target="slides/slide9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103" Type="http://schemas.openxmlformats.org/officeDocument/2006/relationships/theme" Target="theme/theme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slide" Target="slides/slide80.xml"/><Relationship Id="rId88" Type="http://schemas.openxmlformats.org/officeDocument/2006/relationships/slide" Target="slides/slide85.xml"/><Relationship Id="rId91" Type="http://schemas.openxmlformats.org/officeDocument/2006/relationships/slide" Target="slides/slide88.xml"/><Relationship Id="rId96" Type="http://schemas.openxmlformats.org/officeDocument/2006/relationships/slide" Target="slides/slide9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slide" Target="slides/slide83.xml"/><Relationship Id="rId94" Type="http://schemas.openxmlformats.org/officeDocument/2006/relationships/slide" Target="slides/slide91.xml"/><Relationship Id="rId99" Type="http://schemas.openxmlformats.org/officeDocument/2006/relationships/notesMaster" Target="notesMasters/notesMaster1.xml"/><Relationship Id="rId10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slide" Target="slides/slide73.xml"/><Relationship Id="rId97" Type="http://schemas.openxmlformats.org/officeDocument/2006/relationships/slide" Target="slides/slide94.xml"/><Relationship Id="rId10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EC480-FFBA-4380-AA9E-40DC5946245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15ACB-61EE-43D4-8A1F-45C9AB1BF6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2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FD618-2FF0-452B-83E3-913A7F1F40DF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70FC5-A728-451C-92C3-276DC86CC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7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35D5C9F3-12BA-47BC-A5ED-27A41E0AFBC7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35D5C9F3-12BA-47BC-A5ED-27A41E0AFBC7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1524000"/>
            <a:ext cx="8077200" cy="1828800"/>
          </a:xfrm>
        </p:spPr>
        <p:txBody>
          <a:bodyPr/>
          <a:lstStyle>
            <a:lvl1pPr>
              <a:defRPr b="0">
                <a:solidFill>
                  <a:srgbClr val="0070C0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00467A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4227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64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58750"/>
            <a:ext cx="2209800" cy="6394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8750"/>
            <a:ext cx="6477000" cy="6394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24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CD33C-4D2F-4D85-8147-8D74E1E92AC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D451-B27C-4A42-B4A0-4AE4E04F5D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58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CD33C-4D2F-4D85-8147-8D74E1E92AC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D451-B27C-4A42-B4A0-4AE4E04F5D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81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CD33C-4D2F-4D85-8147-8D74E1E92AC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D451-B27C-4A42-B4A0-4AE4E04F5D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67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CD33C-4D2F-4D85-8147-8D74E1E92AC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D451-B27C-4A42-B4A0-4AE4E04F5D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68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CD33C-4D2F-4D85-8147-8D74E1E92AC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D451-B27C-4A42-B4A0-4AE4E04F5D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84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CD33C-4D2F-4D85-8147-8D74E1E92AC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D451-B27C-4A42-B4A0-4AE4E04F5D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81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CD33C-4D2F-4D85-8147-8D74E1E92AC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D451-B27C-4A42-B4A0-4AE4E04F5D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03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419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CD33C-4D2F-4D85-8147-8D74E1E92AC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D451-B27C-4A42-B4A0-4AE4E04F5D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9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CD33C-4D2F-4D85-8147-8D74E1E92AC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D451-B27C-4A42-B4A0-4AE4E04F5D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851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CD33C-4D2F-4D85-8147-8D74E1E92AC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D451-B27C-4A42-B4A0-4AE4E04F5D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88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CD33C-4D2F-4D85-8147-8D74E1E92AC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D451-B27C-4A42-B4A0-4AE4E04F5D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8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E1ED-DB70-478B-B626-A293C952F55E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0465-B910-45C7-AE53-840CF71774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09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E1ED-DB70-478B-B626-A293C952F55E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0465-B910-45C7-AE53-840CF71774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36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E1ED-DB70-478B-B626-A293C952F55E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0465-B910-45C7-AE53-840CF71774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05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E1ED-DB70-478B-B626-A293C952F55E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0465-B910-45C7-AE53-840CF71774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84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E1ED-DB70-478B-B626-A293C952F55E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0465-B910-45C7-AE53-840CF71774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24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E1ED-DB70-478B-B626-A293C952F55E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0465-B910-45C7-AE53-840CF71774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98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43DA"/>
              </a:buClr>
              <a:buFont typeface="Wingdings 2" pitchFamily="18" charset="2"/>
              <a:buChar char="¢"/>
              <a:defRPr/>
            </a:lvl1pPr>
            <a:lvl2pPr marL="742950" indent="-285750">
              <a:buClr>
                <a:srgbClr val="0043DA"/>
              </a:buClr>
              <a:buFont typeface="Wingdings" pitchFamily="2" charset="2"/>
              <a:buChar char="q"/>
              <a:defRPr/>
            </a:lvl2pPr>
            <a:lvl3pPr marL="1143000" indent="-228600">
              <a:buClr>
                <a:srgbClr val="0043DA"/>
              </a:buClr>
              <a:buFont typeface="Wingdings" pitchFamily="2" charset="2"/>
              <a:buChar char="m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66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E1ED-DB70-478B-B626-A293C952F55E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0465-B910-45C7-AE53-840CF71774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061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E1ED-DB70-478B-B626-A293C952F55E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0465-B910-45C7-AE53-840CF71774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533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E1ED-DB70-478B-B626-A293C952F55E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0465-B910-45C7-AE53-840CF71774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914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E1ED-DB70-478B-B626-A293C952F55E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0465-B910-45C7-AE53-840CF71774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3812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E1ED-DB70-478B-B626-A293C952F55E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0465-B910-45C7-AE53-840CF71774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0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0957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43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17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91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161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191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875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447800"/>
            <a:ext cx="8686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12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A0A8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FFFF"/>
        </a:buClr>
        <a:buSzPct val="65000"/>
        <a:buFont typeface="Wingdings" pitchFamily="2" charset="2"/>
        <a:buChar char="n"/>
        <a:defRPr sz="3200">
          <a:solidFill>
            <a:schemeClr val="accent4">
              <a:lumMod val="1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FF01"/>
        </a:buClr>
        <a:buSzPct val="65000"/>
        <a:buFont typeface="Wingdings" pitchFamily="2" charset="2"/>
        <a:buChar char="n"/>
        <a:defRPr sz="2800">
          <a:solidFill>
            <a:schemeClr val="accent4">
              <a:lumMod val="10000"/>
            </a:schemeClr>
          </a:solidFill>
          <a:effectLst/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FFFF"/>
        </a:buClr>
        <a:buSzPct val="65000"/>
        <a:buFont typeface="Wingdings" pitchFamily="2" charset="2"/>
        <a:buChar char="n"/>
        <a:defRPr sz="2400">
          <a:solidFill>
            <a:schemeClr val="accent4">
              <a:lumMod val="10000"/>
            </a:schemeClr>
          </a:solidFill>
          <a:effectLst/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accent4">
              <a:lumMod val="10000"/>
            </a:schemeClr>
          </a:solidFill>
          <a:effectLst/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accent4">
              <a:lumMod val="10000"/>
            </a:schemeClr>
          </a:solidFill>
          <a:effectLst/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CD33C-4D2F-4D85-8147-8D74E1E92AC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DD451-B27C-4A42-B4A0-4AE4E04F5D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2E1ED-DB70-478B-B626-A293C952F55E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20465-B910-45C7-AE53-840CF71774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87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467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fw.to/sQh6P7I" TargetMode="Externa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Relationship Id="rId9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wmf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4.png"/><Relationship Id="rId4" Type="http://schemas.openxmlformats.org/officeDocument/2006/relationships/image" Target="../media/image3.png"/><Relationship Id="rId9" Type="http://schemas.openxmlformats.org/officeDocument/2006/relationships/image" Target="../media/image13.png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9.bin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3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3.w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png"/><Relationship Id="rId11" Type="http://schemas.openxmlformats.org/officeDocument/2006/relationships/image" Target="../media/image25.wmf"/><Relationship Id="rId5" Type="http://schemas.openxmlformats.org/officeDocument/2006/relationships/image" Target="../media/image3.png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9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png"/><Relationship Id="rId11" Type="http://schemas.openxmlformats.org/officeDocument/2006/relationships/image" Target="../media/image26.wmf"/><Relationship Id="rId5" Type="http://schemas.openxmlformats.org/officeDocument/2006/relationships/image" Target="../media/image3.png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9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.png"/><Relationship Id="rId11" Type="http://schemas.openxmlformats.org/officeDocument/2006/relationships/image" Target="../media/image27.wmf"/><Relationship Id="rId5" Type="http://schemas.openxmlformats.org/officeDocument/2006/relationships/image" Target="../media/image3.png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9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9.vml"/><Relationship Id="rId6" Type="http://schemas.microsoft.com/office/2007/relationships/hdphoto" Target="../media/hdphoto1.wdp"/><Relationship Id="rId5" Type="http://schemas.openxmlformats.org/officeDocument/2006/relationships/image" Target="../media/image29.png"/><Relationship Id="rId10" Type="http://schemas.openxmlformats.org/officeDocument/2006/relationships/image" Target="../media/image28.wmf"/><Relationship Id="rId4" Type="http://schemas.openxmlformats.org/officeDocument/2006/relationships/image" Target="../media/image2.png"/><Relationship Id="rId9" Type="http://schemas.openxmlformats.org/officeDocument/2006/relationships/oleObject" Target="../embeddings/oleObject19.bin"/></Relationships>
</file>

<file path=ppt/slides/_rels/slide9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0.vml"/><Relationship Id="rId6" Type="http://schemas.microsoft.com/office/2007/relationships/hdphoto" Target="../media/hdphoto1.wdp"/><Relationship Id="rId5" Type="http://schemas.openxmlformats.org/officeDocument/2006/relationships/image" Target="../media/image29.png"/><Relationship Id="rId10" Type="http://schemas.openxmlformats.org/officeDocument/2006/relationships/image" Target="../media/image30.wmf"/><Relationship Id="rId4" Type="http://schemas.openxmlformats.org/officeDocument/2006/relationships/image" Target="../media/image2.png"/><Relationship Id="rId9" Type="http://schemas.openxmlformats.org/officeDocument/2006/relationships/oleObject" Target="../embeddings/oleObject20.bin"/></Relationships>
</file>

<file path=ppt/slides/_rels/slide9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1.vml"/><Relationship Id="rId6" Type="http://schemas.microsoft.com/office/2007/relationships/hdphoto" Target="../media/hdphoto1.wdp"/><Relationship Id="rId5" Type="http://schemas.openxmlformats.org/officeDocument/2006/relationships/image" Target="../media/image29.png"/><Relationship Id="rId10" Type="http://schemas.openxmlformats.org/officeDocument/2006/relationships/image" Target="../media/image31.wmf"/><Relationship Id="rId4" Type="http://schemas.openxmlformats.org/officeDocument/2006/relationships/image" Target="../media/image2.png"/><Relationship Id="rId9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533400" y="1951739"/>
            <a:ext cx="8077200" cy="1828800"/>
          </a:xfrm>
        </p:spPr>
        <p:txBody>
          <a:bodyPr/>
          <a:lstStyle/>
          <a:p>
            <a:pPr>
              <a:lnSpc>
                <a:spcPct val="114000"/>
              </a:lnSpc>
              <a:spcAft>
                <a:spcPts val="3000"/>
              </a:spcAft>
              <a:defRPr/>
            </a:pPr>
            <a:r>
              <a:rPr lang="en-US" b="1" dirty="0" smtClean="0">
                <a:solidFill>
                  <a:srgbClr val="2308C4"/>
                </a:solidFill>
              </a:rPr>
              <a:t>Developing </a:t>
            </a:r>
            <a:br>
              <a:rPr lang="en-US" b="1" dirty="0" smtClean="0">
                <a:solidFill>
                  <a:srgbClr val="2308C4"/>
                </a:solidFill>
              </a:rPr>
            </a:br>
            <a:r>
              <a:rPr lang="en-US" b="1" dirty="0" smtClean="0">
                <a:solidFill>
                  <a:srgbClr val="2308C4"/>
                </a:solidFill>
              </a:rPr>
              <a:t>Higher Level Thinking </a:t>
            </a:r>
            <a:br>
              <a:rPr lang="en-US" b="1" dirty="0" smtClean="0">
                <a:solidFill>
                  <a:srgbClr val="2308C4"/>
                </a:solidFill>
              </a:rPr>
            </a:br>
            <a:r>
              <a:rPr lang="en-US" b="1" dirty="0" smtClean="0">
                <a:solidFill>
                  <a:srgbClr val="2308C4"/>
                </a:solidFill>
              </a:rPr>
              <a:t>and </a:t>
            </a:r>
            <a:br>
              <a:rPr lang="en-US" b="1" dirty="0" smtClean="0">
                <a:solidFill>
                  <a:srgbClr val="2308C4"/>
                </a:solidFill>
              </a:rPr>
            </a:br>
            <a:r>
              <a:rPr lang="en-US" b="1" dirty="0" smtClean="0">
                <a:solidFill>
                  <a:srgbClr val="2308C4"/>
                </a:solidFill>
              </a:rPr>
              <a:t>Mathematical Reasoning</a:t>
            </a:r>
            <a:endParaRPr lang="en-US" b="1" dirty="0">
              <a:solidFill>
                <a:srgbClr val="2308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4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5596"/>
            <a:ext cx="6870700" cy="9318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Advantages of Arrays</a:t>
            </a:r>
            <a:br>
              <a:rPr lang="en-US" sz="4000" dirty="0" smtClean="0"/>
            </a:br>
            <a:r>
              <a:rPr lang="en-US" sz="4000" dirty="0" smtClean="0"/>
              <a:t>as a Model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3024"/>
            <a:ext cx="7696200" cy="4165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Models the language of multiplication</a:t>
            </a:r>
          </a:p>
        </p:txBody>
      </p:sp>
      <p:grpSp>
        <p:nvGrpSpPr>
          <p:cNvPr id="191492" name="Group 4"/>
          <p:cNvGrpSpPr>
            <a:grpSpLocks/>
          </p:cNvGrpSpPr>
          <p:nvPr/>
        </p:nvGrpSpPr>
        <p:grpSpPr bwMode="auto">
          <a:xfrm>
            <a:off x="1452563" y="3059113"/>
            <a:ext cx="2743200" cy="1828800"/>
            <a:chOff x="915" y="1927"/>
            <a:chExt cx="1728" cy="1152"/>
          </a:xfrm>
        </p:grpSpPr>
        <p:grpSp>
          <p:nvGrpSpPr>
            <p:cNvPr id="119814" name="Group 5"/>
            <p:cNvGrpSpPr>
              <a:grpSpLocks/>
            </p:cNvGrpSpPr>
            <p:nvPr/>
          </p:nvGrpSpPr>
          <p:grpSpPr bwMode="auto">
            <a:xfrm>
              <a:off x="915" y="1927"/>
              <a:ext cx="1728" cy="288"/>
              <a:chOff x="915" y="1927"/>
              <a:chExt cx="1728" cy="288"/>
            </a:xfrm>
          </p:grpSpPr>
          <p:sp>
            <p:nvSpPr>
              <p:cNvPr id="119836" name="Rectangle 6"/>
              <p:cNvSpPr>
                <a:spLocks noChangeArrowheads="1"/>
              </p:cNvSpPr>
              <p:nvPr/>
            </p:nvSpPr>
            <p:spPr bwMode="auto">
              <a:xfrm>
                <a:off x="915" y="1927"/>
                <a:ext cx="288" cy="288"/>
              </a:xfrm>
              <a:prstGeom prst="rect">
                <a:avLst/>
              </a:prstGeom>
              <a:solidFill>
                <a:srgbClr val="990099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37" name="Rectangle 7"/>
              <p:cNvSpPr>
                <a:spLocks noChangeArrowheads="1"/>
              </p:cNvSpPr>
              <p:nvPr/>
            </p:nvSpPr>
            <p:spPr bwMode="auto">
              <a:xfrm>
                <a:off x="1203" y="1927"/>
                <a:ext cx="288" cy="288"/>
              </a:xfrm>
              <a:prstGeom prst="rect">
                <a:avLst/>
              </a:prstGeom>
              <a:solidFill>
                <a:srgbClr val="990099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38" name="Rectangle 8"/>
              <p:cNvSpPr>
                <a:spLocks noChangeArrowheads="1"/>
              </p:cNvSpPr>
              <p:nvPr/>
            </p:nvSpPr>
            <p:spPr bwMode="auto">
              <a:xfrm>
                <a:off x="1491" y="1927"/>
                <a:ext cx="288" cy="288"/>
              </a:xfrm>
              <a:prstGeom prst="rect">
                <a:avLst/>
              </a:prstGeom>
              <a:solidFill>
                <a:srgbClr val="990099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39" name="Rectangle 9"/>
              <p:cNvSpPr>
                <a:spLocks noChangeArrowheads="1"/>
              </p:cNvSpPr>
              <p:nvPr/>
            </p:nvSpPr>
            <p:spPr bwMode="auto">
              <a:xfrm>
                <a:off x="1779" y="1927"/>
                <a:ext cx="288" cy="288"/>
              </a:xfrm>
              <a:prstGeom prst="rect">
                <a:avLst/>
              </a:prstGeom>
              <a:solidFill>
                <a:srgbClr val="990099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40" name="Rectangle 10"/>
              <p:cNvSpPr>
                <a:spLocks noChangeArrowheads="1"/>
              </p:cNvSpPr>
              <p:nvPr/>
            </p:nvSpPr>
            <p:spPr bwMode="auto">
              <a:xfrm>
                <a:off x="2067" y="1927"/>
                <a:ext cx="288" cy="288"/>
              </a:xfrm>
              <a:prstGeom prst="rect">
                <a:avLst/>
              </a:prstGeom>
              <a:solidFill>
                <a:srgbClr val="990099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41" name="Rectangle 11"/>
              <p:cNvSpPr>
                <a:spLocks noChangeArrowheads="1"/>
              </p:cNvSpPr>
              <p:nvPr/>
            </p:nvSpPr>
            <p:spPr bwMode="auto">
              <a:xfrm>
                <a:off x="2355" y="1927"/>
                <a:ext cx="288" cy="288"/>
              </a:xfrm>
              <a:prstGeom prst="rect">
                <a:avLst/>
              </a:prstGeom>
              <a:solidFill>
                <a:srgbClr val="990099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9815" name="Group 12"/>
            <p:cNvGrpSpPr>
              <a:grpSpLocks/>
            </p:cNvGrpSpPr>
            <p:nvPr/>
          </p:nvGrpSpPr>
          <p:grpSpPr bwMode="auto">
            <a:xfrm>
              <a:off x="915" y="2215"/>
              <a:ext cx="1728" cy="288"/>
              <a:chOff x="915" y="1927"/>
              <a:chExt cx="1728" cy="288"/>
            </a:xfrm>
          </p:grpSpPr>
          <p:sp>
            <p:nvSpPr>
              <p:cNvPr id="119830" name="Rectangle 13"/>
              <p:cNvSpPr>
                <a:spLocks noChangeArrowheads="1"/>
              </p:cNvSpPr>
              <p:nvPr/>
            </p:nvSpPr>
            <p:spPr bwMode="auto">
              <a:xfrm>
                <a:off x="915" y="1927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31" name="Rectangle 14"/>
              <p:cNvSpPr>
                <a:spLocks noChangeArrowheads="1"/>
              </p:cNvSpPr>
              <p:nvPr/>
            </p:nvSpPr>
            <p:spPr bwMode="auto">
              <a:xfrm>
                <a:off x="1203" y="1927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32" name="Rectangle 15"/>
              <p:cNvSpPr>
                <a:spLocks noChangeArrowheads="1"/>
              </p:cNvSpPr>
              <p:nvPr/>
            </p:nvSpPr>
            <p:spPr bwMode="auto">
              <a:xfrm>
                <a:off x="1491" y="1927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33" name="Rectangle 16"/>
              <p:cNvSpPr>
                <a:spLocks noChangeArrowheads="1"/>
              </p:cNvSpPr>
              <p:nvPr/>
            </p:nvSpPr>
            <p:spPr bwMode="auto">
              <a:xfrm>
                <a:off x="1779" y="1927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34" name="Rectangle 17"/>
              <p:cNvSpPr>
                <a:spLocks noChangeArrowheads="1"/>
              </p:cNvSpPr>
              <p:nvPr/>
            </p:nvSpPr>
            <p:spPr bwMode="auto">
              <a:xfrm>
                <a:off x="2067" y="1927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35" name="Rectangle 18"/>
              <p:cNvSpPr>
                <a:spLocks noChangeArrowheads="1"/>
              </p:cNvSpPr>
              <p:nvPr/>
            </p:nvSpPr>
            <p:spPr bwMode="auto">
              <a:xfrm>
                <a:off x="2355" y="1927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9816" name="Group 19"/>
            <p:cNvGrpSpPr>
              <a:grpSpLocks/>
            </p:cNvGrpSpPr>
            <p:nvPr/>
          </p:nvGrpSpPr>
          <p:grpSpPr bwMode="auto">
            <a:xfrm>
              <a:off x="915" y="2503"/>
              <a:ext cx="1728" cy="288"/>
              <a:chOff x="915" y="1927"/>
              <a:chExt cx="1728" cy="288"/>
            </a:xfrm>
          </p:grpSpPr>
          <p:sp>
            <p:nvSpPr>
              <p:cNvPr id="119824" name="Rectangle 20"/>
              <p:cNvSpPr>
                <a:spLocks noChangeArrowheads="1"/>
              </p:cNvSpPr>
              <p:nvPr/>
            </p:nvSpPr>
            <p:spPr bwMode="auto">
              <a:xfrm>
                <a:off x="915" y="1927"/>
                <a:ext cx="288" cy="288"/>
              </a:xfrm>
              <a:prstGeom prst="rect">
                <a:avLst/>
              </a:prstGeom>
              <a:solidFill>
                <a:srgbClr val="0000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25" name="Rectangle 21"/>
              <p:cNvSpPr>
                <a:spLocks noChangeArrowheads="1"/>
              </p:cNvSpPr>
              <p:nvPr/>
            </p:nvSpPr>
            <p:spPr bwMode="auto">
              <a:xfrm>
                <a:off x="1203" y="1927"/>
                <a:ext cx="288" cy="288"/>
              </a:xfrm>
              <a:prstGeom prst="rect">
                <a:avLst/>
              </a:prstGeom>
              <a:solidFill>
                <a:srgbClr val="0000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26" name="Rectangle 22"/>
              <p:cNvSpPr>
                <a:spLocks noChangeArrowheads="1"/>
              </p:cNvSpPr>
              <p:nvPr/>
            </p:nvSpPr>
            <p:spPr bwMode="auto">
              <a:xfrm>
                <a:off x="1491" y="1927"/>
                <a:ext cx="288" cy="288"/>
              </a:xfrm>
              <a:prstGeom prst="rect">
                <a:avLst/>
              </a:prstGeom>
              <a:solidFill>
                <a:srgbClr val="0000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27" name="Rectangle 23"/>
              <p:cNvSpPr>
                <a:spLocks noChangeArrowheads="1"/>
              </p:cNvSpPr>
              <p:nvPr/>
            </p:nvSpPr>
            <p:spPr bwMode="auto">
              <a:xfrm>
                <a:off x="1779" y="1927"/>
                <a:ext cx="288" cy="288"/>
              </a:xfrm>
              <a:prstGeom prst="rect">
                <a:avLst/>
              </a:prstGeom>
              <a:solidFill>
                <a:srgbClr val="0000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28" name="Rectangle 24"/>
              <p:cNvSpPr>
                <a:spLocks noChangeArrowheads="1"/>
              </p:cNvSpPr>
              <p:nvPr/>
            </p:nvSpPr>
            <p:spPr bwMode="auto">
              <a:xfrm>
                <a:off x="2067" y="1927"/>
                <a:ext cx="288" cy="288"/>
              </a:xfrm>
              <a:prstGeom prst="rect">
                <a:avLst/>
              </a:prstGeom>
              <a:solidFill>
                <a:srgbClr val="0000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29" name="Rectangle 25"/>
              <p:cNvSpPr>
                <a:spLocks noChangeArrowheads="1"/>
              </p:cNvSpPr>
              <p:nvPr/>
            </p:nvSpPr>
            <p:spPr bwMode="auto">
              <a:xfrm>
                <a:off x="2355" y="1927"/>
                <a:ext cx="288" cy="288"/>
              </a:xfrm>
              <a:prstGeom prst="rect">
                <a:avLst/>
              </a:prstGeom>
              <a:solidFill>
                <a:srgbClr val="0000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9817" name="Group 26"/>
            <p:cNvGrpSpPr>
              <a:grpSpLocks/>
            </p:cNvGrpSpPr>
            <p:nvPr/>
          </p:nvGrpSpPr>
          <p:grpSpPr bwMode="auto">
            <a:xfrm>
              <a:off x="915" y="2791"/>
              <a:ext cx="1728" cy="288"/>
              <a:chOff x="915" y="1927"/>
              <a:chExt cx="1728" cy="288"/>
            </a:xfrm>
          </p:grpSpPr>
          <p:sp>
            <p:nvSpPr>
              <p:cNvPr id="119818" name="Rectangle 27"/>
              <p:cNvSpPr>
                <a:spLocks noChangeArrowheads="1"/>
              </p:cNvSpPr>
              <p:nvPr/>
            </p:nvSpPr>
            <p:spPr bwMode="auto">
              <a:xfrm>
                <a:off x="915" y="1927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19" name="Rectangle 28"/>
              <p:cNvSpPr>
                <a:spLocks noChangeArrowheads="1"/>
              </p:cNvSpPr>
              <p:nvPr/>
            </p:nvSpPr>
            <p:spPr bwMode="auto">
              <a:xfrm>
                <a:off x="1203" y="1927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20" name="Rectangle 29"/>
              <p:cNvSpPr>
                <a:spLocks noChangeArrowheads="1"/>
              </p:cNvSpPr>
              <p:nvPr/>
            </p:nvSpPr>
            <p:spPr bwMode="auto">
              <a:xfrm>
                <a:off x="1491" y="1927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21" name="Rectangle 30"/>
              <p:cNvSpPr>
                <a:spLocks noChangeArrowheads="1"/>
              </p:cNvSpPr>
              <p:nvPr/>
            </p:nvSpPr>
            <p:spPr bwMode="auto">
              <a:xfrm>
                <a:off x="1779" y="1927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22" name="Rectangle 31"/>
              <p:cNvSpPr>
                <a:spLocks noChangeArrowheads="1"/>
              </p:cNvSpPr>
              <p:nvPr/>
            </p:nvSpPr>
            <p:spPr bwMode="auto">
              <a:xfrm>
                <a:off x="2067" y="1927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23" name="Rectangle 32"/>
              <p:cNvSpPr>
                <a:spLocks noChangeArrowheads="1"/>
              </p:cNvSpPr>
              <p:nvPr/>
            </p:nvSpPr>
            <p:spPr bwMode="auto">
              <a:xfrm>
                <a:off x="2355" y="1927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1521" name="Text Box 33"/>
          <p:cNvSpPr txBox="1">
            <a:spLocks noChangeArrowheads="1"/>
          </p:cNvSpPr>
          <p:nvPr/>
        </p:nvSpPr>
        <p:spPr bwMode="auto">
          <a:xfrm>
            <a:off x="4498975" y="2616200"/>
            <a:ext cx="34417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3200"/>
              <a:t>4 groups of 6</a:t>
            </a:r>
          </a:p>
          <a:p>
            <a:pPr algn="ctr"/>
            <a:r>
              <a:rPr lang="en-US" sz="3200" i="1"/>
              <a:t>or</a:t>
            </a:r>
          </a:p>
          <a:p>
            <a:pPr algn="ctr">
              <a:spcBef>
                <a:spcPct val="20000"/>
              </a:spcBef>
            </a:pPr>
            <a:r>
              <a:rPr lang="en-US" sz="3200"/>
              <a:t>4 rows of 6</a:t>
            </a:r>
          </a:p>
          <a:p>
            <a:pPr algn="ctr">
              <a:spcBef>
                <a:spcPct val="20000"/>
              </a:spcBef>
            </a:pPr>
            <a:r>
              <a:rPr lang="en-US" sz="3200" i="1"/>
              <a:t>or</a:t>
            </a:r>
          </a:p>
          <a:p>
            <a:pPr algn="ctr">
              <a:spcBef>
                <a:spcPct val="20000"/>
              </a:spcBef>
            </a:pPr>
            <a:r>
              <a:rPr lang="en-US" sz="3200"/>
              <a:t>6 + 6 + 6 + 6</a:t>
            </a:r>
          </a:p>
        </p:txBody>
      </p:sp>
    </p:spTree>
    <p:extLst>
      <p:ext uri="{BB962C8B-B14F-4D97-AF65-F5344CB8AC3E}">
        <p14:creationId xmlns:p14="http://schemas.microsoft.com/office/powerpoint/2010/main" val="188437802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5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7540"/>
            <a:ext cx="6870700" cy="9318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Advantages of Arrays</a:t>
            </a:r>
            <a:br>
              <a:rPr lang="en-US" sz="4000" dirty="0" smtClean="0"/>
            </a:br>
            <a:r>
              <a:rPr lang="en-US" sz="4000" dirty="0" smtClean="0"/>
              <a:t>as a Model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977" y="1509482"/>
            <a:ext cx="8371107" cy="416560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dirty="0" smtClean="0"/>
              <a:t>Students can clearly see the difference between     </a:t>
            </a:r>
            <a:r>
              <a:rPr lang="en-US" b="1" i="1" dirty="0" smtClean="0">
                <a:solidFill>
                  <a:schemeClr val="folHlink"/>
                </a:solidFill>
              </a:rPr>
              <a:t>         </a:t>
            </a:r>
            <a:r>
              <a:rPr lang="en-US" dirty="0" smtClean="0"/>
              <a:t>(the sides of the array) and the     </a:t>
            </a:r>
            <a:r>
              <a:rPr lang="en-US" b="1" i="1" dirty="0" smtClean="0">
                <a:solidFill>
                  <a:srgbClr val="FF0000"/>
                </a:solidFill>
              </a:rPr>
              <a:t>          </a:t>
            </a:r>
            <a:r>
              <a:rPr lang="en-US" dirty="0" smtClean="0"/>
              <a:t>(the area of the array)</a:t>
            </a:r>
          </a:p>
        </p:txBody>
      </p:sp>
      <p:grpSp>
        <p:nvGrpSpPr>
          <p:cNvPr id="120836" name="Group 4"/>
          <p:cNvGrpSpPr>
            <a:grpSpLocks/>
          </p:cNvGrpSpPr>
          <p:nvPr/>
        </p:nvGrpSpPr>
        <p:grpSpPr bwMode="auto">
          <a:xfrm>
            <a:off x="2714625" y="4229100"/>
            <a:ext cx="3200400" cy="1828800"/>
            <a:chOff x="1152" y="2736"/>
            <a:chExt cx="2016" cy="1152"/>
          </a:xfrm>
        </p:grpSpPr>
        <p:grpSp>
          <p:nvGrpSpPr>
            <p:cNvPr id="120842" name="Group 5"/>
            <p:cNvGrpSpPr>
              <a:grpSpLocks/>
            </p:cNvGrpSpPr>
            <p:nvPr/>
          </p:nvGrpSpPr>
          <p:grpSpPr bwMode="auto">
            <a:xfrm>
              <a:off x="1152" y="2736"/>
              <a:ext cx="288" cy="1152"/>
              <a:chOff x="1152" y="2736"/>
              <a:chExt cx="288" cy="1152"/>
            </a:xfrm>
          </p:grpSpPr>
          <p:sp>
            <p:nvSpPr>
              <p:cNvPr id="120873" name="Rectangle 6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74" name="Rectangle 7"/>
              <p:cNvSpPr>
                <a:spLocks noChangeArrowheads="1"/>
              </p:cNvSpPr>
              <p:nvPr/>
            </p:nvSpPr>
            <p:spPr bwMode="auto">
              <a:xfrm>
                <a:off x="1152" y="302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75" name="Rectangle 8"/>
              <p:cNvSpPr>
                <a:spLocks noChangeArrowheads="1"/>
              </p:cNvSpPr>
              <p:nvPr/>
            </p:nvSpPr>
            <p:spPr bwMode="auto">
              <a:xfrm>
                <a:off x="1152" y="331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76" name="Rectangle 9"/>
              <p:cNvSpPr>
                <a:spLocks noChangeArrowheads="1"/>
              </p:cNvSpPr>
              <p:nvPr/>
            </p:nvSpPr>
            <p:spPr bwMode="auto">
              <a:xfrm>
                <a:off x="1152" y="360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0843" name="Group 10"/>
            <p:cNvGrpSpPr>
              <a:grpSpLocks/>
            </p:cNvGrpSpPr>
            <p:nvPr/>
          </p:nvGrpSpPr>
          <p:grpSpPr bwMode="auto">
            <a:xfrm>
              <a:off x="1440" y="2736"/>
              <a:ext cx="288" cy="1152"/>
              <a:chOff x="1152" y="2736"/>
              <a:chExt cx="288" cy="1152"/>
            </a:xfrm>
          </p:grpSpPr>
          <p:sp>
            <p:nvSpPr>
              <p:cNvPr id="120869" name="Rectangle 11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70" name="Rectangle 12"/>
              <p:cNvSpPr>
                <a:spLocks noChangeArrowheads="1"/>
              </p:cNvSpPr>
              <p:nvPr/>
            </p:nvSpPr>
            <p:spPr bwMode="auto">
              <a:xfrm>
                <a:off x="1152" y="302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71" name="Rectangle 13"/>
              <p:cNvSpPr>
                <a:spLocks noChangeArrowheads="1"/>
              </p:cNvSpPr>
              <p:nvPr/>
            </p:nvSpPr>
            <p:spPr bwMode="auto">
              <a:xfrm>
                <a:off x="1152" y="331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72" name="Rectangle 14"/>
              <p:cNvSpPr>
                <a:spLocks noChangeArrowheads="1"/>
              </p:cNvSpPr>
              <p:nvPr/>
            </p:nvSpPr>
            <p:spPr bwMode="auto">
              <a:xfrm>
                <a:off x="1152" y="360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0844" name="Group 15"/>
            <p:cNvGrpSpPr>
              <a:grpSpLocks/>
            </p:cNvGrpSpPr>
            <p:nvPr/>
          </p:nvGrpSpPr>
          <p:grpSpPr bwMode="auto">
            <a:xfrm>
              <a:off x="1728" y="2736"/>
              <a:ext cx="288" cy="1152"/>
              <a:chOff x="1152" y="2736"/>
              <a:chExt cx="288" cy="1152"/>
            </a:xfrm>
          </p:grpSpPr>
          <p:sp>
            <p:nvSpPr>
              <p:cNvPr id="120865" name="Rectangle 16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66" name="Rectangle 17"/>
              <p:cNvSpPr>
                <a:spLocks noChangeArrowheads="1"/>
              </p:cNvSpPr>
              <p:nvPr/>
            </p:nvSpPr>
            <p:spPr bwMode="auto">
              <a:xfrm>
                <a:off x="1152" y="302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67" name="Rectangle 18"/>
              <p:cNvSpPr>
                <a:spLocks noChangeArrowheads="1"/>
              </p:cNvSpPr>
              <p:nvPr/>
            </p:nvSpPr>
            <p:spPr bwMode="auto">
              <a:xfrm>
                <a:off x="1152" y="331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68" name="Rectangle 19"/>
              <p:cNvSpPr>
                <a:spLocks noChangeArrowheads="1"/>
              </p:cNvSpPr>
              <p:nvPr/>
            </p:nvSpPr>
            <p:spPr bwMode="auto">
              <a:xfrm>
                <a:off x="1152" y="360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0845" name="Group 20"/>
            <p:cNvGrpSpPr>
              <a:grpSpLocks/>
            </p:cNvGrpSpPr>
            <p:nvPr/>
          </p:nvGrpSpPr>
          <p:grpSpPr bwMode="auto">
            <a:xfrm>
              <a:off x="2016" y="2736"/>
              <a:ext cx="288" cy="1152"/>
              <a:chOff x="1152" y="2736"/>
              <a:chExt cx="288" cy="1152"/>
            </a:xfrm>
          </p:grpSpPr>
          <p:sp>
            <p:nvSpPr>
              <p:cNvPr id="120861" name="Rectangle 21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62" name="Rectangle 22"/>
              <p:cNvSpPr>
                <a:spLocks noChangeArrowheads="1"/>
              </p:cNvSpPr>
              <p:nvPr/>
            </p:nvSpPr>
            <p:spPr bwMode="auto">
              <a:xfrm>
                <a:off x="1152" y="302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63" name="Rectangle 23"/>
              <p:cNvSpPr>
                <a:spLocks noChangeArrowheads="1"/>
              </p:cNvSpPr>
              <p:nvPr/>
            </p:nvSpPr>
            <p:spPr bwMode="auto">
              <a:xfrm>
                <a:off x="1152" y="331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64" name="Rectangle 24"/>
              <p:cNvSpPr>
                <a:spLocks noChangeArrowheads="1"/>
              </p:cNvSpPr>
              <p:nvPr/>
            </p:nvSpPr>
            <p:spPr bwMode="auto">
              <a:xfrm>
                <a:off x="1152" y="360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0846" name="Group 25"/>
            <p:cNvGrpSpPr>
              <a:grpSpLocks/>
            </p:cNvGrpSpPr>
            <p:nvPr/>
          </p:nvGrpSpPr>
          <p:grpSpPr bwMode="auto">
            <a:xfrm>
              <a:off x="2304" y="2736"/>
              <a:ext cx="288" cy="1152"/>
              <a:chOff x="1152" y="2736"/>
              <a:chExt cx="288" cy="1152"/>
            </a:xfrm>
          </p:grpSpPr>
          <p:sp>
            <p:nvSpPr>
              <p:cNvPr id="120857" name="Rectangle 26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58" name="Rectangle 27"/>
              <p:cNvSpPr>
                <a:spLocks noChangeArrowheads="1"/>
              </p:cNvSpPr>
              <p:nvPr/>
            </p:nvSpPr>
            <p:spPr bwMode="auto">
              <a:xfrm>
                <a:off x="1152" y="302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59" name="Rectangle 28"/>
              <p:cNvSpPr>
                <a:spLocks noChangeArrowheads="1"/>
              </p:cNvSpPr>
              <p:nvPr/>
            </p:nvSpPr>
            <p:spPr bwMode="auto">
              <a:xfrm>
                <a:off x="1152" y="331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60" name="Rectangle 29"/>
              <p:cNvSpPr>
                <a:spLocks noChangeArrowheads="1"/>
              </p:cNvSpPr>
              <p:nvPr/>
            </p:nvSpPr>
            <p:spPr bwMode="auto">
              <a:xfrm>
                <a:off x="1152" y="360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0847" name="Group 30"/>
            <p:cNvGrpSpPr>
              <a:grpSpLocks/>
            </p:cNvGrpSpPr>
            <p:nvPr/>
          </p:nvGrpSpPr>
          <p:grpSpPr bwMode="auto">
            <a:xfrm>
              <a:off x="2592" y="2736"/>
              <a:ext cx="288" cy="1152"/>
              <a:chOff x="1152" y="2736"/>
              <a:chExt cx="288" cy="1152"/>
            </a:xfrm>
          </p:grpSpPr>
          <p:sp>
            <p:nvSpPr>
              <p:cNvPr id="120853" name="Rectangle 31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54" name="Rectangle 32"/>
              <p:cNvSpPr>
                <a:spLocks noChangeArrowheads="1"/>
              </p:cNvSpPr>
              <p:nvPr/>
            </p:nvSpPr>
            <p:spPr bwMode="auto">
              <a:xfrm>
                <a:off x="1152" y="302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55" name="Rectangle 33"/>
              <p:cNvSpPr>
                <a:spLocks noChangeArrowheads="1"/>
              </p:cNvSpPr>
              <p:nvPr/>
            </p:nvSpPr>
            <p:spPr bwMode="auto">
              <a:xfrm>
                <a:off x="1152" y="331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56" name="Rectangle 34"/>
              <p:cNvSpPr>
                <a:spLocks noChangeArrowheads="1"/>
              </p:cNvSpPr>
              <p:nvPr/>
            </p:nvSpPr>
            <p:spPr bwMode="auto">
              <a:xfrm>
                <a:off x="1152" y="360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0848" name="Group 35"/>
            <p:cNvGrpSpPr>
              <a:grpSpLocks/>
            </p:cNvGrpSpPr>
            <p:nvPr/>
          </p:nvGrpSpPr>
          <p:grpSpPr bwMode="auto">
            <a:xfrm>
              <a:off x="2880" y="2736"/>
              <a:ext cx="288" cy="1152"/>
              <a:chOff x="1152" y="2736"/>
              <a:chExt cx="288" cy="1152"/>
            </a:xfrm>
          </p:grpSpPr>
          <p:sp>
            <p:nvSpPr>
              <p:cNvPr id="120849" name="Rectangle 36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50" name="Rectangle 37"/>
              <p:cNvSpPr>
                <a:spLocks noChangeArrowheads="1"/>
              </p:cNvSpPr>
              <p:nvPr/>
            </p:nvSpPr>
            <p:spPr bwMode="auto">
              <a:xfrm>
                <a:off x="1152" y="302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51" name="Rectangle 38"/>
              <p:cNvSpPr>
                <a:spLocks noChangeArrowheads="1"/>
              </p:cNvSpPr>
              <p:nvPr/>
            </p:nvSpPr>
            <p:spPr bwMode="auto">
              <a:xfrm>
                <a:off x="1152" y="331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52" name="Rectangle 39"/>
              <p:cNvSpPr>
                <a:spLocks noChangeArrowheads="1"/>
              </p:cNvSpPr>
              <p:nvPr/>
            </p:nvSpPr>
            <p:spPr bwMode="auto">
              <a:xfrm>
                <a:off x="1152" y="360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2552" name="Text Box 40"/>
          <p:cNvSpPr txBox="1">
            <a:spLocks noChangeArrowheads="1"/>
          </p:cNvSpPr>
          <p:nvPr/>
        </p:nvSpPr>
        <p:spPr bwMode="auto">
          <a:xfrm>
            <a:off x="3875088" y="3825875"/>
            <a:ext cx="1231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</a:rPr>
              <a:t>7 units</a:t>
            </a:r>
          </a:p>
        </p:txBody>
      </p:sp>
      <p:sp>
        <p:nvSpPr>
          <p:cNvPr id="192553" name="Text Box 41"/>
          <p:cNvSpPr txBox="1">
            <a:spLocks noChangeArrowheads="1"/>
          </p:cNvSpPr>
          <p:nvPr/>
        </p:nvSpPr>
        <p:spPr bwMode="auto">
          <a:xfrm rot="-5400000">
            <a:off x="1942306" y="4812507"/>
            <a:ext cx="1230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</a:rPr>
              <a:t>4 units</a:t>
            </a:r>
          </a:p>
        </p:txBody>
      </p:sp>
      <p:sp>
        <p:nvSpPr>
          <p:cNvPr id="192554" name="Text Box 42"/>
          <p:cNvSpPr txBox="1">
            <a:spLocks noChangeArrowheads="1"/>
          </p:cNvSpPr>
          <p:nvPr/>
        </p:nvSpPr>
        <p:spPr bwMode="auto">
          <a:xfrm>
            <a:off x="3338513" y="4870450"/>
            <a:ext cx="1965325" cy="519113"/>
          </a:xfrm>
          <a:prstGeom prst="rect">
            <a:avLst/>
          </a:prstGeom>
          <a:solidFill>
            <a:schemeClr val="accent1">
              <a:alpha val="6588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28 squares</a:t>
            </a:r>
          </a:p>
        </p:txBody>
      </p:sp>
      <p:sp>
        <p:nvSpPr>
          <p:cNvPr id="192555" name="Text Box 43"/>
          <p:cNvSpPr txBox="1">
            <a:spLocks noChangeArrowheads="1"/>
          </p:cNvSpPr>
          <p:nvPr/>
        </p:nvSpPr>
        <p:spPr bwMode="auto">
          <a:xfrm>
            <a:off x="2355620" y="2151063"/>
            <a:ext cx="17621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factors</a:t>
            </a:r>
          </a:p>
        </p:txBody>
      </p:sp>
      <p:sp>
        <p:nvSpPr>
          <p:cNvPr id="192556" name="Text Box 44"/>
          <p:cNvSpPr txBox="1">
            <a:spLocks noChangeArrowheads="1"/>
          </p:cNvSpPr>
          <p:nvPr/>
        </p:nvSpPr>
        <p:spPr bwMode="auto">
          <a:xfrm>
            <a:off x="2209800" y="2754086"/>
            <a:ext cx="26939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product</a:t>
            </a:r>
          </a:p>
        </p:txBody>
      </p:sp>
    </p:spTree>
    <p:extLst>
      <p:ext uri="{BB962C8B-B14F-4D97-AF65-F5344CB8AC3E}">
        <p14:creationId xmlns:p14="http://schemas.microsoft.com/office/powerpoint/2010/main" val="178113967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1925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16" dur="500" fill="hold"/>
                                        <p:tgtEl>
                                          <p:spTgt spid="1925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52" grpId="0"/>
      <p:bldP spid="192553" grpId="0"/>
      <p:bldP spid="192554" grpId="0" animBg="1"/>
      <p:bldP spid="192555" grpId="0"/>
      <p:bldP spid="1925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Advantages of Arrays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Commutative Property of Multiplication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160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/>
              <a:t>4 x 6            =            6 x 4</a:t>
            </a:r>
          </a:p>
        </p:txBody>
      </p:sp>
      <p:grpSp>
        <p:nvGrpSpPr>
          <p:cNvPr id="124932" name="Group 37"/>
          <p:cNvGrpSpPr>
            <a:grpSpLocks/>
          </p:cNvGrpSpPr>
          <p:nvPr/>
        </p:nvGrpSpPr>
        <p:grpSpPr bwMode="auto">
          <a:xfrm>
            <a:off x="1095828" y="3291108"/>
            <a:ext cx="2743200" cy="1828800"/>
            <a:chOff x="576" y="2160"/>
            <a:chExt cx="1728" cy="1152"/>
          </a:xfrm>
        </p:grpSpPr>
        <p:grpSp>
          <p:nvGrpSpPr>
            <p:cNvPr id="124963" name="Group 36"/>
            <p:cNvGrpSpPr>
              <a:grpSpLocks/>
            </p:cNvGrpSpPr>
            <p:nvPr/>
          </p:nvGrpSpPr>
          <p:grpSpPr bwMode="auto">
            <a:xfrm>
              <a:off x="576" y="2160"/>
              <a:ext cx="1728" cy="864"/>
              <a:chOff x="576" y="2160"/>
              <a:chExt cx="1728" cy="864"/>
            </a:xfrm>
          </p:grpSpPr>
          <p:grpSp>
            <p:nvGrpSpPr>
              <p:cNvPr id="124971" name="Group 14"/>
              <p:cNvGrpSpPr>
                <a:grpSpLocks/>
              </p:cNvGrpSpPr>
              <p:nvPr/>
            </p:nvGrpSpPr>
            <p:grpSpPr bwMode="auto">
              <a:xfrm>
                <a:off x="576" y="2160"/>
                <a:ext cx="1728" cy="288"/>
                <a:chOff x="576" y="2160"/>
                <a:chExt cx="1728" cy="288"/>
              </a:xfrm>
            </p:grpSpPr>
            <p:sp>
              <p:nvSpPr>
                <p:cNvPr id="124986" name="Rectangle 4"/>
                <p:cNvSpPr>
                  <a:spLocks noChangeArrowheads="1"/>
                </p:cNvSpPr>
                <p:nvPr/>
              </p:nvSpPr>
              <p:spPr bwMode="auto">
                <a:xfrm>
                  <a:off x="576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87" name="Rectangle 9"/>
                <p:cNvSpPr>
                  <a:spLocks noChangeArrowheads="1"/>
                </p:cNvSpPr>
                <p:nvPr/>
              </p:nvSpPr>
              <p:spPr bwMode="auto">
                <a:xfrm>
                  <a:off x="864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88" name="Rectangle 10"/>
                <p:cNvSpPr>
                  <a:spLocks noChangeArrowheads="1"/>
                </p:cNvSpPr>
                <p:nvPr/>
              </p:nvSpPr>
              <p:spPr bwMode="auto">
                <a:xfrm>
                  <a:off x="1152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89" name="Rectangle 11"/>
                <p:cNvSpPr>
                  <a:spLocks noChangeArrowheads="1"/>
                </p:cNvSpPr>
                <p:nvPr/>
              </p:nvSpPr>
              <p:spPr bwMode="auto">
                <a:xfrm>
                  <a:off x="1440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90" name="Rectangle 12"/>
                <p:cNvSpPr>
                  <a:spLocks noChangeArrowheads="1"/>
                </p:cNvSpPr>
                <p:nvPr/>
              </p:nvSpPr>
              <p:spPr bwMode="auto">
                <a:xfrm>
                  <a:off x="1728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91" name="Rectangle 13"/>
                <p:cNvSpPr>
                  <a:spLocks noChangeArrowheads="1"/>
                </p:cNvSpPr>
                <p:nvPr/>
              </p:nvSpPr>
              <p:spPr bwMode="auto">
                <a:xfrm>
                  <a:off x="2016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4972" name="Group 15"/>
              <p:cNvGrpSpPr>
                <a:grpSpLocks/>
              </p:cNvGrpSpPr>
              <p:nvPr/>
            </p:nvGrpSpPr>
            <p:grpSpPr bwMode="auto">
              <a:xfrm>
                <a:off x="576" y="2448"/>
                <a:ext cx="1728" cy="288"/>
                <a:chOff x="576" y="2160"/>
                <a:chExt cx="1728" cy="288"/>
              </a:xfrm>
            </p:grpSpPr>
            <p:sp>
              <p:nvSpPr>
                <p:cNvPr id="124980" name="Rectangle 16"/>
                <p:cNvSpPr>
                  <a:spLocks noChangeArrowheads="1"/>
                </p:cNvSpPr>
                <p:nvPr/>
              </p:nvSpPr>
              <p:spPr bwMode="auto">
                <a:xfrm>
                  <a:off x="576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81" name="Rectangle 17"/>
                <p:cNvSpPr>
                  <a:spLocks noChangeArrowheads="1"/>
                </p:cNvSpPr>
                <p:nvPr/>
              </p:nvSpPr>
              <p:spPr bwMode="auto">
                <a:xfrm>
                  <a:off x="864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82" name="Rectangle 18"/>
                <p:cNvSpPr>
                  <a:spLocks noChangeArrowheads="1"/>
                </p:cNvSpPr>
                <p:nvPr/>
              </p:nvSpPr>
              <p:spPr bwMode="auto">
                <a:xfrm>
                  <a:off x="1152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83" name="Rectangle 19"/>
                <p:cNvSpPr>
                  <a:spLocks noChangeArrowheads="1"/>
                </p:cNvSpPr>
                <p:nvPr/>
              </p:nvSpPr>
              <p:spPr bwMode="auto">
                <a:xfrm>
                  <a:off x="1440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84" name="Rectangle 20"/>
                <p:cNvSpPr>
                  <a:spLocks noChangeArrowheads="1"/>
                </p:cNvSpPr>
                <p:nvPr/>
              </p:nvSpPr>
              <p:spPr bwMode="auto">
                <a:xfrm>
                  <a:off x="1728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85" name="Rectangle 21"/>
                <p:cNvSpPr>
                  <a:spLocks noChangeArrowheads="1"/>
                </p:cNvSpPr>
                <p:nvPr/>
              </p:nvSpPr>
              <p:spPr bwMode="auto">
                <a:xfrm>
                  <a:off x="2016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4973" name="Group 22"/>
              <p:cNvGrpSpPr>
                <a:grpSpLocks/>
              </p:cNvGrpSpPr>
              <p:nvPr/>
            </p:nvGrpSpPr>
            <p:grpSpPr bwMode="auto">
              <a:xfrm>
                <a:off x="576" y="2736"/>
                <a:ext cx="1728" cy="288"/>
                <a:chOff x="576" y="2160"/>
                <a:chExt cx="1728" cy="288"/>
              </a:xfrm>
            </p:grpSpPr>
            <p:sp>
              <p:nvSpPr>
                <p:cNvPr id="124974" name="Rectangle 23"/>
                <p:cNvSpPr>
                  <a:spLocks noChangeArrowheads="1"/>
                </p:cNvSpPr>
                <p:nvPr/>
              </p:nvSpPr>
              <p:spPr bwMode="auto">
                <a:xfrm>
                  <a:off x="576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75" name="Rectangle 24"/>
                <p:cNvSpPr>
                  <a:spLocks noChangeArrowheads="1"/>
                </p:cNvSpPr>
                <p:nvPr/>
              </p:nvSpPr>
              <p:spPr bwMode="auto">
                <a:xfrm>
                  <a:off x="864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76" name="Rectangle 25"/>
                <p:cNvSpPr>
                  <a:spLocks noChangeArrowheads="1"/>
                </p:cNvSpPr>
                <p:nvPr/>
              </p:nvSpPr>
              <p:spPr bwMode="auto">
                <a:xfrm>
                  <a:off x="1152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77" name="Rectangle 26"/>
                <p:cNvSpPr>
                  <a:spLocks noChangeArrowheads="1"/>
                </p:cNvSpPr>
                <p:nvPr/>
              </p:nvSpPr>
              <p:spPr bwMode="auto">
                <a:xfrm>
                  <a:off x="1440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78" name="Rectangle 27"/>
                <p:cNvSpPr>
                  <a:spLocks noChangeArrowheads="1"/>
                </p:cNvSpPr>
                <p:nvPr/>
              </p:nvSpPr>
              <p:spPr bwMode="auto">
                <a:xfrm>
                  <a:off x="1728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79" name="Rectangle 28"/>
                <p:cNvSpPr>
                  <a:spLocks noChangeArrowheads="1"/>
                </p:cNvSpPr>
                <p:nvPr/>
              </p:nvSpPr>
              <p:spPr bwMode="auto">
                <a:xfrm>
                  <a:off x="2016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4964" name="Group 29"/>
            <p:cNvGrpSpPr>
              <a:grpSpLocks/>
            </p:cNvGrpSpPr>
            <p:nvPr/>
          </p:nvGrpSpPr>
          <p:grpSpPr bwMode="auto">
            <a:xfrm>
              <a:off x="576" y="3024"/>
              <a:ext cx="1728" cy="288"/>
              <a:chOff x="576" y="2160"/>
              <a:chExt cx="1728" cy="288"/>
            </a:xfrm>
          </p:grpSpPr>
          <p:sp>
            <p:nvSpPr>
              <p:cNvPr id="124965" name="Rectangle 30"/>
              <p:cNvSpPr>
                <a:spLocks noChangeArrowheads="1"/>
              </p:cNvSpPr>
              <p:nvPr/>
            </p:nvSpPr>
            <p:spPr bwMode="auto">
              <a:xfrm>
                <a:off x="576" y="216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66" name="Rectangle 31"/>
              <p:cNvSpPr>
                <a:spLocks noChangeArrowheads="1"/>
              </p:cNvSpPr>
              <p:nvPr/>
            </p:nvSpPr>
            <p:spPr bwMode="auto">
              <a:xfrm>
                <a:off x="864" y="216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67" name="Rectangle 32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68" name="Rectangle 33"/>
              <p:cNvSpPr>
                <a:spLocks noChangeArrowheads="1"/>
              </p:cNvSpPr>
              <p:nvPr/>
            </p:nvSpPr>
            <p:spPr bwMode="auto">
              <a:xfrm>
                <a:off x="1440" y="216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69" name="Rectangle 34"/>
              <p:cNvSpPr>
                <a:spLocks noChangeArrowheads="1"/>
              </p:cNvSpPr>
              <p:nvPr/>
            </p:nvSpPr>
            <p:spPr bwMode="auto">
              <a:xfrm>
                <a:off x="1728" y="216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70" name="Rectangle 35"/>
              <p:cNvSpPr>
                <a:spLocks noChangeArrowheads="1"/>
              </p:cNvSpPr>
              <p:nvPr/>
            </p:nvSpPr>
            <p:spPr bwMode="auto">
              <a:xfrm>
                <a:off x="2016" y="216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4933" name="Group 38"/>
          <p:cNvGrpSpPr>
            <a:grpSpLocks/>
          </p:cNvGrpSpPr>
          <p:nvPr/>
        </p:nvGrpSpPr>
        <p:grpSpPr bwMode="auto">
          <a:xfrm rot="5400000">
            <a:off x="5245102" y="3719280"/>
            <a:ext cx="2743200" cy="1828800"/>
            <a:chOff x="576" y="2160"/>
            <a:chExt cx="1728" cy="1152"/>
          </a:xfrm>
        </p:grpSpPr>
        <p:grpSp>
          <p:nvGrpSpPr>
            <p:cNvPr id="124934" name="Group 39"/>
            <p:cNvGrpSpPr>
              <a:grpSpLocks/>
            </p:cNvGrpSpPr>
            <p:nvPr/>
          </p:nvGrpSpPr>
          <p:grpSpPr bwMode="auto">
            <a:xfrm>
              <a:off x="576" y="2160"/>
              <a:ext cx="1728" cy="864"/>
              <a:chOff x="576" y="2160"/>
              <a:chExt cx="1728" cy="864"/>
            </a:xfrm>
          </p:grpSpPr>
          <p:grpSp>
            <p:nvGrpSpPr>
              <p:cNvPr id="124942" name="Group 40"/>
              <p:cNvGrpSpPr>
                <a:grpSpLocks/>
              </p:cNvGrpSpPr>
              <p:nvPr/>
            </p:nvGrpSpPr>
            <p:grpSpPr bwMode="auto">
              <a:xfrm>
                <a:off x="576" y="2160"/>
                <a:ext cx="1728" cy="288"/>
                <a:chOff x="576" y="2160"/>
                <a:chExt cx="1728" cy="288"/>
              </a:xfrm>
            </p:grpSpPr>
            <p:sp>
              <p:nvSpPr>
                <p:cNvPr id="124957" name="Rectangle 41"/>
                <p:cNvSpPr>
                  <a:spLocks noChangeArrowheads="1"/>
                </p:cNvSpPr>
                <p:nvPr/>
              </p:nvSpPr>
              <p:spPr bwMode="auto">
                <a:xfrm>
                  <a:off x="576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58" name="Rectangle 42"/>
                <p:cNvSpPr>
                  <a:spLocks noChangeArrowheads="1"/>
                </p:cNvSpPr>
                <p:nvPr/>
              </p:nvSpPr>
              <p:spPr bwMode="auto">
                <a:xfrm>
                  <a:off x="864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59" name="Rectangle 43"/>
                <p:cNvSpPr>
                  <a:spLocks noChangeArrowheads="1"/>
                </p:cNvSpPr>
                <p:nvPr/>
              </p:nvSpPr>
              <p:spPr bwMode="auto">
                <a:xfrm>
                  <a:off x="1152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60" name="Rectangle 44"/>
                <p:cNvSpPr>
                  <a:spLocks noChangeArrowheads="1"/>
                </p:cNvSpPr>
                <p:nvPr/>
              </p:nvSpPr>
              <p:spPr bwMode="auto">
                <a:xfrm>
                  <a:off x="1440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61" name="Rectangle 45"/>
                <p:cNvSpPr>
                  <a:spLocks noChangeArrowheads="1"/>
                </p:cNvSpPr>
                <p:nvPr/>
              </p:nvSpPr>
              <p:spPr bwMode="auto">
                <a:xfrm>
                  <a:off x="1728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62" name="Rectangle 46"/>
                <p:cNvSpPr>
                  <a:spLocks noChangeArrowheads="1"/>
                </p:cNvSpPr>
                <p:nvPr/>
              </p:nvSpPr>
              <p:spPr bwMode="auto">
                <a:xfrm>
                  <a:off x="2016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4943" name="Group 47"/>
              <p:cNvGrpSpPr>
                <a:grpSpLocks/>
              </p:cNvGrpSpPr>
              <p:nvPr/>
            </p:nvGrpSpPr>
            <p:grpSpPr bwMode="auto">
              <a:xfrm>
                <a:off x="576" y="2448"/>
                <a:ext cx="1728" cy="288"/>
                <a:chOff x="576" y="2160"/>
                <a:chExt cx="1728" cy="288"/>
              </a:xfrm>
            </p:grpSpPr>
            <p:sp>
              <p:nvSpPr>
                <p:cNvPr id="124951" name="Rectangle 48"/>
                <p:cNvSpPr>
                  <a:spLocks noChangeArrowheads="1"/>
                </p:cNvSpPr>
                <p:nvPr/>
              </p:nvSpPr>
              <p:spPr bwMode="auto">
                <a:xfrm>
                  <a:off x="576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52" name="Rectangle 49"/>
                <p:cNvSpPr>
                  <a:spLocks noChangeArrowheads="1"/>
                </p:cNvSpPr>
                <p:nvPr/>
              </p:nvSpPr>
              <p:spPr bwMode="auto">
                <a:xfrm>
                  <a:off x="864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53" name="Rectangle 50"/>
                <p:cNvSpPr>
                  <a:spLocks noChangeArrowheads="1"/>
                </p:cNvSpPr>
                <p:nvPr/>
              </p:nvSpPr>
              <p:spPr bwMode="auto">
                <a:xfrm>
                  <a:off x="1152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54" name="Rectangle 51"/>
                <p:cNvSpPr>
                  <a:spLocks noChangeArrowheads="1"/>
                </p:cNvSpPr>
                <p:nvPr/>
              </p:nvSpPr>
              <p:spPr bwMode="auto">
                <a:xfrm>
                  <a:off x="1440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55" name="Rectangle 52"/>
                <p:cNvSpPr>
                  <a:spLocks noChangeArrowheads="1"/>
                </p:cNvSpPr>
                <p:nvPr/>
              </p:nvSpPr>
              <p:spPr bwMode="auto">
                <a:xfrm>
                  <a:off x="1728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56" name="Rectangle 53"/>
                <p:cNvSpPr>
                  <a:spLocks noChangeArrowheads="1"/>
                </p:cNvSpPr>
                <p:nvPr/>
              </p:nvSpPr>
              <p:spPr bwMode="auto">
                <a:xfrm>
                  <a:off x="2016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4944" name="Group 54"/>
              <p:cNvGrpSpPr>
                <a:grpSpLocks/>
              </p:cNvGrpSpPr>
              <p:nvPr/>
            </p:nvGrpSpPr>
            <p:grpSpPr bwMode="auto">
              <a:xfrm>
                <a:off x="576" y="2736"/>
                <a:ext cx="1728" cy="288"/>
                <a:chOff x="576" y="2160"/>
                <a:chExt cx="1728" cy="288"/>
              </a:xfrm>
            </p:grpSpPr>
            <p:sp>
              <p:nvSpPr>
                <p:cNvPr id="124945" name="Rectangle 55"/>
                <p:cNvSpPr>
                  <a:spLocks noChangeArrowheads="1"/>
                </p:cNvSpPr>
                <p:nvPr/>
              </p:nvSpPr>
              <p:spPr bwMode="auto">
                <a:xfrm>
                  <a:off x="576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46" name="Rectangle 56"/>
                <p:cNvSpPr>
                  <a:spLocks noChangeArrowheads="1"/>
                </p:cNvSpPr>
                <p:nvPr/>
              </p:nvSpPr>
              <p:spPr bwMode="auto">
                <a:xfrm>
                  <a:off x="864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47" name="Rectangle 57"/>
                <p:cNvSpPr>
                  <a:spLocks noChangeArrowheads="1"/>
                </p:cNvSpPr>
                <p:nvPr/>
              </p:nvSpPr>
              <p:spPr bwMode="auto">
                <a:xfrm>
                  <a:off x="1152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48" name="Rectangle 58"/>
                <p:cNvSpPr>
                  <a:spLocks noChangeArrowheads="1"/>
                </p:cNvSpPr>
                <p:nvPr/>
              </p:nvSpPr>
              <p:spPr bwMode="auto">
                <a:xfrm>
                  <a:off x="1440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49" name="Rectangle 59"/>
                <p:cNvSpPr>
                  <a:spLocks noChangeArrowheads="1"/>
                </p:cNvSpPr>
                <p:nvPr/>
              </p:nvSpPr>
              <p:spPr bwMode="auto">
                <a:xfrm>
                  <a:off x="1728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50" name="Rectangle 60"/>
                <p:cNvSpPr>
                  <a:spLocks noChangeArrowheads="1"/>
                </p:cNvSpPr>
                <p:nvPr/>
              </p:nvSpPr>
              <p:spPr bwMode="auto">
                <a:xfrm>
                  <a:off x="2016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4935" name="Group 61"/>
            <p:cNvGrpSpPr>
              <a:grpSpLocks/>
            </p:cNvGrpSpPr>
            <p:nvPr/>
          </p:nvGrpSpPr>
          <p:grpSpPr bwMode="auto">
            <a:xfrm>
              <a:off x="576" y="3024"/>
              <a:ext cx="1728" cy="288"/>
              <a:chOff x="576" y="2160"/>
              <a:chExt cx="1728" cy="288"/>
            </a:xfrm>
          </p:grpSpPr>
          <p:sp>
            <p:nvSpPr>
              <p:cNvPr id="124936" name="Rectangle 62"/>
              <p:cNvSpPr>
                <a:spLocks noChangeArrowheads="1"/>
              </p:cNvSpPr>
              <p:nvPr/>
            </p:nvSpPr>
            <p:spPr bwMode="auto">
              <a:xfrm>
                <a:off x="576" y="216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37" name="Rectangle 63"/>
              <p:cNvSpPr>
                <a:spLocks noChangeArrowheads="1"/>
              </p:cNvSpPr>
              <p:nvPr/>
            </p:nvSpPr>
            <p:spPr bwMode="auto">
              <a:xfrm>
                <a:off x="864" y="216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38" name="Rectangle 64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39" name="Rectangle 65"/>
              <p:cNvSpPr>
                <a:spLocks noChangeArrowheads="1"/>
              </p:cNvSpPr>
              <p:nvPr/>
            </p:nvSpPr>
            <p:spPr bwMode="auto">
              <a:xfrm>
                <a:off x="1440" y="216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40" name="Rectangle 66"/>
              <p:cNvSpPr>
                <a:spLocks noChangeArrowheads="1"/>
              </p:cNvSpPr>
              <p:nvPr/>
            </p:nvSpPr>
            <p:spPr bwMode="auto">
              <a:xfrm>
                <a:off x="1728" y="216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41" name="Rectangle 67"/>
              <p:cNvSpPr>
                <a:spLocks noChangeArrowheads="1"/>
              </p:cNvSpPr>
              <p:nvPr/>
            </p:nvSpPr>
            <p:spPr bwMode="auto">
              <a:xfrm>
                <a:off x="2016" y="216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6665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954" name="Group 139"/>
          <p:cNvGrpSpPr>
            <a:grpSpLocks/>
          </p:cNvGrpSpPr>
          <p:nvPr/>
        </p:nvGrpSpPr>
        <p:grpSpPr bwMode="auto">
          <a:xfrm rot="-5400000">
            <a:off x="749300" y="3302000"/>
            <a:ext cx="2971800" cy="2311400"/>
            <a:chOff x="576" y="2160"/>
            <a:chExt cx="1872" cy="1456"/>
          </a:xfrm>
        </p:grpSpPr>
        <p:grpSp>
          <p:nvGrpSpPr>
            <p:cNvPr id="125997" name="Group 140"/>
            <p:cNvGrpSpPr>
              <a:grpSpLocks/>
            </p:cNvGrpSpPr>
            <p:nvPr/>
          </p:nvGrpSpPr>
          <p:grpSpPr bwMode="auto">
            <a:xfrm>
              <a:off x="576" y="3040"/>
              <a:ext cx="1872" cy="576"/>
              <a:chOff x="576" y="2160"/>
              <a:chExt cx="1872" cy="576"/>
            </a:xfrm>
          </p:grpSpPr>
          <p:sp>
            <p:nvSpPr>
              <p:cNvPr id="126008" name="AutoShape 141"/>
              <p:cNvSpPr>
                <a:spLocks noChangeArrowheads="1"/>
              </p:cNvSpPr>
              <p:nvPr/>
            </p:nvSpPr>
            <p:spPr bwMode="auto">
              <a:xfrm>
                <a:off x="576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009" name="AutoShape 142"/>
              <p:cNvSpPr>
                <a:spLocks noChangeArrowheads="1"/>
              </p:cNvSpPr>
              <p:nvPr/>
            </p:nvSpPr>
            <p:spPr bwMode="auto">
              <a:xfrm>
                <a:off x="1008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010" name="AutoShape 143"/>
              <p:cNvSpPr>
                <a:spLocks noChangeArrowheads="1"/>
              </p:cNvSpPr>
              <p:nvPr/>
            </p:nvSpPr>
            <p:spPr bwMode="auto">
              <a:xfrm>
                <a:off x="1440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011" name="AutoShape 144"/>
              <p:cNvSpPr>
                <a:spLocks noChangeArrowheads="1"/>
              </p:cNvSpPr>
              <p:nvPr/>
            </p:nvSpPr>
            <p:spPr bwMode="auto">
              <a:xfrm>
                <a:off x="1872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998" name="Group 145"/>
            <p:cNvGrpSpPr>
              <a:grpSpLocks/>
            </p:cNvGrpSpPr>
            <p:nvPr/>
          </p:nvGrpSpPr>
          <p:grpSpPr bwMode="auto">
            <a:xfrm>
              <a:off x="576" y="2600"/>
              <a:ext cx="1872" cy="576"/>
              <a:chOff x="576" y="2160"/>
              <a:chExt cx="1872" cy="576"/>
            </a:xfrm>
          </p:grpSpPr>
          <p:sp>
            <p:nvSpPr>
              <p:cNvPr id="126004" name="AutoShape 146"/>
              <p:cNvSpPr>
                <a:spLocks noChangeArrowheads="1"/>
              </p:cNvSpPr>
              <p:nvPr/>
            </p:nvSpPr>
            <p:spPr bwMode="auto">
              <a:xfrm>
                <a:off x="576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005" name="AutoShape 147"/>
              <p:cNvSpPr>
                <a:spLocks noChangeArrowheads="1"/>
              </p:cNvSpPr>
              <p:nvPr/>
            </p:nvSpPr>
            <p:spPr bwMode="auto">
              <a:xfrm>
                <a:off x="1008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006" name="AutoShape 148"/>
              <p:cNvSpPr>
                <a:spLocks noChangeArrowheads="1"/>
              </p:cNvSpPr>
              <p:nvPr/>
            </p:nvSpPr>
            <p:spPr bwMode="auto">
              <a:xfrm>
                <a:off x="1440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007" name="AutoShape 149"/>
              <p:cNvSpPr>
                <a:spLocks noChangeArrowheads="1"/>
              </p:cNvSpPr>
              <p:nvPr/>
            </p:nvSpPr>
            <p:spPr bwMode="auto">
              <a:xfrm>
                <a:off x="1872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999" name="Group 150"/>
            <p:cNvGrpSpPr>
              <a:grpSpLocks/>
            </p:cNvGrpSpPr>
            <p:nvPr/>
          </p:nvGrpSpPr>
          <p:grpSpPr bwMode="auto">
            <a:xfrm>
              <a:off x="576" y="2160"/>
              <a:ext cx="1872" cy="576"/>
              <a:chOff x="576" y="2160"/>
              <a:chExt cx="1872" cy="576"/>
            </a:xfrm>
          </p:grpSpPr>
          <p:sp>
            <p:nvSpPr>
              <p:cNvPr id="126000" name="AutoShape 151"/>
              <p:cNvSpPr>
                <a:spLocks noChangeArrowheads="1"/>
              </p:cNvSpPr>
              <p:nvPr/>
            </p:nvSpPr>
            <p:spPr bwMode="auto">
              <a:xfrm>
                <a:off x="576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001" name="AutoShape 152"/>
              <p:cNvSpPr>
                <a:spLocks noChangeArrowheads="1"/>
              </p:cNvSpPr>
              <p:nvPr/>
            </p:nvSpPr>
            <p:spPr bwMode="auto">
              <a:xfrm>
                <a:off x="1008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002" name="AutoShape 153"/>
              <p:cNvSpPr>
                <a:spLocks noChangeArrowheads="1"/>
              </p:cNvSpPr>
              <p:nvPr/>
            </p:nvSpPr>
            <p:spPr bwMode="auto">
              <a:xfrm>
                <a:off x="1440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003" name="AutoShape 154"/>
              <p:cNvSpPr>
                <a:spLocks noChangeArrowheads="1"/>
              </p:cNvSpPr>
              <p:nvPr/>
            </p:nvSpPr>
            <p:spPr bwMode="auto">
              <a:xfrm>
                <a:off x="1872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Advantages of Arrays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943" y="1320800"/>
            <a:ext cx="7932057" cy="4165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Associative Property of Multiplication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   (4 x 3) x 2        =       4 x (3 x 2)</a:t>
            </a:r>
          </a:p>
        </p:txBody>
      </p:sp>
      <p:grpSp>
        <p:nvGrpSpPr>
          <p:cNvPr id="125957" name="Group 138"/>
          <p:cNvGrpSpPr>
            <a:grpSpLocks/>
          </p:cNvGrpSpPr>
          <p:nvPr/>
        </p:nvGrpSpPr>
        <p:grpSpPr bwMode="auto">
          <a:xfrm rot="-5400000">
            <a:off x="1389742" y="3784600"/>
            <a:ext cx="2971800" cy="2311400"/>
            <a:chOff x="576" y="2160"/>
            <a:chExt cx="1872" cy="1456"/>
          </a:xfrm>
        </p:grpSpPr>
        <p:grpSp>
          <p:nvGrpSpPr>
            <p:cNvPr id="125982" name="Group 133"/>
            <p:cNvGrpSpPr>
              <a:grpSpLocks/>
            </p:cNvGrpSpPr>
            <p:nvPr/>
          </p:nvGrpSpPr>
          <p:grpSpPr bwMode="auto">
            <a:xfrm>
              <a:off x="576" y="3040"/>
              <a:ext cx="1872" cy="576"/>
              <a:chOff x="576" y="2160"/>
              <a:chExt cx="1872" cy="576"/>
            </a:xfrm>
          </p:grpSpPr>
          <p:sp>
            <p:nvSpPr>
              <p:cNvPr id="125993" name="AutoShape 134"/>
              <p:cNvSpPr>
                <a:spLocks noChangeArrowheads="1"/>
              </p:cNvSpPr>
              <p:nvPr/>
            </p:nvSpPr>
            <p:spPr bwMode="auto">
              <a:xfrm>
                <a:off x="576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994" name="AutoShape 135"/>
              <p:cNvSpPr>
                <a:spLocks noChangeArrowheads="1"/>
              </p:cNvSpPr>
              <p:nvPr/>
            </p:nvSpPr>
            <p:spPr bwMode="auto">
              <a:xfrm>
                <a:off x="1008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995" name="AutoShape 136"/>
              <p:cNvSpPr>
                <a:spLocks noChangeArrowheads="1"/>
              </p:cNvSpPr>
              <p:nvPr/>
            </p:nvSpPr>
            <p:spPr bwMode="auto">
              <a:xfrm>
                <a:off x="1440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996" name="AutoShape 137"/>
              <p:cNvSpPr>
                <a:spLocks noChangeArrowheads="1"/>
              </p:cNvSpPr>
              <p:nvPr/>
            </p:nvSpPr>
            <p:spPr bwMode="auto">
              <a:xfrm>
                <a:off x="1872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983" name="Group 127"/>
            <p:cNvGrpSpPr>
              <a:grpSpLocks/>
            </p:cNvGrpSpPr>
            <p:nvPr/>
          </p:nvGrpSpPr>
          <p:grpSpPr bwMode="auto">
            <a:xfrm>
              <a:off x="576" y="2600"/>
              <a:ext cx="1872" cy="576"/>
              <a:chOff x="576" y="2160"/>
              <a:chExt cx="1872" cy="576"/>
            </a:xfrm>
          </p:grpSpPr>
          <p:sp>
            <p:nvSpPr>
              <p:cNvPr id="125989" name="AutoShape 128"/>
              <p:cNvSpPr>
                <a:spLocks noChangeArrowheads="1"/>
              </p:cNvSpPr>
              <p:nvPr/>
            </p:nvSpPr>
            <p:spPr bwMode="auto">
              <a:xfrm>
                <a:off x="576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990" name="AutoShape 129"/>
              <p:cNvSpPr>
                <a:spLocks noChangeArrowheads="1"/>
              </p:cNvSpPr>
              <p:nvPr/>
            </p:nvSpPr>
            <p:spPr bwMode="auto">
              <a:xfrm>
                <a:off x="1008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991" name="AutoShape 130"/>
              <p:cNvSpPr>
                <a:spLocks noChangeArrowheads="1"/>
              </p:cNvSpPr>
              <p:nvPr/>
            </p:nvSpPr>
            <p:spPr bwMode="auto">
              <a:xfrm>
                <a:off x="1440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992" name="AutoShape 131"/>
              <p:cNvSpPr>
                <a:spLocks noChangeArrowheads="1"/>
              </p:cNvSpPr>
              <p:nvPr/>
            </p:nvSpPr>
            <p:spPr bwMode="auto">
              <a:xfrm>
                <a:off x="1872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984" name="Group 126"/>
            <p:cNvGrpSpPr>
              <a:grpSpLocks/>
            </p:cNvGrpSpPr>
            <p:nvPr/>
          </p:nvGrpSpPr>
          <p:grpSpPr bwMode="auto">
            <a:xfrm>
              <a:off x="576" y="2160"/>
              <a:ext cx="1872" cy="576"/>
              <a:chOff x="576" y="2160"/>
              <a:chExt cx="1872" cy="576"/>
            </a:xfrm>
          </p:grpSpPr>
          <p:sp>
            <p:nvSpPr>
              <p:cNvPr id="125985" name="AutoShape 122"/>
              <p:cNvSpPr>
                <a:spLocks noChangeArrowheads="1"/>
              </p:cNvSpPr>
              <p:nvPr/>
            </p:nvSpPr>
            <p:spPr bwMode="auto">
              <a:xfrm>
                <a:off x="576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986" name="AutoShape 123"/>
              <p:cNvSpPr>
                <a:spLocks noChangeArrowheads="1"/>
              </p:cNvSpPr>
              <p:nvPr/>
            </p:nvSpPr>
            <p:spPr bwMode="auto">
              <a:xfrm>
                <a:off x="1008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987" name="AutoShape 124"/>
              <p:cNvSpPr>
                <a:spLocks noChangeArrowheads="1"/>
              </p:cNvSpPr>
              <p:nvPr/>
            </p:nvSpPr>
            <p:spPr bwMode="auto">
              <a:xfrm>
                <a:off x="1440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988" name="AutoShape 125"/>
              <p:cNvSpPr>
                <a:spLocks noChangeArrowheads="1"/>
              </p:cNvSpPr>
              <p:nvPr/>
            </p:nvSpPr>
            <p:spPr bwMode="auto">
              <a:xfrm>
                <a:off x="1872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25958" name="AutoShape 168"/>
          <p:cNvSpPr>
            <a:spLocks noChangeArrowheads="1"/>
          </p:cNvSpPr>
          <p:nvPr/>
        </p:nvSpPr>
        <p:spPr bwMode="auto">
          <a:xfrm rot="-5400000">
            <a:off x="6503988" y="55372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59" name="AutoShape 169"/>
          <p:cNvSpPr>
            <a:spLocks noChangeArrowheads="1"/>
          </p:cNvSpPr>
          <p:nvPr/>
        </p:nvSpPr>
        <p:spPr bwMode="auto">
          <a:xfrm rot="-5400000">
            <a:off x="5811838" y="55372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60" name="AutoShape 170"/>
          <p:cNvSpPr>
            <a:spLocks noChangeArrowheads="1"/>
          </p:cNvSpPr>
          <p:nvPr/>
        </p:nvSpPr>
        <p:spPr bwMode="auto">
          <a:xfrm rot="-5400000">
            <a:off x="5113338" y="55372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61" name="AutoShape 174"/>
          <p:cNvSpPr>
            <a:spLocks noChangeArrowheads="1"/>
          </p:cNvSpPr>
          <p:nvPr/>
        </p:nvSpPr>
        <p:spPr bwMode="auto">
          <a:xfrm rot="-5400000">
            <a:off x="6729413" y="57531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62" name="AutoShape 175"/>
          <p:cNvSpPr>
            <a:spLocks noChangeArrowheads="1"/>
          </p:cNvSpPr>
          <p:nvPr/>
        </p:nvSpPr>
        <p:spPr bwMode="auto">
          <a:xfrm rot="-5400000">
            <a:off x="6037263" y="57531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63" name="AutoShape 176"/>
          <p:cNvSpPr>
            <a:spLocks noChangeArrowheads="1"/>
          </p:cNvSpPr>
          <p:nvPr/>
        </p:nvSpPr>
        <p:spPr bwMode="auto">
          <a:xfrm rot="-5400000">
            <a:off x="5338763" y="57531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64" name="AutoShape 181"/>
          <p:cNvSpPr>
            <a:spLocks noChangeArrowheads="1"/>
          </p:cNvSpPr>
          <p:nvPr/>
        </p:nvSpPr>
        <p:spPr bwMode="auto">
          <a:xfrm rot="-5400000">
            <a:off x="6503988" y="46863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65" name="AutoShape 182"/>
          <p:cNvSpPr>
            <a:spLocks noChangeArrowheads="1"/>
          </p:cNvSpPr>
          <p:nvPr/>
        </p:nvSpPr>
        <p:spPr bwMode="auto">
          <a:xfrm rot="-5400000">
            <a:off x="5811838" y="46863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66" name="AutoShape 183"/>
          <p:cNvSpPr>
            <a:spLocks noChangeArrowheads="1"/>
          </p:cNvSpPr>
          <p:nvPr/>
        </p:nvSpPr>
        <p:spPr bwMode="auto">
          <a:xfrm rot="-5400000">
            <a:off x="5113338" y="46863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67" name="AutoShape 186"/>
          <p:cNvSpPr>
            <a:spLocks noChangeArrowheads="1"/>
          </p:cNvSpPr>
          <p:nvPr/>
        </p:nvSpPr>
        <p:spPr bwMode="auto">
          <a:xfrm rot="-5400000">
            <a:off x="6729413" y="49022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68" name="AutoShape 187"/>
          <p:cNvSpPr>
            <a:spLocks noChangeArrowheads="1"/>
          </p:cNvSpPr>
          <p:nvPr/>
        </p:nvSpPr>
        <p:spPr bwMode="auto">
          <a:xfrm rot="-5400000">
            <a:off x="6037263" y="49022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69" name="AutoShape 188"/>
          <p:cNvSpPr>
            <a:spLocks noChangeArrowheads="1"/>
          </p:cNvSpPr>
          <p:nvPr/>
        </p:nvSpPr>
        <p:spPr bwMode="auto">
          <a:xfrm rot="-5400000">
            <a:off x="5338763" y="49022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70" name="AutoShape 192"/>
          <p:cNvSpPr>
            <a:spLocks noChangeArrowheads="1"/>
          </p:cNvSpPr>
          <p:nvPr/>
        </p:nvSpPr>
        <p:spPr bwMode="auto">
          <a:xfrm rot="-5400000">
            <a:off x="6510338" y="38354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71" name="AutoShape 193"/>
          <p:cNvSpPr>
            <a:spLocks noChangeArrowheads="1"/>
          </p:cNvSpPr>
          <p:nvPr/>
        </p:nvSpPr>
        <p:spPr bwMode="auto">
          <a:xfrm rot="-5400000">
            <a:off x="5818188" y="38354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72" name="AutoShape 194"/>
          <p:cNvSpPr>
            <a:spLocks noChangeArrowheads="1"/>
          </p:cNvSpPr>
          <p:nvPr/>
        </p:nvSpPr>
        <p:spPr bwMode="auto">
          <a:xfrm rot="-5400000">
            <a:off x="5119688" y="38354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73" name="AutoShape 197"/>
          <p:cNvSpPr>
            <a:spLocks noChangeArrowheads="1"/>
          </p:cNvSpPr>
          <p:nvPr/>
        </p:nvSpPr>
        <p:spPr bwMode="auto">
          <a:xfrm rot="-5400000">
            <a:off x="6735763" y="40513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74" name="AutoShape 198"/>
          <p:cNvSpPr>
            <a:spLocks noChangeArrowheads="1"/>
          </p:cNvSpPr>
          <p:nvPr/>
        </p:nvSpPr>
        <p:spPr bwMode="auto">
          <a:xfrm rot="-5400000">
            <a:off x="6043613" y="40513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75" name="AutoShape 199"/>
          <p:cNvSpPr>
            <a:spLocks noChangeArrowheads="1"/>
          </p:cNvSpPr>
          <p:nvPr/>
        </p:nvSpPr>
        <p:spPr bwMode="auto">
          <a:xfrm rot="-5400000">
            <a:off x="5345113" y="40513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76" name="AutoShape 203"/>
          <p:cNvSpPr>
            <a:spLocks noChangeArrowheads="1"/>
          </p:cNvSpPr>
          <p:nvPr/>
        </p:nvSpPr>
        <p:spPr bwMode="auto">
          <a:xfrm rot="-5400000">
            <a:off x="6516688" y="29718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77" name="AutoShape 204"/>
          <p:cNvSpPr>
            <a:spLocks noChangeArrowheads="1"/>
          </p:cNvSpPr>
          <p:nvPr/>
        </p:nvSpPr>
        <p:spPr bwMode="auto">
          <a:xfrm rot="-5400000">
            <a:off x="5824538" y="29718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78" name="AutoShape 205"/>
          <p:cNvSpPr>
            <a:spLocks noChangeArrowheads="1"/>
          </p:cNvSpPr>
          <p:nvPr/>
        </p:nvSpPr>
        <p:spPr bwMode="auto">
          <a:xfrm rot="-5400000">
            <a:off x="5126038" y="29718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79" name="AutoShape 208"/>
          <p:cNvSpPr>
            <a:spLocks noChangeArrowheads="1"/>
          </p:cNvSpPr>
          <p:nvPr/>
        </p:nvSpPr>
        <p:spPr bwMode="auto">
          <a:xfrm rot="-5400000">
            <a:off x="6742113" y="31877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80" name="AutoShape 209"/>
          <p:cNvSpPr>
            <a:spLocks noChangeArrowheads="1"/>
          </p:cNvSpPr>
          <p:nvPr/>
        </p:nvSpPr>
        <p:spPr bwMode="auto">
          <a:xfrm rot="-5400000">
            <a:off x="6049963" y="31877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/>
          </a:p>
        </p:txBody>
      </p:sp>
      <p:sp>
        <p:nvSpPr>
          <p:cNvPr id="125981" name="AutoShape 210"/>
          <p:cNvSpPr>
            <a:spLocks noChangeArrowheads="1"/>
          </p:cNvSpPr>
          <p:nvPr/>
        </p:nvSpPr>
        <p:spPr bwMode="auto">
          <a:xfrm rot="-5400000">
            <a:off x="5351463" y="31877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8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002" name="Group 29"/>
          <p:cNvGrpSpPr>
            <a:grpSpLocks/>
          </p:cNvGrpSpPr>
          <p:nvPr/>
        </p:nvGrpSpPr>
        <p:grpSpPr bwMode="auto">
          <a:xfrm>
            <a:off x="457200" y="4343400"/>
            <a:ext cx="3200400" cy="457200"/>
            <a:chOff x="288" y="2160"/>
            <a:chExt cx="2016" cy="288"/>
          </a:xfrm>
        </p:grpSpPr>
        <p:sp>
          <p:nvSpPr>
            <p:cNvPr id="128053" name="Rectangle 30"/>
            <p:cNvSpPr>
              <a:spLocks noChangeArrowheads="1"/>
            </p:cNvSpPr>
            <p:nvPr/>
          </p:nvSpPr>
          <p:spPr bwMode="auto">
            <a:xfrm>
              <a:off x="288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54" name="Rectangle 31"/>
            <p:cNvSpPr>
              <a:spLocks noChangeArrowheads="1"/>
            </p:cNvSpPr>
            <p:nvPr/>
          </p:nvSpPr>
          <p:spPr bwMode="auto">
            <a:xfrm>
              <a:off x="576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55" name="Rectangle 32"/>
            <p:cNvSpPr>
              <a:spLocks noChangeArrowheads="1"/>
            </p:cNvSpPr>
            <p:nvPr/>
          </p:nvSpPr>
          <p:spPr bwMode="auto">
            <a:xfrm>
              <a:off x="864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56" name="Rectangle 33"/>
            <p:cNvSpPr>
              <a:spLocks noChangeArrowheads="1"/>
            </p:cNvSpPr>
            <p:nvPr/>
          </p:nvSpPr>
          <p:spPr bwMode="auto">
            <a:xfrm>
              <a:off x="1152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57" name="Rectangle 34"/>
            <p:cNvSpPr>
              <a:spLocks noChangeArrowheads="1"/>
            </p:cNvSpPr>
            <p:nvPr/>
          </p:nvSpPr>
          <p:spPr bwMode="auto">
            <a:xfrm>
              <a:off x="1440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58" name="Rectangle 35"/>
            <p:cNvSpPr>
              <a:spLocks noChangeArrowheads="1"/>
            </p:cNvSpPr>
            <p:nvPr/>
          </p:nvSpPr>
          <p:spPr bwMode="auto">
            <a:xfrm>
              <a:off x="1728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59" name="Rectangle 36"/>
            <p:cNvSpPr>
              <a:spLocks noChangeArrowheads="1"/>
            </p:cNvSpPr>
            <p:nvPr/>
          </p:nvSpPr>
          <p:spPr bwMode="auto">
            <a:xfrm>
              <a:off x="2016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8003" name="Group 21"/>
          <p:cNvGrpSpPr>
            <a:grpSpLocks/>
          </p:cNvGrpSpPr>
          <p:nvPr/>
        </p:nvGrpSpPr>
        <p:grpSpPr bwMode="auto">
          <a:xfrm>
            <a:off x="457200" y="3886200"/>
            <a:ext cx="3200400" cy="457200"/>
            <a:chOff x="288" y="2160"/>
            <a:chExt cx="2016" cy="288"/>
          </a:xfrm>
        </p:grpSpPr>
        <p:sp>
          <p:nvSpPr>
            <p:cNvPr id="128046" name="Rectangle 22"/>
            <p:cNvSpPr>
              <a:spLocks noChangeArrowheads="1"/>
            </p:cNvSpPr>
            <p:nvPr/>
          </p:nvSpPr>
          <p:spPr bwMode="auto">
            <a:xfrm>
              <a:off x="288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47" name="Rectangle 23"/>
            <p:cNvSpPr>
              <a:spLocks noChangeArrowheads="1"/>
            </p:cNvSpPr>
            <p:nvPr/>
          </p:nvSpPr>
          <p:spPr bwMode="auto">
            <a:xfrm>
              <a:off x="576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48" name="Rectangle 24"/>
            <p:cNvSpPr>
              <a:spLocks noChangeArrowheads="1"/>
            </p:cNvSpPr>
            <p:nvPr/>
          </p:nvSpPr>
          <p:spPr bwMode="auto">
            <a:xfrm>
              <a:off x="864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49" name="Rectangle 25"/>
            <p:cNvSpPr>
              <a:spLocks noChangeArrowheads="1"/>
            </p:cNvSpPr>
            <p:nvPr/>
          </p:nvSpPr>
          <p:spPr bwMode="auto">
            <a:xfrm>
              <a:off x="1152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50" name="Rectangle 26"/>
            <p:cNvSpPr>
              <a:spLocks noChangeArrowheads="1"/>
            </p:cNvSpPr>
            <p:nvPr/>
          </p:nvSpPr>
          <p:spPr bwMode="auto">
            <a:xfrm>
              <a:off x="1440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51" name="Rectangle 27"/>
            <p:cNvSpPr>
              <a:spLocks noChangeArrowheads="1"/>
            </p:cNvSpPr>
            <p:nvPr/>
          </p:nvSpPr>
          <p:spPr bwMode="auto">
            <a:xfrm>
              <a:off x="1728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52" name="Rectangle 28"/>
            <p:cNvSpPr>
              <a:spLocks noChangeArrowheads="1"/>
            </p:cNvSpPr>
            <p:nvPr/>
          </p:nvSpPr>
          <p:spPr bwMode="auto">
            <a:xfrm>
              <a:off x="2016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Advantages of Arrays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Distributive Property</a:t>
            </a:r>
          </a:p>
          <a:p>
            <a:pPr eaLnBrk="1" hangingPunct="1">
              <a:defRPr/>
            </a:pPr>
            <a:endParaRPr lang="en-US" sz="160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/>
              <a:t> 3(5 + 2)         =    3 x 5 + 3 x 2</a:t>
            </a:r>
          </a:p>
        </p:txBody>
      </p:sp>
      <p:grpSp>
        <p:nvGrpSpPr>
          <p:cNvPr id="128006" name="Group 20"/>
          <p:cNvGrpSpPr>
            <a:grpSpLocks/>
          </p:cNvGrpSpPr>
          <p:nvPr/>
        </p:nvGrpSpPr>
        <p:grpSpPr bwMode="auto">
          <a:xfrm>
            <a:off x="457200" y="3429000"/>
            <a:ext cx="3200400" cy="457200"/>
            <a:chOff x="288" y="2160"/>
            <a:chExt cx="2016" cy="288"/>
          </a:xfrm>
        </p:grpSpPr>
        <p:sp>
          <p:nvSpPr>
            <p:cNvPr id="128039" name="Rectangle 6"/>
            <p:cNvSpPr>
              <a:spLocks noChangeArrowheads="1"/>
            </p:cNvSpPr>
            <p:nvPr/>
          </p:nvSpPr>
          <p:spPr bwMode="auto">
            <a:xfrm>
              <a:off x="288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40" name="Rectangle 7"/>
            <p:cNvSpPr>
              <a:spLocks noChangeArrowheads="1"/>
            </p:cNvSpPr>
            <p:nvPr/>
          </p:nvSpPr>
          <p:spPr bwMode="auto">
            <a:xfrm>
              <a:off x="576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41" name="Rectangle 8"/>
            <p:cNvSpPr>
              <a:spLocks noChangeArrowheads="1"/>
            </p:cNvSpPr>
            <p:nvPr/>
          </p:nvSpPr>
          <p:spPr bwMode="auto">
            <a:xfrm>
              <a:off x="864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42" name="Rectangle 9"/>
            <p:cNvSpPr>
              <a:spLocks noChangeArrowheads="1"/>
            </p:cNvSpPr>
            <p:nvPr/>
          </p:nvSpPr>
          <p:spPr bwMode="auto">
            <a:xfrm>
              <a:off x="1152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43" name="Rectangle 10"/>
            <p:cNvSpPr>
              <a:spLocks noChangeArrowheads="1"/>
            </p:cNvSpPr>
            <p:nvPr/>
          </p:nvSpPr>
          <p:spPr bwMode="auto">
            <a:xfrm>
              <a:off x="1440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44" name="Rectangle 11"/>
            <p:cNvSpPr>
              <a:spLocks noChangeArrowheads="1"/>
            </p:cNvSpPr>
            <p:nvPr/>
          </p:nvSpPr>
          <p:spPr bwMode="auto">
            <a:xfrm>
              <a:off x="1728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45" name="Rectangle 12"/>
            <p:cNvSpPr>
              <a:spLocks noChangeArrowheads="1"/>
            </p:cNvSpPr>
            <p:nvPr/>
          </p:nvSpPr>
          <p:spPr bwMode="auto">
            <a:xfrm>
              <a:off x="2016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8007" name="Rectangle 13"/>
          <p:cNvSpPr>
            <a:spLocks noChangeArrowheads="1"/>
          </p:cNvSpPr>
          <p:nvPr/>
        </p:nvSpPr>
        <p:spPr bwMode="auto">
          <a:xfrm>
            <a:off x="457200" y="3429000"/>
            <a:ext cx="22860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08" name="Rectangle 14"/>
          <p:cNvSpPr>
            <a:spLocks noChangeArrowheads="1"/>
          </p:cNvSpPr>
          <p:nvPr/>
        </p:nvSpPr>
        <p:spPr bwMode="auto">
          <a:xfrm>
            <a:off x="2743200" y="3429000"/>
            <a:ext cx="9144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09" name="Rectangle 16"/>
          <p:cNvSpPr>
            <a:spLocks noChangeArrowheads="1"/>
          </p:cNvSpPr>
          <p:nvPr/>
        </p:nvSpPr>
        <p:spPr bwMode="auto">
          <a:xfrm>
            <a:off x="457200" y="3886200"/>
            <a:ext cx="22860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10" name="Rectangle 17"/>
          <p:cNvSpPr>
            <a:spLocks noChangeArrowheads="1"/>
          </p:cNvSpPr>
          <p:nvPr/>
        </p:nvSpPr>
        <p:spPr bwMode="auto">
          <a:xfrm>
            <a:off x="457200" y="4343400"/>
            <a:ext cx="22860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11" name="Rectangle 18"/>
          <p:cNvSpPr>
            <a:spLocks noChangeArrowheads="1"/>
          </p:cNvSpPr>
          <p:nvPr/>
        </p:nvSpPr>
        <p:spPr bwMode="auto">
          <a:xfrm>
            <a:off x="2743200" y="3886200"/>
            <a:ext cx="9144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12" name="Rectangle 19"/>
          <p:cNvSpPr>
            <a:spLocks noChangeArrowheads="1"/>
          </p:cNvSpPr>
          <p:nvPr/>
        </p:nvSpPr>
        <p:spPr bwMode="auto">
          <a:xfrm>
            <a:off x="2743200" y="4343400"/>
            <a:ext cx="9144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8013" name="Group 37"/>
          <p:cNvGrpSpPr>
            <a:grpSpLocks/>
          </p:cNvGrpSpPr>
          <p:nvPr/>
        </p:nvGrpSpPr>
        <p:grpSpPr bwMode="auto">
          <a:xfrm>
            <a:off x="5029200" y="3429000"/>
            <a:ext cx="3200400" cy="457200"/>
            <a:chOff x="288" y="2160"/>
            <a:chExt cx="2016" cy="288"/>
          </a:xfrm>
        </p:grpSpPr>
        <p:sp>
          <p:nvSpPr>
            <p:cNvPr id="128032" name="Rectangle 38"/>
            <p:cNvSpPr>
              <a:spLocks noChangeArrowheads="1"/>
            </p:cNvSpPr>
            <p:nvPr/>
          </p:nvSpPr>
          <p:spPr bwMode="auto">
            <a:xfrm>
              <a:off x="288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33" name="Rectangle 39"/>
            <p:cNvSpPr>
              <a:spLocks noChangeArrowheads="1"/>
            </p:cNvSpPr>
            <p:nvPr/>
          </p:nvSpPr>
          <p:spPr bwMode="auto">
            <a:xfrm>
              <a:off x="576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34" name="Rectangle 40"/>
            <p:cNvSpPr>
              <a:spLocks noChangeArrowheads="1"/>
            </p:cNvSpPr>
            <p:nvPr/>
          </p:nvSpPr>
          <p:spPr bwMode="auto">
            <a:xfrm>
              <a:off x="864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35" name="Rectangle 41"/>
            <p:cNvSpPr>
              <a:spLocks noChangeArrowheads="1"/>
            </p:cNvSpPr>
            <p:nvPr/>
          </p:nvSpPr>
          <p:spPr bwMode="auto">
            <a:xfrm>
              <a:off x="1152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36" name="Rectangle 42"/>
            <p:cNvSpPr>
              <a:spLocks noChangeArrowheads="1"/>
            </p:cNvSpPr>
            <p:nvPr/>
          </p:nvSpPr>
          <p:spPr bwMode="auto">
            <a:xfrm>
              <a:off x="1440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37" name="Rectangle 43"/>
            <p:cNvSpPr>
              <a:spLocks noChangeArrowheads="1"/>
            </p:cNvSpPr>
            <p:nvPr/>
          </p:nvSpPr>
          <p:spPr bwMode="auto">
            <a:xfrm>
              <a:off x="1728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38" name="Rectangle 44"/>
            <p:cNvSpPr>
              <a:spLocks noChangeArrowheads="1"/>
            </p:cNvSpPr>
            <p:nvPr/>
          </p:nvSpPr>
          <p:spPr bwMode="auto">
            <a:xfrm>
              <a:off x="2016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8014" name="Group 45"/>
          <p:cNvGrpSpPr>
            <a:grpSpLocks/>
          </p:cNvGrpSpPr>
          <p:nvPr/>
        </p:nvGrpSpPr>
        <p:grpSpPr bwMode="auto">
          <a:xfrm>
            <a:off x="5029200" y="3886200"/>
            <a:ext cx="3200400" cy="457200"/>
            <a:chOff x="288" y="2160"/>
            <a:chExt cx="2016" cy="288"/>
          </a:xfrm>
        </p:grpSpPr>
        <p:sp>
          <p:nvSpPr>
            <p:cNvPr id="128025" name="Rectangle 46"/>
            <p:cNvSpPr>
              <a:spLocks noChangeArrowheads="1"/>
            </p:cNvSpPr>
            <p:nvPr/>
          </p:nvSpPr>
          <p:spPr bwMode="auto">
            <a:xfrm>
              <a:off x="288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26" name="Rectangle 47"/>
            <p:cNvSpPr>
              <a:spLocks noChangeArrowheads="1"/>
            </p:cNvSpPr>
            <p:nvPr/>
          </p:nvSpPr>
          <p:spPr bwMode="auto">
            <a:xfrm>
              <a:off x="576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27" name="Rectangle 48"/>
            <p:cNvSpPr>
              <a:spLocks noChangeArrowheads="1"/>
            </p:cNvSpPr>
            <p:nvPr/>
          </p:nvSpPr>
          <p:spPr bwMode="auto">
            <a:xfrm>
              <a:off x="864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28" name="Rectangle 49"/>
            <p:cNvSpPr>
              <a:spLocks noChangeArrowheads="1"/>
            </p:cNvSpPr>
            <p:nvPr/>
          </p:nvSpPr>
          <p:spPr bwMode="auto">
            <a:xfrm>
              <a:off x="1152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29" name="Rectangle 50"/>
            <p:cNvSpPr>
              <a:spLocks noChangeArrowheads="1"/>
            </p:cNvSpPr>
            <p:nvPr/>
          </p:nvSpPr>
          <p:spPr bwMode="auto">
            <a:xfrm>
              <a:off x="1440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30" name="Rectangle 51"/>
            <p:cNvSpPr>
              <a:spLocks noChangeArrowheads="1"/>
            </p:cNvSpPr>
            <p:nvPr/>
          </p:nvSpPr>
          <p:spPr bwMode="auto">
            <a:xfrm>
              <a:off x="1728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31" name="Rectangle 52"/>
            <p:cNvSpPr>
              <a:spLocks noChangeArrowheads="1"/>
            </p:cNvSpPr>
            <p:nvPr/>
          </p:nvSpPr>
          <p:spPr bwMode="auto">
            <a:xfrm>
              <a:off x="2016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8015" name="Group 53"/>
          <p:cNvGrpSpPr>
            <a:grpSpLocks/>
          </p:cNvGrpSpPr>
          <p:nvPr/>
        </p:nvGrpSpPr>
        <p:grpSpPr bwMode="auto">
          <a:xfrm>
            <a:off x="5029200" y="4343400"/>
            <a:ext cx="3200400" cy="457200"/>
            <a:chOff x="288" y="2160"/>
            <a:chExt cx="2016" cy="288"/>
          </a:xfrm>
        </p:grpSpPr>
        <p:sp>
          <p:nvSpPr>
            <p:cNvPr id="128018" name="Rectangle 54"/>
            <p:cNvSpPr>
              <a:spLocks noChangeArrowheads="1"/>
            </p:cNvSpPr>
            <p:nvPr/>
          </p:nvSpPr>
          <p:spPr bwMode="auto">
            <a:xfrm>
              <a:off x="288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19" name="Rectangle 55"/>
            <p:cNvSpPr>
              <a:spLocks noChangeArrowheads="1"/>
            </p:cNvSpPr>
            <p:nvPr/>
          </p:nvSpPr>
          <p:spPr bwMode="auto">
            <a:xfrm>
              <a:off x="576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20" name="Rectangle 56"/>
            <p:cNvSpPr>
              <a:spLocks noChangeArrowheads="1"/>
            </p:cNvSpPr>
            <p:nvPr/>
          </p:nvSpPr>
          <p:spPr bwMode="auto">
            <a:xfrm>
              <a:off x="864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21" name="Rectangle 57"/>
            <p:cNvSpPr>
              <a:spLocks noChangeArrowheads="1"/>
            </p:cNvSpPr>
            <p:nvPr/>
          </p:nvSpPr>
          <p:spPr bwMode="auto">
            <a:xfrm>
              <a:off x="1152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22" name="Rectangle 58"/>
            <p:cNvSpPr>
              <a:spLocks noChangeArrowheads="1"/>
            </p:cNvSpPr>
            <p:nvPr/>
          </p:nvSpPr>
          <p:spPr bwMode="auto">
            <a:xfrm>
              <a:off x="1440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23" name="Rectangle 59"/>
            <p:cNvSpPr>
              <a:spLocks noChangeArrowheads="1"/>
            </p:cNvSpPr>
            <p:nvPr/>
          </p:nvSpPr>
          <p:spPr bwMode="auto">
            <a:xfrm>
              <a:off x="1728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24" name="Rectangle 60"/>
            <p:cNvSpPr>
              <a:spLocks noChangeArrowheads="1"/>
            </p:cNvSpPr>
            <p:nvPr/>
          </p:nvSpPr>
          <p:spPr bwMode="auto">
            <a:xfrm>
              <a:off x="2016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8016" name="Rectangle 61"/>
          <p:cNvSpPr>
            <a:spLocks noChangeArrowheads="1"/>
          </p:cNvSpPr>
          <p:nvPr/>
        </p:nvSpPr>
        <p:spPr bwMode="auto">
          <a:xfrm>
            <a:off x="5029200" y="3429000"/>
            <a:ext cx="2286000" cy="13716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17" name="Rectangle 62"/>
          <p:cNvSpPr>
            <a:spLocks noChangeArrowheads="1"/>
          </p:cNvSpPr>
          <p:nvPr/>
        </p:nvSpPr>
        <p:spPr bwMode="auto">
          <a:xfrm>
            <a:off x="7315200" y="3429000"/>
            <a:ext cx="914400" cy="13716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743200" y="3429000"/>
            <a:ext cx="0" cy="1371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4038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26568"/>
            <a:ext cx="6870700" cy="9318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Advantages of Arrays</a:t>
            </a:r>
            <a:br>
              <a:rPr lang="en-US" sz="4000" dirty="0" smtClean="0"/>
            </a:br>
            <a:r>
              <a:rPr lang="en-US" sz="4000" dirty="0" smtClean="0"/>
              <a:t>as a Model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They can be used to support students in learning facts by breaking problem into smaller, known problems</a:t>
            </a:r>
          </a:p>
          <a:p>
            <a:pPr lvl="1" eaLnBrk="1" hangingPunct="1">
              <a:defRPr/>
            </a:pPr>
            <a:r>
              <a:rPr lang="en-US" smtClean="0"/>
              <a:t>For example, 7 x 8</a:t>
            </a:r>
          </a:p>
        </p:txBody>
      </p:sp>
      <p:sp>
        <p:nvSpPr>
          <p:cNvPr id="193540" name="Rectangle 4"/>
          <p:cNvSpPr>
            <a:spLocks noChangeArrowheads="1"/>
          </p:cNvSpPr>
          <p:nvPr/>
        </p:nvSpPr>
        <p:spPr bwMode="auto">
          <a:xfrm>
            <a:off x="1600200" y="4194175"/>
            <a:ext cx="1828800" cy="1600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1" name="Text Box 5"/>
          <p:cNvSpPr txBox="1">
            <a:spLocks noChangeArrowheads="1"/>
          </p:cNvSpPr>
          <p:nvPr/>
        </p:nvSpPr>
        <p:spPr bwMode="auto">
          <a:xfrm>
            <a:off x="1276350" y="464185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7</a:t>
            </a:r>
          </a:p>
        </p:txBody>
      </p:sp>
      <p:sp>
        <p:nvSpPr>
          <p:cNvPr id="193542" name="Text Box 6"/>
          <p:cNvSpPr txBox="1">
            <a:spLocks noChangeArrowheads="1"/>
          </p:cNvSpPr>
          <p:nvPr/>
        </p:nvSpPr>
        <p:spPr bwMode="auto">
          <a:xfrm>
            <a:off x="2286000" y="3733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8</a:t>
            </a:r>
          </a:p>
        </p:txBody>
      </p:sp>
      <p:sp>
        <p:nvSpPr>
          <p:cNvPr id="193543" name="Text Box 7"/>
          <p:cNvSpPr txBox="1">
            <a:spLocks noChangeArrowheads="1"/>
          </p:cNvSpPr>
          <p:nvPr/>
        </p:nvSpPr>
        <p:spPr bwMode="auto">
          <a:xfrm>
            <a:off x="2901950" y="4114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3</a:t>
            </a:r>
          </a:p>
        </p:txBody>
      </p:sp>
      <p:sp>
        <p:nvSpPr>
          <p:cNvPr id="193544" name="Text Box 8"/>
          <p:cNvSpPr txBox="1">
            <a:spLocks noChangeArrowheads="1"/>
          </p:cNvSpPr>
          <p:nvPr/>
        </p:nvSpPr>
        <p:spPr bwMode="auto">
          <a:xfrm>
            <a:off x="2057400" y="4114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5</a:t>
            </a:r>
          </a:p>
        </p:txBody>
      </p:sp>
      <p:sp>
        <p:nvSpPr>
          <p:cNvPr id="193545" name="Line 9"/>
          <p:cNvSpPr>
            <a:spLocks noChangeShapeType="1"/>
          </p:cNvSpPr>
          <p:nvPr/>
        </p:nvSpPr>
        <p:spPr bwMode="auto">
          <a:xfrm>
            <a:off x="2711450" y="4194175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6" name="Line 10"/>
          <p:cNvSpPr>
            <a:spLocks noChangeShapeType="1"/>
          </p:cNvSpPr>
          <p:nvPr/>
        </p:nvSpPr>
        <p:spPr bwMode="auto">
          <a:xfrm flipV="1">
            <a:off x="2349500" y="3902075"/>
            <a:ext cx="228600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7" name="Text Box 11"/>
          <p:cNvSpPr txBox="1">
            <a:spLocks noChangeArrowheads="1"/>
          </p:cNvSpPr>
          <p:nvPr/>
        </p:nvSpPr>
        <p:spPr bwMode="auto">
          <a:xfrm>
            <a:off x="1901825" y="4924425"/>
            <a:ext cx="606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35</a:t>
            </a:r>
          </a:p>
        </p:txBody>
      </p:sp>
      <p:sp>
        <p:nvSpPr>
          <p:cNvPr id="193548" name="Text Box 12"/>
          <p:cNvSpPr txBox="1">
            <a:spLocks noChangeArrowheads="1"/>
          </p:cNvSpPr>
          <p:nvPr/>
        </p:nvSpPr>
        <p:spPr bwMode="auto">
          <a:xfrm>
            <a:off x="2744788" y="4933950"/>
            <a:ext cx="606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21</a:t>
            </a:r>
          </a:p>
        </p:txBody>
      </p:sp>
      <p:sp>
        <p:nvSpPr>
          <p:cNvPr id="193549" name="Text Box 13"/>
          <p:cNvSpPr txBox="1">
            <a:spLocks noChangeArrowheads="1"/>
          </p:cNvSpPr>
          <p:nvPr/>
        </p:nvSpPr>
        <p:spPr bwMode="auto">
          <a:xfrm>
            <a:off x="3238500" y="4911725"/>
            <a:ext cx="1187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= 56</a:t>
            </a:r>
          </a:p>
        </p:txBody>
      </p:sp>
      <p:sp>
        <p:nvSpPr>
          <p:cNvPr id="193550" name="Text Box 14"/>
          <p:cNvSpPr txBox="1">
            <a:spLocks noChangeArrowheads="1"/>
          </p:cNvSpPr>
          <p:nvPr/>
        </p:nvSpPr>
        <p:spPr bwMode="auto">
          <a:xfrm>
            <a:off x="2373313" y="4881563"/>
            <a:ext cx="606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+</a:t>
            </a:r>
          </a:p>
        </p:txBody>
      </p:sp>
      <p:sp>
        <p:nvSpPr>
          <p:cNvPr id="193551" name="Rectangle 15"/>
          <p:cNvSpPr>
            <a:spLocks noChangeArrowheads="1"/>
          </p:cNvSpPr>
          <p:nvPr/>
        </p:nvSpPr>
        <p:spPr bwMode="auto">
          <a:xfrm>
            <a:off x="5453063" y="4200525"/>
            <a:ext cx="1828800" cy="1600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2" name="Text Box 16"/>
          <p:cNvSpPr txBox="1">
            <a:spLocks noChangeArrowheads="1"/>
          </p:cNvSpPr>
          <p:nvPr/>
        </p:nvSpPr>
        <p:spPr bwMode="auto">
          <a:xfrm>
            <a:off x="5167313" y="47371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7</a:t>
            </a:r>
          </a:p>
        </p:txBody>
      </p:sp>
      <p:sp>
        <p:nvSpPr>
          <p:cNvPr id="193553" name="Text Box 17"/>
          <p:cNvSpPr txBox="1">
            <a:spLocks noChangeArrowheads="1"/>
          </p:cNvSpPr>
          <p:nvPr/>
        </p:nvSpPr>
        <p:spPr bwMode="auto">
          <a:xfrm>
            <a:off x="6126163" y="381952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8</a:t>
            </a:r>
          </a:p>
        </p:txBody>
      </p:sp>
      <p:sp>
        <p:nvSpPr>
          <p:cNvPr id="193554" name="Line 18"/>
          <p:cNvSpPr>
            <a:spLocks noChangeShapeType="1"/>
          </p:cNvSpPr>
          <p:nvPr/>
        </p:nvSpPr>
        <p:spPr bwMode="auto">
          <a:xfrm>
            <a:off x="6334125" y="4191000"/>
            <a:ext cx="0" cy="1597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5" name="Text Box 19"/>
          <p:cNvSpPr txBox="1">
            <a:spLocks noChangeArrowheads="1"/>
          </p:cNvSpPr>
          <p:nvPr/>
        </p:nvSpPr>
        <p:spPr bwMode="auto">
          <a:xfrm>
            <a:off x="6567488" y="409892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4</a:t>
            </a:r>
          </a:p>
        </p:txBody>
      </p:sp>
      <p:sp>
        <p:nvSpPr>
          <p:cNvPr id="193556" name="Text Box 20"/>
          <p:cNvSpPr txBox="1">
            <a:spLocks noChangeArrowheads="1"/>
          </p:cNvSpPr>
          <p:nvPr/>
        </p:nvSpPr>
        <p:spPr bwMode="auto">
          <a:xfrm>
            <a:off x="5702300" y="4114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4</a:t>
            </a:r>
          </a:p>
        </p:txBody>
      </p:sp>
      <p:sp>
        <p:nvSpPr>
          <p:cNvPr id="193557" name="Line 21"/>
          <p:cNvSpPr>
            <a:spLocks noChangeShapeType="1"/>
          </p:cNvSpPr>
          <p:nvPr/>
        </p:nvSpPr>
        <p:spPr bwMode="auto">
          <a:xfrm flipV="1">
            <a:off x="6218238" y="3906838"/>
            <a:ext cx="198437" cy="2492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8" name="Text Box 22"/>
          <p:cNvSpPr txBox="1">
            <a:spLocks noChangeArrowheads="1"/>
          </p:cNvSpPr>
          <p:nvPr/>
        </p:nvSpPr>
        <p:spPr bwMode="auto">
          <a:xfrm>
            <a:off x="5611813" y="4956175"/>
            <a:ext cx="588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28</a:t>
            </a:r>
          </a:p>
        </p:txBody>
      </p:sp>
      <p:sp>
        <p:nvSpPr>
          <p:cNvPr id="193559" name="Text Box 23"/>
          <p:cNvSpPr txBox="1">
            <a:spLocks noChangeArrowheads="1"/>
          </p:cNvSpPr>
          <p:nvPr/>
        </p:nvSpPr>
        <p:spPr bwMode="auto">
          <a:xfrm>
            <a:off x="6472238" y="4968875"/>
            <a:ext cx="6397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28 </a:t>
            </a:r>
          </a:p>
        </p:txBody>
      </p:sp>
      <p:sp>
        <p:nvSpPr>
          <p:cNvPr id="193560" name="Text Box 24"/>
          <p:cNvSpPr txBox="1">
            <a:spLocks noChangeArrowheads="1"/>
          </p:cNvSpPr>
          <p:nvPr/>
        </p:nvSpPr>
        <p:spPr bwMode="auto">
          <a:xfrm>
            <a:off x="7045325" y="4962525"/>
            <a:ext cx="1187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= 56</a:t>
            </a:r>
          </a:p>
        </p:txBody>
      </p:sp>
      <p:sp>
        <p:nvSpPr>
          <p:cNvPr id="193561" name="Text Box 25"/>
          <p:cNvSpPr txBox="1">
            <a:spLocks noChangeArrowheads="1"/>
          </p:cNvSpPr>
          <p:nvPr/>
        </p:nvSpPr>
        <p:spPr bwMode="auto">
          <a:xfrm>
            <a:off x="6102350" y="4987925"/>
            <a:ext cx="466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10736841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build="p"/>
      <p:bldP spid="193540" grpId="0" animBg="1"/>
      <p:bldP spid="193541" grpId="0"/>
      <p:bldP spid="193542" grpId="0"/>
      <p:bldP spid="193543" grpId="0"/>
      <p:bldP spid="193544" grpId="0"/>
      <p:bldP spid="193545" grpId="0" animBg="1"/>
      <p:bldP spid="193546" grpId="0" animBg="1"/>
      <p:bldP spid="193547" grpId="0"/>
      <p:bldP spid="193548" grpId="0"/>
      <p:bldP spid="193549" grpId="0"/>
      <p:bldP spid="193550" grpId="0"/>
      <p:bldP spid="193551" grpId="0" animBg="1"/>
      <p:bldP spid="193552" grpId="0"/>
      <p:bldP spid="193553" grpId="0"/>
      <p:bldP spid="193554" grpId="0" animBg="1"/>
      <p:bldP spid="193555" grpId="0"/>
      <p:bldP spid="193556" grpId="0"/>
      <p:bldP spid="193557" grpId="0" animBg="1"/>
      <p:bldP spid="193558" grpId="0"/>
      <p:bldP spid="193559" grpId="0"/>
      <p:bldP spid="193560" grpId="0"/>
      <p:bldP spid="19356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066800"/>
          </a:xfrm>
        </p:spPr>
        <p:txBody>
          <a:bodyPr/>
          <a:lstStyle/>
          <a:p>
            <a:r>
              <a:rPr lang="en-US" dirty="0" smtClean="0"/>
              <a:t>Teaching Multiplication Facts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828800" y="1143000"/>
            <a:ext cx="2743200" cy="27432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820779" y="3878179"/>
            <a:ext cx="2743200" cy="27432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572000" y="3886200"/>
            <a:ext cx="2743200" cy="27432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572000" y="1143000"/>
            <a:ext cx="2743200" cy="27432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2222212"/>
            <a:ext cx="27432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1</a:t>
            </a:r>
            <a:r>
              <a:rPr lang="en-US" sz="3200" baseline="30000" dirty="0" smtClean="0">
                <a:solidFill>
                  <a:schemeClr val="tx2"/>
                </a:solidFill>
              </a:rPr>
              <a:t>st</a:t>
            </a:r>
            <a:r>
              <a:rPr lang="en-US" sz="3200" dirty="0" smtClean="0">
                <a:solidFill>
                  <a:schemeClr val="tx2"/>
                </a:solidFill>
              </a:rPr>
              <a:t> group</a:t>
            </a:r>
          </a:p>
        </p:txBody>
      </p:sp>
    </p:spTree>
    <p:extLst>
      <p:ext uri="{BB962C8B-B14F-4D97-AF65-F5344CB8AC3E}">
        <p14:creationId xmlns:p14="http://schemas.microsoft.com/office/powerpoint/2010/main" val="234669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Repeated addition</a:t>
            </a:r>
          </a:p>
          <a:p>
            <a:r>
              <a:rPr lang="en-US" dirty="0" smtClean="0"/>
              <a:t>Skip counting</a:t>
            </a:r>
          </a:p>
          <a:p>
            <a:r>
              <a:rPr lang="en-US" dirty="0" smtClean="0"/>
              <a:t>Drawing arrays and counting</a:t>
            </a:r>
          </a:p>
          <a:p>
            <a:r>
              <a:rPr lang="en-US" dirty="0" smtClean="0"/>
              <a:t>Connect to prior knowledge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b="1" i="1" dirty="0" smtClean="0"/>
              <a:t>Build to automaticity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12388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Multiplication</a:t>
            </a:r>
          </a:p>
        </p:txBody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3352800"/>
          </a:xfrm>
        </p:spPr>
        <p:txBody>
          <a:bodyPr/>
          <a:lstStyle/>
          <a:p>
            <a:r>
              <a:rPr lang="en-US" dirty="0" smtClean="0"/>
              <a:t>3 </a:t>
            </a:r>
            <a:r>
              <a:rPr lang="en-US" dirty="0"/>
              <a:t>x </a:t>
            </a:r>
            <a:r>
              <a:rPr lang="en-US" dirty="0" smtClean="0"/>
              <a:t>2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 lvl="1"/>
            <a:r>
              <a:rPr lang="en-US" sz="3200" dirty="0" smtClean="0"/>
              <a:t>3 </a:t>
            </a:r>
            <a:r>
              <a:rPr lang="en-US" sz="3200" dirty="0"/>
              <a:t>groups of 2</a:t>
            </a:r>
          </a:p>
          <a:p>
            <a:pPr lvl="1">
              <a:buFontTx/>
              <a:buNone/>
            </a:pPr>
            <a:endParaRPr lang="en-US" sz="3200" dirty="0"/>
          </a:p>
          <a:p>
            <a:pPr lvl="1">
              <a:buFontTx/>
              <a:buNone/>
            </a:pPr>
            <a:endParaRPr lang="en-US" sz="1600" dirty="0"/>
          </a:p>
        </p:txBody>
      </p:sp>
      <p:grpSp>
        <p:nvGrpSpPr>
          <p:cNvPr id="912388" name="Group 4"/>
          <p:cNvGrpSpPr>
            <a:grpSpLocks/>
          </p:cNvGrpSpPr>
          <p:nvPr/>
        </p:nvGrpSpPr>
        <p:grpSpPr bwMode="auto">
          <a:xfrm>
            <a:off x="4413250" y="2743200"/>
            <a:ext cx="1101725" cy="1277937"/>
            <a:chOff x="2715" y="1883"/>
            <a:chExt cx="694" cy="805"/>
          </a:xfrm>
          <a:solidFill>
            <a:schemeClr val="accent1"/>
          </a:solidFill>
        </p:grpSpPr>
        <p:sp>
          <p:nvSpPr>
            <p:cNvPr id="912389" name="Oval 5"/>
            <p:cNvSpPr>
              <a:spLocks noChangeArrowheads="1"/>
            </p:cNvSpPr>
            <p:nvPr/>
          </p:nvSpPr>
          <p:spPr bwMode="auto">
            <a:xfrm>
              <a:off x="2715" y="1883"/>
              <a:ext cx="694" cy="80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9525">
              <a:solidFill>
                <a:srgbClr val="6F27A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390" name="AutoShape 6"/>
            <p:cNvSpPr>
              <a:spLocks noChangeArrowheads="1"/>
            </p:cNvSpPr>
            <p:nvPr/>
          </p:nvSpPr>
          <p:spPr bwMode="auto">
            <a:xfrm>
              <a:off x="2896" y="1956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  <a:latin typeface="Tahoma" pitchFamily="34" charset="0"/>
              </a:endParaRPr>
            </a:p>
          </p:txBody>
        </p:sp>
        <p:sp>
          <p:nvSpPr>
            <p:cNvPr id="912391" name="AutoShape 7"/>
            <p:cNvSpPr>
              <a:spLocks noChangeArrowheads="1"/>
            </p:cNvSpPr>
            <p:nvPr/>
          </p:nvSpPr>
          <p:spPr bwMode="auto">
            <a:xfrm>
              <a:off x="2904" y="2319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  <a:latin typeface="Tahoma" pitchFamily="34" charset="0"/>
              </a:endParaRPr>
            </a:p>
          </p:txBody>
        </p:sp>
      </p:grpSp>
      <p:grpSp>
        <p:nvGrpSpPr>
          <p:cNvPr id="912392" name="Group 8"/>
          <p:cNvGrpSpPr>
            <a:grpSpLocks/>
          </p:cNvGrpSpPr>
          <p:nvPr/>
        </p:nvGrpSpPr>
        <p:grpSpPr bwMode="auto">
          <a:xfrm>
            <a:off x="5734050" y="2743200"/>
            <a:ext cx="1101725" cy="1277937"/>
            <a:chOff x="2715" y="1883"/>
            <a:chExt cx="694" cy="805"/>
          </a:xfrm>
        </p:grpSpPr>
        <p:sp>
          <p:nvSpPr>
            <p:cNvPr id="912393" name="Oval 9"/>
            <p:cNvSpPr>
              <a:spLocks noChangeArrowheads="1"/>
            </p:cNvSpPr>
            <p:nvPr/>
          </p:nvSpPr>
          <p:spPr bwMode="auto">
            <a:xfrm>
              <a:off x="2715" y="1883"/>
              <a:ext cx="694" cy="80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394" name="AutoShape 10"/>
            <p:cNvSpPr>
              <a:spLocks noChangeArrowheads="1"/>
            </p:cNvSpPr>
            <p:nvPr/>
          </p:nvSpPr>
          <p:spPr bwMode="auto">
            <a:xfrm>
              <a:off x="2896" y="1956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  <a:latin typeface="Tahoma" pitchFamily="34" charset="0"/>
              </a:endParaRPr>
            </a:p>
          </p:txBody>
        </p:sp>
        <p:sp>
          <p:nvSpPr>
            <p:cNvPr id="912395" name="AutoShape 11"/>
            <p:cNvSpPr>
              <a:spLocks noChangeArrowheads="1"/>
            </p:cNvSpPr>
            <p:nvPr/>
          </p:nvSpPr>
          <p:spPr bwMode="auto">
            <a:xfrm>
              <a:off x="2904" y="2319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  <a:latin typeface="Tahoma" pitchFamily="34" charset="0"/>
              </a:endParaRPr>
            </a:p>
          </p:txBody>
        </p:sp>
      </p:grpSp>
      <p:grpSp>
        <p:nvGrpSpPr>
          <p:cNvPr id="912396" name="Group 12"/>
          <p:cNvGrpSpPr>
            <a:grpSpLocks/>
          </p:cNvGrpSpPr>
          <p:nvPr/>
        </p:nvGrpSpPr>
        <p:grpSpPr bwMode="auto">
          <a:xfrm>
            <a:off x="7056438" y="2743200"/>
            <a:ext cx="1101725" cy="1277937"/>
            <a:chOff x="2715" y="1883"/>
            <a:chExt cx="694" cy="805"/>
          </a:xfrm>
        </p:grpSpPr>
        <p:sp>
          <p:nvSpPr>
            <p:cNvPr id="912397" name="Oval 13"/>
            <p:cNvSpPr>
              <a:spLocks noChangeArrowheads="1"/>
            </p:cNvSpPr>
            <p:nvPr/>
          </p:nvSpPr>
          <p:spPr bwMode="auto">
            <a:xfrm>
              <a:off x="2715" y="1883"/>
              <a:ext cx="694" cy="80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398" name="AutoShape 14"/>
            <p:cNvSpPr>
              <a:spLocks noChangeArrowheads="1"/>
            </p:cNvSpPr>
            <p:nvPr/>
          </p:nvSpPr>
          <p:spPr bwMode="auto">
            <a:xfrm>
              <a:off x="2896" y="1956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  <a:latin typeface="Tahoma" pitchFamily="34" charset="0"/>
              </a:endParaRPr>
            </a:p>
          </p:txBody>
        </p:sp>
        <p:sp>
          <p:nvSpPr>
            <p:cNvPr id="912399" name="AutoShape 15"/>
            <p:cNvSpPr>
              <a:spLocks noChangeArrowheads="1"/>
            </p:cNvSpPr>
            <p:nvPr/>
          </p:nvSpPr>
          <p:spPr bwMode="auto">
            <a:xfrm>
              <a:off x="2904" y="2319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  <a:latin typeface="Tahoma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583112" y="2705072"/>
            <a:ext cx="762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0" y="3429000"/>
            <a:ext cx="762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877719" y="2705072"/>
            <a:ext cx="762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77719" y="3410981"/>
            <a:ext cx="762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200107" y="2730569"/>
            <a:ext cx="762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00107" y="3387195"/>
            <a:ext cx="762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14078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387" grpId="0" build="p"/>
      <p:bldP spid="2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Multiplication</a:t>
            </a:r>
          </a:p>
        </p:txBody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3352800"/>
          </a:xfrm>
        </p:spPr>
        <p:txBody>
          <a:bodyPr/>
          <a:lstStyle/>
          <a:p>
            <a:r>
              <a:rPr lang="en-US" dirty="0" smtClean="0"/>
              <a:t>3 </a:t>
            </a:r>
            <a:r>
              <a:rPr lang="en-US" dirty="0"/>
              <a:t>x </a:t>
            </a:r>
            <a:r>
              <a:rPr lang="en-US" dirty="0" smtClean="0"/>
              <a:t>2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 lvl="1"/>
            <a:r>
              <a:rPr lang="en-US" sz="3200" dirty="0" smtClean="0"/>
              <a:t>3 </a:t>
            </a:r>
            <a:r>
              <a:rPr lang="en-US" sz="3200" dirty="0"/>
              <a:t>groups of 2</a:t>
            </a:r>
          </a:p>
          <a:p>
            <a:pPr lvl="1">
              <a:buFontTx/>
              <a:buNone/>
            </a:pPr>
            <a:endParaRPr lang="en-US" sz="3200" dirty="0"/>
          </a:p>
          <a:p>
            <a:pPr lvl="1">
              <a:buFontTx/>
              <a:buNone/>
            </a:pPr>
            <a:endParaRPr lang="en-US" sz="1600" dirty="0"/>
          </a:p>
        </p:txBody>
      </p:sp>
      <p:grpSp>
        <p:nvGrpSpPr>
          <p:cNvPr id="912388" name="Group 4"/>
          <p:cNvGrpSpPr>
            <a:grpSpLocks/>
          </p:cNvGrpSpPr>
          <p:nvPr/>
        </p:nvGrpSpPr>
        <p:grpSpPr bwMode="auto">
          <a:xfrm>
            <a:off x="4413250" y="2743200"/>
            <a:ext cx="1101725" cy="1277937"/>
            <a:chOff x="2715" y="1883"/>
            <a:chExt cx="694" cy="805"/>
          </a:xfrm>
          <a:solidFill>
            <a:schemeClr val="accent1"/>
          </a:solidFill>
        </p:grpSpPr>
        <p:sp>
          <p:nvSpPr>
            <p:cNvPr id="912389" name="Oval 5"/>
            <p:cNvSpPr>
              <a:spLocks noChangeArrowheads="1"/>
            </p:cNvSpPr>
            <p:nvPr/>
          </p:nvSpPr>
          <p:spPr bwMode="auto">
            <a:xfrm>
              <a:off x="2715" y="1883"/>
              <a:ext cx="694" cy="80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9525">
              <a:solidFill>
                <a:srgbClr val="6F27A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390" name="AutoShape 6"/>
            <p:cNvSpPr>
              <a:spLocks noChangeArrowheads="1"/>
            </p:cNvSpPr>
            <p:nvPr/>
          </p:nvSpPr>
          <p:spPr bwMode="auto">
            <a:xfrm>
              <a:off x="2896" y="1956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  <a:latin typeface="Tahoma" pitchFamily="34" charset="0"/>
              </a:endParaRPr>
            </a:p>
          </p:txBody>
        </p:sp>
        <p:sp>
          <p:nvSpPr>
            <p:cNvPr id="912391" name="AutoShape 7"/>
            <p:cNvSpPr>
              <a:spLocks noChangeArrowheads="1"/>
            </p:cNvSpPr>
            <p:nvPr/>
          </p:nvSpPr>
          <p:spPr bwMode="auto">
            <a:xfrm>
              <a:off x="2904" y="2319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  <a:latin typeface="Tahoma" pitchFamily="34" charset="0"/>
              </a:endParaRPr>
            </a:p>
          </p:txBody>
        </p:sp>
      </p:grpSp>
      <p:grpSp>
        <p:nvGrpSpPr>
          <p:cNvPr id="912392" name="Group 8"/>
          <p:cNvGrpSpPr>
            <a:grpSpLocks/>
          </p:cNvGrpSpPr>
          <p:nvPr/>
        </p:nvGrpSpPr>
        <p:grpSpPr bwMode="auto">
          <a:xfrm>
            <a:off x="5734050" y="2743200"/>
            <a:ext cx="1101725" cy="1277937"/>
            <a:chOff x="2715" y="1883"/>
            <a:chExt cx="694" cy="805"/>
          </a:xfrm>
        </p:grpSpPr>
        <p:sp>
          <p:nvSpPr>
            <p:cNvPr id="912393" name="Oval 9"/>
            <p:cNvSpPr>
              <a:spLocks noChangeArrowheads="1"/>
            </p:cNvSpPr>
            <p:nvPr/>
          </p:nvSpPr>
          <p:spPr bwMode="auto">
            <a:xfrm>
              <a:off x="2715" y="1883"/>
              <a:ext cx="694" cy="80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394" name="AutoShape 10"/>
            <p:cNvSpPr>
              <a:spLocks noChangeArrowheads="1"/>
            </p:cNvSpPr>
            <p:nvPr/>
          </p:nvSpPr>
          <p:spPr bwMode="auto">
            <a:xfrm>
              <a:off x="2896" y="1956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  <a:latin typeface="Tahoma" pitchFamily="34" charset="0"/>
              </a:endParaRPr>
            </a:p>
          </p:txBody>
        </p:sp>
        <p:sp>
          <p:nvSpPr>
            <p:cNvPr id="912395" name="AutoShape 11"/>
            <p:cNvSpPr>
              <a:spLocks noChangeArrowheads="1"/>
            </p:cNvSpPr>
            <p:nvPr/>
          </p:nvSpPr>
          <p:spPr bwMode="auto">
            <a:xfrm>
              <a:off x="2904" y="2319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  <a:latin typeface="Tahoma" pitchFamily="34" charset="0"/>
              </a:endParaRPr>
            </a:p>
          </p:txBody>
        </p:sp>
      </p:grpSp>
      <p:grpSp>
        <p:nvGrpSpPr>
          <p:cNvPr id="912396" name="Group 12"/>
          <p:cNvGrpSpPr>
            <a:grpSpLocks/>
          </p:cNvGrpSpPr>
          <p:nvPr/>
        </p:nvGrpSpPr>
        <p:grpSpPr bwMode="auto">
          <a:xfrm>
            <a:off x="7056438" y="2743200"/>
            <a:ext cx="1101725" cy="1277937"/>
            <a:chOff x="2715" y="1883"/>
            <a:chExt cx="694" cy="805"/>
          </a:xfrm>
        </p:grpSpPr>
        <p:sp>
          <p:nvSpPr>
            <p:cNvPr id="912397" name="Oval 13"/>
            <p:cNvSpPr>
              <a:spLocks noChangeArrowheads="1"/>
            </p:cNvSpPr>
            <p:nvPr/>
          </p:nvSpPr>
          <p:spPr bwMode="auto">
            <a:xfrm>
              <a:off x="2715" y="1883"/>
              <a:ext cx="694" cy="80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398" name="AutoShape 14"/>
            <p:cNvSpPr>
              <a:spLocks noChangeArrowheads="1"/>
            </p:cNvSpPr>
            <p:nvPr/>
          </p:nvSpPr>
          <p:spPr bwMode="auto">
            <a:xfrm>
              <a:off x="2896" y="1956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  <a:latin typeface="Tahoma" pitchFamily="34" charset="0"/>
              </a:endParaRPr>
            </a:p>
          </p:txBody>
        </p:sp>
        <p:sp>
          <p:nvSpPr>
            <p:cNvPr id="912399" name="AutoShape 15"/>
            <p:cNvSpPr>
              <a:spLocks noChangeArrowheads="1"/>
            </p:cNvSpPr>
            <p:nvPr/>
          </p:nvSpPr>
          <p:spPr bwMode="auto">
            <a:xfrm>
              <a:off x="2904" y="2319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  <a:latin typeface="Tahoma" pitchFamily="34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588042" y="3025914"/>
            <a:ext cx="762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911516" y="3025914"/>
            <a:ext cx="762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39000" y="2971800"/>
            <a:ext cx="762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95379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387" grpId="0" build="p"/>
      <p:bldP spid="17" grpId="0" animBg="1"/>
      <p:bldP spid="19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t>Mathematical Reasoning</a:t>
            </a:r>
          </a:p>
        </p:txBody>
      </p:sp>
      <p:sp>
        <p:nvSpPr>
          <p:cNvPr id="2078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25000"/>
              </a:spcAft>
              <a:buFont typeface="Wingdings 2" pitchFamily="18" charset="2"/>
              <a:buNone/>
            </a:pPr>
            <a:r>
              <a:rPr lang="en-US" smtClean="0"/>
              <a:t>The process of problem solving involves</a:t>
            </a:r>
          </a:p>
          <a:p>
            <a:pPr>
              <a:spcAft>
                <a:spcPct val="25000"/>
              </a:spcAft>
            </a:pPr>
            <a:r>
              <a:rPr lang="en-US" smtClean="0"/>
              <a:t>Making conjectures</a:t>
            </a:r>
          </a:p>
          <a:p>
            <a:pPr>
              <a:spcAft>
                <a:spcPct val="25000"/>
              </a:spcAft>
            </a:pPr>
            <a:r>
              <a:rPr lang="en-US" smtClean="0"/>
              <a:t>Recognizing existing patterns</a:t>
            </a:r>
          </a:p>
          <a:p>
            <a:pPr>
              <a:spcAft>
                <a:spcPct val="25000"/>
              </a:spcAft>
            </a:pPr>
            <a:r>
              <a:rPr lang="en-US" smtClean="0"/>
              <a:t>Searching for connections to known mathematics</a:t>
            </a:r>
          </a:p>
          <a:p>
            <a:pPr>
              <a:spcAft>
                <a:spcPct val="25000"/>
              </a:spcAft>
            </a:pPr>
            <a:r>
              <a:rPr lang="en-US" smtClean="0"/>
              <a:t>Translating the gist of a problem into mathematical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107915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Multiplication</a:t>
            </a:r>
          </a:p>
        </p:txBody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3352800"/>
          </a:xfrm>
        </p:spPr>
        <p:txBody>
          <a:bodyPr/>
          <a:lstStyle/>
          <a:p>
            <a:r>
              <a:rPr lang="en-US" dirty="0" smtClean="0"/>
              <a:t>3 </a:t>
            </a:r>
            <a:r>
              <a:rPr lang="en-US" dirty="0"/>
              <a:t>x </a:t>
            </a:r>
            <a:r>
              <a:rPr lang="en-US" dirty="0" smtClean="0"/>
              <a:t>2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 lvl="1"/>
            <a:r>
              <a:rPr lang="en-US" sz="3200" dirty="0" smtClean="0"/>
              <a:t>3 </a:t>
            </a:r>
            <a:r>
              <a:rPr lang="en-US" sz="3200" dirty="0"/>
              <a:t>groups of 2</a:t>
            </a:r>
          </a:p>
          <a:p>
            <a:pPr lvl="1">
              <a:buFontTx/>
              <a:buNone/>
            </a:pPr>
            <a:endParaRPr lang="en-US" sz="3200" dirty="0"/>
          </a:p>
          <a:p>
            <a:pPr lvl="1">
              <a:buFontTx/>
              <a:buNone/>
            </a:pPr>
            <a:endParaRPr lang="en-US" sz="1600" dirty="0"/>
          </a:p>
        </p:txBody>
      </p:sp>
      <p:grpSp>
        <p:nvGrpSpPr>
          <p:cNvPr id="912388" name="Group 4"/>
          <p:cNvGrpSpPr>
            <a:grpSpLocks/>
          </p:cNvGrpSpPr>
          <p:nvPr/>
        </p:nvGrpSpPr>
        <p:grpSpPr bwMode="auto">
          <a:xfrm>
            <a:off x="4413250" y="2743200"/>
            <a:ext cx="1101725" cy="1277937"/>
            <a:chOff x="2715" y="1883"/>
            <a:chExt cx="694" cy="805"/>
          </a:xfrm>
          <a:solidFill>
            <a:schemeClr val="accent1"/>
          </a:solidFill>
        </p:grpSpPr>
        <p:sp>
          <p:nvSpPr>
            <p:cNvPr id="912389" name="Oval 5"/>
            <p:cNvSpPr>
              <a:spLocks noChangeArrowheads="1"/>
            </p:cNvSpPr>
            <p:nvPr/>
          </p:nvSpPr>
          <p:spPr bwMode="auto">
            <a:xfrm>
              <a:off x="2715" y="1883"/>
              <a:ext cx="694" cy="80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9525">
              <a:solidFill>
                <a:srgbClr val="6F27A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390" name="AutoShape 6"/>
            <p:cNvSpPr>
              <a:spLocks noChangeArrowheads="1"/>
            </p:cNvSpPr>
            <p:nvPr/>
          </p:nvSpPr>
          <p:spPr bwMode="auto">
            <a:xfrm>
              <a:off x="2896" y="1956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  <a:latin typeface="Tahoma" pitchFamily="34" charset="0"/>
              </a:endParaRPr>
            </a:p>
          </p:txBody>
        </p:sp>
        <p:sp>
          <p:nvSpPr>
            <p:cNvPr id="912391" name="AutoShape 7"/>
            <p:cNvSpPr>
              <a:spLocks noChangeArrowheads="1"/>
            </p:cNvSpPr>
            <p:nvPr/>
          </p:nvSpPr>
          <p:spPr bwMode="auto">
            <a:xfrm>
              <a:off x="2904" y="2319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  <a:latin typeface="Tahoma" pitchFamily="34" charset="0"/>
              </a:endParaRPr>
            </a:p>
          </p:txBody>
        </p:sp>
      </p:grpSp>
      <p:grpSp>
        <p:nvGrpSpPr>
          <p:cNvPr id="912392" name="Group 8"/>
          <p:cNvGrpSpPr>
            <a:grpSpLocks/>
          </p:cNvGrpSpPr>
          <p:nvPr/>
        </p:nvGrpSpPr>
        <p:grpSpPr bwMode="auto">
          <a:xfrm>
            <a:off x="5734050" y="2743200"/>
            <a:ext cx="1101725" cy="1277937"/>
            <a:chOff x="2715" y="1883"/>
            <a:chExt cx="694" cy="805"/>
          </a:xfrm>
        </p:grpSpPr>
        <p:sp>
          <p:nvSpPr>
            <p:cNvPr id="912393" name="Oval 9"/>
            <p:cNvSpPr>
              <a:spLocks noChangeArrowheads="1"/>
            </p:cNvSpPr>
            <p:nvPr/>
          </p:nvSpPr>
          <p:spPr bwMode="auto">
            <a:xfrm>
              <a:off x="2715" y="1883"/>
              <a:ext cx="694" cy="80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394" name="AutoShape 10"/>
            <p:cNvSpPr>
              <a:spLocks noChangeArrowheads="1"/>
            </p:cNvSpPr>
            <p:nvPr/>
          </p:nvSpPr>
          <p:spPr bwMode="auto">
            <a:xfrm>
              <a:off x="2896" y="1956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  <a:latin typeface="Tahoma" pitchFamily="34" charset="0"/>
              </a:endParaRPr>
            </a:p>
          </p:txBody>
        </p:sp>
        <p:sp>
          <p:nvSpPr>
            <p:cNvPr id="912395" name="AutoShape 11"/>
            <p:cNvSpPr>
              <a:spLocks noChangeArrowheads="1"/>
            </p:cNvSpPr>
            <p:nvPr/>
          </p:nvSpPr>
          <p:spPr bwMode="auto">
            <a:xfrm>
              <a:off x="2904" y="2319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  <a:latin typeface="Tahoma" pitchFamily="34" charset="0"/>
              </a:endParaRPr>
            </a:p>
          </p:txBody>
        </p:sp>
      </p:grpSp>
      <p:grpSp>
        <p:nvGrpSpPr>
          <p:cNvPr id="912396" name="Group 12"/>
          <p:cNvGrpSpPr>
            <a:grpSpLocks/>
          </p:cNvGrpSpPr>
          <p:nvPr/>
        </p:nvGrpSpPr>
        <p:grpSpPr bwMode="auto">
          <a:xfrm>
            <a:off x="7056438" y="2743200"/>
            <a:ext cx="1101725" cy="1277937"/>
            <a:chOff x="2715" y="1883"/>
            <a:chExt cx="694" cy="805"/>
          </a:xfrm>
        </p:grpSpPr>
        <p:sp>
          <p:nvSpPr>
            <p:cNvPr id="912397" name="Oval 13"/>
            <p:cNvSpPr>
              <a:spLocks noChangeArrowheads="1"/>
            </p:cNvSpPr>
            <p:nvPr/>
          </p:nvSpPr>
          <p:spPr bwMode="auto">
            <a:xfrm>
              <a:off x="2715" y="1883"/>
              <a:ext cx="694" cy="80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398" name="AutoShape 14"/>
            <p:cNvSpPr>
              <a:spLocks noChangeArrowheads="1"/>
            </p:cNvSpPr>
            <p:nvPr/>
          </p:nvSpPr>
          <p:spPr bwMode="auto">
            <a:xfrm>
              <a:off x="2896" y="1956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  <a:latin typeface="Tahoma" pitchFamily="34" charset="0"/>
              </a:endParaRPr>
            </a:p>
          </p:txBody>
        </p:sp>
        <p:sp>
          <p:nvSpPr>
            <p:cNvPr id="912399" name="AutoShape 15"/>
            <p:cNvSpPr>
              <a:spLocks noChangeArrowheads="1"/>
            </p:cNvSpPr>
            <p:nvPr/>
          </p:nvSpPr>
          <p:spPr bwMode="auto">
            <a:xfrm>
              <a:off x="2904" y="2319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  <a:latin typeface="Tahoma" pitchFamily="34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692817" y="4267200"/>
            <a:ext cx="3125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</a:rPr>
              <a:t>2 + 2 + 2</a:t>
            </a:r>
            <a:endParaRPr lang="en-US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38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387" grpId="0" build="p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 by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Doubles Facts</a:t>
            </a:r>
          </a:p>
          <a:p>
            <a:r>
              <a:rPr lang="en-US" dirty="0" smtClean="0"/>
              <a:t>3 + 3</a:t>
            </a:r>
          </a:p>
          <a:p>
            <a:r>
              <a:rPr lang="en-US" dirty="0" smtClean="0"/>
              <a:t>2 x 3</a:t>
            </a:r>
          </a:p>
          <a:p>
            <a:endParaRPr lang="en-US" dirty="0"/>
          </a:p>
          <a:p>
            <a:r>
              <a:rPr lang="en-US" dirty="0" smtClean="0"/>
              <a:t>5 + 5 </a:t>
            </a:r>
          </a:p>
          <a:p>
            <a:r>
              <a:rPr lang="en-US" dirty="0" smtClean="0"/>
              <a:t>2 x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 by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Doubling</a:t>
            </a:r>
          </a:p>
          <a:p>
            <a:r>
              <a:rPr lang="en-US" dirty="0" smtClean="0"/>
              <a:t>2 x 3 (2 groups of 3)</a:t>
            </a:r>
          </a:p>
          <a:p>
            <a:r>
              <a:rPr lang="en-US" dirty="0" smtClean="0"/>
              <a:t>4 x 3 (4 groups </a:t>
            </a:r>
            <a:r>
              <a:rPr lang="en-US" dirty="0"/>
              <a:t>of 3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2 x 5 (2 </a:t>
            </a:r>
            <a:r>
              <a:rPr lang="en-US" dirty="0"/>
              <a:t>groups of </a:t>
            </a:r>
            <a:r>
              <a:rPr lang="en-US" dirty="0" smtClean="0"/>
              <a:t>5)</a:t>
            </a:r>
          </a:p>
          <a:p>
            <a:r>
              <a:rPr lang="en-US" dirty="0" smtClean="0"/>
              <a:t>4 x 5 (4 </a:t>
            </a:r>
            <a:r>
              <a:rPr lang="en-US" dirty="0"/>
              <a:t>groups of </a:t>
            </a:r>
            <a:r>
              <a:rPr lang="en-US" dirty="0" smtClean="0"/>
              <a:t>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55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 by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Doubles, then add on</a:t>
            </a:r>
          </a:p>
          <a:p>
            <a:r>
              <a:rPr lang="en-US" dirty="0" smtClean="0"/>
              <a:t>2 x 3 (2 groups of 3)</a:t>
            </a:r>
          </a:p>
          <a:p>
            <a:r>
              <a:rPr lang="en-US" dirty="0"/>
              <a:t>3</a:t>
            </a:r>
            <a:r>
              <a:rPr lang="en-US" dirty="0" smtClean="0"/>
              <a:t> x 3 (3 groups </a:t>
            </a:r>
            <a:r>
              <a:rPr lang="en-US" dirty="0"/>
              <a:t>of 3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2 x 5 (2 </a:t>
            </a:r>
            <a:r>
              <a:rPr lang="en-US" dirty="0"/>
              <a:t>groups of </a:t>
            </a:r>
            <a:r>
              <a:rPr lang="en-US" dirty="0" smtClean="0"/>
              <a:t>5)</a:t>
            </a:r>
          </a:p>
          <a:p>
            <a:r>
              <a:rPr lang="en-US" dirty="0"/>
              <a:t>3</a:t>
            </a:r>
            <a:r>
              <a:rPr lang="en-US" dirty="0" smtClean="0"/>
              <a:t> x 5 (3 </a:t>
            </a:r>
            <a:r>
              <a:rPr lang="en-US" dirty="0"/>
              <a:t>groups of </a:t>
            </a:r>
            <a:r>
              <a:rPr lang="en-US" dirty="0" smtClean="0"/>
              <a:t>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80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066800"/>
          </a:xfrm>
        </p:spPr>
        <p:txBody>
          <a:bodyPr/>
          <a:lstStyle/>
          <a:p>
            <a:r>
              <a:rPr lang="en-US" dirty="0" smtClean="0"/>
              <a:t>Teaching Multiplication Facts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828800" y="1143000"/>
            <a:ext cx="2743200" cy="27432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820779" y="3878179"/>
            <a:ext cx="2743200" cy="27432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572000" y="3886200"/>
            <a:ext cx="2743200" cy="27432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572000" y="1143000"/>
            <a:ext cx="2743200" cy="27432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2222212"/>
            <a:ext cx="27432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Group 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59968" y="2222212"/>
            <a:ext cx="27432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Group 2</a:t>
            </a:r>
          </a:p>
        </p:txBody>
      </p:sp>
    </p:spTree>
    <p:extLst>
      <p:ext uri="{BB962C8B-B14F-4D97-AF65-F5344CB8AC3E}">
        <p14:creationId xmlns:p14="http://schemas.microsoft.com/office/powerpoint/2010/main" val="23801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Building on what they already know</a:t>
            </a:r>
          </a:p>
          <a:p>
            <a:pPr lvl="1"/>
            <a:r>
              <a:rPr lang="en-US" dirty="0" smtClean="0"/>
              <a:t>Breaking apart areas into smaller known areas</a:t>
            </a:r>
          </a:p>
          <a:p>
            <a:r>
              <a:rPr lang="en-US" dirty="0" smtClean="0"/>
              <a:t>Distributive property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b="1" i="1" dirty="0" smtClean="0"/>
              <a:t>Build to automaticity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61049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Apart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742535" y="2133600"/>
            <a:ext cx="5638800" cy="2819400"/>
          </a:xfrm>
          <a:prstGeom prst="rect">
            <a:avLst/>
          </a:prstGeom>
          <a:noFill/>
          <a:ln w="444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3189357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>
                <a:solidFill>
                  <a:schemeClr val="tx2"/>
                </a:solidFill>
              </a:rPr>
              <a:t>4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32694" y="1511979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7</a:t>
            </a:r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24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066800"/>
          </a:xfrm>
        </p:spPr>
        <p:txBody>
          <a:bodyPr/>
          <a:lstStyle/>
          <a:p>
            <a:r>
              <a:rPr lang="en-US" dirty="0" smtClean="0"/>
              <a:t>Teaching Multiplication Facts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828800" y="1143000"/>
            <a:ext cx="2743200" cy="27432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820779" y="3878179"/>
            <a:ext cx="2743200" cy="27432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572000" y="3886200"/>
            <a:ext cx="2743200" cy="27432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572000" y="1143000"/>
            <a:ext cx="2743200" cy="27432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2222212"/>
            <a:ext cx="27432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Group 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59968" y="2222212"/>
            <a:ext cx="27432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Group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08747" y="4965411"/>
            <a:ext cx="27432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Group 3</a:t>
            </a:r>
          </a:p>
        </p:txBody>
      </p:sp>
    </p:spTree>
    <p:extLst>
      <p:ext uri="{BB962C8B-B14F-4D97-AF65-F5344CB8AC3E}">
        <p14:creationId xmlns:p14="http://schemas.microsoft.com/office/powerpoint/2010/main" val="63773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Commutative property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b="1" i="1" dirty="0" smtClean="0"/>
              <a:t>Build to automaticity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39931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066800"/>
          </a:xfrm>
        </p:spPr>
        <p:txBody>
          <a:bodyPr/>
          <a:lstStyle/>
          <a:p>
            <a:r>
              <a:rPr lang="en-US" dirty="0" smtClean="0"/>
              <a:t>Teaching Multiplication Facts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828800" y="1143000"/>
            <a:ext cx="2743200" cy="27432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820779" y="3878179"/>
            <a:ext cx="2743200" cy="27432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572000" y="3886200"/>
            <a:ext cx="2743200" cy="27432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572000" y="1143000"/>
            <a:ext cx="2743200" cy="27432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2222212"/>
            <a:ext cx="27432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Group 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59968" y="2222212"/>
            <a:ext cx="27432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Group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08747" y="4965411"/>
            <a:ext cx="27432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Group 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3979" y="4948988"/>
            <a:ext cx="27432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Group 4</a:t>
            </a:r>
          </a:p>
        </p:txBody>
      </p:sp>
    </p:spTree>
    <p:extLst>
      <p:ext uri="{BB962C8B-B14F-4D97-AF65-F5344CB8AC3E}">
        <p14:creationId xmlns:p14="http://schemas.microsoft.com/office/powerpoint/2010/main" val="264955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t>Mathematical Reasoning</a:t>
            </a:r>
          </a:p>
        </p:txBody>
      </p:sp>
      <p:sp>
        <p:nvSpPr>
          <p:cNvPr id="208899" name="Rectangle 3"/>
          <p:cNvSpPr>
            <a:spLocks noGrp="1"/>
          </p:cNvSpPr>
          <p:nvPr>
            <p:ph type="body" idx="1"/>
          </p:nvPr>
        </p:nvSpPr>
        <p:spPr>
          <a:xfrm>
            <a:off x="152400" y="1250950"/>
            <a:ext cx="8229600" cy="4845050"/>
          </a:xfrm>
        </p:spPr>
        <p:txBody>
          <a:bodyPr/>
          <a:lstStyle/>
          <a:p>
            <a:pPr>
              <a:spcAft>
                <a:spcPct val="50000"/>
              </a:spcAft>
            </a:pPr>
            <a:r>
              <a:rPr lang="en-US" dirty="0" smtClean="0"/>
              <a:t>Putting </a:t>
            </a:r>
            <a:r>
              <a:rPr lang="en-US" dirty="0" smtClean="0"/>
              <a:t>together different pieces of information</a:t>
            </a:r>
          </a:p>
          <a:p>
            <a:pPr>
              <a:spcAft>
                <a:spcPct val="50000"/>
              </a:spcAft>
            </a:pPr>
            <a:r>
              <a:rPr lang="en-US" dirty="0" smtClean="0"/>
              <a:t>Developing a range of strategies to use </a:t>
            </a:r>
          </a:p>
          <a:p>
            <a:pPr>
              <a:spcAft>
                <a:spcPct val="50000"/>
              </a:spcAft>
            </a:pPr>
            <a:r>
              <a:rPr lang="en-US" dirty="0" smtClean="0"/>
              <a:t>Verifying the correctness of the solution</a:t>
            </a:r>
          </a:p>
          <a:p>
            <a:pPr>
              <a:spcAft>
                <a:spcPct val="50000"/>
              </a:spcAft>
            </a:pPr>
            <a:r>
              <a:rPr lang="en-US" dirty="0" smtClean="0"/>
              <a:t>Applying skills that require and strengthen  student’s conceptual and procedural competencies</a:t>
            </a:r>
          </a:p>
        </p:txBody>
      </p:sp>
    </p:spTree>
    <p:extLst>
      <p:ext uri="{BB962C8B-B14F-4D97-AF65-F5344CB8AC3E}">
        <p14:creationId xmlns:p14="http://schemas.microsoft.com/office/powerpoint/2010/main" val="423516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 on what they already know</a:t>
            </a:r>
          </a:p>
          <a:p>
            <a:pPr lvl="1"/>
            <a:r>
              <a:rPr lang="en-US" dirty="0"/>
              <a:t>Breaking apart areas into smaller known areas</a:t>
            </a:r>
          </a:p>
          <a:p>
            <a:r>
              <a:rPr lang="en-US"/>
              <a:t>Distributive property</a:t>
            </a:r>
          </a:p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 b="1" i="1" dirty="0"/>
              <a:t>Build to automaticity</a:t>
            </a:r>
          </a:p>
        </p:txBody>
      </p:sp>
    </p:spTree>
    <p:extLst>
      <p:ext uri="{BB962C8B-B14F-4D97-AF65-F5344CB8AC3E}">
        <p14:creationId xmlns:p14="http://schemas.microsoft.com/office/powerpoint/2010/main" val="170485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Distributive Property: The Core of Multiplication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Teaching Children Mathematics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December 2013/January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3440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76300"/>
            <a:ext cx="86868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4400" smtClean="0"/>
              <a:t>Reasoning about Multiplication </a:t>
            </a:r>
            <a:r>
              <a:rPr lang="en-US" sz="4400" dirty="0" smtClean="0"/>
              <a:t>and Division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http://fw.to/sQh6P7I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Multiplying Larger Numbers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3218" y="1912254"/>
            <a:ext cx="1600200" cy="1981200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  <a:defRPr/>
            </a:pPr>
            <a:r>
              <a:rPr lang="en-US" sz="4400" b="1" dirty="0" smtClean="0"/>
              <a:t>23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en-US" sz="4400" b="1" u="sng" dirty="0" smtClean="0"/>
              <a:t>x  4</a:t>
            </a:r>
          </a:p>
        </p:txBody>
      </p:sp>
    </p:spTree>
    <p:extLst>
      <p:ext uri="{BB962C8B-B14F-4D97-AF65-F5344CB8AC3E}">
        <p14:creationId xmlns:p14="http://schemas.microsoft.com/office/powerpoint/2010/main" val="217772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Using Arrays to Multiply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82700"/>
            <a:ext cx="1600200" cy="1981200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  <a:defRPr/>
            </a:pPr>
            <a:r>
              <a:rPr lang="en-US" sz="4400" b="1" dirty="0" smtClean="0"/>
              <a:t>23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en-US" sz="4400" b="1" u="sng" dirty="0" smtClean="0"/>
              <a:t>x  4</a:t>
            </a:r>
          </a:p>
        </p:txBody>
      </p:sp>
      <p:sp>
        <p:nvSpPr>
          <p:cNvPr id="194730" name="Text Box 170"/>
          <p:cNvSpPr txBox="1">
            <a:spLocks noChangeArrowheads="1"/>
          </p:cNvSpPr>
          <p:nvPr/>
        </p:nvSpPr>
        <p:spPr bwMode="auto">
          <a:xfrm>
            <a:off x="2017713" y="3011488"/>
            <a:ext cx="27225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4 rows of 20 </a:t>
            </a:r>
          </a:p>
        </p:txBody>
      </p:sp>
      <p:sp>
        <p:nvSpPr>
          <p:cNvPr id="194731" name="Text Box 171"/>
          <p:cNvSpPr txBox="1">
            <a:spLocks noChangeArrowheads="1"/>
          </p:cNvSpPr>
          <p:nvPr/>
        </p:nvSpPr>
        <p:spPr bwMode="auto">
          <a:xfrm>
            <a:off x="2017713" y="3748088"/>
            <a:ext cx="27225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4 rows of 3 </a:t>
            </a:r>
          </a:p>
        </p:txBody>
      </p:sp>
      <p:sp>
        <p:nvSpPr>
          <p:cNvPr id="194732" name="Text Box 172"/>
          <p:cNvSpPr txBox="1">
            <a:spLocks noChangeArrowheads="1"/>
          </p:cNvSpPr>
          <p:nvPr/>
        </p:nvSpPr>
        <p:spPr bwMode="auto">
          <a:xfrm>
            <a:off x="4356100" y="3011488"/>
            <a:ext cx="1095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= 80 </a:t>
            </a:r>
          </a:p>
        </p:txBody>
      </p:sp>
      <p:sp>
        <p:nvSpPr>
          <p:cNvPr id="194733" name="Text Box 173"/>
          <p:cNvSpPr txBox="1">
            <a:spLocks noChangeArrowheads="1"/>
          </p:cNvSpPr>
          <p:nvPr/>
        </p:nvSpPr>
        <p:spPr bwMode="auto">
          <a:xfrm>
            <a:off x="4362450" y="3748088"/>
            <a:ext cx="1095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= 12 </a:t>
            </a:r>
          </a:p>
        </p:txBody>
      </p:sp>
      <p:grpSp>
        <p:nvGrpSpPr>
          <p:cNvPr id="194857" name="Group 297"/>
          <p:cNvGrpSpPr>
            <a:grpSpLocks/>
          </p:cNvGrpSpPr>
          <p:nvPr/>
        </p:nvGrpSpPr>
        <p:grpSpPr bwMode="auto">
          <a:xfrm>
            <a:off x="7734300" y="1449388"/>
            <a:ext cx="828675" cy="1092200"/>
            <a:chOff x="4613" y="3158"/>
            <a:chExt cx="522" cy="688"/>
          </a:xfrm>
        </p:grpSpPr>
        <p:grpSp>
          <p:nvGrpSpPr>
            <p:cNvPr id="130177" name="Group 174"/>
            <p:cNvGrpSpPr>
              <a:grpSpLocks/>
            </p:cNvGrpSpPr>
            <p:nvPr/>
          </p:nvGrpSpPr>
          <p:grpSpPr bwMode="auto">
            <a:xfrm>
              <a:off x="4613" y="3158"/>
              <a:ext cx="520" cy="172"/>
              <a:chOff x="4355" y="2474"/>
              <a:chExt cx="520" cy="172"/>
            </a:xfrm>
          </p:grpSpPr>
          <p:sp>
            <p:nvSpPr>
              <p:cNvPr id="130190" name="Rectangle 62"/>
              <p:cNvSpPr>
                <a:spLocks noChangeArrowheads="1"/>
              </p:cNvSpPr>
              <p:nvPr/>
            </p:nvSpPr>
            <p:spPr bwMode="auto">
              <a:xfrm>
                <a:off x="4702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191" name="Rectangle 64"/>
              <p:cNvSpPr>
                <a:spLocks noChangeArrowheads="1"/>
              </p:cNvSpPr>
              <p:nvPr/>
            </p:nvSpPr>
            <p:spPr bwMode="auto">
              <a:xfrm>
                <a:off x="4355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192" name="Rectangle 65"/>
              <p:cNvSpPr>
                <a:spLocks noChangeArrowheads="1"/>
              </p:cNvSpPr>
              <p:nvPr/>
            </p:nvSpPr>
            <p:spPr bwMode="auto">
              <a:xfrm>
                <a:off x="4528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0178" name="Group 175"/>
            <p:cNvGrpSpPr>
              <a:grpSpLocks/>
            </p:cNvGrpSpPr>
            <p:nvPr/>
          </p:nvGrpSpPr>
          <p:grpSpPr bwMode="auto">
            <a:xfrm>
              <a:off x="4613" y="3330"/>
              <a:ext cx="520" cy="172"/>
              <a:chOff x="4355" y="2474"/>
              <a:chExt cx="520" cy="172"/>
            </a:xfrm>
          </p:grpSpPr>
          <p:sp>
            <p:nvSpPr>
              <p:cNvPr id="130187" name="Rectangle 176"/>
              <p:cNvSpPr>
                <a:spLocks noChangeArrowheads="1"/>
              </p:cNvSpPr>
              <p:nvPr/>
            </p:nvSpPr>
            <p:spPr bwMode="auto">
              <a:xfrm>
                <a:off x="4702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188" name="Rectangle 177"/>
              <p:cNvSpPr>
                <a:spLocks noChangeArrowheads="1"/>
              </p:cNvSpPr>
              <p:nvPr/>
            </p:nvSpPr>
            <p:spPr bwMode="auto">
              <a:xfrm>
                <a:off x="4355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189" name="Rectangle 178"/>
              <p:cNvSpPr>
                <a:spLocks noChangeArrowheads="1"/>
              </p:cNvSpPr>
              <p:nvPr/>
            </p:nvSpPr>
            <p:spPr bwMode="auto">
              <a:xfrm>
                <a:off x="4528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0179" name="Group 179"/>
            <p:cNvGrpSpPr>
              <a:grpSpLocks/>
            </p:cNvGrpSpPr>
            <p:nvPr/>
          </p:nvGrpSpPr>
          <p:grpSpPr bwMode="auto">
            <a:xfrm>
              <a:off x="4613" y="3502"/>
              <a:ext cx="520" cy="172"/>
              <a:chOff x="4355" y="2474"/>
              <a:chExt cx="520" cy="172"/>
            </a:xfrm>
          </p:grpSpPr>
          <p:sp>
            <p:nvSpPr>
              <p:cNvPr id="130184" name="Rectangle 180"/>
              <p:cNvSpPr>
                <a:spLocks noChangeArrowheads="1"/>
              </p:cNvSpPr>
              <p:nvPr/>
            </p:nvSpPr>
            <p:spPr bwMode="auto">
              <a:xfrm>
                <a:off x="4702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185" name="Rectangle 181"/>
              <p:cNvSpPr>
                <a:spLocks noChangeArrowheads="1"/>
              </p:cNvSpPr>
              <p:nvPr/>
            </p:nvSpPr>
            <p:spPr bwMode="auto">
              <a:xfrm>
                <a:off x="4355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186" name="Rectangle 182"/>
              <p:cNvSpPr>
                <a:spLocks noChangeArrowheads="1"/>
              </p:cNvSpPr>
              <p:nvPr/>
            </p:nvSpPr>
            <p:spPr bwMode="auto">
              <a:xfrm>
                <a:off x="4528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0180" name="Group 183"/>
            <p:cNvGrpSpPr>
              <a:grpSpLocks/>
            </p:cNvGrpSpPr>
            <p:nvPr/>
          </p:nvGrpSpPr>
          <p:grpSpPr bwMode="auto">
            <a:xfrm>
              <a:off x="4615" y="3674"/>
              <a:ext cx="520" cy="172"/>
              <a:chOff x="4355" y="2474"/>
              <a:chExt cx="520" cy="172"/>
            </a:xfrm>
          </p:grpSpPr>
          <p:sp>
            <p:nvSpPr>
              <p:cNvPr id="130181" name="Rectangle 184"/>
              <p:cNvSpPr>
                <a:spLocks noChangeArrowheads="1"/>
              </p:cNvSpPr>
              <p:nvPr/>
            </p:nvSpPr>
            <p:spPr bwMode="auto">
              <a:xfrm>
                <a:off x="4702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182" name="Rectangle 185"/>
              <p:cNvSpPr>
                <a:spLocks noChangeArrowheads="1"/>
              </p:cNvSpPr>
              <p:nvPr/>
            </p:nvSpPr>
            <p:spPr bwMode="auto">
              <a:xfrm>
                <a:off x="4355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183" name="Rectangle 186"/>
              <p:cNvSpPr>
                <a:spLocks noChangeArrowheads="1"/>
              </p:cNvSpPr>
              <p:nvPr/>
            </p:nvSpPr>
            <p:spPr bwMode="auto">
              <a:xfrm>
                <a:off x="4528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94747" name="Text Box 187"/>
          <p:cNvSpPr txBox="1">
            <a:spLocks noChangeArrowheads="1"/>
          </p:cNvSpPr>
          <p:nvPr/>
        </p:nvSpPr>
        <p:spPr bwMode="auto">
          <a:xfrm>
            <a:off x="784225" y="2854325"/>
            <a:ext cx="109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/>
              <a:t>80 </a:t>
            </a:r>
          </a:p>
        </p:txBody>
      </p:sp>
      <p:sp>
        <p:nvSpPr>
          <p:cNvPr id="194748" name="Line 188"/>
          <p:cNvSpPr>
            <a:spLocks noChangeShapeType="1"/>
          </p:cNvSpPr>
          <p:nvPr/>
        </p:nvSpPr>
        <p:spPr bwMode="auto">
          <a:xfrm>
            <a:off x="569913" y="4260850"/>
            <a:ext cx="1106487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9" name="Text Box 189"/>
          <p:cNvSpPr txBox="1">
            <a:spLocks noChangeArrowheads="1"/>
          </p:cNvSpPr>
          <p:nvPr/>
        </p:nvSpPr>
        <p:spPr bwMode="auto">
          <a:xfrm>
            <a:off x="809625" y="3578225"/>
            <a:ext cx="109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/>
              <a:t>12 </a:t>
            </a:r>
          </a:p>
        </p:txBody>
      </p:sp>
      <p:sp>
        <p:nvSpPr>
          <p:cNvPr id="194750" name="Text Box 190"/>
          <p:cNvSpPr txBox="1">
            <a:spLocks noChangeArrowheads="1"/>
          </p:cNvSpPr>
          <p:nvPr/>
        </p:nvSpPr>
        <p:spPr bwMode="auto">
          <a:xfrm>
            <a:off x="811213" y="4251325"/>
            <a:ext cx="109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/>
              <a:t>92 </a:t>
            </a:r>
          </a:p>
        </p:txBody>
      </p:sp>
      <p:grpSp>
        <p:nvGrpSpPr>
          <p:cNvPr id="194751" name="Group 191"/>
          <p:cNvGrpSpPr>
            <a:grpSpLocks/>
          </p:cNvGrpSpPr>
          <p:nvPr/>
        </p:nvGrpSpPr>
        <p:grpSpPr bwMode="auto">
          <a:xfrm>
            <a:off x="2262188" y="1447800"/>
            <a:ext cx="2736850" cy="1093788"/>
            <a:chOff x="1407" y="7887"/>
            <a:chExt cx="4311" cy="1723"/>
          </a:xfrm>
        </p:grpSpPr>
        <p:grpSp>
          <p:nvGrpSpPr>
            <p:cNvPr id="130125" name="Group 192"/>
            <p:cNvGrpSpPr>
              <a:grpSpLocks/>
            </p:cNvGrpSpPr>
            <p:nvPr/>
          </p:nvGrpSpPr>
          <p:grpSpPr bwMode="auto">
            <a:xfrm rot="5400000">
              <a:off x="3347" y="5948"/>
              <a:ext cx="431" cy="4310"/>
              <a:chOff x="3600" y="6336"/>
              <a:chExt cx="431" cy="4310"/>
            </a:xfrm>
          </p:grpSpPr>
          <p:grpSp>
            <p:nvGrpSpPr>
              <p:cNvPr id="130165" name="Group 193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3017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7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74" name="Rectangle 196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75" name="Rectangle 197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76" name="Rectangle 198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0166" name="Group 199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30167" name="Rectangle 200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68" name="Rectangle 201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69" name="Rectangle 202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70" name="Rectangle 203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71" name="Rectangle 204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0126" name="Group 205"/>
            <p:cNvGrpSpPr>
              <a:grpSpLocks/>
            </p:cNvGrpSpPr>
            <p:nvPr/>
          </p:nvGrpSpPr>
          <p:grpSpPr bwMode="auto">
            <a:xfrm rot="5400000">
              <a:off x="3347" y="6378"/>
              <a:ext cx="431" cy="4310"/>
              <a:chOff x="3600" y="6336"/>
              <a:chExt cx="431" cy="4310"/>
            </a:xfrm>
          </p:grpSpPr>
          <p:grpSp>
            <p:nvGrpSpPr>
              <p:cNvPr id="130153" name="Group 206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30160" name="Rectangle 207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61" name="Rectangle 208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62" name="Rectangle 209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63" name="Rectangle 210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64" name="Rectangle 211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0154" name="Group 212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30155" name="Rectangle 213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56" name="Rectangle 214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57" name="Rectangle 215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58" name="Rectangle 216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59" name="Rectangle 217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0127" name="Group 218"/>
            <p:cNvGrpSpPr>
              <a:grpSpLocks/>
            </p:cNvGrpSpPr>
            <p:nvPr/>
          </p:nvGrpSpPr>
          <p:grpSpPr bwMode="auto">
            <a:xfrm rot="5400000">
              <a:off x="3347" y="6809"/>
              <a:ext cx="431" cy="4310"/>
              <a:chOff x="3600" y="6336"/>
              <a:chExt cx="431" cy="4310"/>
            </a:xfrm>
          </p:grpSpPr>
          <p:grpSp>
            <p:nvGrpSpPr>
              <p:cNvPr id="130141" name="Group 219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30148" name="Rectangle 220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49" name="Rectangle 221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50" name="Rectangle 222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51" name="Rectangle 223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52" name="Rectangle 224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0142" name="Group 225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30143" name="Rectangle 226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44" name="Rectangle 227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45" name="Rectangle 228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46" name="Rectangle 229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47" name="Rectangle 230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0128" name="Group 231"/>
            <p:cNvGrpSpPr>
              <a:grpSpLocks/>
            </p:cNvGrpSpPr>
            <p:nvPr/>
          </p:nvGrpSpPr>
          <p:grpSpPr bwMode="auto">
            <a:xfrm rot="5400000">
              <a:off x="3346" y="7240"/>
              <a:ext cx="431" cy="4310"/>
              <a:chOff x="3600" y="6336"/>
              <a:chExt cx="431" cy="4310"/>
            </a:xfrm>
          </p:grpSpPr>
          <p:grpSp>
            <p:nvGrpSpPr>
              <p:cNvPr id="130129" name="Group 232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30136" name="Rectangle 233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37" name="Rectangle 234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38" name="Rectangle 235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39" name="Rectangle 236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40" name="Rectangle 237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0130" name="Group 238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30131" name="Rectangle 239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32" name="Rectangle 240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33" name="Rectangle 241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34" name="Rectangle 242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35" name="Rectangle 243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94804" name="Group 244"/>
          <p:cNvGrpSpPr>
            <a:grpSpLocks/>
          </p:cNvGrpSpPr>
          <p:nvPr/>
        </p:nvGrpSpPr>
        <p:grpSpPr bwMode="auto">
          <a:xfrm>
            <a:off x="4999038" y="1446213"/>
            <a:ext cx="2736850" cy="1093787"/>
            <a:chOff x="1407" y="7887"/>
            <a:chExt cx="4311" cy="1723"/>
          </a:xfrm>
        </p:grpSpPr>
        <p:grpSp>
          <p:nvGrpSpPr>
            <p:cNvPr id="130073" name="Group 245"/>
            <p:cNvGrpSpPr>
              <a:grpSpLocks/>
            </p:cNvGrpSpPr>
            <p:nvPr/>
          </p:nvGrpSpPr>
          <p:grpSpPr bwMode="auto">
            <a:xfrm rot="5400000">
              <a:off x="3347" y="5948"/>
              <a:ext cx="431" cy="4310"/>
              <a:chOff x="3600" y="6336"/>
              <a:chExt cx="431" cy="4310"/>
            </a:xfrm>
          </p:grpSpPr>
          <p:grpSp>
            <p:nvGrpSpPr>
              <p:cNvPr id="130113" name="Group 246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30120" name="Rectangle 247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21" name="Rectangle 248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22" name="Rectangle 249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23" name="Rectangle 250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24" name="Rectangle 251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0114" name="Group 252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30115" name="Rectangle 253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16" name="Rectangle 254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17" name="Rectangle 255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18" name="Rectangle 256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19" name="Rectangle 257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0074" name="Group 258"/>
            <p:cNvGrpSpPr>
              <a:grpSpLocks/>
            </p:cNvGrpSpPr>
            <p:nvPr/>
          </p:nvGrpSpPr>
          <p:grpSpPr bwMode="auto">
            <a:xfrm rot="5400000">
              <a:off x="3347" y="6378"/>
              <a:ext cx="431" cy="4310"/>
              <a:chOff x="3600" y="6336"/>
              <a:chExt cx="431" cy="4310"/>
            </a:xfrm>
          </p:grpSpPr>
          <p:grpSp>
            <p:nvGrpSpPr>
              <p:cNvPr id="130101" name="Group 259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30108" name="Rectangle 260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09" name="Rectangle 261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10" name="Rectangle 262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11" name="Rectangle 263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12" name="Rectangle 264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0102" name="Group 265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30103" name="Rectangle 266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04" name="Rectangle 267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05" name="Rectangle 268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06" name="Rectangle 269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07" name="Rectangle 270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0075" name="Group 271"/>
            <p:cNvGrpSpPr>
              <a:grpSpLocks/>
            </p:cNvGrpSpPr>
            <p:nvPr/>
          </p:nvGrpSpPr>
          <p:grpSpPr bwMode="auto">
            <a:xfrm rot="5400000">
              <a:off x="3347" y="6809"/>
              <a:ext cx="431" cy="4310"/>
              <a:chOff x="3600" y="6336"/>
              <a:chExt cx="431" cy="4310"/>
            </a:xfrm>
          </p:grpSpPr>
          <p:grpSp>
            <p:nvGrpSpPr>
              <p:cNvPr id="130089" name="Group 272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30096" name="Rectangle 273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097" name="Rectangle 274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098" name="Rectangle 275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099" name="Rectangle 276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00" name="Rectangle 277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0090" name="Group 278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30091" name="Rectangle 279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092" name="Rectangle 280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093" name="Rectangle 281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094" name="Rectangle 282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095" name="Rectangle 283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0076" name="Group 284"/>
            <p:cNvGrpSpPr>
              <a:grpSpLocks/>
            </p:cNvGrpSpPr>
            <p:nvPr/>
          </p:nvGrpSpPr>
          <p:grpSpPr bwMode="auto">
            <a:xfrm rot="5400000">
              <a:off x="3346" y="7240"/>
              <a:ext cx="431" cy="4310"/>
              <a:chOff x="3600" y="6336"/>
              <a:chExt cx="431" cy="4310"/>
            </a:xfrm>
          </p:grpSpPr>
          <p:grpSp>
            <p:nvGrpSpPr>
              <p:cNvPr id="130077" name="Group 285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30084" name="Rectangle 286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085" name="Rectangle 287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086" name="Rectangle 288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087" name="Rectangle 289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088" name="Rectangle 290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0078" name="Group 291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30079" name="Rectangle 292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080" name="Rectangle 293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081" name="Rectangle 294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082" name="Rectangle 295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083" name="Rectangle 296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94858" name="Group 298"/>
          <p:cNvGrpSpPr>
            <a:grpSpLocks/>
          </p:cNvGrpSpPr>
          <p:nvPr/>
        </p:nvGrpSpPr>
        <p:grpSpPr bwMode="auto">
          <a:xfrm>
            <a:off x="2262188" y="1449388"/>
            <a:ext cx="2736850" cy="1095375"/>
            <a:chOff x="6270" y="7813"/>
            <a:chExt cx="4310" cy="1725"/>
          </a:xfrm>
        </p:grpSpPr>
        <p:sp>
          <p:nvSpPr>
            <p:cNvPr id="130069" name="Rectangle 299"/>
            <p:cNvSpPr>
              <a:spLocks noChangeArrowheads="1"/>
            </p:cNvSpPr>
            <p:nvPr/>
          </p:nvSpPr>
          <p:spPr bwMode="auto">
            <a:xfrm rot="5400000">
              <a:off x="8209" y="5874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070" name="Rectangle 300"/>
            <p:cNvSpPr>
              <a:spLocks noChangeArrowheads="1"/>
            </p:cNvSpPr>
            <p:nvPr/>
          </p:nvSpPr>
          <p:spPr bwMode="auto">
            <a:xfrm rot="5400000">
              <a:off x="8209" y="6306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071" name="Rectangle 301"/>
            <p:cNvSpPr>
              <a:spLocks noChangeArrowheads="1"/>
            </p:cNvSpPr>
            <p:nvPr/>
          </p:nvSpPr>
          <p:spPr bwMode="auto">
            <a:xfrm rot="5400000">
              <a:off x="8209" y="6737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072" name="Rectangle 302"/>
            <p:cNvSpPr>
              <a:spLocks noChangeArrowheads="1"/>
            </p:cNvSpPr>
            <p:nvPr/>
          </p:nvSpPr>
          <p:spPr bwMode="auto">
            <a:xfrm rot="5400000">
              <a:off x="8209" y="7168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863" name="Group 303"/>
          <p:cNvGrpSpPr>
            <a:grpSpLocks/>
          </p:cNvGrpSpPr>
          <p:nvPr/>
        </p:nvGrpSpPr>
        <p:grpSpPr bwMode="auto">
          <a:xfrm>
            <a:off x="4997450" y="1444625"/>
            <a:ext cx="2736850" cy="1095375"/>
            <a:chOff x="6270" y="7813"/>
            <a:chExt cx="4310" cy="1725"/>
          </a:xfrm>
        </p:grpSpPr>
        <p:sp>
          <p:nvSpPr>
            <p:cNvPr id="130065" name="Rectangle 304"/>
            <p:cNvSpPr>
              <a:spLocks noChangeArrowheads="1"/>
            </p:cNvSpPr>
            <p:nvPr/>
          </p:nvSpPr>
          <p:spPr bwMode="auto">
            <a:xfrm rot="5400000">
              <a:off x="8209" y="5874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066" name="Rectangle 305"/>
            <p:cNvSpPr>
              <a:spLocks noChangeArrowheads="1"/>
            </p:cNvSpPr>
            <p:nvPr/>
          </p:nvSpPr>
          <p:spPr bwMode="auto">
            <a:xfrm rot="5400000">
              <a:off x="8209" y="6306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067" name="Rectangle 306"/>
            <p:cNvSpPr>
              <a:spLocks noChangeArrowheads="1"/>
            </p:cNvSpPr>
            <p:nvPr/>
          </p:nvSpPr>
          <p:spPr bwMode="auto">
            <a:xfrm rot="5400000">
              <a:off x="8209" y="6737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068" name="Rectangle 307"/>
            <p:cNvSpPr>
              <a:spLocks noChangeArrowheads="1"/>
            </p:cNvSpPr>
            <p:nvPr/>
          </p:nvSpPr>
          <p:spPr bwMode="auto">
            <a:xfrm rot="5400000">
              <a:off x="8209" y="7168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2670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/>
      <p:bldP spid="194730" grpId="0"/>
      <p:bldP spid="194731" grpId="0"/>
      <p:bldP spid="194732" grpId="0"/>
      <p:bldP spid="194733" grpId="0"/>
      <p:bldP spid="194747" grpId="0"/>
      <p:bldP spid="194748" grpId="0" animBg="1"/>
      <p:bldP spid="194749" grpId="0"/>
      <p:bldP spid="19475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Using Arrays to Multiply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82700"/>
            <a:ext cx="1600200" cy="1981200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  <a:defRPr/>
            </a:pPr>
            <a:r>
              <a:rPr lang="en-US" sz="4400" b="1" dirty="0" smtClean="0"/>
              <a:t>23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en-US" sz="4400" b="1" u="sng" dirty="0" smtClean="0"/>
              <a:t>x  4</a:t>
            </a:r>
          </a:p>
        </p:txBody>
      </p:sp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2017713" y="3011488"/>
            <a:ext cx="27225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4 rows of 3 </a:t>
            </a:r>
          </a:p>
        </p:txBody>
      </p:sp>
      <p:sp>
        <p:nvSpPr>
          <p:cNvPr id="196613" name="Text Box 5"/>
          <p:cNvSpPr txBox="1">
            <a:spLocks noChangeArrowheads="1"/>
          </p:cNvSpPr>
          <p:nvPr/>
        </p:nvSpPr>
        <p:spPr bwMode="auto">
          <a:xfrm>
            <a:off x="2017713" y="3748088"/>
            <a:ext cx="27225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4 rows of 20 </a:t>
            </a:r>
          </a:p>
        </p:txBody>
      </p:sp>
      <p:sp>
        <p:nvSpPr>
          <p:cNvPr id="196614" name="Text Box 6"/>
          <p:cNvSpPr txBox="1">
            <a:spLocks noChangeArrowheads="1"/>
          </p:cNvSpPr>
          <p:nvPr/>
        </p:nvSpPr>
        <p:spPr bwMode="auto">
          <a:xfrm>
            <a:off x="4178300" y="3011488"/>
            <a:ext cx="1095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= 12 </a:t>
            </a:r>
          </a:p>
        </p:txBody>
      </p:sp>
      <p:sp>
        <p:nvSpPr>
          <p:cNvPr id="196615" name="Text Box 7"/>
          <p:cNvSpPr txBox="1">
            <a:spLocks noChangeArrowheads="1"/>
          </p:cNvSpPr>
          <p:nvPr/>
        </p:nvSpPr>
        <p:spPr bwMode="auto">
          <a:xfrm>
            <a:off x="4362450" y="3748088"/>
            <a:ext cx="1095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= 80 </a:t>
            </a:r>
          </a:p>
        </p:txBody>
      </p:sp>
      <p:grpSp>
        <p:nvGrpSpPr>
          <p:cNvPr id="196616" name="Group 8"/>
          <p:cNvGrpSpPr>
            <a:grpSpLocks/>
          </p:cNvGrpSpPr>
          <p:nvPr/>
        </p:nvGrpSpPr>
        <p:grpSpPr bwMode="auto">
          <a:xfrm>
            <a:off x="7734300" y="1449388"/>
            <a:ext cx="828675" cy="1092200"/>
            <a:chOff x="4613" y="3158"/>
            <a:chExt cx="522" cy="688"/>
          </a:xfrm>
        </p:grpSpPr>
        <p:grpSp>
          <p:nvGrpSpPr>
            <p:cNvPr id="131201" name="Group 9"/>
            <p:cNvGrpSpPr>
              <a:grpSpLocks/>
            </p:cNvGrpSpPr>
            <p:nvPr/>
          </p:nvGrpSpPr>
          <p:grpSpPr bwMode="auto">
            <a:xfrm>
              <a:off x="4613" y="3158"/>
              <a:ext cx="520" cy="172"/>
              <a:chOff x="4355" y="2474"/>
              <a:chExt cx="520" cy="172"/>
            </a:xfrm>
          </p:grpSpPr>
          <p:sp>
            <p:nvSpPr>
              <p:cNvPr id="131214" name="Rectangle 10"/>
              <p:cNvSpPr>
                <a:spLocks noChangeArrowheads="1"/>
              </p:cNvSpPr>
              <p:nvPr/>
            </p:nvSpPr>
            <p:spPr bwMode="auto">
              <a:xfrm>
                <a:off x="4702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215" name="Rectangle 11"/>
              <p:cNvSpPr>
                <a:spLocks noChangeArrowheads="1"/>
              </p:cNvSpPr>
              <p:nvPr/>
            </p:nvSpPr>
            <p:spPr bwMode="auto">
              <a:xfrm>
                <a:off x="4355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216" name="Rectangle 12"/>
              <p:cNvSpPr>
                <a:spLocks noChangeArrowheads="1"/>
              </p:cNvSpPr>
              <p:nvPr/>
            </p:nvSpPr>
            <p:spPr bwMode="auto">
              <a:xfrm>
                <a:off x="4528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1202" name="Group 13"/>
            <p:cNvGrpSpPr>
              <a:grpSpLocks/>
            </p:cNvGrpSpPr>
            <p:nvPr/>
          </p:nvGrpSpPr>
          <p:grpSpPr bwMode="auto">
            <a:xfrm>
              <a:off x="4613" y="3330"/>
              <a:ext cx="520" cy="172"/>
              <a:chOff x="4355" y="2474"/>
              <a:chExt cx="520" cy="172"/>
            </a:xfrm>
          </p:grpSpPr>
          <p:sp>
            <p:nvSpPr>
              <p:cNvPr id="131211" name="Rectangle 14"/>
              <p:cNvSpPr>
                <a:spLocks noChangeArrowheads="1"/>
              </p:cNvSpPr>
              <p:nvPr/>
            </p:nvSpPr>
            <p:spPr bwMode="auto">
              <a:xfrm>
                <a:off x="4702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212" name="Rectangle 15"/>
              <p:cNvSpPr>
                <a:spLocks noChangeArrowheads="1"/>
              </p:cNvSpPr>
              <p:nvPr/>
            </p:nvSpPr>
            <p:spPr bwMode="auto">
              <a:xfrm>
                <a:off x="4355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213" name="Rectangle 16"/>
              <p:cNvSpPr>
                <a:spLocks noChangeArrowheads="1"/>
              </p:cNvSpPr>
              <p:nvPr/>
            </p:nvSpPr>
            <p:spPr bwMode="auto">
              <a:xfrm>
                <a:off x="4528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1203" name="Group 17"/>
            <p:cNvGrpSpPr>
              <a:grpSpLocks/>
            </p:cNvGrpSpPr>
            <p:nvPr/>
          </p:nvGrpSpPr>
          <p:grpSpPr bwMode="auto">
            <a:xfrm>
              <a:off x="4613" y="3502"/>
              <a:ext cx="520" cy="172"/>
              <a:chOff x="4355" y="2474"/>
              <a:chExt cx="520" cy="172"/>
            </a:xfrm>
          </p:grpSpPr>
          <p:sp>
            <p:nvSpPr>
              <p:cNvPr id="131208" name="Rectangle 18"/>
              <p:cNvSpPr>
                <a:spLocks noChangeArrowheads="1"/>
              </p:cNvSpPr>
              <p:nvPr/>
            </p:nvSpPr>
            <p:spPr bwMode="auto">
              <a:xfrm>
                <a:off x="4702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209" name="Rectangle 19"/>
              <p:cNvSpPr>
                <a:spLocks noChangeArrowheads="1"/>
              </p:cNvSpPr>
              <p:nvPr/>
            </p:nvSpPr>
            <p:spPr bwMode="auto">
              <a:xfrm>
                <a:off x="4355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210" name="Rectangle 20"/>
              <p:cNvSpPr>
                <a:spLocks noChangeArrowheads="1"/>
              </p:cNvSpPr>
              <p:nvPr/>
            </p:nvSpPr>
            <p:spPr bwMode="auto">
              <a:xfrm>
                <a:off x="4528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1204" name="Group 21"/>
            <p:cNvGrpSpPr>
              <a:grpSpLocks/>
            </p:cNvGrpSpPr>
            <p:nvPr/>
          </p:nvGrpSpPr>
          <p:grpSpPr bwMode="auto">
            <a:xfrm>
              <a:off x="4615" y="3674"/>
              <a:ext cx="520" cy="172"/>
              <a:chOff x="4355" y="2474"/>
              <a:chExt cx="520" cy="172"/>
            </a:xfrm>
          </p:grpSpPr>
          <p:sp>
            <p:nvSpPr>
              <p:cNvPr id="131205" name="Rectangle 22"/>
              <p:cNvSpPr>
                <a:spLocks noChangeArrowheads="1"/>
              </p:cNvSpPr>
              <p:nvPr/>
            </p:nvSpPr>
            <p:spPr bwMode="auto">
              <a:xfrm>
                <a:off x="4702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206" name="Rectangle 23"/>
              <p:cNvSpPr>
                <a:spLocks noChangeArrowheads="1"/>
              </p:cNvSpPr>
              <p:nvPr/>
            </p:nvSpPr>
            <p:spPr bwMode="auto">
              <a:xfrm>
                <a:off x="4355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207" name="Rectangle 24"/>
              <p:cNvSpPr>
                <a:spLocks noChangeArrowheads="1"/>
              </p:cNvSpPr>
              <p:nvPr/>
            </p:nvSpPr>
            <p:spPr bwMode="auto">
              <a:xfrm>
                <a:off x="4528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96633" name="Text Box 25"/>
          <p:cNvSpPr txBox="1">
            <a:spLocks noChangeArrowheads="1"/>
          </p:cNvSpPr>
          <p:nvPr/>
        </p:nvSpPr>
        <p:spPr bwMode="auto">
          <a:xfrm>
            <a:off x="784225" y="2854325"/>
            <a:ext cx="109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/>
              <a:t>12 </a:t>
            </a:r>
          </a:p>
        </p:txBody>
      </p:sp>
      <p:sp>
        <p:nvSpPr>
          <p:cNvPr id="196634" name="Line 26"/>
          <p:cNvSpPr>
            <a:spLocks noChangeShapeType="1"/>
          </p:cNvSpPr>
          <p:nvPr/>
        </p:nvSpPr>
        <p:spPr bwMode="auto">
          <a:xfrm>
            <a:off x="569913" y="4260850"/>
            <a:ext cx="1106487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635" name="Text Box 27"/>
          <p:cNvSpPr txBox="1">
            <a:spLocks noChangeArrowheads="1"/>
          </p:cNvSpPr>
          <p:nvPr/>
        </p:nvSpPr>
        <p:spPr bwMode="auto">
          <a:xfrm>
            <a:off x="809625" y="3578225"/>
            <a:ext cx="109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/>
              <a:t>80 </a:t>
            </a:r>
          </a:p>
        </p:txBody>
      </p:sp>
      <p:sp>
        <p:nvSpPr>
          <p:cNvPr id="196636" name="Text Box 28"/>
          <p:cNvSpPr txBox="1">
            <a:spLocks noChangeArrowheads="1"/>
          </p:cNvSpPr>
          <p:nvPr/>
        </p:nvSpPr>
        <p:spPr bwMode="auto">
          <a:xfrm>
            <a:off x="811213" y="4251325"/>
            <a:ext cx="109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/>
              <a:t>92 </a:t>
            </a:r>
          </a:p>
        </p:txBody>
      </p:sp>
      <p:grpSp>
        <p:nvGrpSpPr>
          <p:cNvPr id="196637" name="Group 29"/>
          <p:cNvGrpSpPr>
            <a:grpSpLocks/>
          </p:cNvGrpSpPr>
          <p:nvPr/>
        </p:nvGrpSpPr>
        <p:grpSpPr bwMode="auto">
          <a:xfrm>
            <a:off x="2262188" y="1447800"/>
            <a:ext cx="2736850" cy="1093788"/>
            <a:chOff x="1407" y="7887"/>
            <a:chExt cx="4311" cy="1723"/>
          </a:xfrm>
        </p:grpSpPr>
        <p:grpSp>
          <p:nvGrpSpPr>
            <p:cNvPr id="131149" name="Group 30"/>
            <p:cNvGrpSpPr>
              <a:grpSpLocks/>
            </p:cNvGrpSpPr>
            <p:nvPr/>
          </p:nvGrpSpPr>
          <p:grpSpPr bwMode="auto">
            <a:xfrm rot="5400000">
              <a:off x="3347" y="5948"/>
              <a:ext cx="431" cy="4310"/>
              <a:chOff x="3600" y="6336"/>
              <a:chExt cx="431" cy="4310"/>
            </a:xfrm>
          </p:grpSpPr>
          <p:grpSp>
            <p:nvGrpSpPr>
              <p:cNvPr id="131189" name="Group 31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31196" name="Rectangle 32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97" name="Rectangle 33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98" name="Rectangle 34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99" name="Rectangle 35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200" name="Rectangle 36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1190" name="Group 37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31191" name="Rectangle 38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92" name="Rectangle 39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93" name="Rectangle 40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94" name="Rectangle 41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95" name="Rectangle 42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1150" name="Group 43"/>
            <p:cNvGrpSpPr>
              <a:grpSpLocks/>
            </p:cNvGrpSpPr>
            <p:nvPr/>
          </p:nvGrpSpPr>
          <p:grpSpPr bwMode="auto">
            <a:xfrm rot="5400000">
              <a:off x="3347" y="6378"/>
              <a:ext cx="431" cy="4310"/>
              <a:chOff x="3600" y="6336"/>
              <a:chExt cx="431" cy="4310"/>
            </a:xfrm>
          </p:grpSpPr>
          <p:grpSp>
            <p:nvGrpSpPr>
              <p:cNvPr id="131177" name="Group 44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31184" name="Rectangle 45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85" name="Rectangle 46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86" name="Rectangle 47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87" name="Rectangle 48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88" name="Rectangle 49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1178" name="Group 50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31179" name="Rectangle 51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80" name="Rectangle 52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81" name="Rectangle 53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82" name="Rectangle 54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83" name="Rectangle 55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1151" name="Group 56"/>
            <p:cNvGrpSpPr>
              <a:grpSpLocks/>
            </p:cNvGrpSpPr>
            <p:nvPr/>
          </p:nvGrpSpPr>
          <p:grpSpPr bwMode="auto">
            <a:xfrm rot="5400000">
              <a:off x="3347" y="6809"/>
              <a:ext cx="431" cy="4310"/>
              <a:chOff x="3600" y="6336"/>
              <a:chExt cx="431" cy="4310"/>
            </a:xfrm>
          </p:grpSpPr>
          <p:grpSp>
            <p:nvGrpSpPr>
              <p:cNvPr id="131165" name="Group 57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31172" name="Rectangle 58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73" name="Rectangle 59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74" name="Rectangle 60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75" name="Rectangle 61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76" name="Rectangle 62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1166" name="Group 63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31167" name="Rectangle 64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68" name="Rectangle 65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69" name="Rectangle 66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70" name="Rectangle 67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71" name="Rectangle 68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1152" name="Group 69"/>
            <p:cNvGrpSpPr>
              <a:grpSpLocks/>
            </p:cNvGrpSpPr>
            <p:nvPr/>
          </p:nvGrpSpPr>
          <p:grpSpPr bwMode="auto">
            <a:xfrm rot="5400000">
              <a:off x="3346" y="7240"/>
              <a:ext cx="431" cy="4310"/>
              <a:chOff x="3600" y="6336"/>
              <a:chExt cx="431" cy="4310"/>
            </a:xfrm>
          </p:grpSpPr>
          <p:grpSp>
            <p:nvGrpSpPr>
              <p:cNvPr id="131153" name="Group 70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31160" name="Rectangle 71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61" name="Rectangle 72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62" name="Rectangle 73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63" name="Rectangle 74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64" name="Rectangle 75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1154" name="Group 76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31155" name="Rectangle 77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56" name="Rectangle 78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57" name="Rectangle 79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58" name="Rectangle 80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59" name="Rectangle 81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96690" name="Group 82"/>
          <p:cNvGrpSpPr>
            <a:grpSpLocks/>
          </p:cNvGrpSpPr>
          <p:nvPr/>
        </p:nvGrpSpPr>
        <p:grpSpPr bwMode="auto">
          <a:xfrm>
            <a:off x="4999038" y="1446213"/>
            <a:ext cx="2736850" cy="1093787"/>
            <a:chOff x="1407" y="7887"/>
            <a:chExt cx="4311" cy="1723"/>
          </a:xfrm>
        </p:grpSpPr>
        <p:grpSp>
          <p:nvGrpSpPr>
            <p:cNvPr id="131097" name="Group 83"/>
            <p:cNvGrpSpPr>
              <a:grpSpLocks/>
            </p:cNvGrpSpPr>
            <p:nvPr/>
          </p:nvGrpSpPr>
          <p:grpSpPr bwMode="auto">
            <a:xfrm rot="5400000">
              <a:off x="3347" y="5948"/>
              <a:ext cx="431" cy="4310"/>
              <a:chOff x="3600" y="6336"/>
              <a:chExt cx="431" cy="4310"/>
            </a:xfrm>
          </p:grpSpPr>
          <p:grpSp>
            <p:nvGrpSpPr>
              <p:cNvPr id="131137" name="Group 84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31144" name="Rectangle 85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45" name="Rectangle 86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46" name="Rectangle 87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47" name="Rectangle 88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48" name="Rectangle 89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1138" name="Group 90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31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1098" name="Group 96"/>
            <p:cNvGrpSpPr>
              <a:grpSpLocks/>
            </p:cNvGrpSpPr>
            <p:nvPr/>
          </p:nvGrpSpPr>
          <p:grpSpPr bwMode="auto">
            <a:xfrm rot="5400000">
              <a:off x="3347" y="6378"/>
              <a:ext cx="431" cy="4310"/>
              <a:chOff x="3600" y="6336"/>
              <a:chExt cx="431" cy="4310"/>
            </a:xfrm>
          </p:grpSpPr>
          <p:grpSp>
            <p:nvGrpSpPr>
              <p:cNvPr id="131125" name="Group 97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31132" name="Rectangle 98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33" name="Rectangle 99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34" name="Rectangle 100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35" name="Rectangle 101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36" name="Rectangle 102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1126" name="Group 103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31127" name="Rectangle 104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28" name="Rectangle 105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29" name="Rectangle 106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30" name="Rectangle 107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31" name="Rectangle 108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1099" name="Group 109"/>
            <p:cNvGrpSpPr>
              <a:grpSpLocks/>
            </p:cNvGrpSpPr>
            <p:nvPr/>
          </p:nvGrpSpPr>
          <p:grpSpPr bwMode="auto">
            <a:xfrm rot="5400000">
              <a:off x="3347" y="6809"/>
              <a:ext cx="431" cy="4310"/>
              <a:chOff x="3600" y="6336"/>
              <a:chExt cx="431" cy="4310"/>
            </a:xfrm>
          </p:grpSpPr>
          <p:grpSp>
            <p:nvGrpSpPr>
              <p:cNvPr id="131113" name="Group 110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31120" name="Rectangle 111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21" name="Rectangle 112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22" name="Rectangle 113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23" name="Rectangle 114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24" name="Rectangle 115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1114" name="Group 116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31115" name="Rectangle 117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16" name="Rectangle 118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17" name="Rectangle 119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1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1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1100" name="Group 122"/>
            <p:cNvGrpSpPr>
              <a:grpSpLocks/>
            </p:cNvGrpSpPr>
            <p:nvPr/>
          </p:nvGrpSpPr>
          <p:grpSpPr bwMode="auto">
            <a:xfrm rot="5400000">
              <a:off x="3346" y="7240"/>
              <a:ext cx="431" cy="4310"/>
              <a:chOff x="3600" y="6336"/>
              <a:chExt cx="431" cy="4310"/>
            </a:xfrm>
          </p:grpSpPr>
          <p:grpSp>
            <p:nvGrpSpPr>
              <p:cNvPr id="131101" name="Group 123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31108" name="Rectangle 124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09" name="Rectangle 125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10" name="Rectangle 126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11" name="Rectangle 127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12" name="Rectangle 128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1102" name="Group 129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31103" name="Rectangle 130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04" name="Rectangle 131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05" name="Rectangle 132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06" name="Rectangle 133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107" name="Rectangle 134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96743" name="Group 135"/>
          <p:cNvGrpSpPr>
            <a:grpSpLocks/>
          </p:cNvGrpSpPr>
          <p:nvPr/>
        </p:nvGrpSpPr>
        <p:grpSpPr bwMode="auto">
          <a:xfrm>
            <a:off x="2262188" y="1449388"/>
            <a:ext cx="2736850" cy="1095375"/>
            <a:chOff x="6270" y="7813"/>
            <a:chExt cx="4310" cy="1725"/>
          </a:xfrm>
        </p:grpSpPr>
        <p:sp>
          <p:nvSpPr>
            <p:cNvPr id="131093" name="Rectangle 136"/>
            <p:cNvSpPr>
              <a:spLocks noChangeArrowheads="1"/>
            </p:cNvSpPr>
            <p:nvPr/>
          </p:nvSpPr>
          <p:spPr bwMode="auto">
            <a:xfrm rot="5400000">
              <a:off x="8209" y="5874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094" name="Rectangle 137"/>
            <p:cNvSpPr>
              <a:spLocks noChangeArrowheads="1"/>
            </p:cNvSpPr>
            <p:nvPr/>
          </p:nvSpPr>
          <p:spPr bwMode="auto">
            <a:xfrm rot="5400000">
              <a:off x="8209" y="6306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095" name="Rectangle 138"/>
            <p:cNvSpPr>
              <a:spLocks noChangeArrowheads="1"/>
            </p:cNvSpPr>
            <p:nvPr/>
          </p:nvSpPr>
          <p:spPr bwMode="auto">
            <a:xfrm rot="5400000">
              <a:off x="8209" y="6737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096" name="Rectangle 139"/>
            <p:cNvSpPr>
              <a:spLocks noChangeArrowheads="1"/>
            </p:cNvSpPr>
            <p:nvPr/>
          </p:nvSpPr>
          <p:spPr bwMode="auto">
            <a:xfrm rot="5400000">
              <a:off x="8209" y="7168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6748" name="Group 140"/>
          <p:cNvGrpSpPr>
            <a:grpSpLocks/>
          </p:cNvGrpSpPr>
          <p:nvPr/>
        </p:nvGrpSpPr>
        <p:grpSpPr bwMode="auto">
          <a:xfrm>
            <a:off x="4997450" y="1444625"/>
            <a:ext cx="2736850" cy="1095375"/>
            <a:chOff x="6270" y="7813"/>
            <a:chExt cx="4310" cy="1725"/>
          </a:xfrm>
        </p:grpSpPr>
        <p:sp>
          <p:nvSpPr>
            <p:cNvPr id="131089" name="Rectangle 141"/>
            <p:cNvSpPr>
              <a:spLocks noChangeArrowheads="1"/>
            </p:cNvSpPr>
            <p:nvPr/>
          </p:nvSpPr>
          <p:spPr bwMode="auto">
            <a:xfrm rot="5400000">
              <a:off x="8209" y="5874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090" name="Rectangle 142"/>
            <p:cNvSpPr>
              <a:spLocks noChangeArrowheads="1"/>
            </p:cNvSpPr>
            <p:nvPr/>
          </p:nvSpPr>
          <p:spPr bwMode="auto">
            <a:xfrm rot="5400000">
              <a:off x="8209" y="6306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091" name="Rectangle 143"/>
            <p:cNvSpPr>
              <a:spLocks noChangeArrowheads="1"/>
            </p:cNvSpPr>
            <p:nvPr/>
          </p:nvSpPr>
          <p:spPr bwMode="auto">
            <a:xfrm rot="5400000">
              <a:off x="8209" y="6737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092" name="Rectangle 144"/>
            <p:cNvSpPr>
              <a:spLocks noChangeArrowheads="1"/>
            </p:cNvSpPr>
            <p:nvPr/>
          </p:nvSpPr>
          <p:spPr bwMode="auto">
            <a:xfrm rot="5400000">
              <a:off x="8209" y="7168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9838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build="p"/>
      <p:bldP spid="196612" grpId="0"/>
      <p:bldP spid="196613" grpId="0"/>
      <p:bldP spid="196614" grpId="0"/>
      <p:bldP spid="196615" grpId="0"/>
      <p:bldP spid="196633" grpId="0"/>
      <p:bldP spid="196634" grpId="0" animBg="1"/>
      <p:bldP spid="196635" grpId="0"/>
      <p:bldP spid="19663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Multiplying Larger Numbers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1912254"/>
            <a:ext cx="1600200" cy="1981200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  <a:defRPr/>
            </a:pPr>
            <a:r>
              <a:rPr lang="en-US" sz="4400" b="1" dirty="0" smtClean="0"/>
              <a:t>34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en-US" sz="4400" b="1" u="sng" dirty="0" smtClean="0"/>
              <a:t>x  5</a:t>
            </a:r>
          </a:p>
        </p:txBody>
      </p:sp>
    </p:spTree>
    <p:extLst>
      <p:ext uri="{BB962C8B-B14F-4D97-AF65-F5344CB8AC3E}">
        <p14:creationId xmlns:p14="http://schemas.microsoft.com/office/powerpoint/2010/main" val="295718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what happens when the numbers are too large to actually build?</a:t>
            </a:r>
            <a:endParaRPr lang="en-US" dirty="0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Multiplying Larger Numbers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93060" y="2812140"/>
            <a:ext cx="16002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43DA"/>
              </a:buClr>
              <a:buSzPct val="65000"/>
              <a:buFont typeface="Wingdings 2" pitchFamily="18" charset="2"/>
              <a:buChar char="¢"/>
              <a:defRPr sz="3200">
                <a:solidFill>
                  <a:schemeClr val="accent4">
                    <a:lumMod val="1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43DA"/>
              </a:buClr>
              <a:buSzPct val="65000"/>
              <a:buFont typeface="Wingdings" pitchFamily="2" charset="2"/>
              <a:buChar char="q"/>
              <a:defRPr sz="2800">
                <a:solidFill>
                  <a:schemeClr val="accent4">
                    <a:lumMod val="10000"/>
                  </a:schemeClr>
                </a:solidFill>
                <a:effectLst/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43DA"/>
              </a:buClr>
              <a:buSzPct val="65000"/>
              <a:buFont typeface="Wingdings" pitchFamily="2" charset="2"/>
              <a:buChar char="m"/>
              <a:defRPr sz="2400">
                <a:solidFill>
                  <a:schemeClr val="accent4">
                    <a:lumMod val="10000"/>
                  </a:schemeClr>
                </a:solidFill>
                <a:effectLst/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accent4">
                    <a:lumMod val="10000"/>
                  </a:schemeClr>
                </a:solidFill>
                <a:effectLst/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accent4">
                    <a:lumMod val="10000"/>
                  </a:schemeClr>
                </a:solidFill>
                <a:effectLst/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r">
              <a:buFont typeface="Wingdings" pitchFamily="2" charset="2"/>
              <a:buNone/>
              <a:defRPr/>
            </a:pPr>
            <a:r>
              <a:rPr lang="en-US" sz="4400" b="1" kern="0" dirty="0" smtClean="0"/>
              <a:t>73</a:t>
            </a:r>
          </a:p>
          <a:p>
            <a:pPr algn="r">
              <a:buFont typeface="Wingdings" pitchFamily="2" charset="2"/>
              <a:buNone/>
              <a:defRPr/>
            </a:pPr>
            <a:r>
              <a:rPr lang="en-US" sz="4400" b="1" u="sng" kern="0" dirty="0" smtClean="0"/>
              <a:t>x  8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505200" y="3048000"/>
            <a:ext cx="1981200" cy="1981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486400" y="3055257"/>
            <a:ext cx="1981200" cy="1981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2572656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70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86400" y="2561784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3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3758625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560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37338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24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22597" y="3760726"/>
            <a:ext cx="693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07605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Multiplying Larger Numbers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1912254"/>
            <a:ext cx="1600200" cy="1981200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  <a:defRPr/>
            </a:pPr>
            <a:r>
              <a:rPr lang="en-US" sz="4400" b="1" dirty="0" smtClean="0"/>
              <a:t>257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en-US" sz="4400" b="1" u="sng" dirty="0" smtClean="0"/>
              <a:t>x  6</a:t>
            </a:r>
          </a:p>
        </p:txBody>
      </p:sp>
    </p:spTree>
    <p:extLst>
      <p:ext uri="{BB962C8B-B14F-4D97-AF65-F5344CB8AC3E}">
        <p14:creationId xmlns:p14="http://schemas.microsoft.com/office/powerpoint/2010/main" val="312195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Using Arrays to Multiply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Use Base 10 blocks and</a:t>
            </a:r>
            <a:r>
              <a:rPr lang="en-US" b="1" i="1" dirty="0" smtClean="0"/>
              <a:t> an area model </a:t>
            </a:r>
            <a:r>
              <a:rPr lang="en-US" dirty="0" smtClean="0"/>
              <a:t>to solve the following:</a:t>
            </a: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3338513" y="2708275"/>
            <a:ext cx="2428875" cy="149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latin typeface="Arial" charset="0"/>
              </a:rPr>
              <a:t>	21</a:t>
            </a:r>
          </a:p>
          <a:p>
            <a:pPr eaLnBrk="1" hangingPunct="1">
              <a:spcBef>
                <a:spcPct val="10000"/>
              </a:spcBef>
            </a:pPr>
            <a:r>
              <a:rPr lang="en-US" sz="4400" b="1">
                <a:latin typeface="Arial" charset="0"/>
              </a:rPr>
              <a:t>   </a:t>
            </a:r>
            <a:r>
              <a:rPr lang="en-US" sz="3600" b="1" u="sng">
                <a:latin typeface="Arial" charset="0"/>
              </a:rPr>
              <a:t>x</a:t>
            </a:r>
            <a:r>
              <a:rPr lang="en-US" sz="4400" b="1" u="sng">
                <a:latin typeface="Arial" charset="0"/>
              </a:rPr>
              <a:t> 13</a:t>
            </a:r>
          </a:p>
        </p:txBody>
      </p:sp>
    </p:spTree>
    <p:extLst>
      <p:ext uri="{BB962C8B-B14F-4D97-AF65-F5344CB8AC3E}">
        <p14:creationId xmlns:p14="http://schemas.microsoft.com/office/powerpoint/2010/main" val="272514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096000"/>
          </a:xfrm>
        </p:spPr>
        <p:txBody>
          <a:bodyPr/>
          <a:lstStyle/>
          <a:p>
            <a:r>
              <a:rPr lang="en-US" b="1" dirty="0" smtClean="0"/>
              <a:t>Connecting to and building on students’ prior knowledge</a:t>
            </a:r>
          </a:p>
          <a:p>
            <a:pPr lvl="1"/>
            <a:r>
              <a:rPr lang="en-US" dirty="0" smtClean="0"/>
              <a:t>Multiplication</a:t>
            </a:r>
          </a:p>
          <a:p>
            <a:pPr lvl="1"/>
            <a:r>
              <a:rPr lang="en-US" dirty="0" smtClean="0"/>
              <a:t>Division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9730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8750"/>
            <a:ext cx="8839200" cy="6524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Multiplying and Arrays</a:t>
            </a:r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6510338" y="2049144"/>
            <a:ext cx="1905000" cy="124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Arial" charset="0"/>
              </a:rPr>
              <a:t>	21</a:t>
            </a:r>
          </a:p>
          <a:p>
            <a:pPr eaLnBrk="1" hangingPunct="1">
              <a:spcBef>
                <a:spcPct val="10000"/>
              </a:spcBef>
            </a:pPr>
            <a:r>
              <a:rPr lang="en-US" sz="3600" b="1" dirty="0">
                <a:latin typeface="Arial" charset="0"/>
              </a:rPr>
              <a:t>    x </a:t>
            </a:r>
            <a:r>
              <a:rPr lang="en-US" sz="3600" b="1" u="sng" dirty="0">
                <a:latin typeface="Arial" charset="0"/>
              </a:rPr>
              <a:t>13</a:t>
            </a:r>
          </a:p>
        </p:txBody>
      </p:sp>
      <p:grpSp>
        <p:nvGrpSpPr>
          <p:cNvPr id="217092" name="Group 4"/>
          <p:cNvGrpSpPr>
            <a:grpSpLocks/>
          </p:cNvGrpSpPr>
          <p:nvPr/>
        </p:nvGrpSpPr>
        <p:grpSpPr bwMode="auto">
          <a:xfrm rot="-5400000">
            <a:off x="1953418" y="459582"/>
            <a:ext cx="277813" cy="2736850"/>
            <a:chOff x="2727" y="2782"/>
            <a:chExt cx="437" cy="4310"/>
          </a:xfrm>
        </p:grpSpPr>
        <p:grpSp>
          <p:nvGrpSpPr>
            <p:cNvPr id="133523" name="Group 5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133525" name="Group 6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33532" name="Rectangle 7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33" name="Rectangle 8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34" name="Rectangle 9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35" name="Rectangle 10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36" name="Rectangle 11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3526" name="Group 12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33527" name="Rectangle 13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28" name="Rectangle 14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29" name="Rectangle 15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30" name="Rectangle 16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31" name="Rectangle 17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33524" name="Rectangle 18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7107" name="Group 19"/>
          <p:cNvGrpSpPr>
            <a:grpSpLocks/>
          </p:cNvGrpSpPr>
          <p:nvPr/>
        </p:nvGrpSpPr>
        <p:grpSpPr bwMode="auto">
          <a:xfrm rot="-5400000">
            <a:off x="4709318" y="459582"/>
            <a:ext cx="277813" cy="2736850"/>
            <a:chOff x="2727" y="2782"/>
            <a:chExt cx="437" cy="4310"/>
          </a:xfrm>
        </p:grpSpPr>
        <p:grpSp>
          <p:nvGrpSpPr>
            <p:cNvPr id="133509" name="Group 20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133511" name="Group 21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33518" name="Rectangle 22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19" name="Rectangle 23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20" name="Rectangle 24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21" name="Rectangle 25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22" name="Rectangle 26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3512" name="Group 27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33513" name="Rectangle 28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14" name="Rectangle 29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15" name="Rectangle 30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16" name="Rectangle 31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17" name="Rectangle 32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33510" name="Rectangle 33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7122" name="Group 34"/>
          <p:cNvGrpSpPr>
            <a:grpSpLocks/>
          </p:cNvGrpSpPr>
          <p:nvPr/>
        </p:nvGrpSpPr>
        <p:grpSpPr bwMode="auto">
          <a:xfrm>
            <a:off x="355600" y="2070100"/>
            <a:ext cx="277813" cy="2736850"/>
            <a:chOff x="2727" y="2782"/>
            <a:chExt cx="437" cy="4310"/>
          </a:xfrm>
        </p:grpSpPr>
        <p:grpSp>
          <p:nvGrpSpPr>
            <p:cNvPr id="133495" name="Group 35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133497" name="Group 36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33504" name="Rectangle 37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05" name="Rectangle 38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06" name="Rectangle 39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07" name="Rectangle 40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08" name="Rectangle 41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3498" name="Group 42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33499" name="Rectangle 43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00" name="Rectangle 44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01" name="Rectangle 45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02" name="Rectangle 46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03" name="Rectangle 47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33496" name="Rectangle 48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7137" name="Rectangle 49"/>
          <p:cNvSpPr>
            <a:spLocks noChangeArrowheads="1"/>
          </p:cNvSpPr>
          <p:nvPr/>
        </p:nvSpPr>
        <p:spPr bwMode="auto">
          <a:xfrm>
            <a:off x="355600" y="5346700"/>
            <a:ext cx="274638" cy="273050"/>
          </a:xfrm>
          <a:prstGeom prst="rect">
            <a:avLst/>
          </a:prstGeom>
          <a:solidFill>
            <a:srgbClr val="0000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38" name="Rectangle 50"/>
          <p:cNvSpPr>
            <a:spLocks noChangeArrowheads="1"/>
          </p:cNvSpPr>
          <p:nvPr/>
        </p:nvSpPr>
        <p:spPr bwMode="auto">
          <a:xfrm>
            <a:off x="358775" y="5073650"/>
            <a:ext cx="274638" cy="273050"/>
          </a:xfrm>
          <a:prstGeom prst="rect">
            <a:avLst/>
          </a:prstGeom>
          <a:solidFill>
            <a:srgbClr val="0000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39" name="Rectangle 51"/>
          <p:cNvSpPr>
            <a:spLocks noChangeArrowheads="1"/>
          </p:cNvSpPr>
          <p:nvPr/>
        </p:nvSpPr>
        <p:spPr bwMode="auto">
          <a:xfrm>
            <a:off x="355600" y="4800600"/>
            <a:ext cx="274638" cy="273050"/>
          </a:xfrm>
          <a:prstGeom prst="rect">
            <a:avLst/>
          </a:prstGeom>
          <a:solidFill>
            <a:srgbClr val="0000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40" name="Rectangle 52"/>
          <p:cNvSpPr>
            <a:spLocks noChangeArrowheads="1"/>
          </p:cNvSpPr>
          <p:nvPr/>
        </p:nvSpPr>
        <p:spPr bwMode="auto">
          <a:xfrm>
            <a:off x="6235700" y="1689100"/>
            <a:ext cx="274638" cy="273050"/>
          </a:xfrm>
          <a:prstGeom prst="rect">
            <a:avLst/>
          </a:prstGeom>
          <a:solidFill>
            <a:srgbClr val="0000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17141" name="Group 53"/>
          <p:cNvGrpSpPr>
            <a:grpSpLocks/>
          </p:cNvGrpSpPr>
          <p:nvPr/>
        </p:nvGrpSpPr>
        <p:grpSpPr bwMode="auto">
          <a:xfrm>
            <a:off x="3479800" y="2068513"/>
            <a:ext cx="2744788" cy="2743200"/>
            <a:chOff x="6081" y="3060"/>
            <a:chExt cx="4322" cy="4319"/>
          </a:xfrm>
        </p:grpSpPr>
        <p:grpSp>
          <p:nvGrpSpPr>
            <p:cNvPr id="133369" name="Group 54"/>
            <p:cNvGrpSpPr>
              <a:grpSpLocks/>
            </p:cNvGrpSpPr>
            <p:nvPr/>
          </p:nvGrpSpPr>
          <p:grpSpPr bwMode="auto">
            <a:xfrm>
              <a:off x="6087" y="3069"/>
              <a:ext cx="4316" cy="4310"/>
              <a:chOff x="4896" y="6336"/>
              <a:chExt cx="4316" cy="4310"/>
            </a:xfrm>
          </p:grpSpPr>
          <p:grpSp>
            <p:nvGrpSpPr>
              <p:cNvPr id="133371" name="Group 55"/>
              <p:cNvGrpSpPr>
                <a:grpSpLocks/>
              </p:cNvGrpSpPr>
              <p:nvPr/>
            </p:nvGrpSpPr>
            <p:grpSpPr bwMode="auto">
              <a:xfrm>
                <a:off x="4896" y="6336"/>
                <a:ext cx="2158" cy="2155"/>
                <a:chOff x="4896" y="6336"/>
                <a:chExt cx="2158" cy="2155"/>
              </a:xfrm>
            </p:grpSpPr>
            <p:grpSp>
              <p:nvGrpSpPr>
                <p:cNvPr id="133465" name="Group 56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490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91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92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93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94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466" name="Group 62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485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86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87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88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89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467" name="Group 68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480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81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82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83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84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468" name="Group 74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475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76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77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78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79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469" name="Group 80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470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71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72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73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74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33372" name="Group 86"/>
              <p:cNvGrpSpPr>
                <a:grpSpLocks/>
              </p:cNvGrpSpPr>
              <p:nvPr/>
            </p:nvGrpSpPr>
            <p:grpSpPr bwMode="auto">
              <a:xfrm>
                <a:off x="4896" y="8491"/>
                <a:ext cx="2158" cy="2155"/>
                <a:chOff x="4896" y="6336"/>
                <a:chExt cx="2158" cy="2155"/>
              </a:xfrm>
            </p:grpSpPr>
            <p:grpSp>
              <p:nvGrpSpPr>
                <p:cNvPr id="133435" name="Group 87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460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61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62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63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64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436" name="Group 93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455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56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57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58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59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437" name="Group 99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450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51" name="Rectangle 10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52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53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54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438" name="Group 105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445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46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47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48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49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439" name="Group 111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440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41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42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43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44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33373" name="Group 117"/>
              <p:cNvGrpSpPr>
                <a:grpSpLocks/>
              </p:cNvGrpSpPr>
              <p:nvPr/>
            </p:nvGrpSpPr>
            <p:grpSpPr bwMode="auto">
              <a:xfrm>
                <a:off x="7054" y="8491"/>
                <a:ext cx="2158" cy="2155"/>
                <a:chOff x="4896" y="6336"/>
                <a:chExt cx="2158" cy="2155"/>
              </a:xfrm>
            </p:grpSpPr>
            <p:grpSp>
              <p:nvGrpSpPr>
                <p:cNvPr id="133405" name="Group 118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430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31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32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33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34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406" name="Group 124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425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26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27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28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29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407" name="Group 130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420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21" name="Rectangle 13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22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23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24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408" name="Group 136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415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16" name="Rectangle 13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17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18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19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409" name="Group 142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410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11" name="Rectangle 14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12" name="Rectangle 14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13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14" name="Rectangle 14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33374" name="Group 148"/>
              <p:cNvGrpSpPr>
                <a:grpSpLocks/>
              </p:cNvGrpSpPr>
              <p:nvPr/>
            </p:nvGrpSpPr>
            <p:grpSpPr bwMode="auto">
              <a:xfrm>
                <a:off x="7054" y="6336"/>
                <a:ext cx="2158" cy="2155"/>
                <a:chOff x="4896" y="6336"/>
                <a:chExt cx="2158" cy="2155"/>
              </a:xfrm>
            </p:grpSpPr>
            <p:grpSp>
              <p:nvGrpSpPr>
                <p:cNvPr id="133375" name="Group 149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400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01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02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03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04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376" name="Group 155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395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96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97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98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99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377" name="Group 161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390" name="Rectangle 16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91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92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93" name="Rectangle 16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94" name="Rectangle 16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378" name="Group 167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385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86" name="Rectangle 16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87" name="Rectangle 17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88" name="Rectangle 17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89" name="Rectangle 17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379" name="Group 173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380" name="Rectangle 17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81" name="Rectangle 17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82" name="Rectangle 17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83" name="Rectangle 17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84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33370" name="Rectangle 179"/>
            <p:cNvSpPr>
              <a:spLocks noChangeArrowheads="1"/>
            </p:cNvSpPr>
            <p:nvPr/>
          </p:nvSpPr>
          <p:spPr bwMode="auto">
            <a:xfrm>
              <a:off x="6081" y="3060"/>
              <a:ext cx="4316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7268" name="Group 180"/>
          <p:cNvGrpSpPr>
            <a:grpSpLocks/>
          </p:cNvGrpSpPr>
          <p:nvPr/>
        </p:nvGrpSpPr>
        <p:grpSpPr bwMode="auto">
          <a:xfrm>
            <a:off x="715963" y="2070100"/>
            <a:ext cx="2744787" cy="2743200"/>
            <a:chOff x="6081" y="3060"/>
            <a:chExt cx="4322" cy="4319"/>
          </a:xfrm>
        </p:grpSpPr>
        <p:grpSp>
          <p:nvGrpSpPr>
            <p:cNvPr id="133243" name="Group 181"/>
            <p:cNvGrpSpPr>
              <a:grpSpLocks/>
            </p:cNvGrpSpPr>
            <p:nvPr/>
          </p:nvGrpSpPr>
          <p:grpSpPr bwMode="auto">
            <a:xfrm>
              <a:off x="6087" y="3069"/>
              <a:ext cx="4316" cy="4310"/>
              <a:chOff x="4896" y="6336"/>
              <a:chExt cx="4316" cy="4310"/>
            </a:xfrm>
          </p:grpSpPr>
          <p:grpSp>
            <p:nvGrpSpPr>
              <p:cNvPr id="133245" name="Group 182"/>
              <p:cNvGrpSpPr>
                <a:grpSpLocks/>
              </p:cNvGrpSpPr>
              <p:nvPr/>
            </p:nvGrpSpPr>
            <p:grpSpPr bwMode="auto">
              <a:xfrm>
                <a:off x="4896" y="6336"/>
                <a:ext cx="2158" cy="2155"/>
                <a:chOff x="4896" y="6336"/>
                <a:chExt cx="2158" cy="2155"/>
              </a:xfrm>
            </p:grpSpPr>
            <p:grpSp>
              <p:nvGrpSpPr>
                <p:cNvPr id="133339" name="Group 183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364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65" name="Rectangle 18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66" name="Rectangle 18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67" name="Rectangle 18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68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340" name="Group 189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359" name="Rectangle 19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60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61" name="Rectangle 19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62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63" name="Rectangle 19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341" name="Group 195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354" name="Rectangle 19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55" name="Rectangle 19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56" name="Rectangle 19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57" name="Rectangle 19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58" name="Rectangle 20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342" name="Group 201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349" name="Rectangle 20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50" name="Rectangle 20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51" name="Rectangle 20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52" name="Rectangle 20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53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343" name="Group 207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344" name="Rectangle 20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45" name="Rectangle 20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46" name="Rectangle 21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47" name="Rectangle 21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48" name="Rectangle 21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33246" name="Group 213"/>
              <p:cNvGrpSpPr>
                <a:grpSpLocks/>
              </p:cNvGrpSpPr>
              <p:nvPr/>
            </p:nvGrpSpPr>
            <p:grpSpPr bwMode="auto">
              <a:xfrm>
                <a:off x="4896" y="8491"/>
                <a:ext cx="2158" cy="2155"/>
                <a:chOff x="4896" y="6336"/>
                <a:chExt cx="2158" cy="2155"/>
              </a:xfrm>
            </p:grpSpPr>
            <p:grpSp>
              <p:nvGrpSpPr>
                <p:cNvPr id="133309" name="Group 214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334" name="Rectangle 21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35" name="Rectangle 21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36" name="Rectangle 21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37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38" name="Rectangle 21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310" name="Group 220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329" name="Rectangle 22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30" name="Rectangle 22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31" name="Rectangle 22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32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33" name="Rectangle 22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311" name="Group 226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324" name="Rectangle 22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25" name="Rectangle 22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26" name="Rectangle 22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27" name="Rectangle 23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28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312" name="Group 232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319" name="Rectangle 23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20" name="Rectangle 23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21" name="Rectangle 23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22" name="Rectangle 23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23" name="Rectangle 23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313" name="Group 238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314" name="Rectangle 23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15" name="Rectangle 24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16" name="Rectangle 24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17" name="Rectangle 24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18" name="Rectangle 24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33247" name="Group 244"/>
              <p:cNvGrpSpPr>
                <a:grpSpLocks/>
              </p:cNvGrpSpPr>
              <p:nvPr/>
            </p:nvGrpSpPr>
            <p:grpSpPr bwMode="auto">
              <a:xfrm>
                <a:off x="7054" y="8491"/>
                <a:ext cx="2158" cy="2155"/>
                <a:chOff x="4896" y="6336"/>
                <a:chExt cx="2158" cy="2155"/>
              </a:xfrm>
            </p:grpSpPr>
            <p:grpSp>
              <p:nvGrpSpPr>
                <p:cNvPr id="133279" name="Group 245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304" name="Rectangle 24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05" name="Rectangle 24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06" name="Rectangle 24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07" name="Rectangle 24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08" name="Rectangle 25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280" name="Group 251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299" name="Rectangle 25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00" name="Rectangle 25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01" name="Rectangle 25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02" name="Rectangle 25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03" name="Rectangle 25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281" name="Group 257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294" name="Rectangle 25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95" name="Rectangle 25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96" name="Rectangle 26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97" name="Rectangle 26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98" name="Rectangle 26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282" name="Group 263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289" name="Rectangle 26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90" name="Rectangle 26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91" name="Rectangle 26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92" name="Rectangle 26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93" name="Rectangle 26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283" name="Group 269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284" name="Rectangle 27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85" name="Rectangle 27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86" name="Rectangle 27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87" name="Rectangle 27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88" name="Rectangle 27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33248" name="Group 275"/>
              <p:cNvGrpSpPr>
                <a:grpSpLocks/>
              </p:cNvGrpSpPr>
              <p:nvPr/>
            </p:nvGrpSpPr>
            <p:grpSpPr bwMode="auto">
              <a:xfrm>
                <a:off x="7054" y="6336"/>
                <a:ext cx="2158" cy="2155"/>
                <a:chOff x="4896" y="6336"/>
                <a:chExt cx="2158" cy="2155"/>
              </a:xfrm>
            </p:grpSpPr>
            <p:grpSp>
              <p:nvGrpSpPr>
                <p:cNvPr id="133249" name="Group 276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274" name="Rectangle 27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75" name="Rectangle 27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76" name="Rectangle 27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77" name="Rectangle 28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78" name="Rectangle 28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250" name="Group 282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269" name="Rectangle 28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70" name="Rectangle 28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71" name="Rectangle 28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72" name="Rectangle 28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73" name="Rectangle 28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251" name="Group 288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264" name="Rectangle 28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65" name="Rectangle 29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66" name="Rectangle 29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67" name="Rectangle 29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68" name="Rectangle 29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252" name="Group 294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259" name="Rectangle 29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60" name="Rectangle 29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61" name="Rectangle 29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62" name="Rectangle 29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63" name="Rectangle 29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253" name="Group 300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3254" name="Rectangle 30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55" name="Rectangle 30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56" name="Rectangle 30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57" name="Rectangle 30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58" name="Rectangle 30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33244" name="Rectangle 306"/>
            <p:cNvSpPr>
              <a:spLocks noChangeArrowheads="1"/>
            </p:cNvSpPr>
            <p:nvPr/>
          </p:nvSpPr>
          <p:spPr bwMode="auto">
            <a:xfrm>
              <a:off x="6081" y="3060"/>
              <a:ext cx="4316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7395" name="Group 307"/>
          <p:cNvGrpSpPr>
            <a:grpSpLocks/>
          </p:cNvGrpSpPr>
          <p:nvPr/>
        </p:nvGrpSpPr>
        <p:grpSpPr bwMode="auto">
          <a:xfrm>
            <a:off x="6224588" y="2063750"/>
            <a:ext cx="277812" cy="2736850"/>
            <a:chOff x="2727" y="2782"/>
            <a:chExt cx="437" cy="4310"/>
          </a:xfrm>
        </p:grpSpPr>
        <p:grpSp>
          <p:nvGrpSpPr>
            <p:cNvPr id="133229" name="Group 308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133231" name="Group 309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33238" name="Rectangle 310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39" name="Rectangle 311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40" name="Rectangle 312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41" name="Rectangle 313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42" name="Rectangle 314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3232" name="Group 315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33233" name="Rectangle 316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34" name="Rectangle 317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35" name="Rectangle 318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36" name="Rectangle 319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37" name="Rectangle 320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33230" name="Rectangle 321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7410" name="Group 322"/>
          <p:cNvGrpSpPr>
            <a:grpSpLocks/>
          </p:cNvGrpSpPr>
          <p:nvPr/>
        </p:nvGrpSpPr>
        <p:grpSpPr bwMode="auto">
          <a:xfrm rot="-5400000">
            <a:off x="4690268" y="4142582"/>
            <a:ext cx="277813" cy="2736850"/>
            <a:chOff x="2727" y="2782"/>
            <a:chExt cx="437" cy="4310"/>
          </a:xfrm>
        </p:grpSpPr>
        <p:grpSp>
          <p:nvGrpSpPr>
            <p:cNvPr id="133215" name="Group 323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133217" name="Group 324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33224" name="Rectangle 325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25" name="Rectangle 326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26" name="Rectangle 327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27" name="Rectangle 328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28" name="Rectangle 329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3218" name="Group 330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33219" name="Rectangle 331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20" name="Rectangle 332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21" name="Rectangle 333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22" name="Rectangle 334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23" name="Rectangle 335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33216" name="Rectangle 336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7425" name="Group 337"/>
          <p:cNvGrpSpPr>
            <a:grpSpLocks/>
          </p:cNvGrpSpPr>
          <p:nvPr/>
        </p:nvGrpSpPr>
        <p:grpSpPr bwMode="auto">
          <a:xfrm rot="-5400000">
            <a:off x="1940718" y="4139407"/>
            <a:ext cx="277813" cy="2736850"/>
            <a:chOff x="2727" y="2782"/>
            <a:chExt cx="437" cy="4310"/>
          </a:xfrm>
        </p:grpSpPr>
        <p:grpSp>
          <p:nvGrpSpPr>
            <p:cNvPr id="133201" name="Group 338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133203" name="Group 339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33210" name="Rectangle 340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11" name="Rectangle 341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12" name="Rectangle 342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13" name="Rectangle 343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14" name="Rectangle 344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3204" name="Group 345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33205" name="Rectangle 346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06" name="Rectangle 347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07" name="Rectangle 348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08" name="Rectangle 349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09" name="Rectangle 350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33202" name="Rectangle 351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7440" name="Group 352"/>
          <p:cNvGrpSpPr>
            <a:grpSpLocks/>
          </p:cNvGrpSpPr>
          <p:nvPr/>
        </p:nvGrpSpPr>
        <p:grpSpPr bwMode="auto">
          <a:xfrm rot="-5400000">
            <a:off x="4690268" y="3856832"/>
            <a:ext cx="277813" cy="2736850"/>
            <a:chOff x="2727" y="2782"/>
            <a:chExt cx="437" cy="4310"/>
          </a:xfrm>
        </p:grpSpPr>
        <p:grpSp>
          <p:nvGrpSpPr>
            <p:cNvPr id="133187" name="Group 353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133189" name="Group 354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33196" name="Rectangle 355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97" name="Rectangle 356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98" name="Rectangle 357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99" name="Rectangle 358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00" name="Rectangle 359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3190" name="Group 360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33191" name="Rectangle 361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92" name="Rectangle 362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93" name="Rectangle 363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94" name="Rectangle 364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95" name="Rectangle 365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33188" name="Rectangle 366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7455" name="Group 367"/>
          <p:cNvGrpSpPr>
            <a:grpSpLocks/>
          </p:cNvGrpSpPr>
          <p:nvPr/>
        </p:nvGrpSpPr>
        <p:grpSpPr bwMode="auto">
          <a:xfrm rot="-5400000">
            <a:off x="1940719" y="3861594"/>
            <a:ext cx="277812" cy="2736850"/>
            <a:chOff x="2727" y="2782"/>
            <a:chExt cx="437" cy="4310"/>
          </a:xfrm>
        </p:grpSpPr>
        <p:grpSp>
          <p:nvGrpSpPr>
            <p:cNvPr id="133173" name="Group 368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133175" name="Group 369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33182" name="Rectangle 370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83" name="Rectangle 371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84" name="Rectangle 372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85" name="Rectangle 373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86" name="Rectangle 374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3176" name="Group 375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33177" name="Rectangle 376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78" name="Rectangle 377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79" name="Rectangle 378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80" name="Rectangle 379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81" name="Rectangle 380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33174" name="Rectangle 381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7470" name="Group 382"/>
          <p:cNvGrpSpPr>
            <a:grpSpLocks/>
          </p:cNvGrpSpPr>
          <p:nvPr/>
        </p:nvGrpSpPr>
        <p:grpSpPr bwMode="auto">
          <a:xfrm rot="-5400000">
            <a:off x="4688682" y="3579019"/>
            <a:ext cx="277812" cy="2736850"/>
            <a:chOff x="2727" y="2782"/>
            <a:chExt cx="437" cy="4310"/>
          </a:xfrm>
        </p:grpSpPr>
        <p:grpSp>
          <p:nvGrpSpPr>
            <p:cNvPr id="133159" name="Group 383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133161" name="Group 384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33168" name="Rectangle 385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69" name="Rectangle 386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70" name="Rectangle 387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71" name="Rectangle 388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72" name="Rectangle 389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3162" name="Group 390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33163" name="Rectangle 391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64" name="Rectangle 392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65" name="Rectangle 393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66" name="Rectangle 394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67" name="Rectangle 395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33160" name="Rectangle 396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7485" name="Group 397"/>
          <p:cNvGrpSpPr>
            <a:grpSpLocks/>
          </p:cNvGrpSpPr>
          <p:nvPr/>
        </p:nvGrpSpPr>
        <p:grpSpPr bwMode="auto">
          <a:xfrm rot="-5400000">
            <a:off x="1940718" y="3583782"/>
            <a:ext cx="277813" cy="2736850"/>
            <a:chOff x="2727" y="2782"/>
            <a:chExt cx="437" cy="4310"/>
          </a:xfrm>
        </p:grpSpPr>
        <p:grpSp>
          <p:nvGrpSpPr>
            <p:cNvPr id="133145" name="Group 398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133147" name="Group 399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33154" name="Rectangle 400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55" name="Rectangle 401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56" name="Rectangle 402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57" name="Rectangle 403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58" name="Rectangle 404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3148" name="Group 405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33149" name="Rectangle 406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50" name="Rectangle 407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51" name="Rectangle 408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52" name="Rectangle 409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53" name="Rectangle 410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33146" name="Rectangle 411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7500" name="Rectangle 412"/>
          <p:cNvSpPr>
            <a:spLocks noChangeArrowheads="1"/>
          </p:cNvSpPr>
          <p:nvPr/>
        </p:nvSpPr>
        <p:spPr bwMode="auto">
          <a:xfrm>
            <a:off x="6210300" y="5364163"/>
            <a:ext cx="274638" cy="273050"/>
          </a:xfrm>
          <a:prstGeom prst="rect">
            <a:avLst/>
          </a:prstGeom>
          <a:solidFill>
            <a:srgbClr val="0000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01" name="Rectangle 413"/>
          <p:cNvSpPr>
            <a:spLocks noChangeArrowheads="1"/>
          </p:cNvSpPr>
          <p:nvPr/>
        </p:nvSpPr>
        <p:spPr bwMode="auto">
          <a:xfrm>
            <a:off x="6210300" y="5089525"/>
            <a:ext cx="274638" cy="273050"/>
          </a:xfrm>
          <a:prstGeom prst="rect">
            <a:avLst/>
          </a:prstGeom>
          <a:solidFill>
            <a:srgbClr val="0000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02" name="Rectangle 414"/>
          <p:cNvSpPr>
            <a:spLocks noChangeArrowheads="1"/>
          </p:cNvSpPr>
          <p:nvPr/>
        </p:nvSpPr>
        <p:spPr bwMode="auto">
          <a:xfrm>
            <a:off x="6216650" y="4808538"/>
            <a:ext cx="274638" cy="273050"/>
          </a:xfrm>
          <a:prstGeom prst="rect">
            <a:avLst/>
          </a:prstGeom>
          <a:solidFill>
            <a:srgbClr val="0000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03" name="Line 415"/>
          <p:cNvSpPr>
            <a:spLocks noChangeShapeType="1"/>
          </p:cNvSpPr>
          <p:nvPr/>
        </p:nvSpPr>
        <p:spPr bwMode="auto">
          <a:xfrm>
            <a:off x="685800" y="1600200"/>
            <a:ext cx="0" cy="449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504" name="Line 416"/>
          <p:cNvSpPr>
            <a:spLocks noChangeShapeType="1"/>
          </p:cNvSpPr>
          <p:nvPr/>
        </p:nvSpPr>
        <p:spPr bwMode="auto">
          <a:xfrm>
            <a:off x="304800" y="2019300"/>
            <a:ext cx="69373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6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137" grpId="0" animBg="1"/>
      <p:bldP spid="217137" grpId="1" animBg="1"/>
      <p:bldP spid="217138" grpId="0" animBg="1"/>
      <p:bldP spid="217138" grpId="1" animBg="1"/>
      <p:bldP spid="217139" grpId="0" animBg="1"/>
      <p:bldP spid="217139" grpId="1" animBg="1"/>
      <p:bldP spid="217140" grpId="0" animBg="1"/>
      <p:bldP spid="217140" grpId="1" animBg="1"/>
      <p:bldP spid="217500" grpId="0" animBg="1"/>
      <p:bldP spid="217501" grpId="0" animBg="1"/>
      <p:bldP spid="217502" grpId="0" animBg="1"/>
      <p:bldP spid="217503" grpId="0" animBg="1"/>
      <p:bldP spid="21750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9850"/>
            <a:ext cx="8839200" cy="6524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31 x 14 =</a:t>
            </a:r>
          </a:p>
        </p:txBody>
      </p:sp>
      <p:grpSp>
        <p:nvGrpSpPr>
          <p:cNvPr id="221188" name="Group 4"/>
          <p:cNvGrpSpPr>
            <a:grpSpLocks/>
          </p:cNvGrpSpPr>
          <p:nvPr/>
        </p:nvGrpSpPr>
        <p:grpSpPr bwMode="auto">
          <a:xfrm rot="-5400000">
            <a:off x="1750218" y="-404018"/>
            <a:ext cx="277813" cy="2736850"/>
            <a:chOff x="2727" y="2782"/>
            <a:chExt cx="437" cy="4310"/>
          </a:xfrm>
        </p:grpSpPr>
        <p:grpSp>
          <p:nvGrpSpPr>
            <p:cNvPr id="134787" name="Group 5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134789" name="Group 6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34796" name="Rectangle 7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797" name="Rectangle 8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798" name="Rectangle 9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799" name="Rectangle 10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800" name="Rectangle 11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4790" name="Group 12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34791" name="Rectangle 13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792" name="Rectangle 14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793" name="Rectangle 15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794" name="Rectangle 16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795" name="Rectangle 17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34788" name="Rectangle 18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1203" name="Group 19"/>
          <p:cNvGrpSpPr>
            <a:grpSpLocks/>
          </p:cNvGrpSpPr>
          <p:nvPr/>
        </p:nvGrpSpPr>
        <p:grpSpPr bwMode="auto">
          <a:xfrm rot="-5400000">
            <a:off x="4493418" y="-404018"/>
            <a:ext cx="277813" cy="2736850"/>
            <a:chOff x="2727" y="2782"/>
            <a:chExt cx="437" cy="4310"/>
          </a:xfrm>
        </p:grpSpPr>
        <p:grpSp>
          <p:nvGrpSpPr>
            <p:cNvPr id="134773" name="Group 20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134775" name="Group 21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34782" name="Rectangle 22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783" name="Rectangle 23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784" name="Rectangle 24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785" name="Rectangle 25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786" name="Rectangle 26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4776" name="Group 27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34777" name="Rectangle 28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778" name="Rectangle 29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779" name="Rectangle 30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780" name="Rectangle 31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781" name="Rectangle 32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34774" name="Rectangle 33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1218" name="Group 34"/>
          <p:cNvGrpSpPr>
            <a:grpSpLocks/>
          </p:cNvGrpSpPr>
          <p:nvPr/>
        </p:nvGrpSpPr>
        <p:grpSpPr bwMode="auto">
          <a:xfrm>
            <a:off x="127000" y="1193800"/>
            <a:ext cx="277813" cy="2736850"/>
            <a:chOff x="2727" y="2782"/>
            <a:chExt cx="437" cy="4310"/>
          </a:xfrm>
        </p:grpSpPr>
        <p:grpSp>
          <p:nvGrpSpPr>
            <p:cNvPr id="134759" name="Group 35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134761" name="Group 36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34768" name="Rectangle 37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769" name="Rectangle 38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770" name="Rectangle 39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771" name="Rectangle 40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772" name="Rectangle 41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4762" name="Group 42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34763" name="Rectangle 43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764" name="Rectangle 44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765" name="Rectangle 45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766" name="Rectangle 46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767" name="Rectangle 47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34760" name="Rectangle 48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1236" name="Rectangle 52"/>
          <p:cNvSpPr>
            <a:spLocks noChangeArrowheads="1"/>
          </p:cNvSpPr>
          <p:nvPr/>
        </p:nvSpPr>
        <p:spPr bwMode="auto">
          <a:xfrm>
            <a:off x="8750300" y="838200"/>
            <a:ext cx="274638" cy="273050"/>
          </a:xfrm>
          <a:prstGeom prst="rect">
            <a:avLst/>
          </a:prstGeom>
          <a:solidFill>
            <a:srgbClr val="0000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21237" name="Group 53"/>
          <p:cNvGrpSpPr>
            <a:grpSpLocks/>
          </p:cNvGrpSpPr>
          <p:nvPr/>
        </p:nvGrpSpPr>
        <p:grpSpPr bwMode="auto">
          <a:xfrm>
            <a:off x="3268663" y="1214438"/>
            <a:ext cx="2744787" cy="2743200"/>
            <a:chOff x="6081" y="3060"/>
            <a:chExt cx="4322" cy="4319"/>
          </a:xfrm>
        </p:grpSpPr>
        <p:grpSp>
          <p:nvGrpSpPr>
            <p:cNvPr id="134633" name="Group 54"/>
            <p:cNvGrpSpPr>
              <a:grpSpLocks/>
            </p:cNvGrpSpPr>
            <p:nvPr/>
          </p:nvGrpSpPr>
          <p:grpSpPr bwMode="auto">
            <a:xfrm>
              <a:off x="6087" y="3069"/>
              <a:ext cx="4316" cy="4310"/>
              <a:chOff x="4896" y="6336"/>
              <a:chExt cx="4316" cy="4310"/>
            </a:xfrm>
          </p:grpSpPr>
          <p:grpSp>
            <p:nvGrpSpPr>
              <p:cNvPr id="134635" name="Group 55"/>
              <p:cNvGrpSpPr>
                <a:grpSpLocks/>
              </p:cNvGrpSpPr>
              <p:nvPr/>
            </p:nvGrpSpPr>
            <p:grpSpPr bwMode="auto">
              <a:xfrm>
                <a:off x="4896" y="6336"/>
                <a:ext cx="2158" cy="2155"/>
                <a:chOff x="4896" y="6336"/>
                <a:chExt cx="2158" cy="2155"/>
              </a:xfrm>
            </p:grpSpPr>
            <p:grpSp>
              <p:nvGrpSpPr>
                <p:cNvPr id="134729" name="Group 56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754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55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56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57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58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730" name="Group 62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749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50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51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52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53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731" name="Group 68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744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45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46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47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48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732" name="Group 74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739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40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41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42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43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733" name="Group 80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734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35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36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37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38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34636" name="Group 86"/>
              <p:cNvGrpSpPr>
                <a:grpSpLocks/>
              </p:cNvGrpSpPr>
              <p:nvPr/>
            </p:nvGrpSpPr>
            <p:grpSpPr bwMode="auto">
              <a:xfrm>
                <a:off x="4896" y="8491"/>
                <a:ext cx="2158" cy="2155"/>
                <a:chOff x="4896" y="6336"/>
                <a:chExt cx="2158" cy="2155"/>
              </a:xfrm>
            </p:grpSpPr>
            <p:grpSp>
              <p:nvGrpSpPr>
                <p:cNvPr id="134699" name="Group 87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724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25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26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27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28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700" name="Group 93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719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20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21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22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23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701" name="Group 99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714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15" name="Rectangle 10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16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17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18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702" name="Group 105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709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10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11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12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13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703" name="Group 111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704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05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06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07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08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34637" name="Group 117"/>
              <p:cNvGrpSpPr>
                <a:grpSpLocks/>
              </p:cNvGrpSpPr>
              <p:nvPr/>
            </p:nvGrpSpPr>
            <p:grpSpPr bwMode="auto">
              <a:xfrm>
                <a:off x="7054" y="8491"/>
                <a:ext cx="2158" cy="2155"/>
                <a:chOff x="4896" y="6336"/>
                <a:chExt cx="2158" cy="2155"/>
              </a:xfrm>
            </p:grpSpPr>
            <p:grpSp>
              <p:nvGrpSpPr>
                <p:cNvPr id="134669" name="Group 118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694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95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96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97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98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670" name="Group 124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689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90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91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92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93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671" name="Group 130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684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85" name="Rectangle 13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86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87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88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672" name="Group 136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679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80" name="Rectangle 13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81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82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83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673" name="Group 142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674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75" name="Rectangle 14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76" name="Rectangle 14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77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78" name="Rectangle 14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34638" name="Group 148"/>
              <p:cNvGrpSpPr>
                <a:grpSpLocks/>
              </p:cNvGrpSpPr>
              <p:nvPr/>
            </p:nvGrpSpPr>
            <p:grpSpPr bwMode="auto">
              <a:xfrm>
                <a:off x="7054" y="6336"/>
                <a:ext cx="2158" cy="2155"/>
                <a:chOff x="4896" y="6336"/>
                <a:chExt cx="2158" cy="2155"/>
              </a:xfrm>
            </p:grpSpPr>
            <p:grpSp>
              <p:nvGrpSpPr>
                <p:cNvPr id="134639" name="Group 149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664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65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66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67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68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640" name="Group 155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659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60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61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62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63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641" name="Group 161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654" name="Rectangle 16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55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56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57" name="Rectangle 16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58" name="Rectangle 16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642" name="Group 167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649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50" name="Rectangle 16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51" name="Rectangle 17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52" name="Rectangle 17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53" name="Rectangle 17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643" name="Group 173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644" name="Rectangle 17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45" name="Rectangle 17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46" name="Rectangle 17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47" name="Rectangle 17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48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34634" name="Rectangle 179"/>
            <p:cNvSpPr>
              <a:spLocks noChangeArrowheads="1"/>
            </p:cNvSpPr>
            <p:nvPr/>
          </p:nvSpPr>
          <p:spPr bwMode="auto">
            <a:xfrm>
              <a:off x="6081" y="3060"/>
              <a:ext cx="4316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1364" name="Group 180"/>
          <p:cNvGrpSpPr>
            <a:grpSpLocks/>
          </p:cNvGrpSpPr>
          <p:nvPr/>
        </p:nvGrpSpPr>
        <p:grpSpPr bwMode="auto">
          <a:xfrm>
            <a:off x="520700" y="1211263"/>
            <a:ext cx="2744788" cy="2743200"/>
            <a:chOff x="6081" y="3060"/>
            <a:chExt cx="4322" cy="4319"/>
          </a:xfrm>
        </p:grpSpPr>
        <p:grpSp>
          <p:nvGrpSpPr>
            <p:cNvPr id="134507" name="Group 181"/>
            <p:cNvGrpSpPr>
              <a:grpSpLocks/>
            </p:cNvGrpSpPr>
            <p:nvPr/>
          </p:nvGrpSpPr>
          <p:grpSpPr bwMode="auto">
            <a:xfrm>
              <a:off x="6087" y="3069"/>
              <a:ext cx="4316" cy="4310"/>
              <a:chOff x="4896" y="6336"/>
              <a:chExt cx="4316" cy="4310"/>
            </a:xfrm>
          </p:grpSpPr>
          <p:grpSp>
            <p:nvGrpSpPr>
              <p:cNvPr id="134509" name="Group 182"/>
              <p:cNvGrpSpPr>
                <a:grpSpLocks/>
              </p:cNvGrpSpPr>
              <p:nvPr/>
            </p:nvGrpSpPr>
            <p:grpSpPr bwMode="auto">
              <a:xfrm>
                <a:off x="4896" y="6336"/>
                <a:ext cx="2158" cy="2155"/>
                <a:chOff x="4896" y="6336"/>
                <a:chExt cx="2158" cy="2155"/>
              </a:xfrm>
            </p:grpSpPr>
            <p:grpSp>
              <p:nvGrpSpPr>
                <p:cNvPr id="134603" name="Group 183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628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29" name="Rectangle 18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30" name="Rectangle 18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31" name="Rectangle 18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32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604" name="Group 189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623" name="Rectangle 19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24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25" name="Rectangle 19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26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27" name="Rectangle 19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605" name="Group 195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618" name="Rectangle 19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19" name="Rectangle 19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20" name="Rectangle 19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21" name="Rectangle 19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22" name="Rectangle 20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606" name="Group 201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613" name="Rectangle 20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14" name="Rectangle 20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15" name="Rectangle 20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16" name="Rectangle 20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17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607" name="Group 207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608" name="Rectangle 20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09" name="Rectangle 20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10" name="Rectangle 21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11" name="Rectangle 21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12" name="Rectangle 21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34510" name="Group 213"/>
              <p:cNvGrpSpPr>
                <a:grpSpLocks/>
              </p:cNvGrpSpPr>
              <p:nvPr/>
            </p:nvGrpSpPr>
            <p:grpSpPr bwMode="auto">
              <a:xfrm>
                <a:off x="4896" y="8491"/>
                <a:ext cx="2158" cy="2155"/>
                <a:chOff x="4896" y="6336"/>
                <a:chExt cx="2158" cy="2155"/>
              </a:xfrm>
            </p:grpSpPr>
            <p:grpSp>
              <p:nvGrpSpPr>
                <p:cNvPr id="134573" name="Group 214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598" name="Rectangle 21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99" name="Rectangle 21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00" name="Rectangle 21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01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02" name="Rectangle 21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574" name="Group 220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593" name="Rectangle 22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94" name="Rectangle 22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95" name="Rectangle 22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96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97" name="Rectangle 22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575" name="Group 226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588" name="Rectangle 22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89" name="Rectangle 22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90" name="Rectangle 22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91" name="Rectangle 23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92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576" name="Group 232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583" name="Rectangle 23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84" name="Rectangle 23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85" name="Rectangle 23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86" name="Rectangle 23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87" name="Rectangle 23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577" name="Group 238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578" name="Rectangle 23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79" name="Rectangle 24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80" name="Rectangle 24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81" name="Rectangle 24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82" name="Rectangle 24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34511" name="Group 244"/>
              <p:cNvGrpSpPr>
                <a:grpSpLocks/>
              </p:cNvGrpSpPr>
              <p:nvPr/>
            </p:nvGrpSpPr>
            <p:grpSpPr bwMode="auto">
              <a:xfrm>
                <a:off x="7054" y="8491"/>
                <a:ext cx="2158" cy="2155"/>
                <a:chOff x="4896" y="6336"/>
                <a:chExt cx="2158" cy="2155"/>
              </a:xfrm>
            </p:grpSpPr>
            <p:grpSp>
              <p:nvGrpSpPr>
                <p:cNvPr id="134543" name="Group 245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568" name="Rectangle 24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69" name="Rectangle 24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70" name="Rectangle 24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71" name="Rectangle 24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72" name="Rectangle 25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544" name="Group 251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563" name="Rectangle 25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64" name="Rectangle 25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65" name="Rectangle 25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66" name="Rectangle 25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67" name="Rectangle 25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545" name="Group 257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558" name="Rectangle 25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59" name="Rectangle 25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60" name="Rectangle 26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61" name="Rectangle 26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62" name="Rectangle 26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546" name="Group 263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553" name="Rectangle 26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54" name="Rectangle 26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55" name="Rectangle 26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56" name="Rectangle 26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57" name="Rectangle 26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547" name="Group 269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548" name="Rectangle 27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49" name="Rectangle 27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50" name="Rectangle 27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51" name="Rectangle 27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52" name="Rectangle 27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34512" name="Group 275"/>
              <p:cNvGrpSpPr>
                <a:grpSpLocks/>
              </p:cNvGrpSpPr>
              <p:nvPr/>
            </p:nvGrpSpPr>
            <p:grpSpPr bwMode="auto">
              <a:xfrm>
                <a:off x="7054" y="6336"/>
                <a:ext cx="2158" cy="2155"/>
                <a:chOff x="4896" y="6336"/>
                <a:chExt cx="2158" cy="2155"/>
              </a:xfrm>
            </p:grpSpPr>
            <p:grpSp>
              <p:nvGrpSpPr>
                <p:cNvPr id="134513" name="Group 276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538" name="Rectangle 27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39" name="Rectangle 27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40" name="Rectangle 27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41" name="Rectangle 28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42" name="Rectangle 28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514" name="Group 282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533" name="Rectangle 28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34" name="Rectangle 28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35" name="Rectangle 28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36" name="Rectangle 28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37" name="Rectangle 28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515" name="Group 288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528" name="Rectangle 28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29" name="Rectangle 29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30" name="Rectangle 29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31" name="Rectangle 29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32" name="Rectangle 29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516" name="Group 294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523" name="Rectangle 29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24" name="Rectangle 29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25" name="Rectangle 29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26" name="Rectangle 29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27" name="Rectangle 29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517" name="Group 300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518" name="Rectangle 30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19" name="Rectangle 30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20" name="Rectangle 30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21" name="Rectangle 30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22" name="Rectangle 30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34508" name="Rectangle 306"/>
            <p:cNvSpPr>
              <a:spLocks noChangeArrowheads="1"/>
            </p:cNvSpPr>
            <p:nvPr/>
          </p:nvSpPr>
          <p:spPr bwMode="auto">
            <a:xfrm>
              <a:off x="6081" y="3060"/>
              <a:ext cx="4316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1491" name="Group 307"/>
          <p:cNvGrpSpPr>
            <a:grpSpLocks/>
          </p:cNvGrpSpPr>
          <p:nvPr/>
        </p:nvGrpSpPr>
        <p:grpSpPr bwMode="auto">
          <a:xfrm>
            <a:off x="8750300" y="1206500"/>
            <a:ext cx="277813" cy="2736850"/>
            <a:chOff x="2727" y="2782"/>
            <a:chExt cx="437" cy="4310"/>
          </a:xfrm>
        </p:grpSpPr>
        <p:grpSp>
          <p:nvGrpSpPr>
            <p:cNvPr id="134493" name="Group 308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134495" name="Group 309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34502" name="Rectangle 310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503" name="Rectangle 311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504" name="Rectangle 312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505" name="Rectangle 313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506" name="Rectangle 314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4496" name="Group 315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34497" name="Rectangle 316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498" name="Rectangle 317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499" name="Rectangle 318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500" name="Rectangle 319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501" name="Rectangle 320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34494" name="Rectangle 321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1566" name="Group 382"/>
          <p:cNvGrpSpPr>
            <a:grpSpLocks/>
          </p:cNvGrpSpPr>
          <p:nvPr/>
        </p:nvGrpSpPr>
        <p:grpSpPr bwMode="auto">
          <a:xfrm rot="-5400000">
            <a:off x="7242968" y="-400843"/>
            <a:ext cx="277813" cy="2736850"/>
            <a:chOff x="2727" y="2782"/>
            <a:chExt cx="437" cy="4310"/>
          </a:xfrm>
        </p:grpSpPr>
        <p:grpSp>
          <p:nvGrpSpPr>
            <p:cNvPr id="134479" name="Group 383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134481" name="Group 384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34488" name="Rectangle 385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489" name="Rectangle 386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490" name="Rectangle 387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491" name="Rectangle 388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492" name="Rectangle 389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4482" name="Group 390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34483" name="Rectangle 391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484" name="Rectangle 392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485" name="Rectangle 393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486" name="Rectangle 394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487" name="Rectangle 395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34480" name="Rectangle 396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1731" name="Group 547"/>
          <p:cNvGrpSpPr>
            <a:grpSpLocks/>
          </p:cNvGrpSpPr>
          <p:nvPr/>
        </p:nvGrpSpPr>
        <p:grpSpPr bwMode="auto">
          <a:xfrm>
            <a:off x="520700" y="3976688"/>
            <a:ext cx="2736850" cy="1117600"/>
            <a:chOff x="448" y="2853"/>
            <a:chExt cx="1724" cy="704"/>
          </a:xfrm>
        </p:grpSpPr>
        <p:grpSp>
          <p:nvGrpSpPr>
            <p:cNvPr id="134419" name="Group 337"/>
            <p:cNvGrpSpPr>
              <a:grpSpLocks/>
            </p:cNvGrpSpPr>
            <p:nvPr/>
          </p:nvGrpSpPr>
          <p:grpSpPr bwMode="auto">
            <a:xfrm rot="-5400000">
              <a:off x="1222" y="2608"/>
              <a:ext cx="175" cy="1724"/>
              <a:chOff x="2727" y="2782"/>
              <a:chExt cx="437" cy="4310"/>
            </a:xfrm>
          </p:grpSpPr>
          <p:grpSp>
            <p:nvGrpSpPr>
              <p:cNvPr id="134465" name="Group 338"/>
              <p:cNvGrpSpPr>
                <a:grpSpLocks/>
              </p:cNvGrpSpPr>
              <p:nvPr/>
            </p:nvGrpSpPr>
            <p:grpSpPr bwMode="auto">
              <a:xfrm>
                <a:off x="2733" y="2782"/>
                <a:ext cx="431" cy="4310"/>
                <a:chOff x="3600" y="6336"/>
                <a:chExt cx="431" cy="4310"/>
              </a:xfrm>
            </p:grpSpPr>
            <p:grpSp>
              <p:nvGrpSpPr>
                <p:cNvPr id="134467" name="Group 339"/>
                <p:cNvGrpSpPr>
                  <a:grpSpLocks/>
                </p:cNvGrpSpPr>
                <p:nvPr/>
              </p:nvGrpSpPr>
              <p:grpSpPr bwMode="auto">
                <a:xfrm>
                  <a:off x="3600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474" name="Rectangle 34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75" name="Rectangle 34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76" name="Rectangle 34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77" name="Rectangle 34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78" name="Rectangle 34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468" name="Group 345"/>
                <p:cNvGrpSpPr>
                  <a:grpSpLocks/>
                </p:cNvGrpSpPr>
                <p:nvPr/>
              </p:nvGrpSpPr>
              <p:grpSpPr bwMode="auto">
                <a:xfrm>
                  <a:off x="3600" y="8491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469" name="Rectangle 34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70" name="Rectangle 34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71" name="Rectangle 34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72" name="Rectangle 34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73" name="Rectangle 35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4466" name="Rectangle 351"/>
              <p:cNvSpPr>
                <a:spLocks noChangeArrowheads="1"/>
              </p:cNvSpPr>
              <p:nvPr/>
            </p:nvSpPr>
            <p:spPr bwMode="auto">
              <a:xfrm>
                <a:off x="2727" y="2782"/>
                <a:ext cx="431" cy="4310"/>
              </a:xfrm>
              <a:prstGeom prst="rect">
                <a:avLst/>
              </a:prstGeom>
              <a:solidFill>
                <a:srgbClr val="0000FF">
                  <a:alpha val="0"/>
                </a:srgbClr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4420" name="Group 352"/>
            <p:cNvGrpSpPr>
              <a:grpSpLocks/>
            </p:cNvGrpSpPr>
            <p:nvPr/>
          </p:nvGrpSpPr>
          <p:grpSpPr bwMode="auto">
            <a:xfrm rot="-5400000">
              <a:off x="1222" y="2079"/>
              <a:ext cx="175" cy="1724"/>
              <a:chOff x="2727" y="2782"/>
              <a:chExt cx="437" cy="4310"/>
            </a:xfrm>
          </p:grpSpPr>
          <p:grpSp>
            <p:nvGrpSpPr>
              <p:cNvPr id="134451" name="Group 353"/>
              <p:cNvGrpSpPr>
                <a:grpSpLocks/>
              </p:cNvGrpSpPr>
              <p:nvPr/>
            </p:nvGrpSpPr>
            <p:grpSpPr bwMode="auto">
              <a:xfrm>
                <a:off x="2733" y="2782"/>
                <a:ext cx="431" cy="4310"/>
                <a:chOff x="3600" y="6336"/>
                <a:chExt cx="431" cy="4310"/>
              </a:xfrm>
            </p:grpSpPr>
            <p:grpSp>
              <p:nvGrpSpPr>
                <p:cNvPr id="134453" name="Group 354"/>
                <p:cNvGrpSpPr>
                  <a:grpSpLocks/>
                </p:cNvGrpSpPr>
                <p:nvPr/>
              </p:nvGrpSpPr>
              <p:grpSpPr bwMode="auto">
                <a:xfrm>
                  <a:off x="3600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460" name="Rectangle 35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6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62" name="Rectangle 35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63" name="Rectangle 35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64" name="Rectangle 35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454" name="Group 360"/>
                <p:cNvGrpSpPr>
                  <a:grpSpLocks/>
                </p:cNvGrpSpPr>
                <p:nvPr/>
              </p:nvGrpSpPr>
              <p:grpSpPr bwMode="auto">
                <a:xfrm>
                  <a:off x="3600" y="8491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455" name="Rectangle 36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56" name="Rectangle 36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57" name="Rectangle 36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58" name="Rectangle 36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59" name="Rectangle 36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4452" name="Rectangle 366"/>
              <p:cNvSpPr>
                <a:spLocks noChangeArrowheads="1"/>
              </p:cNvSpPr>
              <p:nvPr/>
            </p:nvSpPr>
            <p:spPr bwMode="auto">
              <a:xfrm>
                <a:off x="2727" y="2782"/>
                <a:ext cx="431" cy="4310"/>
              </a:xfrm>
              <a:prstGeom prst="rect">
                <a:avLst/>
              </a:prstGeom>
              <a:solidFill>
                <a:srgbClr val="0000FF">
                  <a:alpha val="0"/>
                </a:srgbClr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4421" name="Group 367"/>
            <p:cNvGrpSpPr>
              <a:grpSpLocks/>
            </p:cNvGrpSpPr>
            <p:nvPr/>
          </p:nvGrpSpPr>
          <p:grpSpPr bwMode="auto">
            <a:xfrm rot="-5400000">
              <a:off x="1222" y="2433"/>
              <a:ext cx="175" cy="1724"/>
              <a:chOff x="2727" y="2782"/>
              <a:chExt cx="437" cy="4310"/>
            </a:xfrm>
          </p:grpSpPr>
          <p:grpSp>
            <p:nvGrpSpPr>
              <p:cNvPr id="134437" name="Group 368"/>
              <p:cNvGrpSpPr>
                <a:grpSpLocks/>
              </p:cNvGrpSpPr>
              <p:nvPr/>
            </p:nvGrpSpPr>
            <p:grpSpPr bwMode="auto">
              <a:xfrm>
                <a:off x="2733" y="2782"/>
                <a:ext cx="431" cy="4310"/>
                <a:chOff x="3600" y="6336"/>
                <a:chExt cx="431" cy="4310"/>
              </a:xfrm>
            </p:grpSpPr>
            <p:grpSp>
              <p:nvGrpSpPr>
                <p:cNvPr id="134439" name="Group 369"/>
                <p:cNvGrpSpPr>
                  <a:grpSpLocks/>
                </p:cNvGrpSpPr>
                <p:nvPr/>
              </p:nvGrpSpPr>
              <p:grpSpPr bwMode="auto">
                <a:xfrm>
                  <a:off x="3600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446" name="Rectangle 37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47" name="Rectangle 37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48" name="Rectangle 37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49" name="Rectangle 37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50" name="Rectangle 37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440" name="Group 375"/>
                <p:cNvGrpSpPr>
                  <a:grpSpLocks/>
                </p:cNvGrpSpPr>
                <p:nvPr/>
              </p:nvGrpSpPr>
              <p:grpSpPr bwMode="auto">
                <a:xfrm>
                  <a:off x="3600" y="8491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441" name="Rectangle 37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42" name="Rectangle 37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43" name="Rectangle 37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44" name="Rectangle 37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45" name="Rectangle 38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4438" name="Rectangle 381"/>
              <p:cNvSpPr>
                <a:spLocks noChangeArrowheads="1"/>
              </p:cNvSpPr>
              <p:nvPr/>
            </p:nvSpPr>
            <p:spPr bwMode="auto">
              <a:xfrm>
                <a:off x="2727" y="2782"/>
                <a:ext cx="431" cy="4310"/>
              </a:xfrm>
              <a:prstGeom prst="rect">
                <a:avLst/>
              </a:prstGeom>
              <a:solidFill>
                <a:srgbClr val="0000FF">
                  <a:alpha val="0"/>
                </a:srgbClr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4422" name="Group 397"/>
            <p:cNvGrpSpPr>
              <a:grpSpLocks/>
            </p:cNvGrpSpPr>
            <p:nvPr/>
          </p:nvGrpSpPr>
          <p:grpSpPr bwMode="auto">
            <a:xfrm rot="-5400000">
              <a:off x="1222" y="2258"/>
              <a:ext cx="175" cy="1724"/>
              <a:chOff x="2727" y="2782"/>
              <a:chExt cx="437" cy="4310"/>
            </a:xfrm>
          </p:grpSpPr>
          <p:grpSp>
            <p:nvGrpSpPr>
              <p:cNvPr id="134423" name="Group 398"/>
              <p:cNvGrpSpPr>
                <a:grpSpLocks/>
              </p:cNvGrpSpPr>
              <p:nvPr/>
            </p:nvGrpSpPr>
            <p:grpSpPr bwMode="auto">
              <a:xfrm>
                <a:off x="2733" y="2782"/>
                <a:ext cx="431" cy="4310"/>
                <a:chOff x="3600" y="6336"/>
                <a:chExt cx="431" cy="4310"/>
              </a:xfrm>
            </p:grpSpPr>
            <p:grpSp>
              <p:nvGrpSpPr>
                <p:cNvPr id="134425" name="Group 399"/>
                <p:cNvGrpSpPr>
                  <a:grpSpLocks/>
                </p:cNvGrpSpPr>
                <p:nvPr/>
              </p:nvGrpSpPr>
              <p:grpSpPr bwMode="auto">
                <a:xfrm>
                  <a:off x="3600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432" name="Rectangle 40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33" name="Rectangle 40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34" name="Rectangle 40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35" name="Rectangle 40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36" name="Rectangle 40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426" name="Group 405"/>
                <p:cNvGrpSpPr>
                  <a:grpSpLocks/>
                </p:cNvGrpSpPr>
                <p:nvPr/>
              </p:nvGrpSpPr>
              <p:grpSpPr bwMode="auto">
                <a:xfrm>
                  <a:off x="3600" y="8491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427" name="Rectangle 40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28" name="Rectangle 40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29" name="Rectangle 40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30" name="Rectangle 40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31" name="Rectangle 41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4424" name="Rectangle 411"/>
              <p:cNvSpPr>
                <a:spLocks noChangeArrowheads="1"/>
              </p:cNvSpPr>
              <p:nvPr/>
            </p:nvSpPr>
            <p:spPr bwMode="auto">
              <a:xfrm>
                <a:off x="2727" y="2782"/>
                <a:ext cx="431" cy="4310"/>
              </a:xfrm>
              <a:prstGeom prst="rect">
                <a:avLst/>
              </a:prstGeom>
              <a:solidFill>
                <a:srgbClr val="0000FF">
                  <a:alpha val="0"/>
                </a:srgbClr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21730" name="Group 546"/>
          <p:cNvGrpSpPr>
            <a:grpSpLocks/>
          </p:cNvGrpSpPr>
          <p:nvPr/>
        </p:nvGrpSpPr>
        <p:grpSpPr bwMode="auto">
          <a:xfrm>
            <a:off x="127000" y="3944938"/>
            <a:ext cx="280988" cy="1114425"/>
            <a:chOff x="80" y="2485"/>
            <a:chExt cx="177" cy="702"/>
          </a:xfrm>
        </p:grpSpPr>
        <p:sp>
          <p:nvSpPr>
            <p:cNvPr id="134414" name="Rectangle 51"/>
            <p:cNvSpPr>
              <a:spLocks noChangeArrowheads="1"/>
            </p:cNvSpPr>
            <p:nvPr/>
          </p:nvSpPr>
          <p:spPr bwMode="auto">
            <a:xfrm>
              <a:off x="80" y="2485"/>
              <a:ext cx="173" cy="172"/>
            </a:xfrm>
            <a:prstGeom prst="rect">
              <a:avLst/>
            </a:prstGeom>
            <a:solidFill>
              <a:srgbClr val="0000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4415" name="Group 544"/>
            <p:cNvGrpSpPr>
              <a:grpSpLocks/>
            </p:cNvGrpSpPr>
            <p:nvPr/>
          </p:nvGrpSpPr>
          <p:grpSpPr bwMode="auto">
            <a:xfrm>
              <a:off x="80" y="2665"/>
              <a:ext cx="177" cy="522"/>
              <a:chOff x="3912" y="3029"/>
              <a:chExt cx="177" cy="522"/>
            </a:xfrm>
          </p:grpSpPr>
          <p:sp>
            <p:nvSpPr>
              <p:cNvPr id="134416" name="Rectangle 412"/>
              <p:cNvSpPr>
                <a:spLocks noChangeArrowheads="1"/>
              </p:cNvSpPr>
              <p:nvPr/>
            </p:nvSpPr>
            <p:spPr bwMode="auto">
              <a:xfrm>
                <a:off x="3912" y="3379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417" name="Rectangle 413"/>
              <p:cNvSpPr>
                <a:spLocks noChangeArrowheads="1"/>
              </p:cNvSpPr>
              <p:nvPr/>
            </p:nvSpPr>
            <p:spPr bwMode="auto">
              <a:xfrm>
                <a:off x="3912" y="3206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418" name="Rectangle 414"/>
              <p:cNvSpPr>
                <a:spLocks noChangeArrowheads="1"/>
              </p:cNvSpPr>
              <p:nvPr/>
            </p:nvSpPr>
            <p:spPr bwMode="auto">
              <a:xfrm>
                <a:off x="3916" y="3029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21599" name="Line 415"/>
          <p:cNvSpPr>
            <a:spLocks noChangeShapeType="1"/>
          </p:cNvSpPr>
          <p:nvPr/>
        </p:nvSpPr>
        <p:spPr bwMode="auto">
          <a:xfrm>
            <a:off x="469900" y="723900"/>
            <a:ext cx="0" cy="449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600" name="Line 416"/>
          <p:cNvSpPr>
            <a:spLocks noChangeShapeType="1"/>
          </p:cNvSpPr>
          <p:nvPr/>
        </p:nvSpPr>
        <p:spPr bwMode="auto">
          <a:xfrm>
            <a:off x="0" y="1155700"/>
            <a:ext cx="914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1732" name="Group 548"/>
          <p:cNvGrpSpPr>
            <a:grpSpLocks/>
          </p:cNvGrpSpPr>
          <p:nvPr/>
        </p:nvGrpSpPr>
        <p:grpSpPr bwMode="auto">
          <a:xfrm>
            <a:off x="6000750" y="1206500"/>
            <a:ext cx="2744788" cy="2743200"/>
            <a:chOff x="6081" y="3060"/>
            <a:chExt cx="4322" cy="4319"/>
          </a:xfrm>
        </p:grpSpPr>
        <p:grpSp>
          <p:nvGrpSpPr>
            <p:cNvPr id="134288" name="Group 549"/>
            <p:cNvGrpSpPr>
              <a:grpSpLocks/>
            </p:cNvGrpSpPr>
            <p:nvPr/>
          </p:nvGrpSpPr>
          <p:grpSpPr bwMode="auto">
            <a:xfrm>
              <a:off x="6087" y="3069"/>
              <a:ext cx="4316" cy="4310"/>
              <a:chOff x="4896" y="6336"/>
              <a:chExt cx="4316" cy="4310"/>
            </a:xfrm>
          </p:grpSpPr>
          <p:grpSp>
            <p:nvGrpSpPr>
              <p:cNvPr id="134290" name="Group 550"/>
              <p:cNvGrpSpPr>
                <a:grpSpLocks/>
              </p:cNvGrpSpPr>
              <p:nvPr/>
            </p:nvGrpSpPr>
            <p:grpSpPr bwMode="auto">
              <a:xfrm>
                <a:off x="4896" y="6336"/>
                <a:ext cx="2158" cy="2155"/>
                <a:chOff x="4896" y="6336"/>
                <a:chExt cx="2158" cy="2155"/>
              </a:xfrm>
            </p:grpSpPr>
            <p:grpSp>
              <p:nvGrpSpPr>
                <p:cNvPr id="134384" name="Group 551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409" name="Rectangle 55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10" name="Rectangle 55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11" name="Rectangle 55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12" name="Rectangle 55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13" name="Rectangle 55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385" name="Group 557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404" name="Rectangle 55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05" name="Rectangle 55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06" name="Rectangle 56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07" name="Rectangle 56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08" name="Rectangle 56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386" name="Group 563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399" name="Rectangle 56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00" name="Rectangle 56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01" name="Rectangle 56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02" name="Rectangle 56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03" name="Rectangle 56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387" name="Group 569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394" name="Rectangle 57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95" name="Rectangle 57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96" name="Rectangle 57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97" name="Rectangle 57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98" name="Rectangle 57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388" name="Group 575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389" name="Rectangle 57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90" name="Rectangle 57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91" name="Rectangle 57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92" name="Rectangle 57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93" name="Rectangle 58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34291" name="Group 581"/>
              <p:cNvGrpSpPr>
                <a:grpSpLocks/>
              </p:cNvGrpSpPr>
              <p:nvPr/>
            </p:nvGrpSpPr>
            <p:grpSpPr bwMode="auto">
              <a:xfrm>
                <a:off x="4896" y="8491"/>
                <a:ext cx="2158" cy="2155"/>
                <a:chOff x="4896" y="6336"/>
                <a:chExt cx="2158" cy="2155"/>
              </a:xfrm>
            </p:grpSpPr>
            <p:grpSp>
              <p:nvGrpSpPr>
                <p:cNvPr id="134354" name="Group 582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379" name="Rectangle 58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80" name="Rectangle 58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81" name="Rectangle 58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82" name="Rectangle 58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83" name="Rectangle 58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355" name="Group 588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374" name="Rectangle 58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75" name="Rectangle 59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76" name="Rectangle 59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77" name="Rectangle 59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78" name="Rectangle 59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356" name="Group 594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369" name="Rectangle 59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70" name="Rectangle 59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71" name="Rectangle 59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72" name="Rectangle 59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73" name="Rectangle 59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357" name="Group 600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364" name="Rectangle 60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65" name="Rectangle 60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66" name="Rectangle 60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67" name="Rectangle 60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68" name="Rectangle 60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358" name="Group 606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359" name="Rectangle 60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60" name="Rectangle 60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61" name="Rectangle 60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62" name="Rectangle 61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63" name="Rectangle 61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34292" name="Group 612"/>
              <p:cNvGrpSpPr>
                <a:grpSpLocks/>
              </p:cNvGrpSpPr>
              <p:nvPr/>
            </p:nvGrpSpPr>
            <p:grpSpPr bwMode="auto">
              <a:xfrm>
                <a:off x="7054" y="8491"/>
                <a:ext cx="2158" cy="2155"/>
                <a:chOff x="4896" y="6336"/>
                <a:chExt cx="2158" cy="2155"/>
              </a:xfrm>
            </p:grpSpPr>
            <p:grpSp>
              <p:nvGrpSpPr>
                <p:cNvPr id="134324" name="Group 613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349" name="Rectangle 61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50" name="Rectangle 61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51" name="Rectangle 61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52" name="Rectangle 61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53" name="Rectangle 61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325" name="Group 619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344" name="Rectangle 62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45" name="Rectangle 62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46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47" name="Rectangle 62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48" name="Rectangle 62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326" name="Group 625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339" name="Rectangle 62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40" name="Rectangle 62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41" name="Rectangle 62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42" name="Rectangle 62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43" name="Rectangle 63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327" name="Group 631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334" name="Rectangle 63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35" name="Rectangle 63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36" name="Rectangle 63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37" name="Rectangle 63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38" name="Rectangle 63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328" name="Group 637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329" name="Rectangle 63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30" name="Rectangle 63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31" name="Rectangle 64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32" name="Rectangle 64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33" name="Rectangle 64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34293" name="Group 643"/>
              <p:cNvGrpSpPr>
                <a:grpSpLocks/>
              </p:cNvGrpSpPr>
              <p:nvPr/>
            </p:nvGrpSpPr>
            <p:grpSpPr bwMode="auto">
              <a:xfrm>
                <a:off x="7054" y="6336"/>
                <a:ext cx="2158" cy="2155"/>
                <a:chOff x="4896" y="6336"/>
                <a:chExt cx="2158" cy="2155"/>
              </a:xfrm>
            </p:grpSpPr>
            <p:grpSp>
              <p:nvGrpSpPr>
                <p:cNvPr id="134294" name="Group 644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319" name="Rectangle 64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20" name="Rectangle 64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21" name="Rectangle 64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22" name="Rectangle 64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23" name="Rectangle 64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295" name="Group 650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314" name="Rectangle 65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15" name="Rectangle 65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16" name="Rectangle 65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17" name="Rectangle 65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18" name="Rectangle 65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296" name="Group 656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309" name="Rectangle 65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10" name="Rectangle 65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11" name="Rectangle 65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12" name="Rectangle 66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13" name="Rectangle 66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297" name="Group 662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304" name="Rectangle 66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05" name="Rectangle 66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06" name="Rectangle 66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07" name="Rectangle 66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08" name="Rectangle 66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298" name="Group 668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299" name="Rectangle 66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00" name="Rectangle 67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01" name="Rectangle 67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02" name="Rectangle 67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303" name="Rectangle 67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34289" name="Rectangle 674"/>
            <p:cNvSpPr>
              <a:spLocks noChangeArrowheads="1"/>
            </p:cNvSpPr>
            <p:nvPr/>
          </p:nvSpPr>
          <p:spPr bwMode="auto">
            <a:xfrm>
              <a:off x="6081" y="3060"/>
              <a:ext cx="4316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1859" name="Group 675"/>
          <p:cNvGrpSpPr>
            <a:grpSpLocks/>
          </p:cNvGrpSpPr>
          <p:nvPr/>
        </p:nvGrpSpPr>
        <p:grpSpPr bwMode="auto">
          <a:xfrm>
            <a:off x="5994400" y="3957638"/>
            <a:ext cx="2736850" cy="1117600"/>
            <a:chOff x="448" y="2853"/>
            <a:chExt cx="1724" cy="704"/>
          </a:xfrm>
        </p:grpSpPr>
        <p:grpSp>
          <p:nvGrpSpPr>
            <p:cNvPr id="134228" name="Group 676"/>
            <p:cNvGrpSpPr>
              <a:grpSpLocks/>
            </p:cNvGrpSpPr>
            <p:nvPr/>
          </p:nvGrpSpPr>
          <p:grpSpPr bwMode="auto">
            <a:xfrm rot="-5400000">
              <a:off x="1222" y="2608"/>
              <a:ext cx="175" cy="1724"/>
              <a:chOff x="2727" y="2782"/>
              <a:chExt cx="437" cy="4310"/>
            </a:xfrm>
          </p:grpSpPr>
          <p:grpSp>
            <p:nvGrpSpPr>
              <p:cNvPr id="134274" name="Group 677"/>
              <p:cNvGrpSpPr>
                <a:grpSpLocks/>
              </p:cNvGrpSpPr>
              <p:nvPr/>
            </p:nvGrpSpPr>
            <p:grpSpPr bwMode="auto">
              <a:xfrm>
                <a:off x="2733" y="2782"/>
                <a:ext cx="431" cy="4310"/>
                <a:chOff x="3600" y="6336"/>
                <a:chExt cx="431" cy="4310"/>
              </a:xfrm>
            </p:grpSpPr>
            <p:grpSp>
              <p:nvGrpSpPr>
                <p:cNvPr id="134276" name="Group 678"/>
                <p:cNvGrpSpPr>
                  <a:grpSpLocks/>
                </p:cNvGrpSpPr>
                <p:nvPr/>
              </p:nvGrpSpPr>
              <p:grpSpPr bwMode="auto">
                <a:xfrm>
                  <a:off x="3600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283" name="Rectangle 67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84" name="Rectangle 68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85" name="Rectangle 68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86" name="Rectangle 68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87" name="Rectangle 68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277" name="Group 684"/>
                <p:cNvGrpSpPr>
                  <a:grpSpLocks/>
                </p:cNvGrpSpPr>
                <p:nvPr/>
              </p:nvGrpSpPr>
              <p:grpSpPr bwMode="auto">
                <a:xfrm>
                  <a:off x="3600" y="8491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278" name="Rectangle 68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79" name="Rectangle 68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80" name="Rectangle 68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81" name="Rectangle 68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82" name="Rectangle 68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4275" name="Rectangle 690"/>
              <p:cNvSpPr>
                <a:spLocks noChangeArrowheads="1"/>
              </p:cNvSpPr>
              <p:nvPr/>
            </p:nvSpPr>
            <p:spPr bwMode="auto">
              <a:xfrm>
                <a:off x="2727" y="2782"/>
                <a:ext cx="431" cy="4310"/>
              </a:xfrm>
              <a:prstGeom prst="rect">
                <a:avLst/>
              </a:prstGeom>
              <a:solidFill>
                <a:srgbClr val="0000FF">
                  <a:alpha val="0"/>
                </a:srgbClr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4229" name="Group 691"/>
            <p:cNvGrpSpPr>
              <a:grpSpLocks/>
            </p:cNvGrpSpPr>
            <p:nvPr/>
          </p:nvGrpSpPr>
          <p:grpSpPr bwMode="auto">
            <a:xfrm rot="-5400000">
              <a:off x="1222" y="2079"/>
              <a:ext cx="175" cy="1724"/>
              <a:chOff x="2727" y="2782"/>
              <a:chExt cx="437" cy="4310"/>
            </a:xfrm>
          </p:grpSpPr>
          <p:grpSp>
            <p:nvGrpSpPr>
              <p:cNvPr id="134260" name="Group 692"/>
              <p:cNvGrpSpPr>
                <a:grpSpLocks/>
              </p:cNvGrpSpPr>
              <p:nvPr/>
            </p:nvGrpSpPr>
            <p:grpSpPr bwMode="auto">
              <a:xfrm>
                <a:off x="2733" y="2782"/>
                <a:ext cx="431" cy="4310"/>
                <a:chOff x="3600" y="6336"/>
                <a:chExt cx="431" cy="4310"/>
              </a:xfrm>
            </p:grpSpPr>
            <p:grpSp>
              <p:nvGrpSpPr>
                <p:cNvPr id="134262" name="Group 693"/>
                <p:cNvGrpSpPr>
                  <a:grpSpLocks/>
                </p:cNvGrpSpPr>
                <p:nvPr/>
              </p:nvGrpSpPr>
              <p:grpSpPr bwMode="auto">
                <a:xfrm>
                  <a:off x="3600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269" name="Rectangle 69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70" name="Rectangle 69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71" name="Rectangle 69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72" name="Rectangle 69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73" name="Rectangle 69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263" name="Group 699"/>
                <p:cNvGrpSpPr>
                  <a:grpSpLocks/>
                </p:cNvGrpSpPr>
                <p:nvPr/>
              </p:nvGrpSpPr>
              <p:grpSpPr bwMode="auto">
                <a:xfrm>
                  <a:off x="3600" y="8491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264" name="Rectangle 70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65" name="Rectangle 70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66" name="Rectangle 70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67" name="Rectangle 70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68" name="Rectangle 70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4261" name="Rectangle 705"/>
              <p:cNvSpPr>
                <a:spLocks noChangeArrowheads="1"/>
              </p:cNvSpPr>
              <p:nvPr/>
            </p:nvSpPr>
            <p:spPr bwMode="auto">
              <a:xfrm>
                <a:off x="2727" y="2782"/>
                <a:ext cx="431" cy="4310"/>
              </a:xfrm>
              <a:prstGeom prst="rect">
                <a:avLst/>
              </a:prstGeom>
              <a:solidFill>
                <a:srgbClr val="0000FF">
                  <a:alpha val="0"/>
                </a:srgbClr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4230" name="Group 706"/>
            <p:cNvGrpSpPr>
              <a:grpSpLocks/>
            </p:cNvGrpSpPr>
            <p:nvPr/>
          </p:nvGrpSpPr>
          <p:grpSpPr bwMode="auto">
            <a:xfrm rot="-5400000">
              <a:off x="1222" y="2433"/>
              <a:ext cx="175" cy="1724"/>
              <a:chOff x="2727" y="2782"/>
              <a:chExt cx="437" cy="4310"/>
            </a:xfrm>
          </p:grpSpPr>
          <p:grpSp>
            <p:nvGrpSpPr>
              <p:cNvPr id="134246" name="Group 707"/>
              <p:cNvGrpSpPr>
                <a:grpSpLocks/>
              </p:cNvGrpSpPr>
              <p:nvPr/>
            </p:nvGrpSpPr>
            <p:grpSpPr bwMode="auto">
              <a:xfrm>
                <a:off x="2733" y="2782"/>
                <a:ext cx="431" cy="4310"/>
                <a:chOff x="3600" y="6336"/>
                <a:chExt cx="431" cy="4310"/>
              </a:xfrm>
            </p:grpSpPr>
            <p:grpSp>
              <p:nvGrpSpPr>
                <p:cNvPr id="134248" name="Group 708"/>
                <p:cNvGrpSpPr>
                  <a:grpSpLocks/>
                </p:cNvGrpSpPr>
                <p:nvPr/>
              </p:nvGrpSpPr>
              <p:grpSpPr bwMode="auto">
                <a:xfrm>
                  <a:off x="3600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255" name="Rectangle 70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56" name="Rectangle 71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57" name="Rectangle 71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58" name="Rectangle 71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59" name="Rectangle 71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249" name="Group 714"/>
                <p:cNvGrpSpPr>
                  <a:grpSpLocks/>
                </p:cNvGrpSpPr>
                <p:nvPr/>
              </p:nvGrpSpPr>
              <p:grpSpPr bwMode="auto">
                <a:xfrm>
                  <a:off x="3600" y="8491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250" name="Rectangle 71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51" name="Rectangle 71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52" name="Rectangle 71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53" name="Rectangle 71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54" name="Rectangle 71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4247" name="Rectangle 720"/>
              <p:cNvSpPr>
                <a:spLocks noChangeArrowheads="1"/>
              </p:cNvSpPr>
              <p:nvPr/>
            </p:nvSpPr>
            <p:spPr bwMode="auto">
              <a:xfrm>
                <a:off x="2727" y="2782"/>
                <a:ext cx="431" cy="4310"/>
              </a:xfrm>
              <a:prstGeom prst="rect">
                <a:avLst/>
              </a:prstGeom>
              <a:solidFill>
                <a:srgbClr val="0000FF">
                  <a:alpha val="0"/>
                </a:srgbClr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4231" name="Group 721"/>
            <p:cNvGrpSpPr>
              <a:grpSpLocks/>
            </p:cNvGrpSpPr>
            <p:nvPr/>
          </p:nvGrpSpPr>
          <p:grpSpPr bwMode="auto">
            <a:xfrm rot="-5400000">
              <a:off x="1222" y="2258"/>
              <a:ext cx="175" cy="1724"/>
              <a:chOff x="2727" y="2782"/>
              <a:chExt cx="437" cy="4310"/>
            </a:xfrm>
          </p:grpSpPr>
          <p:grpSp>
            <p:nvGrpSpPr>
              <p:cNvPr id="134232" name="Group 722"/>
              <p:cNvGrpSpPr>
                <a:grpSpLocks/>
              </p:cNvGrpSpPr>
              <p:nvPr/>
            </p:nvGrpSpPr>
            <p:grpSpPr bwMode="auto">
              <a:xfrm>
                <a:off x="2733" y="2782"/>
                <a:ext cx="431" cy="4310"/>
                <a:chOff x="3600" y="6336"/>
                <a:chExt cx="431" cy="4310"/>
              </a:xfrm>
            </p:grpSpPr>
            <p:grpSp>
              <p:nvGrpSpPr>
                <p:cNvPr id="134234" name="Group 723"/>
                <p:cNvGrpSpPr>
                  <a:grpSpLocks/>
                </p:cNvGrpSpPr>
                <p:nvPr/>
              </p:nvGrpSpPr>
              <p:grpSpPr bwMode="auto">
                <a:xfrm>
                  <a:off x="3600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241" name="Rectangle 72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42" name="Rectangle 72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43" name="Rectangle 72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44" name="Rectangle 72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45" name="Rectangle 72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235" name="Group 729"/>
                <p:cNvGrpSpPr>
                  <a:grpSpLocks/>
                </p:cNvGrpSpPr>
                <p:nvPr/>
              </p:nvGrpSpPr>
              <p:grpSpPr bwMode="auto">
                <a:xfrm>
                  <a:off x="3600" y="8491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236" name="Rectangle 73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37" name="Rectangle 73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38" name="Rectangle 73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39" name="Rectangle 73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40" name="Rectangle 73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4233" name="Rectangle 735"/>
              <p:cNvSpPr>
                <a:spLocks noChangeArrowheads="1"/>
              </p:cNvSpPr>
              <p:nvPr/>
            </p:nvSpPr>
            <p:spPr bwMode="auto">
              <a:xfrm>
                <a:off x="2727" y="2782"/>
                <a:ext cx="431" cy="4310"/>
              </a:xfrm>
              <a:prstGeom prst="rect">
                <a:avLst/>
              </a:prstGeom>
              <a:solidFill>
                <a:srgbClr val="0000FF">
                  <a:alpha val="0"/>
                </a:srgbClr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21920" name="Group 736"/>
          <p:cNvGrpSpPr>
            <a:grpSpLocks/>
          </p:cNvGrpSpPr>
          <p:nvPr/>
        </p:nvGrpSpPr>
        <p:grpSpPr bwMode="auto">
          <a:xfrm>
            <a:off x="3257550" y="3970338"/>
            <a:ext cx="2736850" cy="1117600"/>
            <a:chOff x="448" y="2853"/>
            <a:chExt cx="1724" cy="704"/>
          </a:xfrm>
        </p:grpSpPr>
        <p:grpSp>
          <p:nvGrpSpPr>
            <p:cNvPr id="134168" name="Group 737"/>
            <p:cNvGrpSpPr>
              <a:grpSpLocks/>
            </p:cNvGrpSpPr>
            <p:nvPr/>
          </p:nvGrpSpPr>
          <p:grpSpPr bwMode="auto">
            <a:xfrm rot="-5400000">
              <a:off x="1222" y="2608"/>
              <a:ext cx="175" cy="1724"/>
              <a:chOff x="2727" y="2782"/>
              <a:chExt cx="437" cy="4310"/>
            </a:xfrm>
          </p:grpSpPr>
          <p:grpSp>
            <p:nvGrpSpPr>
              <p:cNvPr id="134214" name="Group 738"/>
              <p:cNvGrpSpPr>
                <a:grpSpLocks/>
              </p:cNvGrpSpPr>
              <p:nvPr/>
            </p:nvGrpSpPr>
            <p:grpSpPr bwMode="auto">
              <a:xfrm>
                <a:off x="2733" y="2782"/>
                <a:ext cx="431" cy="4310"/>
                <a:chOff x="3600" y="6336"/>
                <a:chExt cx="431" cy="4310"/>
              </a:xfrm>
            </p:grpSpPr>
            <p:grpSp>
              <p:nvGrpSpPr>
                <p:cNvPr id="134216" name="Group 739"/>
                <p:cNvGrpSpPr>
                  <a:grpSpLocks/>
                </p:cNvGrpSpPr>
                <p:nvPr/>
              </p:nvGrpSpPr>
              <p:grpSpPr bwMode="auto">
                <a:xfrm>
                  <a:off x="3600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223" name="Rectangle 74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24" name="Rectangle 74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25" name="Rectangle 74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26" name="Rectangle 74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27" name="Rectangle 74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217" name="Group 745"/>
                <p:cNvGrpSpPr>
                  <a:grpSpLocks/>
                </p:cNvGrpSpPr>
                <p:nvPr/>
              </p:nvGrpSpPr>
              <p:grpSpPr bwMode="auto">
                <a:xfrm>
                  <a:off x="3600" y="8491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218" name="Rectangle 74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19" name="Rectangle 74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20" name="Rectangle 74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21" name="Rectangle 74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22" name="Rectangle 75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4215" name="Rectangle 751"/>
              <p:cNvSpPr>
                <a:spLocks noChangeArrowheads="1"/>
              </p:cNvSpPr>
              <p:nvPr/>
            </p:nvSpPr>
            <p:spPr bwMode="auto">
              <a:xfrm>
                <a:off x="2727" y="2782"/>
                <a:ext cx="431" cy="4310"/>
              </a:xfrm>
              <a:prstGeom prst="rect">
                <a:avLst/>
              </a:prstGeom>
              <a:solidFill>
                <a:srgbClr val="0000FF">
                  <a:alpha val="0"/>
                </a:srgbClr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4169" name="Group 752"/>
            <p:cNvGrpSpPr>
              <a:grpSpLocks/>
            </p:cNvGrpSpPr>
            <p:nvPr/>
          </p:nvGrpSpPr>
          <p:grpSpPr bwMode="auto">
            <a:xfrm rot="-5400000">
              <a:off x="1222" y="2079"/>
              <a:ext cx="175" cy="1724"/>
              <a:chOff x="2727" y="2782"/>
              <a:chExt cx="437" cy="4310"/>
            </a:xfrm>
          </p:grpSpPr>
          <p:grpSp>
            <p:nvGrpSpPr>
              <p:cNvPr id="134200" name="Group 753"/>
              <p:cNvGrpSpPr>
                <a:grpSpLocks/>
              </p:cNvGrpSpPr>
              <p:nvPr/>
            </p:nvGrpSpPr>
            <p:grpSpPr bwMode="auto">
              <a:xfrm>
                <a:off x="2733" y="2782"/>
                <a:ext cx="431" cy="4310"/>
                <a:chOff x="3600" y="6336"/>
                <a:chExt cx="431" cy="4310"/>
              </a:xfrm>
            </p:grpSpPr>
            <p:grpSp>
              <p:nvGrpSpPr>
                <p:cNvPr id="134202" name="Group 754"/>
                <p:cNvGrpSpPr>
                  <a:grpSpLocks/>
                </p:cNvGrpSpPr>
                <p:nvPr/>
              </p:nvGrpSpPr>
              <p:grpSpPr bwMode="auto">
                <a:xfrm>
                  <a:off x="3600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209" name="Rectangle 75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10" name="Rectangle 75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11" name="Rectangle 75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12" name="Rectangle 75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13" name="Rectangle 75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203" name="Group 760"/>
                <p:cNvGrpSpPr>
                  <a:grpSpLocks/>
                </p:cNvGrpSpPr>
                <p:nvPr/>
              </p:nvGrpSpPr>
              <p:grpSpPr bwMode="auto">
                <a:xfrm>
                  <a:off x="3600" y="8491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204" name="Rectangle 76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05" name="Rectangle 76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06" name="Rectangle 76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07" name="Rectangle 76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208" name="Rectangle 76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4201" name="Rectangle 766"/>
              <p:cNvSpPr>
                <a:spLocks noChangeArrowheads="1"/>
              </p:cNvSpPr>
              <p:nvPr/>
            </p:nvSpPr>
            <p:spPr bwMode="auto">
              <a:xfrm>
                <a:off x="2727" y="2782"/>
                <a:ext cx="431" cy="4310"/>
              </a:xfrm>
              <a:prstGeom prst="rect">
                <a:avLst/>
              </a:prstGeom>
              <a:solidFill>
                <a:srgbClr val="0000FF">
                  <a:alpha val="0"/>
                </a:srgbClr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4170" name="Group 767"/>
            <p:cNvGrpSpPr>
              <a:grpSpLocks/>
            </p:cNvGrpSpPr>
            <p:nvPr/>
          </p:nvGrpSpPr>
          <p:grpSpPr bwMode="auto">
            <a:xfrm rot="-5400000">
              <a:off x="1222" y="2433"/>
              <a:ext cx="175" cy="1724"/>
              <a:chOff x="2727" y="2782"/>
              <a:chExt cx="437" cy="4310"/>
            </a:xfrm>
          </p:grpSpPr>
          <p:grpSp>
            <p:nvGrpSpPr>
              <p:cNvPr id="134186" name="Group 768"/>
              <p:cNvGrpSpPr>
                <a:grpSpLocks/>
              </p:cNvGrpSpPr>
              <p:nvPr/>
            </p:nvGrpSpPr>
            <p:grpSpPr bwMode="auto">
              <a:xfrm>
                <a:off x="2733" y="2782"/>
                <a:ext cx="431" cy="4310"/>
                <a:chOff x="3600" y="6336"/>
                <a:chExt cx="431" cy="4310"/>
              </a:xfrm>
            </p:grpSpPr>
            <p:grpSp>
              <p:nvGrpSpPr>
                <p:cNvPr id="134188" name="Group 769"/>
                <p:cNvGrpSpPr>
                  <a:grpSpLocks/>
                </p:cNvGrpSpPr>
                <p:nvPr/>
              </p:nvGrpSpPr>
              <p:grpSpPr bwMode="auto">
                <a:xfrm>
                  <a:off x="3600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195" name="Rectangle 77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196" name="Rectangle 77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197" name="Rectangle 77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198" name="Rectangle 77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199" name="Rectangle 77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189" name="Group 775"/>
                <p:cNvGrpSpPr>
                  <a:grpSpLocks/>
                </p:cNvGrpSpPr>
                <p:nvPr/>
              </p:nvGrpSpPr>
              <p:grpSpPr bwMode="auto">
                <a:xfrm>
                  <a:off x="3600" y="8491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190" name="Rectangle 77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191" name="Rectangle 77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192" name="Rectangle 77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193" name="Rectangle 77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194" name="Rectangle 78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4187" name="Rectangle 781"/>
              <p:cNvSpPr>
                <a:spLocks noChangeArrowheads="1"/>
              </p:cNvSpPr>
              <p:nvPr/>
            </p:nvSpPr>
            <p:spPr bwMode="auto">
              <a:xfrm>
                <a:off x="2727" y="2782"/>
                <a:ext cx="431" cy="4310"/>
              </a:xfrm>
              <a:prstGeom prst="rect">
                <a:avLst/>
              </a:prstGeom>
              <a:solidFill>
                <a:srgbClr val="0000FF">
                  <a:alpha val="0"/>
                </a:srgbClr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4171" name="Group 782"/>
            <p:cNvGrpSpPr>
              <a:grpSpLocks/>
            </p:cNvGrpSpPr>
            <p:nvPr/>
          </p:nvGrpSpPr>
          <p:grpSpPr bwMode="auto">
            <a:xfrm rot="-5400000">
              <a:off x="1222" y="2258"/>
              <a:ext cx="175" cy="1724"/>
              <a:chOff x="2727" y="2782"/>
              <a:chExt cx="437" cy="4310"/>
            </a:xfrm>
          </p:grpSpPr>
          <p:grpSp>
            <p:nvGrpSpPr>
              <p:cNvPr id="134172" name="Group 783"/>
              <p:cNvGrpSpPr>
                <a:grpSpLocks/>
              </p:cNvGrpSpPr>
              <p:nvPr/>
            </p:nvGrpSpPr>
            <p:grpSpPr bwMode="auto">
              <a:xfrm>
                <a:off x="2733" y="2782"/>
                <a:ext cx="431" cy="4310"/>
                <a:chOff x="3600" y="6336"/>
                <a:chExt cx="431" cy="4310"/>
              </a:xfrm>
            </p:grpSpPr>
            <p:grpSp>
              <p:nvGrpSpPr>
                <p:cNvPr id="134174" name="Group 784"/>
                <p:cNvGrpSpPr>
                  <a:grpSpLocks/>
                </p:cNvGrpSpPr>
                <p:nvPr/>
              </p:nvGrpSpPr>
              <p:grpSpPr bwMode="auto">
                <a:xfrm>
                  <a:off x="3600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181" name="Rectangle 78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182" name="Rectangle 78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183" name="Rectangle 78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184" name="Rectangle 78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185" name="Rectangle 78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175" name="Group 790"/>
                <p:cNvGrpSpPr>
                  <a:grpSpLocks/>
                </p:cNvGrpSpPr>
                <p:nvPr/>
              </p:nvGrpSpPr>
              <p:grpSpPr bwMode="auto">
                <a:xfrm>
                  <a:off x="3600" y="8491"/>
                  <a:ext cx="431" cy="2155"/>
                  <a:chOff x="3600" y="6336"/>
                  <a:chExt cx="431" cy="2155"/>
                </a:xfrm>
              </p:grpSpPr>
              <p:sp>
                <p:nvSpPr>
                  <p:cNvPr id="134176" name="Rectangle 79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177" name="Rectangle 79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178" name="Rectangle 79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179" name="Rectangle 79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180" name="Rectangle 79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4173" name="Rectangle 796"/>
              <p:cNvSpPr>
                <a:spLocks noChangeArrowheads="1"/>
              </p:cNvSpPr>
              <p:nvPr/>
            </p:nvSpPr>
            <p:spPr bwMode="auto">
              <a:xfrm>
                <a:off x="2727" y="2782"/>
                <a:ext cx="431" cy="4310"/>
              </a:xfrm>
              <a:prstGeom prst="rect">
                <a:avLst/>
              </a:prstGeom>
              <a:solidFill>
                <a:srgbClr val="0000FF">
                  <a:alpha val="0"/>
                </a:srgbClr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21981" name="Group 797"/>
          <p:cNvGrpSpPr>
            <a:grpSpLocks/>
          </p:cNvGrpSpPr>
          <p:nvPr/>
        </p:nvGrpSpPr>
        <p:grpSpPr bwMode="auto">
          <a:xfrm>
            <a:off x="8740775" y="3949700"/>
            <a:ext cx="280988" cy="1114425"/>
            <a:chOff x="80" y="2485"/>
            <a:chExt cx="177" cy="702"/>
          </a:xfrm>
        </p:grpSpPr>
        <p:sp>
          <p:nvSpPr>
            <p:cNvPr id="134163" name="Rectangle 798"/>
            <p:cNvSpPr>
              <a:spLocks noChangeArrowheads="1"/>
            </p:cNvSpPr>
            <p:nvPr/>
          </p:nvSpPr>
          <p:spPr bwMode="auto">
            <a:xfrm>
              <a:off x="80" y="2485"/>
              <a:ext cx="173" cy="172"/>
            </a:xfrm>
            <a:prstGeom prst="rect">
              <a:avLst/>
            </a:prstGeom>
            <a:solidFill>
              <a:srgbClr val="0000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4164" name="Group 799"/>
            <p:cNvGrpSpPr>
              <a:grpSpLocks/>
            </p:cNvGrpSpPr>
            <p:nvPr/>
          </p:nvGrpSpPr>
          <p:grpSpPr bwMode="auto">
            <a:xfrm>
              <a:off x="80" y="2665"/>
              <a:ext cx="177" cy="522"/>
              <a:chOff x="3912" y="3029"/>
              <a:chExt cx="177" cy="522"/>
            </a:xfrm>
          </p:grpSpPr>
          <p:sp>
            <p:nvSpPr>
              <p:cNvPr id="134165" name="Rectangle 800"/>
              <p:cNvSpPr>
                <a:spLocks noChangeArrowheads="1"/>
              </p:cNvSpPr>
              <p:nvPr/>
            </p:nvSpPr>
            <p:spPr bwMode="auto">
              <a:xfrm>
                <a:off x="3912" y="3379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66" name="Rectangle 801"/>
              <p:cNvSpPr>
                <a:spLocks noChangeArrowheads="1"/>
              </p:cNvSpPr>
              <p:nvPr/>
            </p:nvSpPr>
            <p:spPr bwMode="auto">
              <a:xfrm>
                <a:off x="3912" y="3206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67" name="Rectangle 802"/>
              <p:cNvSpPr>
                <a:spLocks noChangeArrowheads="1"/>
              </p:cNvSpPr>
              <p:nvPr/>
            </p:nvSpPr>
            <p:spPr bwMode="auto">
              <a:xfrm>
                <a:off x="3916" y="3029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2103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236" grpId="0" animBg="1"/>
      <p:bldP spid="221599" grpId="0" animBg="1"/>
      <p:bldP spid="22160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Partial Products</a:t>
            </a:r>
          </a:p>
        </p:txBody>
      </p:sp>
      <p:sp>
        <p:nvSpPr>
          <p:cNvPr id="135171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1233806" y="957950"/>
            <a:ext cx="2474685" cy="4165600"/>
          </a:xfrm>
          <a:noFill/>
        </p:spPr>
        <p:txBody>
          <a:bodyPr/>
          <a:lstStyle/>
          <a:p>
            <a:pPr algn="r"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</a:p>
          <a:p>
            <a:pPr algn="r">
              <a:buNone/>
            </a:pPr>
            <a:r>
              <a:rPr lang="en-US" sz="4400" b="1" dirty="0" smtClean="0"/>
              <a:t>31</a:t>
            </a:r>
            <a:endParaRPr lang="en-US" sz="4400" b="1" dirty="0"/>
          </a:p>
          <a:p>
            <a:pPr algn="r">
              <a:spcBef>
                <a:spcPct val="0"/>
              </a:spcBef>
              <a:buNone/>
            </a:pPr>
            <a:r>
              <a:rPr lang="en-US" sz="4400" b="1" dirty="0"/>
              <a:t>	</a:t>
            </a:r>
            <a:r>
              <a:rPr lang="en-US" sz="4400" b="1" u="sng" dirty="0"/>
              <a:t>x </a:t>
            </a:r>
            <a:r>
              <a:rPr lang="en-US" sz="4400" b="1" u="sng" dirty="0" smtClean="0"/>
              <a:t>14</a:t>
            </a:r>
            <a:endParaRPr lang="en-US" sz="4400" b="1" u="sng" dirty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076450" y="2808288"/>
            <a:ext cx="163353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400" b="1" dirty="0"/>
              <a:t>300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73275" y="3417888"/>
            <a:ext cx="16319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400" b="1"/>
              <a:t>10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73275" y="4032250"/>
            <a:ext cx="16319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400" b="1"/>
              <a:t>120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85975" y="4632325"/>
            <a:ext cx="16319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400" b="1" u="sng"/>
              <a:t>     4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093913" y="5245100"/>
            <a:ext cx="16335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400" b="1"/>
              <a:t>434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175125" y="2960688"/>
            <a:ext cx="2200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200"/>
              <a:t>(10 </a:t>
            </a:r>
            <a:r>
              <a:rPr lang="en-US" sz="3200">
                <a:sym typeface="Symbol" pitchFamily="18" charset="2"/>
              </a:rPr>
              <a:t> 30)</a:t>
            </a:r>
            <a:endParaRPr lang="en-US" sz="32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97350" y="3570288"/>
            <a:ext cx="226853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200"/>
              <a:t>(10 </a:t>
            </a:r>
            <a:r>
              <a:rPr lang="en-US" sz="3200">
                <a:sym typeface="Symbol" pitchFamily="18" charset="2"/>
              </a:rPr>
              <a:t> 1)</a:t>
            </a:r>
            <a:endParaRPr lang="en-US" sz="320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184650" y="4171950"/>
            <a:ext cx="2281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200"/>
              <a:t>(4 </a:t>
            </a:r>
            <a:r>
              <a:rPr lang="en-US" sz="3200">
                <a:sym typeface="Symbol" pitchFamily="18" charset="2"/>
              </a:rPr>
              <a:t> 30)</a:t>
            </a:r>
            <a:endParaRPr lang="en-US" sz="320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197350" y="4772025"/>
            <a:ext cx="21780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200"/>
              <a:t>(4 </a:t>
            </a:r>
            <a:r>
              <a:rPr lang="en-US" sz="3200">
                <a:sym typeface="Symbol" pitchFamily="18" charset="2"/>
              </a:rPr>
              <a:t> 1)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79552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5" grpId="0"/>
      <p:bldP spid="1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Partial Products</a:t>
            </a:r>
          </a:p>
        </p:txBody>
      </p:sp>
      <p:sp>
        <p:nvSpPr>
          <p:cNvPr id="13619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1279534" y="1032559"/>
            <a:ext cx="2416629" cy="4165600"/>
          </a:xfrm>
          <a:noFill/>
        </p:spPr>
        <p:txBody>
          <a:bodyPr/>
          <a:lstStyle/>
          <a:p>
            <a:pPr algn="r" eaLnBrk="1" hangingPunct="1">
              <a:buFont typeface="Wingdings" pitchFamily="2" charset="2"/>
              <a:buNone/>
            </a:pPr>
            <a:r>
              <a:rPr lang="en-US" b="1" dirty="0" smtClean="0">
                <a:effectLst/>
              </a:rPr>
              <a:t>			   </a:t>
            </a:r>
            <a:r>
              <a:rPr lang="en-US" sz="4400" b="1" dirty="0" smtClean="0">
                <a:effectLst/>
              </a:rPr>
              <a:t>31</a:t>
            </a:r>
          </a:p>
          <a:p>
            <a:pPr algn="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4400" b="1" dirty="0"/>
              <a:t>	</a:t>
            </a:r>
            <a:r>
              <a:rPr lang="en-US" sz="4400" b="1" u="sng" dirty="0" smtClean="0">
                <a:effectLst/>
              </a:rPr>
              <a:t>x 14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076450" y="2808288"/>
            <a:ext cx="163353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400" b="1"/>
              <a:t>4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73275" y="3417888"/>
            <a:ext cx="16319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400" b="1"/>
              <a:t>120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73275" y="4032250"/>
            <a:ext cx="16319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400" b="1"/>
              <a:t>10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85975" y="4632325"/>
            <a:ext cx="16319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400" b="1" u="sng"/>
              <a:t>300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093913" y="5245100"/>
            <a:ext cx="16335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400" b="1"/>
              <a:t>434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175125" y="2960688"/>
            <a:ext cx="163353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200"/>
              <a:t>(4 </a:t>
            </a:r>
            <a:r>
              <a:rPr lang="en-US" sz="3200">
                <a:sym typeface="Symbol" pitchFamily="18" charset="2"/>
              </a:rPr>
              <a:t> 1)</a:t>
            </a:r>
            <a:endParaRPr lang="en-US" sz="32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97350" y="3570288"/>
            <a:ext cx="1981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200"/>
              <a:t>(4 </a:t>
            </a:r>
            <a:r>
              <a:rPr lang="en-US" sz="3200">
                <a:sym typeface="Symbol" pitchFamily="18" charset="2"/>
              </a:rPr>
              <a:t> 30)</a:t>
            </a:r>
            <a:endParaRPr lang="en-US" sz="320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184650" y="4171950"/>
            <a:ext cx="1993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200"/>
              <a:t>(10 </a:t>
            </a:r>
            <a:r>
              <a:rPr lang="en-US" sz="3200">
                <a:sym typeface="Symbol" pitchFamily="18" charset="2"/>
              </a:rPr>
              <a:t> 1)</a:t>
            </a:r>
            <a:endParaRPr lang="en-US" sz="320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197350" y="4772025"/>
            <a:ext cx="1981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200"/>
              <a:t>(10 </a:t>
            </a:r>
            <a:r>
              <a:rPr lang="en-US" sz="3200">
                <a:sym typeface="Symbol" pitchFamily="18" charset="2"/>
              </a:rPr>
              <a:t> 30)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36532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5" grpId="0"/>
      <p:bldP spid="1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8750"/>
            <a:ext cx="8839200" cy="8604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Pictorial Representation</a:t>
            </a:r>
          </a:p>
        </p:txBody>
      </p:sp>
      <p:sp>
        <p:nvSpPr>
          <p:cNvPr id="219139" name="Text Box 3"/>
          <p:cNvSpPr txBox="1">
            <a:spLocks noChangeArrowheads="1"/>
          </p:cNvSpPr>
          <p:nvPr/>
        </p:nvSpPr>
        <p:spPr bwMode="auto">
          <a:xfrm>
            <a:off x="457200" y="1968500"/>
            <a:ext cx="15970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   84</a:t>
            </a:r>
          </a:p>
          <a:p>
            <a:pPr eaLnBrk="1" hangingPunct="1">
              <a:spcBef>
                <a:spcPct val="10000"/>
              </a:spcBef>
            </a:pPr>
            <a:r>
              <a:rPr lang="en-US" sz="4000" b="1" u="sng">
                <a:latin typeface="Arial" charset="0"/>
              </a:rPr>
              <a:t>x 57</a:t>
            </a:r>
          </a:p>
        </p:txBody>
      </p:sp>
      <p:grpSp>
        <p:nvGrpSpPr>
          <p:cNvPr id="219140" name="Group 4"/>
          <p:cNvGrpSpPr>
            <a:grpSpLocks/>
          </p:cNvGrpSpPr>
          <p:nvPr/>
        </p:nvGrpSpPr>
        <p:grpSpPr bwMode="auto">
          <a:xfrm>
            <a:off x="2860675" y="2501900"/>
            <a:ext cx="5059363" cy="3305175"/>
            <a:chOff x="1490" y="1240"/>
            <a:chExt cx="3187" cy="2082"/>
          </a:xfrm>
        </p:grpSpPr>
        <p:sp>
          <p:nvSpPr>
            <p:cNvPr id="137231" name="Rectangle 5"/>
            <p:cNvSpPr>
              <a:spLocks noChangeArrowheads="1"/>
            </p:cNvSpPr>
            <p:nvPr/>
          </p:nvSpPr>
          <p:spPr bwMode="auto">
            <a:xfrm>
              <a:off x="1490" y="1240"/>
              <a:ext cx="3187" cy="208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32" name="Line 6"/>
            <p:cNvSpPr>
              <a:spLocks noChangeShapeType="1"/>
            </p:cNvSpPr>
            <p:nvPr/>
          </p:nvSpPr>
          <p:spPr bwMode="auto">
            <a:xfrm>
              <a:off x="3095" y="1240"/>
              <a:ext cx="0" cy="20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33" name="Line 7"/>
            <p:cNvSpPr>
              <a:spLocks noChangeShapeType="1"/>
            </p:cNvSpPr>
            <p:nvPr/>
          </p:nvSpPr>
          <p:spPr bwMode="auto">
            <a:xfrm>
              <a:off x="1490" y="2281"/>
              <a:ext cx="31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9144" name="Text Box 8"/>
          <p:cNvSpPr txBox="1">
            <a:spLocks noChangeArrowheads="1"/>
          </p:cNvSpPr>
          <p:nvPr/>
        </p:nvSpPr>
        <p:spPr bwMode="auto">
          <a:xfrm>
            <a:off x="2887663" y="1876425"/>
            <a:ext cx="5032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      80      +       4</a:t>
            </a:r>
            <a:endParaRPr lang="en-US" sz="4000" b="1" u="sng">
              <a:latin typeface="Arial" charset="0"/>
            </a:endParaRPr>
          </a:p>
        </p:txBody>
      </p:sp>
      <p:sp>
        <p:nvSpPr>
          <p:cNvPr id="219145" name="Text Box 9"/>
          <p:cNvSpPr txBox="1">
            <a:spLocks noChangeArrowheads="1"/>
          </p:cNvSpPr>
          <p:nvPr/>
        </p:nvSpPr>
        <p:spPr bwMode="auto">
          <a:xfrm>
            <a:off x="2143125" y="2222500"/>
            <a:ext cx="781050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   </a:t>
            </a:r>
          </a:p>
          <a:p>
            <a:pPr eaLnBrk="1" hangingPunct="1">
              <a:spcBef>
                <a:spcPct val="10000"/>
              </a:spcBef>
            </a:pPr>
            <a:r>
              <a:rPr lang="en-US" sz="4000" b="1">
                <a:latin typeface="Arial" charset="0"/>
              </a:rPr>
              <a:t>50</a:t>
            </a:r>
          </a:p>
          <a:p>
            <a:pPr eaLnBrk="1" hangingPunct="1">
              <a:spcBef>
                <a:spcPct val="10000"/>
              </a:spcBef>
            </a:pPr>
            <a:endParaRPr lang="en-US" sz="1600" b="1">
              <a:latin typeface="Arial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n-US" sz="4000" b="1">
                <a:latin typeface="Arial" charset="0"/>
              </a:rPr>
              <a:t>+</a:t>
            </a:r>
          </a:p>
          <a:p>
            <a:pPr eaLnBrk="1" hangingPunct="1">
              <a:spcBef>
                <a:spcPct val="10000"/>
              </a:spcBef>
            </a:pPr>
            <a:endParaRPr lang="en-US" sz="800" b="1">
              <a:latin typeface="Arial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n-US" sz="4000" b="1">
                <a:latin typeface="Arial" charset="0"/>
              </a:rPr>
              <a:t> 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87663" y="2795588"/>
            <a:ext cx="2501900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 80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5600" y="3275013"/>
            <a:ext cx="2503488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4,000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18138" y="2792413"/>
            <a:ext cx="25019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 4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95600" y="4438650"/>
            <a:ext cx="25034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 80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3375" y="4446588"/>
            <a:ext cx="25019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 4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26075" y="3284538"/>
            <a:ext cx="25034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05125" y="4929188"/>
            <a:ext cx="2501900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560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21313" y="4938713"/>
            <a:ext cx="25034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390279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/>
      <p:bldP spid="219144" grpId="0"/>
      <p:bldP spid="219145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8750"/>
            <a:ext cx="8839200" cy="8604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Pictorial Representation</a:t>
            </a:r>
          </a:p>
        </p:txBody>
      </p:sp>
      <p:grpSp>
        <p:nvGrpSpPr>
          <p:cNvPr id="219140" name="Group 4"/>
          <p:cNvGrpSpPr>
            <a:grpSpLocks/>
          </p:cNvGrpSpPr>
          <p:nvPr/>
        </p:nvGrpSpPr>
        <p:grpSpPr bwMode="auto">
          <a:xfrm>
            <a:off x="2860675" y="2501900"/>
            <a:ext cx="5059363" cy="3305175"/>
            <a:chOff x="1490" y="1240"/>
            <a:chExt cx="3187" cy="2082"/>
          </a:xfrm>
        </p:grpSpPr>
        <p:sp>
          <p:nvSpPr>
            <p:cNvPr id="138255" name="Rectangle 5"/>
            <p:cNvSpPr>
              <a:spLocks noChangeArrowheads="1"/>
            </p:cNvSpPr>
            <p:nvPr/>
          </p:nvSpPr>
          <p:spPr bwMode="auto">
            <a:xfrm>
              <a:off x="1490" y="1240"/>
              <a:ext cx="3187" cy="208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56" name="Line 6"/>
            <p:cNvSpPr>
              <a:spLocks noChangeShapeType="1"/>
            </p:cNvSpPr>
            <p:nvPr/>
          </p:nvSpPr>
          <p:spPr bwMode="auto">
            <a:xfrm>
              <a:off x="3095" y="1240"/>
              <a:ext cx="0" cy="20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257" name="Line 7"/>
            <p:cNvSpPr>
              <a:spLocks noChangeShapeType="1"/>
            </p:cNvSpPr>
            <p:nvPr/>
          </p:nvSpPr>
          <p:spPr bwMode="auto">
            <a:xfrm>
              <a:off x="1490" y="2281"/>
              <a:ext cx="31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9144" name="Text Box 8"/>
          <p:cNvSpPr txBox="1">
            <a:spLocks noChangeArrowheads="1"/>
          </p:cNvSpPr>
          <p:nvPr/>
        </p:nvSpPr>
        <p:spPr bwMode="auto">
          <a:xfrm>
            <a:off x="2887663" y="1876425"/>
            <a:ext cx="5032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      30      +       7</a:t>
            </a:r>
            <a:endParaRPr lang="en-US" sz="4000" b="1" u="sng">
              <a:latin typeface="Arial" charset="0"/>
            </a:endParaRPr>
          </a:p>
        </p:txBody>
      </p:sp>
      <p:sp>
        <p:nvSpPr>
          <p:cNvPr id="219145" name="Text Box 9"/>
          <p:cNvSpPr txBox="1">
            <a:spLocks noChangeArrowheads="1"/>
          </p:cNvSpPr>
          <p:nvPr/>
        </p:nvSpPr>
        <p:spPr bwMode="auto">
          <a:xfrm>
            <a:off x="2143125" y="2222500"/>
            <a:ext cx="781050" cy="314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   </a:t>
            </a:r>
          </a:p>
          <a:p>
            <a:pPr eaLnBrk="1" hangingPunct="1">
              <a:spcBef>
                <a:spcPct val="10000"/>
              </a:spcBef>
            </a:pPr>
            <a:r>
              <a:rPr lang="en-US" sz="4000" b="1">
                <a:latin typeface="Arial" charset="0"/>
              </a:rPr>
              <a:t>90</a:t>
            </a:r>
          </a:p>
          <a:p>
            <a:pPr eaLnBrk="1" hangingPunct="1">
              <a:spcBef>
                <a:spcPct val="10000"/>
              </a:spcBef>
            </a:pPr>
            <a:endParaRPr lang="en-US" sz="1600" b="1">
              <a:latin typeface="Arial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n-US" sz="4000" b="1">
                <a:latin typeface="Arial" charset="0"/>
              </a:rPr>
              <a:t>+</a:t>
            </a:r>
          </a:p>
          <a:p>
            <a:pPr eaLnBrk="1" hangingPunct="1">
              <a:spcBef>
                <a:spcPct val="10000"/>
              </a:spcBef>
            </a:pPr>
            <a:endParaRPr lang="en-US" sz="800" b="1">
              <a:latin typeface="Arial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n-US" sz="4000" b="1">
                <a:latin typeface="Arial" charset="0"/>
              </a:rPr>
              <a:t> 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87663" y="2795588"/>
            <a:ext cx="2501900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 30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5600" y="3275013"/>
            <a:ext cx="2503488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2,700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18138" y="2792413"/>
            <a:ext cx="25019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 7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95600" y="4438650"/>
            <a:ext cx="25034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 30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3375" y="4446588"/>
            <a:ext cx="25019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 7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26075" y="3284538"/>
            <a:ext cx="25034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630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05125" y="4929188"/>
            <a:ext cx="2501900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21313" y="4938713"/>
            <a:ext cx="25034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57200" y="1968500"/>
            <a:ext cx="15970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   37</a:t>
            </a:r>
          </a:p>
          <a:p>
            <a:pPr eaLnBrk="1" hangingPunct="1">
              <a:spcBef>
                <a:spcPct val="10000"/>
              </a:spcBef>
            </a:pPr>
            <a:r>
              <a:rPr lang="en-US" sz="4000" b="1" u="sng">
                <a:latin typeface="Arial" charset="0"/>
              </a:rPr>
              <a:t>x 94</a:t>
            </a:r>
          </a:p>
        </p:txBody>
      </p:sp>
    </p:spTree>
    <p:extLst>
      <p:ext uri="{BB962C8B-B14F-4D97-AF65-F5344CB8AC3E}">
        <p14:creationId xmlns:p14="http://schemas.microsoft.com/office/powerpoint/2010/main" val="4949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4" grpId="0"/>
      <p:bldP spid="219145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8750"/>
            <a:ext cx="8839200" cy="8604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Pictorial Representation</a:t>
            </a:r>
          </a:p>
        </p:txBody>
      </p:sp>
      <p:sp>
        <p:nvSpPr>
          <p:cNvPr id="223235" name="Text Box 3"/>
          <p:cNvSpPr txBox="1">
            <a:spLocks noChangeArrowheads="1"/>
          </p:cNvSpPr>
          <p:nvPr/>
        </p:nvSpPr>
        <p:spPr bwMode="auto">
          <a:xfrm>
            <a:off x="457200" y="1968500"/>
            <a:ext cx="15970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   347</a:t>
            </a:r>
          </a:p>
          <a:p>
            <a:pPr eaLnBrk="1" hangingPunct="1">
              <a:spcBef>
                <a:spcPct val="10000"/>
              </a:spcBef>
            </a:pPr>
            <a:r>
              <a:rPr lang="en-US" sz="4000" b="1" u="sng">
                <a:latin typeface="Arial" charset="0"/>
              </a:rPr>
              <a:t>x   68</a:t>
            </a:r>
          </a:p>
        </p:txBody>
      </p:sp>
      <p:sp>
        <p:nvSpPr>
          <p:cNvPr id="38916" name="Rectangle 5"/>
          <p:cNvSpPr>
            <a:spLocks noChangeArrowheads="1"/>
          </p:cNvSpPr>
          <p:nvPr/>
        </p:nvSpPr>
        <p:spPr bwMode="auto">
          <a:xfrm>
            <a:off x="2860675" y="2501900"/>
            <a:ext cx="5059363" cy="33051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6"/>
          <p:cNvSpPr>
            <a:spLocks noChangeShapeType="1"/>
          </p:cNvSpPr>
          <p:nvPr/>
        </p:nvSpPr>
        <p:spPr bwMode="auto">
          <a:xfrm>
            <a:off x="4508500" y="2501900"/>
            <a:ext cx="0" cy="3305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Line 7"/>
          <p:cNvSpPr>
            <a:spLocks noChangeShapeType="1"/>
          </p:cNvSpPr>
          <p:nvPr/>
        </p:nvSpPr>
        <p:spPr bwMode="auto">
          <a:xfrm>
            <a:off x="2860675" y="4154488"/>
            <a:ext cx="5059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2887663" y="1876425"/>
            <a:ext cx="5032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  300  +   40   +    7</a:t>
            </a:r>
            <a:endParaRPr lang="en-US" sz="4000" b="1" u="sng">
              <a:latin typeface="Arial" charset="0"/>
            </a:endParaRPr>
          </a:p>
        </p:txBody>
      </p:sp>
      <p:sp>
        <p:nvSpPr>
          <p:cNvPr id="223241" name="Text Box 9"/>
          <p:cNvSpPr txBox="1">
            <a:spLocks noChangeArrowheads="1"/>
          </p:cNvSpPr>
          <p:nvPr/>
        </p:nvSpPr>
        <p:spPr bwMode="auto">
          <a:xfrm>
            <a:off x="2143125" y="2222500"/>
            <a:ext cx="781050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   </a:t>
            </a:r>
          </a:p>
          <a:p>
            <a:pPr eaLnBrk="1" hangingPunct="1">
              <a:spcBef>
                <a:spcPct val="10000"/>
              </a:spcBef>
            </a:pPr>
            <a:r>
              <a:rPr lang="en-US" sz="4000" b="1">
                <a:latin typeface="Arial" charset="0"/>
              </a:rPr>
              <a:t>60</a:t>
            </a:r>
          </a:p>
          <a:p>
            <a:pPr eaLnBrk="1" hangingPunct="1">
              <a:spcBef>
                <a:spcPct val="10000"/>
              </a:spcBef>
            </a:pPr>
            <a:endParaRPr lang="en-US" sz="1600" b="1">
              <a:latin typeface="Arial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n-US" sz="4000" b="1">
                <a:latin typeface="Arial" charset="0"/>
              </a:rPr>
              <a:t>+</a:t>
            </a:r>
          </a:p>
          <a:p>
            <a:pPr eaLnBrk="1" hangingPunct="1">
              <a:spcBef>
                <a:spcPct val="10000"/>
              </a:spcBef>
            </a:pPr>
            <a:endParaRPr lang="en-US" sz="800" b="1">
              <a:latin typeface="Arial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n-US" sz="4000" b="1">
                <a:latin typeface="Arial" charset="0"/>
              </a:rPr>
              <a:t> 8</a:t>
            </a:r>
          </a:p>
        </p:txBody>
      </p:sp>
      <p:sp>
        <p:nvSpPr>
          <p:cNvPr id="38921" name="Line 14"/>
          <p:cNvSpPr>
            <a:spLocks noChangeShapeType="1"/>
          </p:cNvSpPr>
          <p:nvPr/>
        </p:nvSpPr>
        <p:spPr bwMode="auto">
          <a:xfrm>
            <a:off x="6243638" y="2501900"/>
            <a:ext cx="0" cy="3305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911475" y="3040063"/>
            <a:ext cx="160813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18,000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8350" y="3035300"/>
            <a:ext cx="1609725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2,400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89675" y="3049588"/>
            <a:ext cx="16097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19413" y="4641850"/>
            <a:ext cx="1609725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2,400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87875" y="4638675"/>
            <a:ext cx="160813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99200" y="4651375"/>
            <a:ext cx="160813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56</a:t>
            </a:r>
          </a:p>
        </p:txBody>
      </p:sp>
    </p:spTree>
    <p:extLst>
      <p:ext uri="{BB962C8B-B14F-4D97-AF65-F5344CB8AC3E}">
        <p14:creationId xmlns:p14="http://schemas.microsoft.com/office/powerpoint/2010/main" val="197022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/>
      <p:bldP spid="38916" grpId="0" animBg="1"/>
      <p:bldP spid="38917" grpId="0" animBg="1"/>
      <p:bldP spid="38918" grpId="0" animBg="1"/>
      <p:bldP spid="223240" grpId="0"/>
      <p:bldP spid="223241" grpId="0"/>
      <p:bldP spid="38921" grpId="0" animBg="1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Text Box 10"/>
          <p:cNvSpPr txBox="1">
            <a:spLocks noChangeArrowheads="1"/>
          </p:cNvSpPr>
          <p:nvPr/>
        </p:nvSpPr>
        <p:spPr bwMode="auto">
          <a:xfrm>
            <a:off x="1052513" y="2644775"/>
            <a:ext cx="6811962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lnSpc>
                <a:spcPct val="95000"/>
              </a:lnSpc>
              <a:defRPr/>
            </a:pPr>
            <a:r>
              <a:rPr lang="en-US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Multiplying Fractions</a:t>
            </a:r>
            <a:endParaRPr lang="en-US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344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88" y="2800350"/>
            <a:ext cx="7080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811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2779713"/>
            <a:ext cx="381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812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863" y="2762250"/>
            <a:ext cx="39687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813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563" y="2762250"/>
            <a:ext cx="396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814" name="Picture 1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263" y="2771775"/>
            <a:ext cx="396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815" name="Picture 1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2762250"/>
            <a:ext cx="396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816" name="Picture 1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825" y="2762250"/>
            <a:ext cx="38100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817" name="Picture 1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63" y="2779713"/>
            <a:ext cx="39687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818" name="Text Box 18"/>
          <p:cNvSpPr txBox="1">
            <a:spLocks noChangeArrowheads="1"/>
          </p:cNvSpPr>
          <p:nvPr/>
        </p:nvSpPr>
        <p:spPr bwMode="auto">
          <a:xfrm>
            <a:off x="1379538" y="3230563"/>
            <a:ext cx="6742112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b="1" dirty="0">
                <a:solidFill>
                  <a:srgbClr val="000000"/>
                </a:solidFill>
                <a:latin typeface="Arial" charset="0"/>
              </a:rPr>
              <a:t>  0             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1               2              3              4               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5          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79883" name="Text Box 19"/>
          <p:cNvSpPr txBox="1">
            <a:spLocks noChangeArrowheads="1"/>
          </p:cNvSpPr>
          <p:nvPr/>
        </p:nvSpPr>
        <p:spPr bwMode="auto">
          <a:xfrm>
            <a:off x="1149350" y="1465263"/>
            <a:ext cx="6011863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95000"/>
              </a:lnSpc>
              <a:defRPr/>
            </a:pPr>
            <a:r>
              <a:rPr lang="en-US" sz="3200" dirty="0" smtClean="0">
                <a:solidFill>
                  <a:srgbClr val="000000"/>
                </a:solidFill>
                <a:latin typeface="+mn-lt"/>
              </a:rPr>
              <a:t>3 x 2    Three groups of two</a:t>
            </a:r>
          </a:p>
        </p:txBody>
      </p:sp>
      <p:pic>
        <p:nvPicPr>
          <p:cNvPr id="79884" name="Picture 2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425" y="2443163"/>
            <a:ext cx="198913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85" name="Picture 2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825" y="2468563"/>
            <a:ext cx="198913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86" name="Picture 2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225" y="2468563"/>
            <a:ext cx="198913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298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5563"/>
            <a:ext cx="88392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Multiplying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/>
              </a:rPr>
              <a:t>Remember our initial understanding of fractions of fractions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>
              <a:effectLst/>
            </a:endParaRP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>
                <a:effectLst/>
              </a:rPr>
              <a:t>Another way to write this is</a:t>
            </a:r>
          </a:p>
          <a:p>
            <a:pPr marL="0" indent="0">
              <a:buNone/>
              <a:defRPr/>
            </a:pPr>
            <a:endParaRPr lang="en-US" dirty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ffectLst/>
              </a:rPr>
              <a:t>		</a:t>
            </a:r>
            <a:endParaRPr lang="en-US" dirty="0">
              <a:effectLst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749391"/>
              </p:ext>
            </p:extLst>
          </p:nvPr>
        </p:nvGraphicFramePr>
        <p:xfrm>
          <a:off x="3505200" y="2590800"/>
          <a:ext cx="22098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2209680" imgH="825480" progId="Equation.3">
                  <p:embed/>
                </p:oleObj>
              </mc:Choice>
              <mc:Fallback>
                <p:oleObj name="Equation" r:id="rId3" imgW="2209680" imgH="825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590800"/>
                        <a:ext cx="22098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913266"/>
              </p:ext>
            </p:extLst>
          </p:nvPr>
        </p:nvGraphicFramePr>
        <p:xfrm>
          <a:off x="2755900" y="2590800"/>
          <a:ext cx="5207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5" imgW="520560" imgH="825480" progId="Equation.3">
                  <p:embed/>
                </p:oleObj>
              </mc:Choice>
              <mc:Fallback>
                <p:oleObj name="Equation" r:id="rId5" imgW="520560" imgH="825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900" y="2590800"/>
                        <a:ext cx="5207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620759"/>
              </p:ext>
            </p:extLst>
          </p:nvPr>
        </p:nvGraphicFramePr>
        <p:xfrm>
          <a:off x="2757408" y="4965700"/>
          <a:ext cx="5207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7" imgW="520560" imgH="825480" progId="Equation.3">
                  <p:embed/>
                </p:oleObj>
              </mc:Choice>
              <mc:Fallback>
                <p:oleObj name="Equation" r:id="rId7" imgW="520560" imgH="825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408" y="4965700"/>
                        <a:ext cx="5207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73969876"/>
              </p:ext>
            </p:extLst>
          </p:nvPr>
        </p:nvGraphicFramePr>
        <p:xfrm>
          <a:off x="3481388" y="4956175"/>
          <a:ext cx="7747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8" imgW="507960" imgH="558720" progId="Equation.3">
                  <p:embed/>
                </p:oleObj>
              </mc:Choice>
              <mc:Fallback>
                <p:oleObj name="Equation" r:id="rId8" imgW="507960" imgH="558720" progId="Equation.3">
                  <p:embed/>
                  <p:pic>
                    <p:nvPicPr>
                      <p:cNvPr id="0" name="Picture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1388" y="4956175"/>
                        <a:ext cx="774700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24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533400" y="1951739"/>
            <a:ext cx="8077200" cy="1828800"/>
          </a:xfrm>
        </p:spPr>
        <p:txBody>
          <a:bodyPr/>
          <a:lstStyle/>
          <a:p>
            <a:pPr>
              <a:lnSpc>
                <a:spcPct val="114000"/>
              </a:lnSpc>
              <a:spcAft>
                <a:spcPts val="3000"/>
              </a:spcAft>
              <a:defRPr/>
            </a:pPr>
            <a:r>
              <a:rPr lang="en-US" b="1" dirty="0" smtClean="0">
                <a:solidFill>
                  <a:srgbClr val="2308C4"/>
                </a:solidFill>
              </a:rPr>
              <a:t>Multiplication</a:t>
            </a:r>
            <a:endParaRPr lang="en-US" b="1" dirty="0">
              <a:solidFill>
                <a:srgbClr val="2308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85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normally tell students to be when they multiply a fraction by a whole number?</a:t>
            </a:r>
          </a:p>
          <a:p>
            <a:endParaRPr lang="en-US" dirty="0"/>
          </a:p>
          <a:p>
            <a:pPr marL="18415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320623"/>
              </p:ext>
            </p:extLst>
          </p:nvPr>
        </p:nvGraphicFramePr>
        <p:xfrm>
          <a:off x="3881438" y="2980733"/>
          <a:ext cx="1379537" cy="152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939600" imgH="1041120" progId="Equation.3">
                  <p:embed/>
                </p:oleObj>
              </mc:Choice>
              <mc:Fallback>
                <p:oleObj name="Equation" r:id="rId3" imgW="939600" imgH="10411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1438" y="2980733"/>
                        <a:ext cx="1379537" cy="152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455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88" y="2800350"/>
            <a:ext cx="7080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835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2779713"/>
            <a:ext cx="381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836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762250"/>
            <a:ext cx="39688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837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2762250"/>
            <a:ext cx="381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838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988" y="2771775"/>
            <a:ext cx="4127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839" name="Picture 1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988" y="2762250"/>
            <a:ext cx="412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840" name="Picture 1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838" y="2762250"/>
            <a:ext cx="38100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841" name="Text Box 16"/>
          <p:cNvSpPr txBox="1">
            <a:spLocks noChangeArrowheads="1"/>
          </p:cNvSpPr>
          <p:nvPr/>
        </p:nvSpPr>
        <p:spPr bwMode="auto">
          <a:xfrm>
            <a:off x="1379538" y="3230563"/>
            <a:ext cx="674211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0                 </a:t>
            </a:r>
            <a:r>
              <a:rPr lang="en-US" sz="2400" b="1" baseline="30000">
                <a:solidFill>
                  <a:srgbClr val="000000"/>
                </a:solidFill>
                <a:latin typeface="Arial" charset="0"/>
              </a:rPr>
              <a:t>1</a:t>
            </a:r>
            <a:r>
              <a:rPr lang="en-US" sz="2400" b="1">
                <a:solidFill>
                  <a:srgbClr val="000000"/>
                </a:solidFill>
                <a:latin typeface="Arial" charset="0"/>
              </a:rPr>
              <a:t>/</a:t>
            </a:r>
            <a:r>
              <a:rPr lang="en-US" sz="2400" b="1" baseline="-25000">
                <a:solidFill>
                  <a:srgbClr val="000000"/>
                </a:solidFill>
                <a:latin typeface="Arial" charset="0"/>
              </a:rPr>
              <a:t>2                </a:t>
            </a:r>
            <a:r>
              <a:rPr lang="en-US" sz="2400" b="1" baseline="3000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400" b="1">
                <a:solidFill>
                  <a:srgbClr val="000000"/>
                </a:solidFill>
                <a:latin typeface="Arial" charset="0"/>
              </a:rPr>
              <a:t>/</a:t>
            </a:r>
            <a:r>
              <a:rPr lang="en-US" sz="2400" b="1" baseline="-2500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             </a:t>
            </a:r>
            <a:r>
              <a:rPr lang="en-US" sz="2400" b="1" baseline="30000">
                <a:solidFill>
                  <a:srgbClr val="000000"/>
                </a:solidFill>
                <a:latin typeface="Arial" charset="0"/>
              </a:rPr>
              <a:t>3</a:t>
            </a:r>
            <a:r>
              <a:rPr lang="en-US" sz="2400" b="1">
                <a:solidFill>
                  <a:srgbClr val="000000"/>
                </a:solidFill>
                <a:latin typeface="Arial" charset="0"/>
              </a:rPr>
              <a:t>/</a:t>
            </a:r>
            <a:r>
              <a:rPr lang="en-US" sz="2400" b="1" baseline="-25000">
                <a:solidFill>
                  <a:srgbClr val="000000"/>
                </a:solidFill>
                <a:latin typeface="Arial" charset="0"/>
              </a:rPr>
              <a:t>2             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baseline="30000">
                <a:solidFill>
                  <a:srgbClr val="000000"/>
                </a:solidFill>
                <a:latin typeface="Arial" charset="0"/>
              </a:rPr>
              <a:t>4</a:t>
            </a:r>
            <a:r>
              <a:rPr lang="en-US" sz="2400" b="1">
                <a:solidFill>
                  <a:srgbClr val="000000"/>
                </a:solidFill>
                <a:latin typeface="Arial" charset="0"/>
              </a:rPr>
              <a:t>/</a:t>
            </a:r>
            <a:r>
              <a:rPr lang="en-US" sz="2400" b="1" baseline="-2500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80906" name="Text Box 17"/>
          <p:cNvSpPr txBox="1">
            <a:spLocks noChangeArrowheads="1"/>
          </p:cNvSpPr>
          <p:nvPr/>
        </p:nvSpPr>
        <p:spPr bwMode="auto">
          <a:xfrm>
            <a:off x="1087834" y="1465263"/>
            <a:ext cx="7153111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95000"/>
              </a:lnSpc>
              <a:defRPr/>
            </a:pPr>
            <a:r>
              <a:rPr lang="en-US" sz="3200" dirty="0" smtClean="0">
                <a:solidFill>
                  <a:srgbClr val="000000"/>
                </a:solidFill>
                <a:latin typeface="+mn-lt"/>
              </a:rPr>
              <a:t>3 x ½ 	Three groups of one-half</a:t>
            </a:r>
          </a:p>
        </p:txBody>
      </p:sp>
      <p:pic>
        <p:nvPicPr>
          <p:cNvPr id="80907" name="Picture 1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563" y="2457450"/>
            <a:ext cx="1155700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8" name="Picture 1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563" y="2457450"/>
            <a:ext cx="1144587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9" name="Picture 2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2457450"/>
            <a:ext cx="1152525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10" name="Text Box 21"/>
          <p:cNvSpPr txBox="1">
            <a:spLocks noChangeArrowheads="1"/>
          </p:cNvSpPr>
          <p:nvPr/>
        </p:nvSpPr>
        <p:spPr bwMode="auto">
          <a:xfrm>
            <a:off x="2320925" y="3911600"/>
            <a:ext cx="4405313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   1(</a:t>
            </a:r>
            <a:r>
              <a:rPr lang="en-US" sz="2000" b="1" baseline="30000">
                <a:solidFill>
                  <a:srgbClr val="000000"/>
                </a:solidFill>
                <a:latin typeface="Arial" charset="0"/>
              </a:rPr>
              <a:t>1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/</a:t>
            </a:r>
            <a:r>
              <a:rPr lang="en-US" sz="2000" b="1" baseline="-2500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)        2(</a:t>
            </a:r>
            <a:r>
              <a:rPr lang="en-US" sz="2000" b="1" baseline="30000">
                <a:solidFill>
                  <a:srgbClr val="000000"/>
                </a:solidFill>
                <a:latin typeface="Arial" charset="0"/>
              </a:rPr>
              <a:t>1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/</a:t>
            </a:r>
            <a:r>
              <a:rPr lang="en-US" sz="2000" b="1" baseline="-2500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)         3(</a:t>
            </a:r>
            <a:r>
              <a:rPr lang="en-US" sz="2000" b="1" baseline="30000">
                <a:solidFill>
                  <a:srgbClr val="000000"/>
                </a:solidFill>
                <a:latin typeface="Arial" charset="0"/>
              </a:rPr>
              <a:t>1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/</a:t>
            </a:r>
            <a:r>
              <a:rPr lang="en-US" sz="2000" b="1" baseline="-2500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41043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536575"/>
            <a:ext cx="8229600" cy="58642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|	|	|	|	|	|	|	|	|</a:t>
            </a:r>
          </a:p>
          <a:p>
            <a:pPr marL="0" indent="0" algn="ctr">
              <a:buFont typeface="Wingdings" pitchFamily="2" charset="2"/>
              <a:buNone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marL="0" indent="0" algn="ctr">
              <a:buFont typeface="Wingdings" pitchFamily="2" charset="2"/>
              <a:buNone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marL="0" indent="0">
              <a:buSzPct val="100000"/>
              <a:buNone/>
              <a:defRPr/>
            </a:pP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  <a:p>
            <a:pPr marL="0" indent="0">
              <a:buSzPct val="100000"/>
              <a:buNone/>
              <a:defRPr/>
            </a:pP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cxnSp>
        <p:nvCxnSpPr>
          <p:cNvPr id="45059" name="Straight Arrow Connector 4"/>
          <p:cNvCxnSpPr>
            <a:cxnSpLocks noChangeShapeType="1"/>
          </p:cNvCxnSpPr>
          <p:nvPr/>
        </p:nvCxnSpPr>
        <p:spPr bwMode="auto">
          <a:xfrm>
            <a:off x="174625" y="1460500"/>
            <a:ext cx="8520113" cy="0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060" name="TextBox 6"/>
          <p:cNvSpPr txBox="1">
            <a:spLocks noChangeArrowheads="1"/>
          </p:cNvSpPr>
          <p:nvPr/>
        </p:nvSpPr>
        <p:spPr bwMode="auto">
          <a:xfrm>
            <a:off x="409575" y="1687513"/>
            <a:ext cx="5238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altLang="en-US" sz="4400" b="1"/>
              <a:t>0</a:t>
            </a:r>
          </a:p>
        </p:txBody>
      </p:sp>
      <p:sp>
        <p:nvSpPr>
          <p:cNvPr id="45061" name="TextBox 7"/>
          <p:cNvSpPr txBox="1">
            <a:spLocks noChangeArrowheads="1"/>
          </p:cNvSpPr>
          <p:nvPr/>
        </p:nvSpPr>
        <p:spPr bwMode="auto">
          <a:xfrm>
            <a:off x="3160713" y="1687513"/>
            <a:ext cx="5222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altLang="en-US" sz="4400" b="1"/>
              <a:t>1</a:t>
            </a:r>
          </a:p>
        </p:txBody>
      </p:sp>
      <p:sp>
        <p:nvSpPr>
          <p:cNvPr id="45062" name="TextBox 5"/>
          <p:cNvSpPr txBox="1">
            <a:spLocks noChangeArrowheads="1"/>
          </p:cNvSpPr>
          <p:nvPr/>
        </p:nvSpPr>
        <p:spPr bwMode="auto">
          <a:xfrm>
            <a:off x="5895975" y="1687513"/>
            <a:ext cx="52228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altLang="en-US" sz="4400" b="1"/>
              <a:t>2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88782914"/>
              </p:ext>
            </p:extLst>
          </p:nvPr>
        </p:nvGraphicFramePr>
        <p:xfrm>
          <a:off x="790575" y="2590800"/>
          <a:ext cx="2333625" cy="1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3" imgW="1016000" imgH="609600" progId="Equation.3">
                  <p:embed/>
                </p:oleObj>
              </mc:Choice>
              <mc:Fallback>
                <p:oleObj name="Equation" r:id="rId3" imgW="1016000" imgH="609600" progId="Equation.3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2590800"/>
                        <a:ext cx="2333625" cy="1398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>
            <a:off x="671512" y="1219200"/>
            <a:ext cx="1843088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2500312" y="1219200"/>
            <a:ext cx="1843088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4314031" y="1208868"/>
            <a:ext cx="1843088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6157119" y="1208868"/>
            <a:ext cx="1843088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7" name="Objec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10836015"/>
              </p:ext>
            </p:extLst>
          </p:nvPr>
        </p:nvGraphicFramePr>
        <p:xfrm>
          <a:off x="792956" y="3859213"/>
          <a:ext cx="3414712" cy="1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5" imgW="1485900" imgH="609600" progId="Equation.3">
                  <p:embed/>
                </p:oleObj>
              </mc:Choice>
              <mc:Fallback>
                <p:oleObj name="Equation" r:id="rId5" imgW="1485900" imgH="609600" progId="Equation.3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956" y="3859213"/>
                        <a:ext cx="3414712" cy="1398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67302042"/>
              </p:ext>
            </p:extLst>
          </p:nvPr>
        </p:nvGraphicFramePr>
        <p:xfrm>
          <a:off x="4267200" y="3856494"/>
          <a:ext cx="1985962" cy="139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7" imgW="863225" imgH="609336" progId="Equation.3">
                  <p:embed/>
                </p:oleObj>
              </mc:Choice>
              <mc:Fallback>
                <p:oleObj name="Equation" r:id="rId7" imgW="863225" imgH="609336" progId="Equation.3">
                  <p:embed/>
                  <p:pic>
                    <p:nvPicPr>
                      <p:cNvPr id="0" name="Picture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856494"/>
                        <a:ext cx="1985962" cy="1398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97459984"/>
              </p:ext>
            </p:extLst>
          </p:nvPr>
        </p:nvGraphicFramePr>
        <p:xfrm>
          <a:off x="6208712" y="3915906"/>
          <a:ext cx="496888" cy="1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9" imgW="215806" imgH="609336" progId="Equation.3">
                  <p:embed/>
                </p:oleObj>
              </mc:Choice>
              <mc:Fallback>
                <p:oleObj name="Equation" r:id="rId9" imgW="215806" imgH="609336" progId="Equation.3">
                  <p:embed/>
                  <p:pic>
                    <p:nvPicPr>
                      <p:cNvPr id="0" name="Picture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8712" y="3915906"/>
                        <a:ext cx="496888" cy="1398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522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536575"/>
            <a:ext cx="8229600" cy="58642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|	|	|	|	|	|	|	|	|</a:t>
            </a:r>
          </a:p>
          <a:p>
            <a:pPr marL="0" indent="0" algn="ctr">
              <a:buFont typeface="Wingdings" pitchFamily="2" charset="2"/>
              <a:buNone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marL="0" indent="0" algn="ctr">
              <a:buFont typeface="Wingdings" pitchFamily="2" charset="2"/>
              <a:buNone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marL="0" indent="0">
              <a:buSzPct val="100000"/>
              <a:buNone/>
              <a:defRPr/>
            </a:pP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  <a:p>
            <a:pPr marL="0" indent="0">
              <a:buSzPct val="100000"/>
              <a:buNone/>
              <a:defRPr/>
            </a:pP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cxnSp>
        <p:nvCxnSpPr>
          <p:cNvPr id="45059" name="Straight Arrow Connector 4"/>
          <p:cNvCxnSpPr>
            <a:cxnSpLocks noChangeShapeType="1"/>
          </p:cNvCxnSpPr>
          <p:nvPr/>
        </p:nvCxnSpPr>
        <p:spPr bwMode="auto">
          <a:xfrm>
            <a:off x="174625" y="1460500"/>
            <a:ext cx="8520113" cy="0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060" name="TextBox 6"/>
          <p:cNvSpPr txBox="1">
            <a:spLocks noChangeArrowheads="1"/>
          </p:cNvSpPr>
          <p:nvPr/>
        </p:nvSpPr>
        <p:spPr bwMode="auto">
          <a:xfrm>
            <a:off x="409575" y="1687513"/>
            <a:ext cx="5238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altLang="en-US" sz="4400" b="1"/>
              <a:t>0</a:t>
            </a:r>
          </a:p>
        </p:txBody>
      </p:sp>
      <p:sp>
        <p:nvSpPr>
          <p:cNvPr id="45061" name="TextBox 7"/>
          <p:cNvSpPr txBox="1">
            <a:spLocks noChangeArrowheads="1"/>
          </p:cNvSpPr>
          <p:nvPr/>
        </p:nvSpPr>
        <p:spPr bwMode="auto">
          <a:xfrm>
            <a:off x="4054098" y="1687513"/>
            <a:ext cx="5222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altLang="en-US" sz="4400" b="1" dirty="0"/>
              <a:t>1</a:t>
            </a:r>
          </a:p>
        </p:txBody>
      </p:sp>
      <p:sp>
        <p:nvSpPr>
          <p:cNvPr id="45062" name="TextBox 5"/>
          <p:cNvSpPr txBox="1">
            <a:spLocks noChangeArrowheads="1"/>
          </p:cNvSpPr>
          <p:nvPr/>
        </p:nvSpPr>
        <p:spPr bwMode="auto">
          <a:xfrm>
            <a:off x="7709241" y="1687513"/>
            <a:ext cx="52228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altLang="en-US" sz="4400" b="1" dirty="0"/>
              <a:t>2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671512" y="1219200"/>
            <a:ext cx="2757488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3429000" y="1219200"/>
            <a:ext cx="2743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7" name="Objec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75550349"/>
              </p:ext>
            </p:extLst>
          </p:nvPr>
        </p:nvGraphicFramePr>
        <p:xfrm>
          <a:off x="792956" y="3859213"/>
          <a:ext cx="3414712" cy="1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3" imgW="1485720" imgH="609480" progId="Equation.3">
                  <p:embed/>
                </p:oleObj>
              </mc:Choice>
              <mc:Fallback>
                <p:oleObj name="Equation" r:id="rId3" imgW="1485720" imgH="609480" progId="Equation.3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956" y="3859213"/>
                        <a:ext cx="3414712" cy="1398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74013243"/>
              </p:ext>
            </p:extLst>
          </p:nvPr>
        </p:nvGraphicFramePr>
        <p:xfrm>
          <a:off x="4238625" y="3856038"/>
          <a:ext cx="2044700" cy="1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5" imgW="888840" imgH="609480" progId="Equation.3">
                  <p:embed/>
                </p:oleObj>
              </mc:Choice>
              <mc:Fallback>
                <p:oleObj name="Equation" r:id="rId5" imgW="888840" imgH="609480" progId="Equation.3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25" y="3856038"/>
                        <a:ext cx="2044700" cy="1398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17488018"/>
              </p:ext>
            </p:extLst>
          </p:nvPr>
        </p:nvGraphicFramePr>
        <p:xfrm>
          <a:off x="6180138" y="3916363"/>
          <a:ext cx="555625" cy="1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7" imgW="241200" imgH="609480" progId="Equation.3">
                  <p:embed/>
                </p:oleObj>
              </mc:Choice>
              <mc:Fallback>
                <p:oleObj name="Equation" r:id="rId7" imgW="241200" imgH="609480" progId="Equation.3">
                  <p:embed/>
                  <p:pic>
                    <p:nvPicPr>
                      <p:cNvPr id="0" name="Picture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0138" y="3916363"/>
                        <a:ext cx="555625" cy="1398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17667472"/>
              </p:ext>
            </p:extLst>
          </p:nvPr>
        </p:nvGraphicFramePr>
        <p:xfrm>
          <a:off x="790575" y="2620506"/>
          <a:ext cx="2333625" cy="1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9" imgW="1016000" imgH="609600" progId="Equation.3">
                  <p:embed/>
                </p:oleObj>
              </mc:Choice>
              <mc:Fallback>
                <p:oleObj name="Equation" r:id="rId9" imgW="1016000" imgH="609600" progId="Equation.3">
                  <p:embed/>
                  <p:pic>
                    <p:nvPicPr>
                      <p:cNvPr id="0" name="Picture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2620506"/>
                        <a:ext cx="2333625" cy="1398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023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09634278"/>
              </p:ext>
            </p:extLst>
          </p:nvPr>
        </p:nvGraphicFramePr>
        <p:xfrm>
          <a:off x="1633538" y="2449512"/>
          <a:ext cx="1417637" cy="158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3" imgW="927000" imgH="1041120" progId="Equation.3">
                  <p:embed/>
                </p:oleObj>
              </mc:Choice>
              <mc:Fallback>
                <p:oleObj name="Equation" r:id="rId3" imgW="927000" imgH="1041120" progId="Equation.3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3538" y="2449512"/>
                        <a:ext cx="1417637" cy="1589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9665713"/>
              </p:ext>
            </p:extLst>
          </p:nvPr>
        </p:nvGraphicFramePr>
        <p:xfrm>
          <a:off x="4746625" y="2438400"/>
          <a:ext cx="1435100" cy="158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5" imgW="939600" imgH="1041120" progId="Equation.3">
                  <p:embed/>
                </p:oleObj>
              </mc:Choice>
              <mc:Fallback>
                <p:oleObj name="Equation" r:id="rId5" imgW="939600" imgH="1041120" progId="Equation.3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25" y="2438400"/>
                        <a:ext cx="1435100" cy="1589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63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Fractions</a:t>
            </a: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393700" y="1511300"/>
            <a:ext cx="536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dirty="0" smtClean="0"/>
              <a:t> 2 </a:t>
            </a:r>
            <a:endParaRPr lang="en-US" sz="2800" dirty="0"/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1408113" y="1509713"/>
            <a:ext cx="536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dirty="0"/>
              <a:t>3</a:t>
            </a: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1408113" y="1852613"/>
            <a:ext cx="536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/>
              <a:t>5</a:t>
            </a:r>
          </a:p>
        </p:txBody>
      </p: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393700" y="1846263"/>
            <a:ext cx="536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dirty="0" smtClean="0"/>
              <a:t> 3</a:t>
            </a:r>
            <a:endParaRPr lang="en-US" sz="2800" dirty="0"/>
          </a:p>
        </p:txBody>
      </p:sp>
      <p:sp>
        <p:nvSpPr>
          <p:cNvPr id="141320" name="Text Box 8"/>
          <p:cNvSpPr txBox="1">
            <a:spLocks noChangeArrowheads="1"/>
          </p:cNvSpPr>
          <p:nvPr/>
        </p:nvSpPr>
        <p:spPr bwMode="auto">
          <a:xfrm>
            <a:off x="917575" y="1603375"/>
            <a:ext cx="536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>
                <a:sym typeface="Symbol" pitchFamily="18" charset="2"/>
              </a:rPr>
              <a:t></a:t>
            </a:r>
          </a:p>
        </p:txBody>
      </p:sp>
      <p:sp>
        <p:nvSpPr>
          <p:cNvPr id="226313" name="Rectangle 9"/>
          <p:cNvSpPr>
            <a:spLocks noChangeArrowheads="1"/>
          </p:cNvSpPr>
          <p:nvPr/>
        </p:nvSpPr>
        <p:spPr bwMode="auto">
          <a:xfrm>
            <a:off x="3463472" y="1485900"/>
            <a:ext cx="5486400" cy="5257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16" name="Line 12"/>
          <p:cNvSpPr>
            <a:spLocks noChangeShapeType="1"/>
          </p:cNvSpPr>
          <p:nvPr/>
        </p:nvSpPr>
        <p:spPr bwMode="auto">
          <a:xfrm>
            <a:off x="5314950" y="1314450"/>
            <a:ext cx="0" cy="317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17" name="Line 13"/>
          <p:cNvSpPr>
            <a:spLocks noChangeShapeType="1"/>
          </p:cNvSpPr>
          <p:nvPr/>
        </p:nvSpPr>
        <p:spPr bwMode="auto">
          <a:xfrm>
            <a:off x="7154863" y="1312863"/>
            <a:ext cx="0" cy="317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18" name="Line 14"/>
          <p:cNvSpPr>
            <a:spLocks noChangeShapeType="1"/>
          </p:cNvSpPr>
          <p:nvPr/>
        </p:nvSpPr>
        <p:spPr bwMode="auto">
          <a:xfrm>
            <a:off x="5314950" y="1373188"/>
            <a:ext cx="12700" cy="537051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19" name="Line 15"/>
          <p:cNvSpPr>
            <a:spLocks noChangeShapeType="1"/>
          </p:cNvSpPr>
          <p:nvPr/>
        </p:nvSpPr>
        <p:spPr bwMode="auto">
          <a:xfrm>
            <a:off x="7156450" y="1385888"/>
            <a:ext cx="12700" cy="537051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22" name="Line 18"/>
          <p:cNvSpPr>
            <a:spLocks noChangeShapeType="1"/>
          </p:cNvSpPr>
          <p:nvPr/>
        </p:nvSpPr>
        <p:spPr bwMode="auto">
          <a:xfrm>
            <a:off x="3316288" y="2554288"/>
            <a:ext cx="365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23" name="Line 19"/>
          <p:cNvSpPr>
            <a:spLocks noChangeShapeType="1"/>
          </p:cNvSpPr>
          <p:nvPr/>
        </p:nvSpPr>
        <p:spPr bwMode="auto">
          <a:xfrm>
            <a:off x="3295650" y="3600450"/>
            <a:ext cx="365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24" name="Line 20"/>
          <p:cNvSpPr>
            <a:spLocks noChangeShapeType="1"/>
          </p:cNvSpPr>
          <p:nvPr/>
        </p:nvSpPr>
        <p:spPr bwMode="auto">
          <a:xfrm>
            <a:off x="3308350" y="4654550"/>
            <a:ext cx="365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25" name="Line 21"/>
          <p:cNvSpPr>
            <a:spLocks noChangeShapeType="1"/>
          </p:cNvSpPr>
          <p:nvPr/>
        </p:nvSpPr>
        <p:spPr bwMode="auto">
          <a:xfrm>
            <a:off x="3287713" y="5700713"/>
            <a:ext cx="365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26" name="Line 22"/>
          <p:cNvSpPr>
            <a:spLocks noChangeShapeType="1"/>
          </p:cNvSpPr>
          <p:nvPr/>
        </p:nvSpPr>
        <p:spPr bwMode="auto">
          <a:xfrm>
            <a:off x="3328988" y="2563813"/>
            <a:ext cx="5643562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28" name="Line 24"/>
          <p:cNvSpPr>
            <a:spLocks noChangeShapeType="1"/>
          </p:cNvSpPr>
          <p:nvPr/>
        </p:nvSpPr>
        <p:spPr bwMode="auto">
          <a:xfrm>
            <a:off x="3335338" y="3598863"/>
            <a:ext cx="5643562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29" name="Line 25"/>
          <p:cNvSpPr>
            <a:spLocks noChangeShapeType="1"/>
          </p:cNvSpPr>
          <p:nvPr/>
        </p:nvSpPr>
        <p:spPr bwMode="auto">
          <a:xfrm>
            <a:off x="3327400" y="4659313"/>
            <a:ext cx="5643563" cy="127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30" name="Line 26"/>
          <p:cNvSpPr>
            <a:spLocks noChangeShapeType="1"/>
          </p:cNvSpPr>
          <p:nvPr/>
        </p:nvSpPr>
        <p:spPr bwMode="auto">
          <a:xfrm>
            <a:off x="3330575" y="5708650"/>
            <a:ext cx="564356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31" name="Rectangle 27"/>
          <p:cNvSpPr>
            <a:spLocks noChangeArrowheads="1"/>
          </p:cNvSpPr>
          <p:nvPr/>
        </p:nvSpPr>
        <p:spPr bwMode="auto">
          <a:xfrm>
            <a:off x="3475038" y="1487488"/>
            <a:ext cx="3668712" cy="3194050"/>
          </a:xfrm>
          <a:prstGeom prst="rect">
            <a:avLst/>
          </a:prstGeom>
          <a:solidFill>
            <a:schemeClr val="accent1">
              <a:alpha val="749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32" name="Line 28"/>
          <p:cNvSpPr>
            <a:spLocks noChangeShapeType="1"/>
          </p:cNvSpPr>
          <p:nvPr/>
        </p:nvSpPr>
        <p:spPr bwMode="auto">
          <a:xfrm>
            <a:off x="3479800" y="1435100"/>
            <a:ext cx="368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33" name="Line 29"/>
          <p:cNvSpPr>
            <a:spLocks noChangeShapeType="1"/>
          </p:cNvSpPr>
          <p:nvPr/>
        </p:nvSpPr>
        <p:spPr bwMode="auto">
          <a:xfrm>
            <a:off x="3454400" y="1447800"/>
            <a:ext cx="0" cy="32131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1438499" y="1941741"/>
            <a:ext cx="444273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>
            <a:off x="477721" y="1927227"/>
            <a:ext cx="444273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0367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13" grpId="0" animBg="1"/>
      <p:bldP spid="226316" grpId="0" animBg="1"/>
      <p:bldP spid="226317" grpId="0" animBg="1"/>
      <p:bldP spid="226318" grpId="0" animBg="1"/>
      <p:bldP spid="226319" grpId="0" animBg="1"/>
      <p:bldP spid="226322" grpId="0" animBg="1"/>
      <p:bldP spid="226323" grpId="0" animBg="1"/>
      <p:bldP spid="226324" grpId="0" animBg="1"/>
      <p:bldP spid="226325" grpId="0" animBg="1"/>
      <p:bldP spid="226326" grpId="0" animBg="1"/>
      <p:bldP spid="226328" grpId="0" animBg="1"/>
      <p:bldP spid="226329" grpId="0" animBg="1"/>
      <p:bldP spid="226330" grpId="0" animBg="1"/>
      <p:bldP spid="226331" grpId="0" animBg="1"/>
      <p:bldP spid="226332" grpId="0" animBg="1"/>
      <p:bldP spid="22633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001000" cy="3733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Division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9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</a:rPr>
              <a:t>Using Groups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altLang="en-US" sz="3600" dirty="0" smtClean="0">
                <a:latin typeface="Arial" charset="0"/>
              </a:rPr>
              <a:t>John </a:t>
            </a:r>
            <a:r>
              <a:rPr lang="en-US" altLang="en-US" sz="3600" dirty="0">
                <a:latin typeface="Arial" charset="0"/>
              </a:rPr>
              <a:t>has </a:t>
            </a:r>
            <a:r>
              <a:rPr lang="en-US" altLang="en-US" sz="3600" dirty="0" smtClean="0">
                <a:latin typeface="Arial" charset="0"/>
              </a:rPr>
              <a:t>20 </a:t>
            </a:r>
            <a:r>
              <a:rPr lang="en-US" altLang="en-US" sz="3600" dirty="0">
                <a:latin typeface="Arial" charset="0"/>
              </a:rPr>
              <a:t>candy kisses.  He plans to share the candy equally between his </a:t>
            </a:r>
            <a:r>
              <a:rPr lang="en-US" altLang="en-US" sz="3600" dirty="0" smtClean="0">
                <a:latin typeface="Arial" charset="0"/>
              </a:rPr>
              <a:t>5 </a:t>
            </a:r>
            <a:r>
              <a:rPr lang="en-US" altLang="en-US" sz="3600" dirty="0">
                <a:latin typeface="Arial" charset="0"/>
              </a:rPr>
              <a:t>friends for </a:t>
            </a:r>
            <a:r>
              <a:rPr lang="en-US" altLang="en-US" sz="3600" dirty="0" smtClean="0">
                <a:latin typeface="Arial" charset="0"/>
              </a:rPr>
              <a:t>Valentine’s </a:t>
            </a:r>
            <a:r>
              <a:rPr lang="en-US" altLang="en-US" sz="3600" dirty="0">
                <a:latin typeface="Arial" charset="0"/>
              </a:rPr>
              <a:t>Day.  How many kisses will each friend get?</a:t>
            </a:r>
          </a:p>
        </p:txBody>
      </p:sp>
    </p:spTree>
    <p:extLst>
      <p:ext uri="{BB962C8B-B14F-4D97-AF65-F5344CB8AC3E}">
        <p14:creationId xmlns:p14="http://schemas.microsoft.com/office/powerpoint/2010/main" val="158962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</a:rPr>
              <a:t>Using Groups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sz="3600" dirty="0" smtClean="0">
                <a:latin typeface="Arial" charset="0"/>
              </a:rPr>
              <a:t>Jane </a:t>
            </a:r>
            <a:r>
              <a:rPr lang="en-US" altLang="en-US" sz="3600" dirty="0">
                <a:latin typeface="Arial" charset="0"/>
              </a:rPr>
              <a:t>made 24 cookies and each of her Valentine’s Day boxes holds 6 cookies.  How many boxes can she make?  </a:t>
            </a:r>
          </a:p>
        </p:txBody>
      </p:sp>
    </p:spTree>
    <p:extLst>
      <p:ext uri="{BB962C8B-B14F-4D97-AF65-F5344CB8AC3E}">
        <p14:creationId xmlns:p14="http://schemas.microsoft.com/office/powerpoint/2010/main" val="206864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</a:rPr>
              <a:t>Difference in counting?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33400" y="1130079"/>
            <a:ext cx="8077200" cy="531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lnSpc>
                <a:spcPct val="114000"/>
              </a:lnSpc>
              <a:spcBef>
                <a:spcPts val="600"/>
              </a:spcBef>
              <a:buClr>
                <a:srgbClr val="0046DC"/>
              </a:buClr>
              <a:defRPr/>
            </a:pPr>
            <a:r>
              <a:rPr lang="en-US" b="1" dirty="0" smtClean="0">
                <a:solidFill>
                  <a:schemeClr val="tx2"/>
                </a:solidFill>
                <a:effectLst/>
                <a:latin typeface="Arial" charset="0"/>
              </a:rPr>
              <a:t>Measurement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buClr>
                <a:srgbClr val="6F27A5"/>
              </a:buClr>
              <a:defRPr/>
            </a:pPr>
            <a:r>
              <a:rPr lang="en-US" dirty="0" smtClean="0">
                <a:solidFill>
                  <a:schemeClr val="tx2"/>
                </a:solidFill>
                <a:effectLst/>
                <a:latin typeface="Arial" charset="0"/>
              </a:rPr>
              <a:t>4 for you, 4 for you, 4 for you</a:t>
            </a:r>
          </a:p>
          <a:p>
            <a:pPr marL="914400" lvl="2" indent="0">
              <a:lnSpc>
                <a:spcPct val="114000"/>
              </a:lnSpc>
              <a:spcBef>
                <a:spcPts val="600"/>
              </a:spcBef>
              <a:buClr>
                <a:srgbClr val="6F27A5"/>
              </a:buClr>
              <a:buNone/>
              <a:defRPr/>
            </a:pPr>
            <a:r>
              <a:rPr lang="en-US" sz="2800" dirty="0" smtClean="0">
                <a:solidFill>
                  <a:schemeClr val="tx2"/>
                </a:solidFill>
                <a:effectLst/>
                <a:latin typeface="Arial" charset="0"/>
              </a:rPr>
              <a:t>…And so on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buClr>
                <a:srgbClr val="6F27A5"/>
              </a:buClr>
              <a:defRPr/>
            </a:pPr>
            <a:r>
              <a:rPr lang="en-US" dirty="0" smtClean="0">
                <a:solidFill>
                  <a:schemeClr val="tx2"/>
                </a:solidFill>
                <a:effectLst/>
                <a:latin typeface="Arial" charset="0"/>
              </a:rPr>
              <a:t>Like measuring out an amount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>
                <a:srgbClr val="0043DA"/>
              </a:buClr>
              <a:defRPr/>
            </a:pPr>
            <a:r>
              <a:rPr lang="en-US" b="1" dirty="0">
                <a:solidFill>
                  <a:schemeClr val="tx2"/>
                </a:solidFill>
                <a:effectLst/>
                <a:latin typeface="Arial" charset="0"/>
              </a:rPr>
              <a:t>Fair Share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buClr>
                <a:srgbClr val="6F27A5"/>
              </a:buClr>
              <a:defRPr/>
            </a:pPr>
            <a:r>
              <a:rPr lang="en-US" dirty="0">
                <a:solidFill>
                  <a:schemeClr val="tx2"/>
                </a:solidFill>
                <a:effectLst/>
                <a:latin typeface="Arial" charset="0"/>
              </a:rPr>
              <a:t>1 for you, 1 for you, 1 for you, 1 for you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buClr>
                <a:srgbClr val="6F27A5"/>
              </a:buClr>
              <a:defRPr/>
            </a:pPr>
            <a:r>
              <a:rPr lang="en-US" dirty="0">
                <a:solidFill>
                  <a:schemeClr val="tx2"/>
                </a:solidFill>
                <a:effectLst/>
                <a:latin typeface="Arial" charset="0"/>
              </a:rPr>
              <a:t>2 for you, 2 for you, 2 for you, 2 for you</a:t>
            </a:r>
          </a:p>
          <a:p>
            <a:pPr marL="914400" lvl="2" indent="0">
              <a:lnSpc>
                <a:spcPct val="114000"/>
              </a:lnSpc>
              <a:spcBef>
                <a:spcPts val="600"/>
              </a:spcBef>
              <a:buClr>
                <a:srgbClr val="6F27A5"/>
              </a:buClr>
              <a:buNone/>
              <a:defRPr/>
            </a:pPr>
            <a:r>
              <a:rPr lang="en-US" sz="2800" dirty="0" smtClean="0">
                <a:solidFill>
                  <a:schemeClr val="tx2"/>
                </a:solidFill>
                <a:effectLst/>
                <a:latin typeface="Arial" charset="0"/>
              </a:rPr>
              <a:t>…And </a:t>
            </a:r>
            <a:r>
              <a:rPr lang="en-US" sz="2800" dirty="0">
                <a:solidFill>
                  <a:schemeClr val="tx2"/>
                </a:solidFill>
                <a:effectLst/>
                <a:latin typeface="Arial" charset="0"/>
              </a:rPr>
              <a:t>so on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buClr>
                <a:srgbClr val="6F27A5"/>
              </a:buClr>
              <a:defRPr/>
            </a:pPr>
            <a:r>
              <a:rPr lang="en-US" dirty="0" smtClean="0">
                <a:solidFill>
                  <a:schemeClr val="tx2"/>
                </a:solidFill>
                <a:effectLst/>
                <a:latin typeface="Arial" charset="0"/>
              </a:rPr>
              <a:t>Like dealing </a:t>
            </a:r>
            <a:r>
              <a:rPr lang="en-US" dirty="0">
                <a:solidFill>
                  <a:schemeClr val="tx2"/>
                </a:solidFill>
                <a:effectLst/>
                <a:latin typeface="Arial" charset="0"/>
              </a:rPr>
              <a:t>cards</a:t>
            </a:r>
          </a:p>
          <a:p>
            <a:pPr marL="457200" lvl="1" indent="0">
              <a:lnSpc>
                <a:spcPct val="114000"/>
              </a:lnSpc>
              <a:spcBef>
                <a:spcPts val="600"/>
              </a:spcBef>
              <a:buNone/>
              <a:defRPr/>
            </a:pPr>
            <a:endParaRPr lang="en-US" sz="2400" dirty="0">
              <a:effectLst/>
              <a:latin typeface="Arial" charset="0"/>
            </a:endParaRPr>
          </a:p>
          <a:p>
            <a:pPr marL="457200" lvl="1" indent="0">
              <a:lnSpc>
                <a:spcPct val="114000"/>
              </a:lnSpc>
              <a:spcBef>
                <a:spcPts val="600"/>
              </a:spcBef>
              <a:buNone/>
              <a:defRPr/>
            </a:pPr>
            <a:endParaRPr lang="en-US" sz="2400" dirty="0" smtClean="0"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94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Multiplication Word Problems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524000"/>
            <a:ext cx="7620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John has 4 bags of cookies. In each bag, he has 2 cookies. How many cookies does he have?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</a:rPr>
              <a:t>Multiplication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915400" cy="5105400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en-US" sz="3600" b="1" i="1" dirty="0" smtClean="0">
                <a:latin typeface="Arial" charset="0"/>
              </a:rPr>
              <a:t>KNOW</a:t>
            </a:r>
            <a:r>
              <a:rPr lang="en-US" altLang="en-US" sz="3600" i="1" dirty="0" smtClean="0">
                <a:latin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en-US" dirty="0">
                <a:latin typeface="Arial" charset="0"/>
              </a:rPr>
              <a:t>Number of </a:t>
            </a:r>
            <a:r>
              <a:rPr lang="en-US" altLang="en-US" dirty="0" smtClean="0">
                <a:latin typeface="Arial" charset="0"/>
              </a:rPr>
              <a:t>Groups </a:t>
            </a:r>
            <a:r>
              <a:rPr lang="en-US" altLang="en-US" b="1" dirty="0" smtClean="0">
                <a:latin typeface="Arial" charset="0"/>
              </a:rPr>
              <a:t>AND</a:t>
            </a:r>
            <a:r>
              <a:rPr lang="en-US" altLang="en-US" dirty="0" smtClean="0">
                <a:latin typeface="Arial" charset="0"/>
              </a:rPr>
              <a:t>  Number </a:t>
            </a:r>
            <a:r>
              <a:rPr lang="en-US" altLang="en-US" dirty="0">
                <a:latin typeface="Arial" charset="0"/>
              </a:rPr>
              <a:t>in Each Group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en-US" altLang="en-US" sz="3600" dirty="0" smtClean="0">
              <a:latin typeface="Arial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en-US" sz="3600" b="1" i="1" dirty="0" smtClean="0">
                <a:latin typeface="Arial" charset="0"/>
              </a:rPr>
              <a:t>FIND: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en-US" b="1" dirty="0" smtClean="0">
                <a:latin typeface="Arial" charset="0"/>
              </a:rPr>
              <a:t>Total Number of Objects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en-US" altLang="en-US" sz="1800" dirty="0">
              <a:latin typeface="Arial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alt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20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</a:rPr>
              <a:t>Division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991600" cy="51054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sz="3600" b="1" i="1" dirty="0" smtClean="0">
                <a:latin typeface="Arial" charset="0"/>
              </a:rPr>
              <a:t>KNOW: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en-US" dirty="0" smtClean="0">
                <a:latin typeface="Arial" charset="0"/>
              </a:rPr>
              <a:t>Total Number of Objects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en-US" dirty="0" smtClean="0">
                <a:latin typeface="Arial" charset="0"/>
              </a:rPr>
              <a:t>Number of Groups   </a:t>
            </a:r>
            <a:r>
              <a:rPr lang="en-US" altLang="en-US" b="1" i="1" dirty="0" smtClean="0">
                <a:latin typeface="Arial" charset="0"/>
              </a:rPr>
              <a:t>OR</a:t>
            </a:r>
            <a:r>
              <a:rPr lang="en-US" altLang="en-US" dirty="0" smtClean="0">
                <a:latin typeface="Arial" charset="0"/>
              </a:rPr>
              <a:t>   Number in </a:t>
            </a:r>
            <a:r>
              <a:rPr lang="en-US" altLang="en-US" dirty="0">
                <a:latin typeface="Arial" charset="0"/>
              </a:rPr>
              <a:t>E</a:t>
            </a:r>
            <a:r>
              <a:rPr lang="en-US" altLang="en-US" dirty="0" smtClean="0">
                <a:latin typeface="Arial" charset="0"/>
              </a:rPr>
              <a:t>ach Group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3600" b="1" i="1" dirty="0" smtClean="0">
              <a:latin typeface="Arial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en-US" sz="3600" b="1" i="1" dirty="0" smtClean="0">
                <a:latin typeface="Arial" charset="0"/>
              </a:rPr>
              <a:t>FIND: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en-US" dirty="0">
                <a:latin typeface="Arial" charset="0"/>
              </a:rPr>
              <a:t>Number in Each </a:t>
            </a:r>
            <a:r>
              <a:rPr lang="en-US" altLang="en-US" dirty="0" smtClean="0">
                <a:latin typeface="Arial" charset="0"/>
              </a:rPr>
              <a:t>Group    Number </a:t>
            </a:r>
            <a:r>
              <a:rPr lang="en-US" altLang="en-US" dirty="0">
                <a:latin typeface="Arial" charset="0"/>
              </a:rPr>
              <a:t>of Groups </a:t>
            </a:r>
            <a:endParaRPr lang="en-US" altLang="en-US" b="1" i="1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734288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46DC"/>
                </a:solidFill>
              </a:rPr>
              <a:t>Fair Share</a:t>
            </a:r>
          </a:p>
          <a:p>
            <a:pPr algn="ctr"/>
            <a:r>
              <a:rPr lang="en-US" sz="3200" dirty="0" smtClean="0">
                <a:solidFill>
                  <a:srgbClr val="0046DC"/>
                </a:solidFill>
              </a:rPr>
              <a:t>(</a:t>
            </a:r>
            <a:r>
              <a:rPr lang="en-US" sz="3200" dirty="0" err="1" smtClean="0">
                <a:solidFill>
                  <a:srgbClr val="0046DC"/>
                </a:solidFill>
              </a:rPr>
              <a:t>Partitive</a:t>
            </a:r>
            <a:r>
              <a:rPr lang="en-US" sz="3200" dirty="0" smtClean="0">
                <a:solidFill>
                  <a:srgbClr val="0046DC"/>
                </a:solidFill>
              </a:rPr>
              <a:t>)</a:t>
            </a:r>
            <a:endParaRPr lang="en-US" sz="3200" dirty="0">
              <a:solidFill>
                <a:srgbClr val="0046D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5734288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46DC"/>
                </a:solidFill>
              </a:rPr>
              <a:t>Measurement</a:t>
            </a:r>
          </a:p>
          <a:p>
            <a:pPr algn="ctr"/>
            <a:r>
              <a:rPr lang="en-US" sz="3200" dirty="0" smtClean="0">
                <a:solidFill>
                  <a:srgbClr val="0046DC"/>
                </a:solidFill>
              </a:rPr>
              <a:t>(</a:t>
            </a:r>
            <a:r>
              <a:rPr lang="en-US" sz="3200" dirty="0" err="1" smtClean="0">
                <a:solidFill>
                  <a:srgbClr val="0046DC"/>
                </a:solidFill>
              </a:rPr>
              <a:t>Quotative</a:t>
            </a:r>
            <a:r>
              <a:rPr lang="en-US" sz="3200" dirty="0" smtClean="0">
                <a:solidFill>
                  <a:srgbClr val="0046DC"/>
                </a:solidFill>
              </a:rPr>
              <a:t>)</a:t>
            </a:r>
            <a:endParaRPr lang="en-US" sz="3200" dirty="0">
              <a:solidFill>
                <a:srgbClr val="0046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8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  <p:bldP spid="2" grpId="0"/>
      <p:bldP spid="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Fair Share Division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dirty="0"/>
              <a:t>What does 6 </a:t>
            </a:r>
            <a:r>
              <a:rPr lang="en-US" sz="4400" dirty="0">
                <a:sym typeface="123MathSymbols"/>
              </a:rPr>
              <a:t></a:t>
            </a:r>
            <a:r>
              <a:rPr lang="en-US" sz="4400" dirty="0"/>
              <a:t> 2 mean?</a:t>
            </a:r>
          </a:p>
          <a:p>
            <a:pPr lvl="1" eaLnBrk="1" hangingPunct="1">
              <a:spcBef>
                <a:spcPts val="1200"/>
              </a:spcBef>
              <a:defRPr/>
            </a:pPr>
            <a:r>
              <a:rPr lang="en-US" sz="4000" dirty="0" smtClean="0"/>
              <a:t>6 split evenly into 2 groups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4000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1600" dirty="0" smtClean="0"/>
          </a:p>
        </p:txBody>
      </p:sp>
      <p:sp>
        <p:nvSpPr>
          <p:cNvPr id="116749" name="Oval 12"/>
          <p:cNvSpPr>
            <a:spLocks noChangeArrowheads="1"/>
          </p:cNvSpPr>
          <p:nvPr/>
        </p:nvSpPr>
        <p:spPr bwMode="auto">
          <a:xfrm>
            <a:off x="2018390" y="3429000"/>
            <a:ext cx="2335896" cy="12779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0" name="AutoShape 13"/>
          <p:cNvSpPr>
            <a:spLocks noChangeArrowheads="1"/>
          </p:cNvSpPr>
          <p:nvPr/>
        </p:nvSpPr>
        <p:spPr bwMode="auto">
          <a:xfrm>
            <a:off x="2949006" y="3842543"/>
            <a:ext cx="474663" cy="45085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sp>
        <p:nvSpPr>
          <p:cNvPr id="116751" name="AutoShape 14"/>
          <p:cNvSpPr>
            <a:spLocks noChangeArrowheads="1"/>
          </p:cNvSpPr>
          <p:nvPr/>
        </p:nvSpPr>
        <p:spPr bwMode="auto">
          <a:xfrm>
            <a:off x="2318427" y="3842543"/>
            <a:ext cx="474663" cy="45085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sp>
        <p:nvSpPr>
          <p:cNvPr id="17" name="AutoShape 13"/>
          <p:cNvSpPr>
            <a:spLocks noChangeArrowheads="1"/>
          </p:cNvSpPr>
          <p:nvPr/>
        </p:nvSpPr>
        <p:spPr bwMode="auto">
          <a:xfrm>
            <a:off x="3576069" y="3853768"/>
            <a:ext cx="474663" cy="45085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4768796" y="3421746"/>
            <a:ext cx="2335896" cy="12779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13"/>
          <p:cNvSpPr>
            <a:spLocks noChangeArrowheads="1"/>
          </p:cNvSpPr>
          <p:nvPr/>
        </p:nvSpPr>
        <p:spPr bwMode="auto">
          <a:xfrm>
            <a:off x="5699412" y="3835289"/>
            <a:ext cx="474663" cy="45085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sp>
        <p:nvSpPr>
          <p:cNvPr id="22" name="AutoShape 14"/>
          <p:cNvSpPr>
            <a:spLocks noChangeArrowheads="1"/>
          </p:cNvSpPr>
          <p:nvPr/>
        </p:nvSpPr>
        <p:spPr bwMode="auto">
          <a:xfrm>
            <a:off x="5068833" y="3835289"/>
            <a:ext cx="474663" cy="45085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sp>
        <p:nvSpPr>
          <p:cNvPr id="23" name="AutoShape 13"/>
          <p:cNvSpPr>
            <a:spLocks noChangeArrowheads="1"/>
          </p:cNvSpPr>
          <p:nvPr/>
        </p:nvSpPr>
        <p:spPr bwMode="auto">
          <a:xfrm>
            <a:off x="6326475" y="3846514"/>
            <a:ext cx="474663" cy="45085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44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/>
      <p:bldP spid="116749" grpId="0" animBg="1"/>
      <p:bldP spid="116750" grpId="0" animBg="1"/>
      <p:bldP spid="116751" grpId="0" animBg="1"/>
      <p:bldP spid="17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Measurement Division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dirty="0"/>
              <a:t>What does 6 </a:t>
            </a:r>
            <a:r>
              <a:rPr lang="en-US" sz="4400" dirty="0">
                <a:sym typeface="123MathSymbols"/>
              </a:rPr>
              <a:t></a:t>
            </a:r>
            <a:r>
              <a:rPr lang="en-US" sz="4400" dirty="0"/>
              <a:t> 2 mean?</a:t>
            </a:r>
          </a:p>
          <a:p>
            <a:pPr lvl="1" eaLnBrk="1" hangingPunct="1">
              <a:spcBef>
                <a:spcPts val="1200"/>
              </a:spcBef>
              <a:defRPr/>
            </a:pPr>
            <a:r>
              <a:rPr lang="en-US" sz="4000" dirty="0" smtClean="0"/>
              <a:t>6 split into groups of 2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4000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1600" dirty="0" smtClean="0"/>
          </a:p>
        </p:txBody>
      </p:sp>
      <p:grpSp>
        <p:nvGrpSpPr>
          <p:cNvPr id="185355" name="Group 11"/>
          <p:cNvGrpSpPr>
            <a:grpSpLocks/>
          </p:cNvGrpSpPr>
          <p:nvPr/>
        </p:nvGrpSpPr>
        <p:grpSpPr bwMode="auto">
          <a:xfrm>
            <a:off x="2018390" y="3429000"/>
            <a:ext cx="1101725" cy="1277937"/>
            <a:chOff x="2715" y="1883"/>
            <a:chExt cx="694" cy="805"/>
          </a:xfrm>
        </p:grpSpPr>
        <p:sp>
          <p:nvSpPr>
            <p:cNvPr id="116749" name="Oval 12"/>
            <p:cNvSpPr>
              <a:spLocks noChangeArrowheads="1"/>
            </p:cNvSpPr>
            <p:nvPr/>
          </p:nvSpPr>
          <p:spPr bwMode="auto">
            <a:xfrm>
              <a:off x="2715" y="1883"/>
              <a:ext cx="694" cy="80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50" name="AutoShape 13"/>
            <p:cNvSpPr>
              <a:spLocks noChangeArrowheads="1"/>
            </p:cNvSpPr>
            <p:nvPr/>
          </p:nvSpPr>
          <p:spPr bwMode="auto">
            <a:xfrm>
              <a:off x="2896" y="1956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16751" name="AutoShape 14"/>
            <p:cNvSpPr>
              <a:spLocks noChangeArrowheads="1"/>
            </p:cNvSpPr>
            <p:nvPr/>
          </p:nvSpPr>
          <p:spPr bwMode="auto">
            <a:xfrm>
              <a:off x="2904" y="2319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85359" name="Group 15"/>
          <p:cNvGrpSpPr>
            <a:grpSpLocks/>
          </p:cNvGrpSpPr>
          <p:nvPr/>
        </p:nvGrpSpPr>
        <p:grpSpPr bwMode="auto">
          <a:xfrm>
            <a:off x="4021137" y="3429000"/>
            <a:ext cx="1101725" cy="1277937"/>
            <a:chOff x="2715" y="1883"/>
            <a:chExt cx="694" cy="805"/>
          </a:xfrm>
        </p:grpSpPr>
        <p:sp>
          <p:nvSpPr>
            <p:cNvPr id="116746" name="Oval 16"/>
            <p:cNvSpPr>
              <a:spLocks noChangeArrowheads="1"/>
            </p:cNvSpPr>
            <p:nvPr/>
          </p:nvSpPr>
          <p:spPr bwMode="auto">
            <a:xfrm>
              <a:off x="2715" y="1883"/>
              <a:ext cx="694" cy="80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7" name="AutoShape 17"/>
            <p:cNvSpPr>
              <a:spLocks noChangeArrowheads="1"/>
            </p:cNvSpPr>
            <p:nvPr/>
          </p:nvSpPr>
          <p:spPr bwMode="auto">
            <a:xfrm>
              <a:off x="2896" y="1956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16748" name="AutoShape 18"/>
            <p:cNvSpPr>
              <a:spLocks noChangeArrowheads="1"/>
            </p:cNvSpPr>
            <p:nvPr/>
          </p:nvSpPr>
          <p:spPr bwMode="auto">
            <a:xfrm>
              <a:off x="2904" y="2319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85363" name="Group 19"/>
          <p:cNvGrpSpPr>
            <a:grpSpLocks/>
          </p:cNvGrpSpPr>
          <p:nvPr/>
        </p:nvGrpSpPr>
        <p:grpSpPr bwMode="auto">
          <a:xfrm>
            <a:off x="5999390" y="3428999"/>
            <a:ext cx="1101725" cy="1277937"/>
            <a:chOff x="2715" y="1883"/>
            <a:chExt cx="694" cy="805"/>
          </a:xfrm>
        </p:grpSpPr>
        <p:sp>
          <p:nvSpPr>
            <p:cNvPr id="116743" name="Oval 20"/>
            <p:cNvSpPr>
              <a:spLocks noChangeArrowheads="1"/>
            </p:cNvSpPr>
            <p:nvPr/>
          </p:nvSpPr>
          <p:spPr bwMode="auto">
            <a:xfrm>
              <a:off x="2715" y="1883"/>
              <a:ext cx="694" cy="80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4" name="AutoShape 21"/>
            <p:cNvSpPr>
              <a:spLocks noChangeArrowheads="1"/>
            </p:cNvSpPr>
            <p:nvPr/>
          </p:nvSpPr>
          <p:spPr bwMode="auto">
            <a:xfrm>
              <a:off x="2896" y="1956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16745" name="AutoShape 22"/>
            <p:cNvSpPr>
              <a:spLocks noChangeArrowheads="1"/>
            </p:cNvSpPr>
            <p:nvPr/>
          </p:nvSpPr>
          <p:spPr bwMode="auto">
            <a:xfrm>
              <a:off x="2904" y="2319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593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Division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20800"/>
            <a:ext cx="7696200" cy="168365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What does 6 </a:t>
            </a:r>
            <a:r>
              <a:rPr lang="en-US" sz="4000" dirty="0" smtClean="0">
                <a:sym typeface="123MathSymbols"/>
              </a:rPr>
              <a:t></a:t>
            </a:r>
            <a:r>
              <a:rPr lang="en-US" sz="4000" dirty="0" smtClean="0"/>
              <a:t> 2 mean?</a:t>
            </a:r>
          </a:p>
          <a:p>
            <a:pPr lvl="1" eaLnBrk="1" hangingPunct="1">
              <a:spcBef>
                <a:spcPts val="1200"/>
              </a:spcBef>
              <a:defRPr/>
            </a:pPr>
            <a:r>
              <a:rPr lang="en-US" sz="3600" dirty="0" smtClean="0"/>
              <a:t>Repeated subtraction</a:t>
            </a:r>
          </a:p>
          <a:p>
            <a:pPr marL="457200" lvl="1" indent="0" eaLnBrk="1" hangingPunct="1">
              <a:buNone/>
              <a:defRPr/>
            </a:pPr>
            <a:r>
              <a:rPr lang="en-US" sz="4000" dirty="0"/>
              <a:t>	</a:t>
            </a:r>
            <a:endParaRPr lang="en-US" sz="4000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16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567563" y="2627085"/>
            <a:ext cx="10595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/>
              <a:t>6</a:t>
            </a:r>
          </a:p>
          <a:p>
            <a:pPr algn="r"/>
            <a:r>
              <a:rPr lang="en-US" sz="3600" u="sng" dirty="0" smtClean="0"/>
              <a:t>-2</a:t>
            </a:r>
          </a:p>
          <a:p>
            <a:pPr algn="r"/>
            <a:r>
              <a:rPr lang="en-US" sz="3600" dirty="0" smtClean="0"/>
              <a:t>4</a:t>
            </a:r>
          </a:p>
          <a:p>
            <a:pPr algn="r"/>
            <a:r>
              <a:rPr lang="en-US" sz="3600" u="sng" dirty="0" smtClean="0"/>
              <a:t>-2</a:t>
            </a:r>
          </a:p>
          <a:p>
            <a:pPr algn="r"/>
            <a:r>
              <a:rPr lang="en-US" sz="3600" dirty="0" smtClean="0"/>
              <a:t>2</a:t>
            </a:r>
          </a:p>
          <a:p>
            <a:pPr algn="r"/>
            <a:r>
              <a:rPr lang="en-US" sz="3600" u="sng" dirty="0" smtClean="0"/>
              <a:t>-2</a:t>
            </a:r>
          </a:p>
          <a:p>
            <a:pPr algn="r"/>
            <a:r>
              <a:rPr lang="en-US" sz="3600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21429" y="2619831"/>
            <a:ext cx="23295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1 group</a:t>
            </a:r>
          </a:p>
          <a:p>
            <a:endParaRPr lang="en-US" sz="3600" dirty="0" smtClean="0"/>
          </a:p>
          <a:p>
            <a:r>
              <a:rPr lang="en-US" sz="3600" dirty="0" smtClean="0"/>
              <a:t>2 groups</a:t>
            </a:r>
          </a:p>
          <a:p>
            <a:endParaRPr lang="en-US" sz="3600" dirty="0" smtClean="0"/>
          </a:p>
          <a:p>
            <a:r>
              <a:rPr lang="en-US" sz="3600" dirty="0" smtClean="0"/>
              <a:t>3 groups</a:t>
            </a:r>
          </a:p>
          <a:p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660585" y="5112624"/>
            <a:ext cx="2699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3 groups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2344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/>
      <p:bldP spid="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76" name="Group 40"/>
          <p:cNvGrpSpPr>
            <a:grpSpLocks/>
          </p:cNvGrpSpPr>
          <p:nvPr/>
        </p:nvGrpSpPr>
        <p:grpSpPr bwMode="auto">
          <a:xfrm>
            <a:off x="4511675" y="3387725"/>
            <a:ext cx="3657600" cy="2286000"/>
            <a:chOff x="2160" y="2064"/>
            <a:chExt cx="7200" cy="4320"/>
          </a:xfrm>
        </p:grpSpPr>
        <p:sp>
          <p:nvSpPr>
            <p:cNvPr id="156704" name="Rectangle 41"/>
            <p:cNvSpPr>
              <a:spLocks noChangeArrowheads="1"/>
            </p:cNvSpPr>
            <p:nvPr/>
          </p:nvSpPr>
          <p:spPr bwMode="auto">
            <a:xfrm>
              <a:off x="2880" y="494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05" name="Rectangle 42"/>
            <p:cNvSpPr>
              <a:spLocks noChangeArrowheads="1"/>
            </p:cNvSpPr>
            <p:nvPr/>
          </p:nvSpPr>
          <p:spPr bwMode="auto">
            <a:xfrm>
              <a:off x="6480" y="494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06" name="Rectangle 43"/>
            <p:cNvSpPr>
              <a:spLocks noChangeArrowheads="1"/>
            </p:cNvSpPr>
            <p:nvPr/>
          </p:nvSpPr>
          <p:spPr bwMode="auto">
            <a:xfrm>
              <a:off x="5760" y="494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07" name="Rectangle 44"/>
            <p:cNvSpPr>
              <a:spLocks noChangeArrowheads="1"/>
            </p:cNvSpPr>
            <p:nvPr/>
          </p:nvSpPr>
          <p:spPr bwMode="auto">
            <a:xfrm>
              <a:off x="5040" y="494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08" name="Rectangle 45"/>
            <p:cNvSpPr>
              <a:spLocks noChangeArrowheads="1"/>
            </p:cNvSpPr>
            <p:nvPr/>
          </p:nvSpPr>
          <p:spPr bwMode="auto">
            <a:xfrm>
              <a:off x="4320" y="494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09" name="Rectangle 46"/>
            <p:cNvSpPr>
              <a:spLocks noChangeArrowheads="1"/>
            </p:cNvSpPr>
            <p:nvPr/>
          </p:nvSpPr>
          <p:spPr bwMode="auto">
            <a:xfrm>
              <a:off x="3600" y="494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6710" name="Group 47"/>
            <p:cNvGrpSpPr>
              <a:grpSpLocks/>
            </p:cNvGrpSpPr>
            <p:nvPr/>
          </p:nvGrpSpPr>
          <p:grpSpPr bwMode="auto">
            <a:xfrm>
              <a:off x="2160" y="2064"/>
              <a:ext cx="5040" cy="2880"/>
              <a:chOff x="1440" y="1440"/>
              <a:chExt cx="5040" cy="2880"/>
            </a:xfrm>
          </p:grpSpPr>
          <p:sp>
            <p:nvSpPr>
              <p:cNvPr id="156739" name="Rectangle 48"/>
              <p:cNvSpPr>
                <a:spLocks noChangeArrowheads="1"/>
              </p:cNvSpPr>
              <p:nvPr/>
            </p:nvSpPr>
            <p:spPr bwMode="auto">
              <a:xfrm>
                <a:off x="1440" y="144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40" name="Rectangle 49"/>
              <p:cNvSpPr>
                <a:spLocks noChangeArrowheads="1"/>
              </p:cNvSpPr>
              <p:nvPr/>
            </p:nvSpPr>
            <p:spPr bwMode="auto">
              <a:xfrm>
                <a:off x="2160" y="144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41" name="Rectangle 50"/>
              <p:cNvSpPr>
                <a:spLocks noChangeArrowheads="1"/>
              </p:cNvSpPr>
              <p:nvPr/>
            </p:nvSpPr>
            <p:spPr bwMode="auto">
              <a:xfrm>
                <a:off x="5760" y="144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42" name="Rectangle 51"/>
              <p:cNvSpPr>
                <a:spLocks noChangeArrowheads="1"/>
              </p:cNvSpPr>
              <p:nvPr/>
            </p:nvSpPr>
            <p:spPr bwMode="auto">
              <a:xfrm>
                <a:off x="5040" y="144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43" name="Rectangle 52"/>
              <p:cNvSpPr>
                <a:spLocks noChangeArrowheads="1"/>
              </p:cNvSpPr>
              <p:nvPr/>
            </p:nvSpPr>
            <p:spPr bwMode="auto">
              <a:xfrm>
                <a:off x="4320" y="144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44" name="Rectangle 53"/>
              <p:cNvSpPr>
                <a:spLocks noChangeArrowheads="1"/>
              </p:cNvSpPr>
              <p:nvPr/>
            </p:nvSpPr>
            <p:spPr bwMode="auto">
              <a:xfrm>
                <a:off x="3600" y="144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45" name="Rectangle 54"/>
              <p:cNvSpPr>
                <a:spLocks noChangeArrowheads="1"/>
              </p:cNvSpPr>
              <p:nvPr/>
            </p:nvSpPr>
            <p:spPr bwMode="auto">
              <a:xfrm>
                <a:off x="2880" y="144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46" name="Rectangle 55"/>
              <p:cNvSpPr>
                <a:spLocks noChangeArrowheads="1"/>
              </p:cNvSpPr>
              <p:nvPr/>
            </p:nvSpPr>
            <p:spPr bwMode="auto">
              <a:xfrm>
                <a:off x="1440" y="216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47" name="Rectangle 56"/>
              <p:cNvSpPr>
                <a:spLocks noChangeArrowheads="1"/>
              </p:cNvSpPr>
              <p:nvPr/>
            </p:nvSpPr>
            <p:spPr bwMode="auto">
              <a:xfrm>
                <a:off x="1440" y="360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48" name="Rectangle 57"/>
              <p:cNvSpPr>
                <a:spLocks noChangeArrowheads="1"/>
              </p:cNvSpPr>
              <p:nvPr/>
            </p:nvSpPr>
            <p:spPr bwMode="auto">
              <a:xfrm>
                <a:off x="1440" y="288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49" name="Rectangle 58"/>
              <p:cNvSpPr>
                <a:spLocks noChangeArrowheads="1"/>
              </p:cNvSpPr>
              <p:nvPr/>
            </p:nvSpPr>
            <p:spPr bwMode="auto">
              <a:xfrm>
                <a:off x="2160" y="216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50" name="Rectangle 59"/>
              <p:cNvSpPr>
                <a:spLocks noChangeArrowheads="1"/>
              </p:cNvSpPr>
              <p:nvPr/>
            </p:nvSpPr>
            <p:spPr bwMode="auto">
              <a:xfrm>
                <a:off x="5760" y="360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51" name="Rectangle 60"/>
              <p:cNvSpPr>
                <a:spLocks noChangeArrowheads="1"/>
              </p:cNvSpPr>
              <p:nvPr/>
            </p:nvSpPr>
            <p:spPr bwMode="auto">
              <a:xfrm>
                <a:off x="5760" y="288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52" name="Rectangle 61"/>
              <p:cNvSpPr>
                <a:spLocks noChangeArrowheads="1"/>
              </p:cNvSpPr>
              <p:nvPr/>
            </p:nvSpPr>
            <p:spPr bwMode="auto">
              <a:xfrm>
                <a:off x="2880" y="216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53" name="Rectangle 62"/>
              <p:cNvSpPr>
                <a:spLocks noChangeArrowheads="1"/>
              </p:cNvSpPr>
              <p:nvPr/>
            </p:nvSpPr>
            <p:spPr bwMode="auto">
              <a:xfrm>
                <a:off x="3600" y="216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54" name="Rectangle 63"/>
              <p:cNvSpPr>
                <a:spLocks noChangeArrowheads="1"/>
              </p:cNvSpPr>
              <p:nvPr/>
            </p:nvSpPr>
            <p:spPr bwMode="auto">
              <a:xfrm>
                <a:off x="4320" y="216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55" name="Rectangle 64"/>
              <p:cNvSpPr>
                <a:spLocks noChangeArrowheads="1"/>
              </p:cNvSpPr>
              <p:nvPr/>
            </p:nvSpPr>
            <p:spPr bwMode="auto">
              <a:xfrm>
                <a:off x="5040" y="216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56" name="Rectangle 65"/>
              <p:cNvSpPr>
                <a:spLocks noChangeArrowheads="1"/>
              </p:cNvSpPr>
              <p:nvPr/>
            </p:nvSpPr>
            <p:spPr bwMode="auto">
              <a:xfrm>
                <a:off x="5760" y="216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57" name="Rectangle 66"/>
              <p:cNvSpPr>
                <a:spLocks noChangeArrowheads="1"/>
              </p:cNvSpPr>
              <p:nvPr/>
            </p:nvSpPr>
            <p:spPr bwMode="auto">
              <a:xfrm>
                <a:off x="2160" y="288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58" name="Rectangle 67"/>
              <p:cNvSpPr>
                <a:spLocks noChangeArrowheads="1"/>
              </p:cNvSpPr>
              <p:nvPr/>
            </p:nvSpPr>
            <p:spPr bwMode="auto">
              <a:xfrm>
                <a:off x="2880" y="360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59" name="Rectangle 68"/>
              <p:cNvSpPr>
                <a:spLocks noChangeArrowheads="1"/>
              </p:cNvSpPr>
              <p:nvPr/>
            </p:nvSpPr>
            <p:spPr bwMode="auto">
              <a:xfrm>
                <a:off x="2880" y="288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60" name="Rectangle 69"/>
              <p:cNvSpPr>
                <a:spLocks noChangeArrowheads="1"/>
              </p:cNvSpPr>
              <p:nvPr/>
            </p:nvSpPr>
            <p:spPr bwMode="auto">
              <a:xfrm>
                <a:off x="2160" y="360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61" name="Rectangle 70"/>
              <p:cNvSpPr>
                <a:spLocks noChangeArrowheads="1"/>
              </p:cNvSpPr>
              <p:nvPr/>
            </p:nvSpPr>
            <p:spPr bwMode="auto">
              <a:xfrm>
                <a:off x="3600" y="288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62" name="Rectangle 71"/>
              <p:cNvSpPr>
                <a:spLocks noChangeArrowheads="1"/>
              </p:cNvSpPr>
              <p:nvPr/>
            </p:nvSpPr>
            <p:spPr bwMode="auto">
              <a:xfrm>
                <a:off x="4320" y="288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63" name="Rectangle 72"/>
              <p:cNvSpPr>
                <a:spLocks noChangeArrowheads="1"/>
              </p:cNvSpPr>
              <p:nvPr/>
            </p:nvSpPr>
            <p:spPr bwMode="auto">
              <a:xfrm>
                <a:off x="5040" y="288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64" name="Rectangle 73"/>
              <p:cNvSpPr>
                <a:spLocks noChangeArrowheads="1"/>
              </p:cNvSpPr>
              <p:nvPr/>
            </p:nvSpPr>
            <p:spPr bwMode="auto">
              <a:xfrm>
                <a:off x="3600" y="360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65" name="Rectangle 74"/>
              <p:cNvSpPr>
                <a:spLocks noChangeArrowheads="1"/>
              </p:cNvSpPr>
              <p:nvPr/>
            </p:nvSpPr>
            <p:spPr bwMode="auto">
              <a:xfrm>
                <a:off x="4320" y="360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66" name="Rectangle 75"/>
              <p:cNvSpPr>
                <a:spLocks noChangeArrowheads="1"/>
              </p:cNvSpPr>
              <p:nvPr/>
            </p:nvSpPr>
            <p:spPr bwMode="auto">
              <a:xfrm>
                <a:off x="5040" y="360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6711" name="Rectangle 76"/>
            <p:cNvSpPr>
              <a:spLocks noChangeArrowheads="1"/>
            </p:cNvSpPr>
            <p:nvPr/>
          </p:nvSpPr>
          <p:spPr bwMode="auto">
            <a:xfrm>
              <a:off x="2160" y="494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12" name="Rectangle 77"/>
            <p:cNvSpPr>
              <a:spLocks noChangeArrowheads="1"/>
            </p:cNvSpPr>
            <p:nvPr/>
          </p:nvSpPr>
          <p:spPr bwMode="auto">
            <a:xfrm>
              <a:off x="2160" y="566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13" name="Rectangle 78"/>
            <p:cNvSpPr>
              <a:spLocks noChangeArrowheads="1"/>
            </p:cNvSpPr>
            <p:nvPr/>
          </p:nvSpPr>
          <p:spPr bwMode="auto">
            <a:xfrm>
              <a:off x="2880" y="566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14" name="Rectangle 79"/>
            <p:cNvSpPr>
              <a:spLocks noChangeArrowheads="1"/>
            </p:cNvSpPr>
            <p:nvPr/>
          </p:nvSpPr>
          <p:spPr bwMode="auto">
            <a:xfrm>
              <a:off x="3600" y="566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15" name="Rectangle 80"/>
            <p:cNvSpPr>
              <a:spLocks noChangeArrowheads="1"/>
            </p:cNvSpPr>
            <p:nvPr/>
          </p:nvSpPr>
          <p:spPr bwMode="auto">
            <a:xfrm>
              <a:off x="5040" y="566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16" name="Rectangle 81"/>
            <p:cNvSpPr>
              <a:spLocks noChangeArrowheads="1"/>
            </p:cNvSpPr>
            <p:nvPr/>
          </p:nvSpPr>
          <p:spPr bwMode="auto">
            <a:xfrm>
              <a:off x="5760" y="566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17" name="Rectangle 82"/>
            <p:cNvSpPr>
              <a:spLocks noChangeArrowheads="1"/>
            </p:cNvSpPr>
            <p:nvPr/>
          </p:nvSpPr>
          <p:spPr bwMode="auto">
            <a:xfrm>
              <a:off x="6480" y="566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18" name="Rectangle 83"/>
            <p:cNvSpPr>
              <a:spLocks noChangeArrowheads="1"/>
            </p:cNvSpPr>
            <p:nvPr/>
          </p:nvSpPr>
          <p:spPr bwMode="auto">
            <a:xfrm>
              <a:off x="4320" y="566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19" name="Rectangle 84"/>
            <p:cNvSpPr>
              <a:spLocks noChangeArrowheads="1"/>
            </p:cNvSpPr>
            <p:nvPr/>
          </p:nvSpPr>
          <p:spPr bwMode="auto">
            <a:xfrm rot="5400000">
              <a:off x="8640" y="206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20" name="Rectangle 85"/>
            <p:cNvSpPr>
              <a:spLocks noChangeArrowheads="1"/>
            </p:cNvSpPr>
            <p:nvPr/>
          </p:nvSpPr>
          <p:spPr bwMode="auto">
            <a:xfrm rot="5400000">
              <a:off x="7200" y="206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21" name="Rectangle 86"/>
            <p:cNvSpPr>
              <a:spLocks noChangeArrowheads="1"/>
            </p:cNvSpPr>
            <p:nvPr/>
          </p:nvSpPr>
          <p:spPr bwMode="auto">
            <a:xfrm rot="5400000">
              <a:off x="7920" y="206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22" name="Rectangle 87"/>
            <p:cNvSpPr>
              <a:spLocks noChangeArrowheads="1"/>
            </p:cNvSpPr>
            <p:nvPr/>
          </p:nvSpPr>
          <p:spPr bwMode="auto">
            <a:xfrm rot="5400000">
              <a:off x="8640" y="278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23" name="Rectangle 88"/>
            <p:cNvSpPr>
              <a:spLocks noChangeArrowheads="1"/>
            </p:cNvSpPr>
            <p:nvPr/>
          </p:nvSpPr>
          <p:spPr bwMode="auto">
            <a:xfrm rot="5400000">
              <a:off x="8640" y="350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24" name="Rectangle 89"/>
            <p:cNvSpPr>
              <a:spLocks noChangeArrowheads="1"/>
            </p:cNvSpPr>
            <p:nvPr/>
          </p:nvSpPr>
          <p:spPr bwMode="auto">
            <a:xfrm rot="5400000">
              <a:off x="8640" y="422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25" name="Rectangle 90"/>
            <p:cNvSpPr>
              <a:spLocks noChangeArrowheads="1"/>
            </p:cNvSpPr>
            <p:nvPr/>
          </p:nvSpPr>
          <p:spPr bwMode="auto">
            <a:xfrm rot="5400000">
              <a:off x="8640" y="494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26" name="Rectangle 91"/>
            <p:cNvSpPr>
              <a:spLocks noChangeArrowheads="1"/>
            </p:cNvSpPr>
            <p:nvPr/>
          </p:nvSpPr>
          <p:spPr bwMode="auto">
            <a:xfrm rot="5400000">
              <a:off x="8640" y="566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27" name="Rectangle 92"/>
            <p:cNvSpPr>
              <a:spLocks noChangeArrowheads="1"/>
            </p:cNvSpPr>
            <p:nvPr/>
          </p:nvSpPr>
          <p:spPr bwMode="auto">
            <a:xfrm rot="5400000">
              <a:off x="7920" y="278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28" name="Rectangle 93"/>
            <p:cNvSpPr>
              <a:spLocks noChangeArrowheads="1"/>
            </p:cNvSpPr>
            <p:nvPr/>
          </p:nvSpPr>
          <p:spPr bwMode="auto">
            <a:xfrm rot="5400000">
              <a:off x="7200" y="350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29" name="Rectangle 94"/>
            <p:cNvSpPr>
              <a:spLocks noChangeArrowheads="1"/>
            </p:cNvSpPr>
            <p:nvPr/>
          </p:nvSpPr>
          <p:spPr bwMode="auto">
            <a:xfrm rot="5400000">
              <a:off x="7920" y="350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30" name="Rectangle 95"/>
            <p:cNvSpPr>
              <a:spLocks noChangeArrowheads="1"/>
            </p:cNvSpPr>
            <p:nvPr/>
          </p:nvSpPr>
          <p:spPr bwMode="auto">
            <a:xfrm rot="5400000">
              <a:off x="7200" y="278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31" name="Rectangle 96"/>
            <p:cNvSpPr>
              <a:spLocks noChangeArrowheads="1"/>
            </p:cNvSpPr>
            <p:nvPr/>
          </p:nvSpPr>
          <p:spPr bwMode="auto">
            <a:xfrm rot="5400000">
              <a:off x="7920" y="422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32" name="Rectangle 97"/>
            <p:cNvSpPr>
              <a:spLocks noChangeArrowheads="1"/>
            </p:cNvSpPr>
            <p:nvPr/>
          </p:nvSpPr>
          <p:spPr bwMode="auto">
            <a:xfrm rot="5400000">
              <a:off x="7920" y="494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33" name="Rectangle 98"/>
            <p:cNvSpPr>
              <a:spLocks noChangeArrowheads="1"/>
            </p:cNvSpPr>
            <p:nvPr/>
          </p:nvSpPr>
          <p:spPr bwMode="auto">
            <a:xfrm rot="5400000">
              <a:off x="7920" y="566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34" name="Rectangle 99"/>
            <p:cNvSpPr>
              <a:spLocks noChangeArrowheads="1"/>
            </p:cNvSpPr>
            <p:nvPr/>
          </p:nvSpPr>
          <p:spPr bwMode="auto">
            <a:xfrm rot="5400000">
              <a:off x="7200" y="422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35" name="Rectangle 100"/>
            <p:cNvSpPr>
              <a:spLocks noChangeArrowheads="1"/>
            </p:cNvSpPr>
            <p:nvPr/>
          </p:nvSpPr>
          <p:spPr bwMode="auto">
            <a:xfrm rot="5400000">
              <a:off x="7200" y="494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36" name="Rectangle 101"/>
            <p:cNvSpPr>
              <a:spLocks noChangeArrowheads="1"/>
            </p:cNvSpPr>
            <p:nvPr/>
          </p:nvSpPr>
          <p:spPr bwMode="auto">
            <a:xfrm rot="5400000">
              <a:off x="7200" y="566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37" name="Line 102"/>
            <p:cNvSpPr>
              <a:spLocks noChangeShapeType="1"/>
            </p:cNvSpPr>
            <p:nvPr/>
          </p:nvSpPr>
          <p:spPr bwMode="auto">
            <a:xfrm>
              <a:off x="2880" y="2784"/>
              <a:ext cx="0" cy="288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738" name="Line 103"/>
            <p:cNvSpPr>
              <a:spLocks noChangeShapeType="1"/>
            </p:cNvSpPr>
            <p:nvPr/>
          </p:nvSpPr>
          <p:spPr bwMode="auto">
            <a:xfrm>
              <a:off x="2880" y="2784"/>
              <a:ext cx="3208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959" name="Group 23"/>
          <p:cNvGrpSpPr>
            <a:grpSpLocks/>
          </p:cNvGrpSpPr>
          <p:nvPr/>
        </p:nvGrpSpPr>
        <p:grpSpPr bwMode="auto">
          <a:xfrm>
            <a:off x="1189038" y="2179638"/>
            <a:ext cx="2286000" cy="1371600"/>
            <a:chOff x="2160" y="5040"/>
            <a:chExt cx="3600" cy="2160"/>
          </a:xfrm>
        </p:grpSpPr>
        <p:grpSp>
          <p:nvGrpSpPr>
            <p:cNvPr id="156688" name="Group 24"/>
            <p:cNvGrpSpPr>
              <a:grpSpLocks/>
            </p:cNvGrpSpPr>
            <p:nvPr/>
          </p:nvGrpSpPr>
          <p:grpSpPr bwMode="auto">
            <a:xfrm>
              <a:off x="2160" y="5040"/>
              <a:ext cx="2880" cy="2160"/>
              <a:chOff x="2160" y="5040"/>
              <a:chExt cx="2880" cy="2160"/>
            </a:xfrm>
          </p:grpSpPr>
          <p:sp>
            <p:nvSpPr>
              <p:cNvPr id="156692" name="Rectangle 25"/>
              <p:cNvSpPr>
                <a:spLocks noChangeArrowheads="1"/>
              </p:cNvSpPr>
              <p:nvPr/>
            </p:nvSpPr>
            <p:spPr bwMode="auto">
              <a:xfrm>
                <a:off x="2160" y="504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93" name="Rectangle 26"/>
              <p:cNvSpPr>
                <a:spLocks noChangeArrowheads="1"/>
              </p:cNvSpPr>
              <p:nvPr/>
            </p:nvSpPr>
            <p:spPr bwMode="auto">
              <a:xfrm>
                <a:off x="2880" y="504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94" name="Rectangle 27"/>
              <p:cNvSpPr>
                <a:spLocks noChangeArrowheads="1"/>
              </p:cNvSpPr>
              <p:nvPr/>
            </p:nvSpPr>
            <p:spPr bwMode="auto">
              <a:xfrm>
                <a:off x="4320" y="504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95" name="Rectangle 28"/>
              <p:cNvSpPr>
                <a:spLocks noChangeArrowheads="1"/>
              </p:cNvSpPr>
              <p:nvPr/>
            </p:nvSpPr>
            <p:spPr bwMode="auto">
              <a:xfrm>
                <a:off x="3600" y="504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96" name="Rectangle 29"/>
              <p:cNvSpPr>
                <a:spLocks noChangeArrowheads="1"/>
              </p:cNvSpPr>
              <p:nvPr/>
            </p:nvSpPr>
            <p:spPr bwMode="auto">
              <a:xfrm>
                <a:off x="2160" y="576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97" name="Rectangle 30"/>
              <p:cNvSpPr>
                <a:spLocks noChangeArrowheads="1"/>
              </p:cNvSpPr>
              <p:nvPr/>
            </p:nvSpPr>
            <p:spPr bwMode="auto">
              <a:xfrm>
                <a:off x="2160" y="648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98" name="Rectangle 31"/>
              <p:cNvSpPr>
                <a:spLocks noChangeArrowheads="1"/>
              </p:cNvSpPr>
              <p:nvPr/>
            </p:nvSpPr>
            <p:spPr bwMode="auto">
              <a:xfrm>
                <a:off x="2880" y="576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99" name="Rectangle 32"/>
              <p:cNvSpPr>
                <a:spLocks noChangeArrowheads="1"/>
              </p:cNvSpPr>
              <p:nvPr/>
            </p:nvSpPr>
            <p:spPr bwMode="auto">
              <a:xfrm>
                <a:off x="3600" y="576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00" name="Rectangle 33"/>
              <p:cNvSpPr>
                <a:spLocks noChangeArrowheads="1"/>
              </p:cNvSpPr>
              <p:nvPr/>
            </p:nvSpPr>
            <p:spPr bwMode="auto">
              <a:xfrm>
                <a:off x="4320" y="576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01" name="Rectangle 34"/>
              <p:cNvSpPr>
                <a:spLocks noChangeArrowheads="1"/>
              </p:cNvSpPr>
              <p:nvPr/>
            </p:nvSpPr>
            <p:spPr bwMode="auto">
              <a:xfrm>
                <a:off x="2880" y="648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02" name="Rectangle 35"/>
              <p:cNvSpPr>
                <a:spLocks noChangeArrowheads="1"/>
              </p:cNvSpPr>
              <p:nvPr/>
            </p:nvSpPr>
            <p:spPr bwMode="auto">
              <a:xfrm>
                <a:off x="3600" y="648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03" name="Rectangle 36"/>
              <p:cNvSpPr>
                <a:spLocks noChangeArrowheads="1"/>
              </p:cNvSpPr>
              <p:nvPr/>
            </p:nvSpPr>
            <p:spPr bwMode="auto">
              <a:xfrm>
                <a:off x="4320" y="648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6689" name="Rectangle 37"/>
            <p:cNvSpPr>
              <a:spLocks noChangeArrowheads="1"/>
            </p:cNvSpPr>
            <p:nvPr/>
          </p:nvSpPr>
          <p:spPr bwMode="auto">
            <a:xfrm>
              <a:off x="5040" y="5040"/>
              <a:ext cx="720" cy="72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690" name="Rectangle 38"/>
            <p:cNvSpPr>
              <a:spLocks noChangeArrowheads="1"/>
            </p:cNvSpPr>
            <p:nvPr/>
          </p:nvSpPr>
          <p:spPr bwMode="auto">
            <a:xfrm>
              <a:off x="5040" y="5760"/>
              <a:ext cx="720" cy="72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691" name="Rectangle 39"/>
            <p:cNvSpPr>
              <a:spLocks noChangeArrowheads="1"/>
            </p:cNvSpPr>
            <p:nvPr/>
          </p:nvSpPr>
          <p:spPr bwMode="auto">
            <a:xfrm>
              <a:off x="5040" y="6480"/>
              <a:ext cx="720" cy="72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charset="0"/>
              </a:rPr>
              <a:t>Using Arrays</a:t>
            </a:r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2136775" y="1603375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725488" y="25654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1646238" y="2441575"/>
            <a:ext cx="137160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15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5224463" y="4048125"/>
            <a:ext cx="108743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2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24</a:t>
            </a: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4062413" y="4270375"/>
            <a:ext cx="806450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40040" name="Text Box 104"/>
          <p:cNvSpPr txBox="1">
            <a:spLocks noChangeArrowheads="1"/>
          </p:cNvSpPr>
          <p:nvPr/>
        </p:nvSpPr>
        <p:spPr bwMode="auto">
          <a:xfrm>
            <a:off x="5673725" y="32766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90" name="Text Box 17"/>
          <p:cNvSpPr txBox="1">
            <a:spLocks noChangeArrowheads="1"/>
          </p:cNvSpPr>
          <p:nvPr/>
        </p:nvSpPr>
        <p:spPr bwMode="auto">
          <a:xfrm>
            <a:off x="725488" y="2562225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1" name="Text Box 104"/>
          <p:cNvSpPr txBox="1">
            <a:spLocks noChangeArrowheads="1"/>
          </p:cNvSpPr>
          <p:nvPr/>
        </p:nvSpPr>
        <p:spPr bwMode="auto">
          <a:xfrm>
            <a:off x="5657850" y="3267075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6</a:t>
            </a:r>
          </a:p>
        </p:txBody>
      </p:sp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4876800" y="3768725"/>
            <a:ext cx="2195513" cy="0"/>
          </a:xfrm>
          <a:prstGeom prst="lin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>
            <a:cxnSpLocks noChangeShapeType="1"/>
          </p:cNvCxnSpPr>
          <p:nvPr/>
        </p:nvCxnSpPr>
        <p:spPr bwMode="auto">
          <a:xfrm>
            <a:off x="4876800" y="5292725"/>
            <a:ext cx="2195513" cy="0"/>
          </a:xfrm>
          <a:prstGeom prst="lin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7072313" y="3768725"/>
            <a:ext cx="0" cy="1524000"/>
          </a:xfrm>
          <a:prstGeom prst="lin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4131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2" grpId="0"/>
      <p:bldP spid="39953" grpId="0"/>
      <p:bldP spid="39953" grpId="1"/>
      <p:bldP spid="39954" grpId="0"/>
      <p:bldP spid="39956" grpId="0"/>
      <p:bldP spid="39957" grpId="0"/>
      <p:bldP spid="40040" grpId="0"/>
      <p:bldP spid="40040" grpId="1"/>
      <p:bldP spid="90" grpId="0"/>
      <p:bldP spid="91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b="1" dirty="0" smtClean="0"/>
              <a:t>95 </a:t>
            </a:r>
            <a:r>
              <a:rPr lang="en-US" sz="4400" b="1" dirty="0" smtClean="0">
                <a:sym typeface="123MathSymbols"/>
              </a:rPr>
              <a:t> 4</a:t>
            </a:r>
            <a:endParaRPr lang="en-US" sz="4400" b="1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How many tens can you place in each group?</a:t>
            </a:r>
          </a:p>
          <a:p>
            <a:pPr lvl="1"/>
            <a:r>
              <a:rPr lang="en-US" dirty="0" smtClean="0"/>
              <a:t>How many tens does that use up?</a:t>
            </a:r>
          </a:p>
          <a:p>
            <a:pPr lvl="1"/>
            <a:r>
              <a:rPr lang="en-US" dirty="0" smtClean="0"/>
              <a:t>How many are left?</a:t>
            </a:r>
          </a:p>
          <a:p>
            <a:pPr lvl="1"/>
            <a:r>
              <a:rPr lang="en-US" dirty="0" smtClean="0"/>
              <a:t>Trade the leftover tens for ones.</a:t>
            </a:r>
          </a:p>
        </p:txBody>
      </p:sp>
    </p:spTree>
    <p:extLst>
      <p:ext uri="{BB962C8B-B14F-4D97-AF65-F5344CB8AC3E}">
        <p14:creationId xmlns:p14="http://schemas.microsoft.com/office/powerpoint/2010/main" val="296397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b="1" dirty="0"/>
              <a:t>9</a:t>
            </a:r>
            <a:r>
              <a:rPr lang="en-US" sz="4400" b="1" dirty="0" smtClean="0"/>
              <a:t>5 </a:t>
            </a:r>
            <a:r>
              <a:rPr lang="en-US" sz="4400" b="1" dirty="0" smtClean="0">
                <a:sym typeface="123MathSymbols"/>
              </a:rPr>
              <a:t> 4</a:t>
            </a:r>
            <a:endParaRPr lang="en-US" sz="4400" b="1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many ones </a:t>
            </a:r>
            <a:r>
              <a:rPr lang="en-US" dirty="0" smtClean="0"/>
              <a:t>do you have now?</a:t>
            </a:r>
            <a:endParaRPr lang="en-US" dirty="0"/>
          </a:p>
          <a:p>
            <a:r>
              <a:rPr lang="en-US" dirty="0" smtClean="0"/>
              <a:t>How many can you place in each group?</a:t>
            </a:r>
          </a:p>
          <a:p>
            <a:pPr lvl="1"/>
            <a:r>
              <a:rPr lang="en-US" dirty="0" smtClean="0"/>
              <a:t>How many ones does that use up?</a:t>
            </a:r>
          </a:p>
          <a:p>
            <a:pPr lvl="1"/>
            <a:r>
              <a:rPr lang="en-US" dirty="0" smtClean="0"/>
              <a:t>How many are left?</a:t>
            </a:r>
            <a:endParaRPr lang="en-US" dirty="0"/>
          </a:p>
          <a:p>
            <a:r>
              <a:rPr lang="en-US" dirty="0" smtClean="0"/>
              <a:t>So we were able to put 23 in each group with 3 leftover (23 R3)</a:t>
            </a:r>
          </a:p>
        </p:txBody>
      </p:sp>
    </p:spTree>
    <p:extLst>
      <p:ext uri="{BB962C8B-B14F-4D97-AF65-F5344CB8AC3E}">
        <p14:creationId xmlns:p14="http://schemas.microsoft.com/office/powerpoint/2010/main" val="393224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90678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 smtClean="0"/>
              <a:t>435 </a:t>
            </a:r>
            <a:r>
              <a:rPr lang="en-US" sz="4400" b="1" dirty="0" smtClean="0">
                <a:sym typeface="123MathSymbols"/>
              </a:rPr>
              <a:t> 3</a:t>
            </a:r>
            <a:endParaRPr lang="en-US" sz="4400" b="1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Build the number 435 using base 10 blocks</a:t>
            </a:r>
          </a:p>
          <a:p>
            <a:r>
              <a:rPr lang="en-US" dirty="0" smtClean="0"/>
              <a:t>How many hundreds can you place in each group?</a:t>
            </a:r>
          </a:p>
          <a:p>
            <a:pPr lvl="1"/>
            <a:r>
              <a:rPr lang="en-US" dirty="0" smtClean="0"/>
              <a:t>How many hundreds does that use up?</a:t>
            </a:r>
          </a:p>
          <a:p>
            <a:pPr lvl="1"/>
            <a:r>
              <a:rPr lang="en-US" dirty="0" smtClean="0"/>
              <a:t>How many are left?</a:t>
            </a:r>
          </a:p>
          <a:p>
            <a:pPr lvl="1"/>
            <a:r>
              <a:rPr lang="en-US" dirty="0" smtClean="0"/>
              <a:t>Trade the leftover hundreds for tens.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22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b="1" dirty="0" smtClean="0"/>
              <a:t>435 </a:t>
            </a:r>
            <a:r>
              <a:rPr lang="en-US" sz="4400" b="1" dirty="0" smtClean="0">
                <a:sym typeface="123MathSymbols"/>
              </a:rPr>
              <a:t> 3</a:t>
            </a:r>
            <a:endParaRPr lang="en-US" sz="4400" b="1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How many tens can you place in each group?</a:t>
            </a:r>
          </a:p>
          <a:p>
            <a:pPr lvl="1"/>
            <a:r>
              <a:rPr lang="en-US" dirty="0" smtClean="0"/>
              <a:t>How many tens does that use up?</a:t>
            </a:r>
          </a:p>
          <a:p>
            <a:pPr lvl="1"/>
            <a:r>
              <a:rPr lang="en-US" dirty="0" smtClean="0"/>
              <a:t>How many are left?</a:t>
            </a:r>
          </a:p>
          <a:p>
            <a:pPr lvl="1"/>
            <a:r>
              <a:rPr lang="en-US" dirty="0" smtClean="0"/>
              <a:t>Trade the leftover tens for ones.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2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Multiplication Word Problems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524000"/>
            <a:ext cx="7620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There are 5 rows in a class. Each row has 3 desks. How many desks are in the class?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b="1" dirty="0" smtClean="0"/>
              <a:t>435 </a:t>
            </a:r>
            <a:r>
              <a:rPr lang="en-US" sz="4400" b="1" dirty="0" smtClean="0">
                <a:sym typeface="123MathSymbols"/>
              </a:rPr>
              <a:t> 3</a:t>
            </a:r>
            <a:endParaRPr lang="en-US" sz="4400" b="1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How many ones can you place in each group?</a:t>
            </a:r>
          </a:p>
          <a:p>
            <a:pPr lvl="1"/>
            <a:r>
              <a:rPr lang="en-US" dirty="0" smtClean="0"/>
              <a:t>How many ones does that use up?</a:t>
            </a:r>
          </a:p>
          <a:p>
            <a:pPr lvl="1"/>
            <a:r>
              <a:rPr lang="en-US" dirty="0" smtClean="0"/>
              <a:t>How many are left?</a:t>
            </a:r>
          </a:p>
          <a:p>
            <a:r>
              <a:rPr lang="en-US" dirty="0" smtClean="0"/>
              <a:t>So we were able to put 145 in each group with none leftover.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36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506413"/>
            <a:ext cx="8001000" cy="990600"/>
          </a:xfrm>
        </p:spPr>
        <p:txBody>
          <a:bodyPr/>
          <a:lstStyle/>
          <a:p>
            <a:pPr>
              <a:defRPr/>
            </a:pPr>
            <a:r>
              <a:rPr lang="en-US" sz="5400">
                <a:latin typeface="Arial" charset="0"/>
              </a:rPr>
              <a:t>47 </a:t>
            </a:r>
            <a:r>
              <a:rPr lang="en-US" sz="5400">
                <a:latin typeface="Arial" charset="0"/>
                <a:cs typeface="Arial" charset="0"/>
              </a:rPr>
              <a:t>÷ 6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3124200" cy="44196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charset="0"/>
              <a:cs typeface="Arial" charset="0"/>
            </a:endParaRPr>
          </a:p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5943600" y="1268413"/>
            <a:ext cx="2286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/>
              <a:t>6 Groups</a:t>
            </a:r>
            <a:endParaRPr lang="en-US" sz="2800" b="1" dirty="0"/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914400" y="1722438"/>
            <a:ext cx="1828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/>
              <a:t>6 </a:t>
            </a:r>
            <a:r>
              <a:rPr lang="en-US" sz="4800"/>
              <a:t>)</a:t>
            </a:r>
            <a:r>
              <a:rPr lang="en-US" sz="4000"/>
              <a:t>  47</a:t>
            </a:r>
          </a:p>
        </p:txBody>
      </p:sp>
      <p:sp>
        <p:nvSpPr>
          <p:cNvPr id="160774" name="Line 6"/>
          <p:cNvSpPr>
            <a:spLocks noChangeShapeType="1"/>
          </p:cNvSpPr>
          <p:nvPr/>
        </p:nvSpPr>
        <p:spPr bwMode="auto">
          <a:xfrm>
            <a:off x="1468438" y="189706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775" name="Line 7"/>
          <p:cNvSpPr>
            <a:spLocks noChangeShapeType="1"/>
          </p:cNvSpPr>
          <p:nvPr/>
        </p:nvSpPr>
        <p:spPr bwMode="auto">
          <a:xfrm rot="-5400000">
            <a:off x="830262" y="3817938"/>
            <a:ext cx="3825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776" name="Line 8"/>
          <p:cNvSpPr>
            <a:spLocks noChangeShapeType="1"/>
          </p:cNvSpPr>
          <p:nvPr/>
        </p:nvSpPr>
        <p:spPr bwMode="auto">
          <a:xfrm>
            <a:off x="5943600" y="218281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777" name="Line 9"/>
          <p:cNvSpPr>
            <a:spLocks noChangeShapeType="1"/>
          </p:cNvSpPr>
          <p:nvPr/>
        </p:nvSpPr>
        <p:spPr bwMode="auto">
          <a:xfrm rot="-5400000">
            <a:off x="4945062" y="3690938"/>
            <a:ext cx="3825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943600" y="2338388"/>
            <a:ext cx="914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1</a:t>
            </a:r>
          </a:p>
          <a:p>
            <a:pPr algn="ctr"/>
            <a:r>
              <a:rPr lang="en-US" sz="2800"/>
              <a:t>2</a:t>
            </a:r>
          </a:p>
          <a:p>
            <a:pPr algn="ctr"/>
            <a:r>
              <a:rPr lang="en-US" sz="2800"/>
              <a:t>3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880225" y="2346325"/>
            <a:ext cx="9144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6</a:t>
            </a:r>
          </a:p>
          <a:p>
            <a:pPr algn="ctr"/>
            <a:r>
              <a:rPr lang="en-US" sz="2800"/>
              <a:t>12</a:t>
            </a:r>
          </a:p>
          <a:p>
            <a:pPr algn="ctr"/>
            <a:r>
              <a:rPr lang="en-US" sz="2800"/>
              <a:t>18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4988" y="5740400"/>
            <a:ext cx="80994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Can I </a:t>
            </a:r>
            <a:r>
              <a:rPr lang="en-US" sz="3600" b="1" i="1" dirty="0" smtClean="0"/>
              <a:t>put at </a:t>
            </a:r>
            <a:r>
              <a:rPr lang="en-US" sz="3600" b="1" i="1" dirty="0"/>
              <a:t>least 3 </a:t>
            </a:r>
            <a:r>
              <a:rPr lang="en-US" sz="3600" b="1" i="1" dirty="0" smtClean="0"/>
              <a:t>in each group?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282297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506413"/>
            <a:ext cx="8001000" cy="990600"/>
          </a:xfrm>
        </p:spPr>
        <p:txBody>
          <a:bodyPr/>
          <a:lstStyle/>
          <a:p>
            <a:pPr>
              <a:defRPr/>
            </a:pPr>
            <a:r>
              <a:rPr lang="en-US" sz="5400" dirty="0">
                <a:latin typeface="Arial" charset="0"/>
              </a:rPr>
              <a:t>47 </a:t>
            </a:r>
            <a:r>
              <a:rPr lang="en-US" sz="5400" dirty="0">
                <a:latin typeface="Arial" charset="0"/>
                <a:cs typeface="Arial" charset="0"/>
              </a:rPr>
              <a:t>÷ 6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3124200" cy="44196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charset="0"/>
              <a:cs typeface="Arial" charset="0"/>
            </a:endParaRPr>
          </a:p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5943600" y="1268413"/>
            <a:ext cx="2286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/>
              <a:t>6 Groups</a:t>
            </a:r>
            <a:endParaRPr lang="en-US" sz="2800" b="1" dirty="0"/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914400" y="1722438"/>
            <a:ext cx="1828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/>
              <a:t>6 </a:t>
            </a:r>
            <a:r>
              <a:rPr lang="en-US" sz="4800"/>
              <a:t>)</a:t>
            </a:r>
            <a:r>
              <a:rPr lang="en-US" sz="4000"/>
              <a:t>  47</a:t>
            </a:r>
          </a:p>
        </p:txBody>
      </p:sp>
      <p:sp>
        <p:nvSpPr>
          <p:cNvPr id="161798" name="Line 6"/>
          <p:cNvSpPr>
            <a:spLocks noChangeShapeType="1"/>
          </p:cNvSpPr>
          <p:nvPr/>
        </p:nvSpPr>
        <p:spPr bwMode="auto">
          <a:xfrm>
            <a:off x="1468438" y="189706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799" name="Line 7"/>
          <p:cNvSpPr>
            <a:spLocks noChangeShapeType="1"/>
          </p:cNvSpPr>
          <p:nvPr/>
        </p:nvSpPr>
        <p:spPr bwMode="auto">
          <a:xfrm rot="-5400000">
            <a:off x="830262" y="3817938"/>
            <a:ext cx="3825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800" name="Line 8"/>
          <p:cNvSpPr>
            <a:spLocks noChangeShapeType="1"/>
          </p:cNvSpPr>
          <p:nvPr/>
        </p:nvSpPr>
        <p:spPr bwMode="auto">
          <a:xfrm>
            <a:off x="5943600" y="218281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801" name="Line 9"/>
          <p:cNvSpPr>
            <a:spLocks noChangeShapeType="1"/>
          </p:cNvSpPr>
          <p:nvPr/>
        </p:nvSpPr>
        <p:spPr bwMode="auto">
          <a:xfrm rot="-5400000">
            <a:off x="4945062" y="3690938"/>
            <a:ext cx="3825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802" name="TextBox 1"/>
          <p:cNvSpPr txBox="1">
            <a:spLocks noChangeArrowheads="1"/>
          </p:cNvSpPr>
          <p:nvPr/>
        </p:nvSpPr>
        <p:spPr bwMode="auto">
          <a:xfrm>
            <a:off x="5943600" y="2338388"/>
            <a:ext cx="914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1</a:t>
            </a:r>
          </a:p>
          <a:p>
            <a:pPr algn="ctr"/>
            <a:r>
              <a:rPr lang="en-US" sz="2800"/>
              <a:t>2</a:t>
            </a:r>
          </a:p>
          <a:p>
            <a:pPr algn="ctr"/>
            <a:r>
              <a:rPr lang="en-US" sz="2800"/>
              <a:t>3</a:t>
            </a:r>
          </a:p>
        </p:txBody>
      </p:sp>
      <p:sp>
        <p:nvSpPr>
          <p:cNvPr id="161803" name="TextBox 10"/>
          <p:cNvSpPr txBox="1">
            <a:spLocks noChangeArrowheads="1"/>
          </p:cNvSpPr>
          <p:nvPr/>
        </p:nvSpPr>
        <p:spPr bwMode="auto">
          <a:xfrm>
            <a:off x="6880225" y="2346325"/>
            <a:ext cx="9144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6</a:t>
            </a:r>
          </a:p>
          <a:p>
            <a:pPr algn="ctr"/>
            <a:r>
              <a:rPr lang="en-US" sz="2800"/>
              <a:t>12</a:t>
            </a:r>
          </a:p>
          <a:p>
            <a:pPr algn="ctr"/>
            <a:r>
              <a:rPr lang="en-US" sz="2800"/>
              <a:t>18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4988" y="6044968"/>
            <a:ext cx="8099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 smtClean="0"/>
              <a:t>6 groups </a:t>
            </a:r>
            <a:r>
              <a:rPr lang="en-US" sz="3600" b="1" i="1" dirty="0"/>
              <a:t>of </a:t>
            </a:r>
            <a:r>
              <a:rPr lang="en-US" sz="3600" b="1" i="1" dirty="0" smtClean="0"/>
              <a:t>3 </a:t>
            </a:r>
            <a:r>
              <a:rPr lang="en-US" sz="3600" b="1" i="1" dirty="0"/>
              <a:t>uses ___ pieces.</a:t>
            </a:r>
          </a:p>
        </p:txBody>
      </p:sp>
      <p:sp>
        <p:nvSpPr>
          <p:cNvPr id="161805" name="TextBox 12"/>
          <p:cNvSpPr txBox="1">
            <a:spLocks noChangeArrowheads="1"/>
          </p:cNvSpPr>
          <p:nvPr/>
        </p:nvSpPr>
        <p:spPr bwMode="auto">
          <a:xfrm>
            <a:off x="2755900" y="2328863"/>
            <a:ext cx="9144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4000"/>
              <a:t>3</a:t>
            </a:r>
          </a:p>
          <a:p>
            <a:pPr algn="ctr"/>
            <a:endParaRPr lang="en-US" sz="4000"/>
          </a:p>
          <a:p>
            <a:pPr algn="ctr"/>
            <a:endParaRPr lang="en-US" sz="400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66863" y="2324100"/>
            <a:ext cx="107632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000" u="sng"/>
              <a:t>–18</a:t>
            </a:r>
          </a:p>
          <a:p>
            <a:pPr algn="r"/>
            <a:r>
              <a:rPr lang="en-US" sz="4000"/>
              <a:t>29</a:t>
            </a:r>
          </a:p>
          <a:p>
            <a:pPr algn="r"/>
            <a:endParaRPr lang="en-US" sz="400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44513" y="6016166"/>
            <a:ext cx="80994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How many pieces are left?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66738" y="6048369"/>
            <a:ext cx="80978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Can I </a:t>
            </a:r>
            <a:r>
              <a:rPr lang="en-US" sz="3600" b="1" i="1" dirty="0" smtClean="0"/>
              <a:t>put 3 </a:t>
            </a:r>
            <a:r>
              <a:rPr lang="en-US" sz="3600" b="1" i="1" dirty="0"/>
              <a:t>more </a:t>
            </a:r>
            <a:r>
              <a:rPr lang="en-US" sz="3600" b="1" i="1" dirty="0" smtClean="0"/>
              <a:t>in each group?</a:t>
            </a:r>
            <a:endParaRPr lang="en-US" sz="3600" b="1" i="1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93888" y="2332038"/>
            <a:ext cx="8620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400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00157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8" grpId="0"/>
      <p:bldP spid="18" grpId="1"/>
      <p:bldP spid="19" grpId="0"/>
      <p:bldP spid="7" grpId="0"/>
      <p:bldP spid="7" grpId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506413"/>
            <a:ext cx="8001000" cy="990600"/>
          </a:xfrm>
        </p:spPr>
        <p:txBody>
          <a:bodyPr/>
          <a:lstStyle/>
          <a:p>
            <a:pPr>
              <a:defRPr/>
            </a:pPr>
            <a:r>
              <a:rPr lang="en-US" sz="5400">
                <a:latin typeface="Arial" charset="0"/>
              </a:rPr>
              <a:t>47 </a:t>
            </a:r>
            <a:r>
              <a:rPr lang="en-US" sz="5400">
                <a:latin typeface="Arial" charset="0"/>
                <a:cs typeface="Arial" charset="0"/>
              </a:rPr>
              <a:t>÷ 6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3124200" cy="44196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charset="0"/>
              <a:cs typeface="Arial" charset="0"/>
            </a:endParaRPr>
          </a:p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5943600" y="1268413"/>
            <a:ext cx="2286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/>
              <a:t>6 Groups</a:t>
            </a:r>
            <a:endParaRPr lang="en-US" sz="2800" b="1" dirty="0"/>
          </a:p>
        </p:txBody>
      </p:sp>
      <p:sp>
        <p:nvSpPr>
          <p:cNvPr id="162821" name="Text Box 5"/>
          <p:cNvSpPr txBox="1">
            <a:spLocks noChangeArrowheads="1"/>
          </p:cNvSpPr>
          <p:nvPr/>
        </p:nvSpPr>
        <p:spPr bwMode="auto">
          <a:xfrm>
            <a:off x="914400" y="1722438"/>
            <a:ext cx="1828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/>
              <a:t>6 </a:t>
            </a:r>
            <a:r>
              <a:rPr lang="en-US" sz="4800"/>
              <a:t>)</a:t>
            </a:r>
            <a:r>
              <a:rPr lang="en-US" sz="4000"/>
              <a:t>  47</a:t>
            </a:r>
          </a:p>
        </p:txBody>
      </p:sp>
      <p:sp>
        <p:nvSpPr>
          <p:cNvPr id="162822" name="Line 6"/>
          <p:cNvSpPr>
            <a:spLocks noChangeShapeType="1"/>
          </p:cNvSpPr>
          <p:nvPr/>
        </p:nvSpPr>
        <p:spPr bwMode="auto">
          <a:xfrm>
            <a:off x="1468438" y="189706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23" name="Line 7"/>
          <p:cNvSpPr>
            <a:spLocks noChangeShapeType="1"/>
          </p:cNvSpPr>
          <p:nvPr/>
        </p:nvSpPr>
        <p:spPr bwMode="auto">
          <a:xfrm rot="-5400000">
            <a:off x="830262" y="3817938"/>
            <a:ext cx="3825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24" name="Line 8"/>
          <p:cNvSpPr>
            <a:spLocks noChangeShapeType="1"/>
          </p:cNvSpPr>
          <p:nvPr/>
        </p:nvSpPr>
        <p:spPr bwMode="auto">
          <a:xfrm>
            <a:off x="5943600" y="218281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25" name="Line 9"/>
          <p:cNvSpPr>
            <a:spLocks noChangeShapeType="1"/>
          </p:cNvSpPr>
          <p:nvPr/>
        </p:nvSpPr>
        <p:spPr bwMode="auto">
          <a:xfrm rot="-5400000">
            <a:off x="4945062" y="3690938"/>
            <a:ext cx="3825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26" name="TextBox 1"/>
          <p:cNvSpPr txBox="1">
            <a:spLocks noChangeArrowheads="1"/>
          </p:cNvSpPr>
          <p:nvPr/>
        </p:nvSpPr>
        <p:spPr bwMode="auto">
          <a:xfrm>
            <a:off x="5943600" y="2338388"/>
            <a:ext cx="914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1</a:t>
            </a:r>
          </a:p>
          <a:p>
            <a:pPr algn="ctr"/>
            <a:r>
              <a:rPr lang="en-US" sz="2800"/>
              <a:t>2</a:t>
            </a:r>
          </a:p>
          <a:p>
            <a:pPr algn="ctr"/>
            <a:r>
              <a:rPr lang="en-US" sz="2800"/>
              <a:t>3</a:t>
            </a:r>
          </a:p>
        </p:txBody>
      </p:sp>
      <p:sp>
        <p:nvSpPr>
          <p:cNvPr id="162827" name="TextBox 10"/>
          <p:cNvSpPr txBox="1">
            <a:spLocks noChangeArrowheads="1"/>
          </p:cNvSpPr>
          <p:nvPr/>
        </p:nvSpPr>
        <p:spPr bwMode="auto">
          <a:xfrm>
            <a:off x="6880225" y="2346325"/>
            <a:ext cx="9144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6</a:t>
            </a:r>
          </a:p>
          <a:p>
            <a:pPr algn="ctr"/>
            <a:r>
              <a:rPr lang="en-US" sz="2800"/>
              <a:t>12</a:t>
            </a:r>
          </a:p>
          <a:p>
            <a:pPr algn="ctr"/>
            <a:r>
              <a:rPr lang="en-US" sz="2800"/>
              <a:t>18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4988" y="6030227"/>
            <a:ext cx="80994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6</a:t>
            </a:r>
            <a:r>
              <a:rPr lang="en-US" sz="3600" b="1" i="1" dirty="0" smtClean="0"/>
              <a:t> </a:t>
            </a:r>
            <a:r>
              <a:rPr lang="en-US" sz="3600" b="1" i="1" dirty="0"/>
              <a:t>groups of </a:t>
            </a:r>
            <a:r>
              <a:rPr lang="en-US" sz="3600" b="1" i="1" dirty="0" smtClean="0"/>
              <a:t>3 </a:t>
            </a:r>
            <a:r>
              <a:rPr lang="en-US" sz="3600" b="1" i="1" dirty="0"/>
              <a:t>uses ___ pieces.</a:t>
            </a:r>
          </a:p>
        </p:txBody>
      </p:sp>
      <p:sp>
        <p:nvSpPr>
          <p:cNvPr id="162829" name="TextBox 12"/>
          <p:cNvSpPr txBox="1">
            <a:spLocks noChangeArrowheads="1"/>
          </p:cNvSpPr>
          <p:nvPr/>
        </p:nvSpPr>
        <p:spPr bwMode="auto">
          <a:xfrm>
            <a:off x="2755900" y="2328863"/>
            <a:ext cx="9144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4000"/>
              <a:t>3</a:t>
            </a:r>
          </a:p>
          <a:p>
            <a:pPr algn="ctr"/>
            <a:endParaRPr lang="en-US" sz="4000"/>
          </a:p>
          <a:p>
            <a:pPr algn="ctr"/>
            <a:r>
              <a:rPr lang="en-US" sz="4000"/>
              <a:t>3</a:t>
            </a:r>
          </a:p>
        </p:txBody>
      </p:sp>
      <p:sp>
        <p:nvSpPr>
          <p:cNvPr id="68622" name="TextBox 13"/>
          <p:cNvSpPr txBox="1">
            <a:spLocks noChangeArrowheads="1"/>
          </p:cNvSpPr>
          <p:nvPr/>
        </p:nvSpPr>
        <p:spPr bwMode="auto">
          <a:xfrm>
            <a:off x="1581150" y="2324100"/>
            <a:ext cx="1062038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000" u="sng"/>
              <a:t>–18</a:t>
            </a:r>
          </a:p>
          <a:p>
            <a:pPr algn="r"/>
            <a:r>
              <a:rPr lang="en-US" sz="4000"/>
              <a:t>29</a:t>
            </a:r>
          </a:p>
          <a:p>
            <a:pPr algn="r"/>
            <a:r>
              <a:rPr lang="en-US" sz="4000" u="sng"/>
              <a:t>–18</a:t>
            </a:r>
          </a:p>
          <a:p>
            <a:pPr algn="r"/>
            <a:r>
              <a:rPr lang="en-US" sz="4000"/>
              <a:t>11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44513" y="6030680"/>
            <a:ext cx="80994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How many pieces are left?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66738" y="6033855"/>
            <a:ext cx="80978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Can I </a:t>
            </a:r>
            <a:r>
              <a:rPr lang="en-US" sz="3600" b="1" i="1" dirty="0" smtClean="0"/>
              <a:t>put 3 </a:t>
            </a:r>
            <a:r>
              <a:rPr lang="en-US" sz="3600" b="1" i="1" dirty="0"/>
              <a:t>more </a:t>
            </a:r>
            <a:r>
              <a:rPr lang="en-US" sz="3600" b="1" i="1" dirty="0" smtClean="0"/>
              <a:t>in each group?</a:t>
            </a:r>
            <a:endParaRPr lang="en-US" sz="3600" b="1" i="1" dirty="0"/>
          </a:p>
        </p:txBody>
      </p:sp>
      <p:sp>
        <p:nvSpPr>
          <p:cNvPr id="68626" name="TextBox 19"/>
          <p:cNvSpPr txBox="1">
            <a:spLocks noChangeArrowheads="1"/>
          </p:cNvSpPr>
          <p:nvPr/>
        </p:nvSpPr>
        <p:spPr bwMode="auto">
          <a:xfrm>
            <a:off x="1906588" y="3529013"/>
            <a:ext cx="8620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400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91989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8" grpId="0"/>
      <p:bldP spid="18" grpId="1"/>
      <p:bldP spid="19" grpId="0"/>
      <p:bldP spid="68626" grpId="0"/>
      <p:bldP spid="68626" grpId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506413"/>
            <a:ext cx="8001000" cy="990600"/>
          </a:xfrm>
        </p:spPr>
        <p:txBody>
          <a:bodyPr/>
          <a:lstStyle/>
          <a:p>
            <a:pPr>
              <a:defRPr/>
            </a:pPr>
            <a:r>
              <a:rPr lang="en-US" sz="5400">
                <a:latin typeface="Arial" charset="0"/>
              </a:rPr>
              <a:t>47 </a:t>
            </a:r>
            <a:r>
              <a:rPr lang="en-US" sz="5400">
                <a:latin typeface="Arial" charset="0"/>
                <a:cs typeface="Arial" charset="0"/>
              </a:rPr>
              <a:t>÷ 6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3124200" cy="44196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5943600" y="1268413"/>
            <a:ext cx="2286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/>
              <a:t>6 Groups</a:t>
            </a:r>
            <a:endParaRPr lang="en-US" sz="2800" b="1" dirty="0"/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914400" y="1722438"/>
            <a:ext cx="1828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/>
              <a:t>6 </a:t>
            </a:r>
            <a:r>
              <a:rPr lang="en-US" sz="4800"/>
              <a:t>)</a:t>
            </a:r>
            <a:r>
              <a:rPr lang="en-US" sz="4000"/>
              <a:t>  47</a:t>
            </a:r>
          </a:p>
        </p:txBody>
      </p:sp>
      <p:sp>
        <p:nvSpPr>
          <p:cNvPr id="163846" name="Line 6"/>
          <p:cNvSpPr>
            <a:spLocks noChangeShapeType="1"/>
          </p:cNvSpPr>
          <p:nvPr/>
        </p:nvSpPr>
        <p:spPr bwMode="auto">
          <a:xfrm>
            <a:off x="1468438" y="189706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47" name="Line 7"/>
          <p:cNvSpPr>
            <a:spLocks noChangeShapeType="1"/>
          </p:cNvSpPr>
          <p:nvPr/>
        </p:nvSpPr>
        <p:spPr bwMode="auto">
          <a:xfrm rot="-5400000">
            <a:off x="830262" y="3817938"/>
            <a:ext cx="3825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48" name="Line 8"/>
          <p:cNvSpPr>
            <a:spLocks noChangeShapeType="1"/>
          </p:cNvSpPr>
          <p:nvPr/>
        </p:nvSpPr>
        <p:spPr bwMode="auto">
          <a:xfrm>
            <a:off x="5943600" y="218281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49" name="Line 9"/>
          <p:cNvSpPr>
            <a:spLocks noChangeShapeType="1"/>
          </p:cNvSpPr>
          <p:nvPr/>
        </p:nvSpPr>
        <p:spPr bwMode="auto">
          <a:xfrm rot="-5400000">
            <a:off x="4945062" y="3690938"/>
            <a:ext cx="3825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50" name="TextBox 1"/>
          <p:cNvSpPr txBox="1">
            <a:spLocks noChangeArrowheads="1"/>
          </p:cNvSpPr>
          <p:nvPr/>
        </p:nvSpPr>
        <p:spPr bwMode="auto">
          <a:xfrm>
            <a:off x="5943600" y="2338388"/>
            <a:ext cx="914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1</a:t>
            </a:r>
          </a:p>
          <a:p>
            <a:pPr algn="ctr"/>
            <a:r>
              <a:rPr lang="en-US" sz="2800"/>
              <a:t>2</a:t>
            </a:r>
          </a:p>
          <a:p>
            <a:pPr algn="ctr"/>
            <a:r>
              <a:rPr lang="en-US" sz="2800"/>
              <a:t>3</a:t>
            </a:r>
          </a:p>
        </p:txBody>
      </p:sp>
      <p:sp>
        <p:nvSpPr>
          <p:cNvPr id="163851" name="TextBox 10"/>
          <p:cNvSpPr txBox="1">
            <a:spLocks noChangeArrowheads="1"/>
          </p:cNvSpPr>
          <p:nvPr/>
        </p:nvSpPr>
        <p:spPr bwMode="auto">
          <a:xfrm>
            <a:off x="6880225" y="2346325"/>
            <a:ext cx="9144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6</a:t>
            </a:r>
          </a:p>
          <a:p>
            <a:pPr algn="ctr"/>
            <a:r>
              <a:rPr lang="en-US" sz="2800"/>
              <a:t>12</a:t>
            </a:r>
          </a:p>
          <a:p>
            <a:pPr algn="ctr"/>
            <a:r>
              <a:rPr lang="en-US" sz="2800"/>
              <a:t>18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6080572"/>
            <a:ext cx="91440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400" b="1" i="1" dirty="0"/>
              <a:t>How many more </a:t>
            </a:r>
            <a:r>
              <a:rPr lang="en-US" sz="3400" b="1" i="1" dirty="0" smtClean="0"/>
              <a:t>can I put in each group?</a:t>
            </a:r>
            <a:endParaRPr lang="en-US" sz="3400" b="1" i="1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755900" y="2328863"/>
            <a:ext cx="914400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4000"/>
              <a:t>3</a:t>
            </a:r>
          </a:p>
          <a:p>
            <a:pPr algn="ctr"/>
            <a:endParaRPr lang="en-US" sz="4000"/>
          </a:p>
          <a:p>
            <a:pPr algn="ctr"/>
            <a:r>
              <a:rPr lang="en-US" sz="4000"/>
              <a:t>3</a:t>
            </a:r>
          </a:p>
          <a:p>
            <a:pPr algn="ctr"/>
            <a:endParaRPr lang="en-US" sz="4000"/>
          </a:p>
          <a:p>
            <a:pPr algn="ctr"/>
            <a:r>
              <a:rPr lang="en-US" sz="4000"/>
              <a:t>1</a:t>
            </a:r>
          </a:p>
        </p:txBody>
      </p:sp>
      <p:sp>
        <p:nvSpPr>
          <p:cNvPr id="68622" name="TextBox 13"/>
          <p:cNvSpPr txBox="1">
            <a:spLocks noChangeArrowheads="1"/>
          </p:cNvSpPr>
          <p:nvPr/>
        </p:nvSpPr>
        <p:spPr bwMode="auto">
          <a:xfrm>
            <a:off x="1581150" y="2324100"/>
            <a:ext cx="1062038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000" u="sng" dirty="0"/>
              <a:t>–18</a:t>
            </a:r>
          </a:p>
          <a:p>
            <a:pPr algn="r"/>
            <a:r>
              <a:rPr lang="en-US" sz="4000" dirty="0"/>
              <a:t>29</a:t>
            </a:r>
          </a:p>
          <a:p>
            <a:pPr algn="r"/>
            <a:r>
              <a:rPr lang="en-US" sz="4000" u="sng" dirty="0"/>
              <a:t>–18</a:t>
            </a:r>
          </a:p>
          <a:p>
            <a:pPr algn="r"/>
            <a:r>
              <a:rPr lang="en-US" sz="4000" dirty="0"/>
              <a:t>11</a:t>
            </a:r>
          </a:p>
          <a:p>
            <a:pPr algn="r"/>
            <a:r>
              <a:rPr lang="en-US" sz="4000" u="sng" dirty="0"/>
              <a:t>– 6</a:t>
            </a:r>
          </a:p>
          <a:p>
            <a:pPr algn="r"/>
            <a:r>
              <a:rPr lang="en-US" sz="4000" dirty="0"/>
              <a:t>5</a:t>
            </a:r>
          </a:p>
          <a:p>
            <a:pPr algn="r"/>
            <a:endParaRPr lang="en-US" sz="4000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82563" y="6064471"/>
            <a:ext cx="8461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How many pieces are left?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82563" y="6057894"/>
            <a:ext cx="87137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Can </a:t>
            </a:r>
            <a:r>
              <a:rPr lang="en-US" sz="3600" b="1" dirty="0"/>
              <a:t> </a:t>
            </a:r>
            <a:r>
              <a:rPr lang="en-US" sz="3600" b="1" i="1" dirty="0"/>
              <a:t>I</a:t>
            </a:r>
            <a:r>
              <a:rPr lang="en-US" sz="3600" b="1" dirty="0"/>
              <a:t> </a:t>
            </a:r>
            <a:r>
              <a:rPr lang="en-US" sz="3600" b="1" i="1" dirty="0" smtClean="0"/>
              <a:t>put any </a:t>
            </a:r>
            <a:r>
              <a:rPr lang="en-US" sz="3600" b="1" i="1" dirty="0"/>
              <a:t>more </a:t>
            </a:r>
            <a:r>
              <a:rPr lang="en-US" sz="3600" b="1" i="1" dirty="0" smtClean="0"/>
              <a:t>in each group?</a:t>
            </a:r>
            <a:endParaRPr lang="en-US" sz="3600" b="1" i="1" dirty="0"/>
          </a:p>
        </p:txBody>
      </p:sp>
      <p:sp>
        <p:nvSpPr>
          <p:cNvPr id="68626" name="TextBox 19"/>
          <p:cNvSpPr txBox="1">
            <a:spLocks noChangeArrowheads="1"/>
          </p:cNvSpPr>
          <p:nvPr/>
        </p:nvSpPr>
        <p:spPr bwMode="auto">
          <a:xfrm>
            <a:off x="2178050" y="4749800"/>
            <a:ext cx="8620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4000"/>
              <a:t>6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82563" y="6066058"/>
            <a:ext cx="84518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6</a:t>
            </a:r>
            <a:r>
              <a:rPr lang="en-US" sz="3600" b="1" i="1" dirty="0" smtClean="0"/>
              <a:t> groups </a:t>
            </a:r>
            <a:r>
              <a:rPr lang="en-US" sz="3600" b="1" i="1" dirty="0"/>
              <a:t>of </a:t>
            </a:r>
            <a:r>
              <a:rPr lang="en-US" sz="3600" b="1" i="1" dirty="0" smtClean="0"/>
              <a:t>1 </a:t>
            </a:r>
            <a:r>
              <a:rPr lang="en-US" sz="3600" b="1" i="1" dirty="0"/>
              <a:t>uses ___ pieces.</a:t>
            </a:r>
          </a:p>
        </p:txBody>
      </p:sp>
    </p:spTree>
    <p:extLst>
      <p:ext uri="{BB962C8B-B14F-4D97-AF65-F5344CB8AC3E}">
        <p14:creationId xmlns:p14="http://schemas.microsoft.com/office/powerpoint/2010/main" val="264182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18" grpId="1"/>
      <p:bldP spid="19" grpId="0"/>
      <p:bldP spid="68626" grpId="0"/>
      <p:bldP spid="68626" grpId="1"/>
      <p:bldP spid="20" grpId="0"/>
      <p:bldP spid="20" grpId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506413"/>
            <a:ext cx="8001000" cy="990600"/>
          </a:xfrm>
        </p:spPr>
        <p:txBody>
          <a:bodyPr/>
          <a:lstStyle/>
          <a:p>
            <a:pPr>
              <a:defRPr/>
            </a:pPr>
            <a:r>
              <a:rPr lang="en-US" sz="5400">
                <a:latin typeface="Arial" charset="0"/>
              </a:rPr>
              <a:t>47 </a:t>
            </a:r>
            <a:r>
              <a:rPr lang="en-US" sz="5400">
                <a:latin typeface="Arial" charset="0"/>
                <a:cs typeface="Arial" charset="0"/>
              </a:rPr>
              <a:t>÷ 6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3124200" cy="44196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5943600" y="1268413"/>
            <a:ext cx="2286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/>
              <a:t>6 Groups</a:t>
            </a:r>
            <a:endParaRPr lang="en-US" sz="2800" b="1" dirty="0"/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914400" y="1722438"/>
            <a:ext cx="1828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/>
              <a:t>6 </a:t>
            </a:r>
            <a:r>
              <a:rPr lang="en-US" sz="4800"/>
              <a:t>)</a:t>
            </a:r>
            <a:r>
              <a:rPr lang="en-US" sz="4000"/>
              <a:t>  47</a:t>
            </a:r>
          </a:p>
        </p:txBody>
      </p:sp>
      <p:sp>
        <p:nvSpPr>
          <p:cNvPr id="164870" name="Line 6"/>
          <p:cNvSpPr>
            <a:spLocks noChangeShapeType="1"/>
          </p:cNvSpPr>
          <p:nvPr/>
        </p:nvSpPr>
        <p:spPr bwMode="auto">
          <a:xfrm>
            <a:off x="1468438" y="189706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71" name="Line 7"/>
          <p:cNvSpPr>
            <a:spLocks noChangeShapeType="1"/>
          </p:cNvSpPr>
          <p:nvPr/>
        </p:nvSpPr>
        <p:spPr bwMode="auto">
          <a:xfrm rot="-5400000">
            <a:off x="830262" y="3817938"/>
            <a:ext cx="3825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72" name="Line 8"/>
          <p:cNvSpPr>
            <a:spLocks noChangeShapeType="1"/>
          </p:cNvSpPr>
          <p:nvPr/>
        </p:nvSpPr>
        <p:spPr bwMode="auto">
          <a:xfrm>
            <a:off x="5943600" y="218281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73" name="Line 9"/>
          <p:cNvSpPr>
            <a:spLocks noChangeShapeType="1"/>
          </p:cNvSpPr>
          <p:nvPr/>
        </p:nvSpPr>
        <p:spPr bwMode="auto">
          <a:xfrm rot="-5400000">
            <a:off x="4945062" y="3690938"/>
            <a:ext cx="3825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74" name="TextBox 1"/>
          <p:cNvSpPr txBox="1">
            <a:spLocks noChangeArrowheads="1"/>
          </p:cNvSpPr>
          <p:nvPr/>
        </p:nvSpPr>
        <p:spPr bwMode="auto">
          <a:xfrm>
            <a:off x="5943600" y="2338388"/>
            <a:ext cx="914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1</a:t>
            </a:r>
          </a:p>
          <a:p>
            <a:pPr algn="ctr"/>
            <a:r>
              <a:rPr lang="en-US" sz="2800"/>
              <a:t>2</a:t>
            </a:r>
          </a:p>
          <a:p>
            <a:pPr algn="ctr"/>
            <a:r>
              <a:rPr lang="en-US" sz="2800"/>
              <a:t>3</a:t>
            </a:r>
          </a:p>
        </p:txBody>
      </p:sp>
      <p:sp>
        <p:nvSpPr>
          <p:cNvPr id="164875" name="TextBox 10"/>
          <p:cNvSpPr txBox="1">
            <a:spLocks noChangeArrowheads="1"/>
          </p:cNvSpPr>
          <p:nvPr/>
        </p:nvSpPr>
        <p:spPr bwMode="auto">
          <a:xfrm>
            <a:off x="6880225" y="2346325"/>
            <a:ext cx="9144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6</a:t>
            </a:r>
          </a:p>
          <a:p>
            <a:pPr algn="ctr"/>
            <a:r>
              <a:rPr lang="en-US" sz="2800"/>
              <a:t>12</a:t>
            </a:r>
          </a:p>
          <a:p>
            <a:pPr algn="ctr"/>
            <a:r>
              <a:rPr lang="en-US" sz="2800"/>
              <a:t>18</a:t>
            </a:r>
          </a:p>
        </p:txBody>
      </p:sp>
      <p:sp>
        <p:nvSpPr>
          <p:cNvPr id="164876" name="TextBox 12"/>
          <p:cNvSpPr txBox="1">
            <a:spLocks noChangeArrowheads="1"/>
          </p:cNvSpPr>
          <p:nvPr/>
        </p:nvSpPr>
        <p:spPr bwMode="auto">
          <a:xfrm>
            <a:off x="2755900" y="2328863"/>
            <a:ext cx="914400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4000"/>
              <a:t>3</a:t>
            </a:r>
          </a:p>
          <a:p>
            <a:pPr algn="ctr"/>
            <a:endParaRPr lang="en-US" sz="4000"/>
          </a:p>
          <a:p>
            <a:pPr algn="ctr"/>
            <a:r>
              <a:rPr lang="en-US" sz="4000"/>
              <a:t>3</a:t>
            </a:r>
          </a:p>
          <a:p>
            <a:pPr algn="ctr"/>
            <a:endParaRPr lang="en-US" sz="4000"/>
          </a:p>
          <a:p>
            <a:pPr algn="ctr"/>
            <a:r>
              <a:rPr lang="en-US" sz="4000"/>
              <a:t>1</a:t>
            </a:r>
          </a:p>
        </p:txBody>
      </p:sp>
      <p:sp>
        <p:nvSpPr>
          <p:cNvPr id="164877" name="TextBox 13"/>
          <p:cNvSpPr txBox="1">
            <a:spLocks noChangeArrowheads="1"/>
          </p:cNvSpPr>
          <p:nvPr/>
        </p:nvSpPr>
        <p:spPr bwMode="auto">
          <a:xfrm>
            <a:off x="1581150" y="2324100"/>
            <a:ext cx="1062038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000" u="sng"/>
              <a:t>–18</a:t>
            </a:r>
          </a:p>
          <a:p>
            <a:pPr algn="r"/>
            <a:r>
              <a:rPr lang="en-US" sz="4000"/>
              <a:t>29</a:t>
            </a:r>
          </a:p>
          <a:p>
            <a:pPr algn="r"/>
            <a:r>
              <a:rPr lang="en-US" sz="4000" u="sng"/>
              <a:t>–18</a:t>
            </a:r>
          </a:p>
          <a:p>
            <a:pPr algn="r"/>
            <a:r>
              <a:rPr lang="en-US" sz="4000"/>
              <a:t>11</a:t>
            </a:r>
          </a:p>
          <a:p>
            <a:pPr algn="r"/>
            <a:r>
              <a:rPr lang="en-US" sz="4000" u="sng"/>
              <a:t>– 6</a:t>
            </a:r>
          </a:p>
          <a:p>
            <a:pPr algn="r"/>
            <a:r>
              <a:rPr lang="en-US" sz="4000"/>
              <a:t>5</a:t>
            </a:r>
          </a:p>
          <a:p>
            <a:pPr algn="r"/>
            <a:endParaRPr lang="en-US" sz="400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233613" y="1301750"/>
            <a:ext cx="1476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4000" dirty="0">
                <a:solidFill>
                  <a:srgbClr val="FF0000"/>
                </a:solidFill>
              </a:rPr>
              <a:t>7  R5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82563" y="6059484"/>
            <a:ext cx="87137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200" b="1" i="1" dirty="0"/>
              <a:t>W</a:t>
            </a:r>
            <a:r>
              <a:rPr lang="en-US" sz="3200" b="1" i="1" dirty="0" smtClean="0"/>
              <a:t>e </a:t>
            </a:r>
            <a:r>
              <a:rPr lang="en-US" sz="3200" b="1" i="1" dirty="0"/>
              <a:t>have </a:t>
            </a:r>
            <a:r>
              <a:rPr lang="en-US" sz="3200" b="1" i="1" dirty="0" smtClean="0"/>
              <a:t>__ in each group </a:t>
            </a:r>
            <a:r>
              <a:rPr lang="en-US" sz="3200" b="1" i="1" dirty="0"/>
              <a:t>with ___ left</a:t>
            </a:r>
          </a:p>
        </p:txBody>
      </p:sp>
      <p:sp>
        <p:nvSpPr>
          <p:cNvPr id="68626" name="TextBox 19"/>
          <p:cNvSpPr txBox="1">
            <a:spLocks noChangeArrowheads="1"/>
          </p:cNvSpPr>
          <p:nvPr/>
        </p:nvSpPr>
        <p:spPr bwMode="auto">
          <a:xfrm>
            <a:off x="6705600" y="5977509"/>
            <a:ext cx="8620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40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1" name="TextBox 19"/>
          <p:cNvSpPr txBox="1">
            <a:spLocks noChangeArrowheads="1"/>
          </p:cNvSpPr>
          <p:nvPr/>
        </p:nvSpPr>
        <p:spPr bwMode="auto">
          <a:xfrm>
            <a:off x="1977344" y="5970025"/>
            <a:ext cx="8620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4000" b="1" dirty="0">
                <a:solidFill>
                  <a:srgbClr val="FF000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59415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68626" grpId="0"/>
      <p:bldP spid="21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216" y="471708"/>
            <a:ext cx="7327900" cy="9318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Expanded Multiplication Table</a:t>
            </a:r>
            <a:endParaRPr lang="en-US" dirty="0"/>
          </a:p>
        </p:txBody>
      </p:sp>
      <p:sp>
        <p:nvSpPr>
          <p:cNvPr id="165891" name="TextBox 1"/>
          <p:cNvSpPr txBox="1">
            <a:spLocks noChangeArrowheads="1"/>
          </p:cNvSpPr>
          <p:nvPr/>
        </p:nvSpPr>
        <p:spPr bwMode="auto">
          <a:xfrm>
            <a:off x="666750" y="2338388"/>
            <a:ext cx="91440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3600"/>
              <a:t>1</a:t>
            </a:r>
          </a:p>
          <a:p>
            <a:pPr algn="ctr"/>
            <a:r>
              <a:rPr lang="en-US" sz="3600"/>
              <a:t>2</a:t>
            </a:r>
          </a:p>
          <a:p>
            <a:pPr algn="ctr"/>
            <a:r>
              <a:rPr lang="en-US" sz="3600"/>
              <a:t>3</a:t>
            </a:r>
          </a:p>
          <a:p>
            <a:pPr algn="ctr"/>
            <a:endParaRPr lang="en-US" sz="3600"/>
          </a:p>
          <a:p>
            <a:pPr algn="ctr"/>
            <a:r>
              <a:rPr lang="en-US" sz="3600"/>
              <a:t>5</a:t>
            </a:r>
          </a:p>
          <a:p>
            <a:pPr algn="ctr"/>
            <a:endParaRPr lang="en-US" sz="3600"/>
          </a:p>
          <a:p>
            <a:pPr algn="ctr"/>
            <a:r>
              <a:rPr lang="en-US" sz="3600"/>
              <a:t>8</a:t>
            </a:r>
          </a:p>
        </p:txBody>
      </p:sp>
      <p:sp>
        <p:nvSpPr>
          <p:cNvPr id="165892" name="Line 8"/>
          <p:cNvSpPr>
            <a:spLocks noChangeShapeType="1"/>
          </p:cNvSpPr>
          <p:nvPr/>
        </p:nvSpPr>
        <p:spPr bwMode="auto">
          <a:xfrm>
            <a:off x="228600" y="2352675"/>
            <a:ext cx="84058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93" name="Text Box 4"/>
          <p:cNvSpPr txBox="1">
            <a:spLocks noChangeArrowheads="1"/>
          </p:cNvSpPr>
          <p:nvPr/>
        </p:nvSpPr>
        <p:spPr bwMode="auto">
          <a:xfrm>
            <a:off x="352425" y="1085850"/>
            <a:ext cx="43640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 smtClean="0"/>
              <a:t>6 Groups</a:t>
            </a:r>
            <a:endParaRPr lang="en-US" sz="3600" b="1" dirty="0"/>
          </a:p>
        </p:txBody>
      </p:sp>
      <p:sp>
        <p:nvSpPr>
          <p:cNvPr id="165894" name="Line 9"/>
          <p:cNvSpPr>
            <a:spLocks noChangeShapeType="1"/>
          </p:cNvSpPr>
          <p:nvPr/>
        </p:nvSpPr>
        <p:spPr bwMode="auto">
          <a:xfrm rot="16200000" flipV="1">
            <a:off x="-352425" y="4049713"/>
            <a:ext cx="4518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95" name="Text Box 4"/>
          <p:cNvSpPr txBox="1">
            <a:spLocks noChangeArrowheads="1"/>
          </p:cNvSpPr>
          <p:nvPr/>
        </p:nvSpPr>
        <p:spPr bwMode="auto">
          <a:xfrm>
            <a:off x="1920875" y="1785938"/>
            <a:ext cx="165893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/>
              <a:t>1’s</a:t>
            </a:r>
          </a:p>
        </p:txBody>
      </p:sp>
      <p:sp>
        <p:nvSpPr>
          <p:cNvPr id="165896" name="Line 9"/>
          <p:cNvSpPr>
            <a:spLocks noChangeShapeType="1"/>
          </p:cNvSpPr>
          <p:nvPr/>
        </p:nvSpPr>
        <p:spPr bwMode="auto">
          <a:xfrm rot="16200000" flipV="1">
            <a:off x="1300956" y="4047332"/>
            <a:ext cx="45227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97" name="Text Box 4"/>
          <p:cNvSpPr txBox="1">
            <a:spLocks noChangeArrowheads="1"/>
          </p:cNvSpPr>
          <p:nvPr/>
        </p:nvSpPr>
        <p:spPr bwMode="auto">
          <a:xfrm>
            <a:off x="3579813" y="1790700"/>
            <a:ext cx="16589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/>
              <a:t>10’s</a:t>
            </a:r>
          </a:p>
        </p:txBody>
      </p:sp>
      <p:sp>
        <p:nvSpPr>
          <p:cNvPr id="165898" name="Text Box 4"/>
          <p:cNvSpPr txBox="1">
            <a:spLocks noChangeArrowheads="1"/>
          </p:cNvSpPr>
          <p:nvPr/>
        </p:nvSpPr>
        <p:spPr bwMode="auto">
          <a:xfrm>
            <a:off x="5241925" y="1790700"/>
            <a:ext cx="16589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/>
              <a:t>100’s</a:t>
            </a:r>
          </a:p>
        </p:txBody>
      </p:sp>
      <p:sp>
        <p:nvSpPr>
          <p:cNvPr id="165899" name="Line 9"/>
          <p:cNvSpPr>
            <a:spLocks noChangeShapeType="1"/>
          </p:cNvSpPr>
          <p:nvPr/>
        </p:nvSpPr>
        <p:spPr bwMode="auto">
          <a:xfrm rot="16200000" flipV="1">
            <a:off x="2980531" y="4047332"/>
            <a:ext cx="45227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00" name="Line 9"/>
          <p:cNvSpPr>
            <a:spLocks noChangeShapeType="1"/>
          </p:cNvSpPr>
          <p:nvPr/>
        </p:nvSpPr>
        <p:spPr bwMode="auto">
          <a:xfrm rot="16200000" flipV="1">
            <a:off x="4626769" y="4052094"/>
            <a:ext cx="45227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01" name="TextBox 10"/>
          <p:cNvSpPr txBox="1">
            <a:spLocks noChangeArrowheads="1"/>
          </p:cNvSpPr>
          <p:nvPr/>
        </p:nvSpPr>
        <p:spPr bwMode="auto">
          <a:xfrm>
            <a:off x="1920875" y="2365375"/>
            <a:ext cx="164147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3600" dirty="0"/>
              <a:t>6</a:t>
            </a:r>
          </a:p>
          <a:p>
            <a:pPr algn="ctr"/>
            <a:r>
              <a:rPr lang="en-US" sz="3600" dirty="0"/>
              <a:t>12</a:t>
            </a:r>
          </a:p>
          <a:p>
            <a:pPr algn="ctr"/>
            <a:r>
              <a:rPr lang="en-US" sz="3600" dirty="0"/>
              <a:t>18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30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48</a:t>
            </a:r>
          </a:p>
        </p:txBody>
      </p:sp>
      <p:sp>
        <p:nvSpPr>
          <p:cNvPr id="16" name="TextBox 10"/>
          <p:cNvSpPr txBox="1">
            <a:spLocks noChangeArrowheads="1"/>
          </p:cNvSpPr>
          <p:nvPr/>
        </p:nvSpPr>
        <p:spPr bwMode="auto">
          <a:xfrm>
            <a:off x="3575050" y="2360613"/>
            <a:ext cx="1641475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3600"/>
              <a:t>60</a:t>
            </a:r>
          </a:p>
          <a:p>
            <a:pPr algn="ctr"/>
            <a:r>
              <a:rPr lang="en-US" sz="3600"/>
              <a:t>120</a:t>
            </a:r>
          </a:p>
          <a:p>
            <a:pPr algn="ctr"/>
            <a:r>
              <a:rPr lang="en-US" sz="3600"/>
              <a:t>180</a:t>
            </a:r>
          </a:p>
          <a:p>
            <a:pPr algn="ctr"/>
            <a:endParaRPr lang="en-US" sz="3600"/>
          </a:p>
          <a:p>
            <a:pPr algn="ctr"/>
            <a:r>
              <a:rPr lang="en-US" sz="3600"/>
              <a:t>300</a:t>
            </a:r>
          </a:p>
          <a:p>
            <a:pPr algn="ctr"/>
            <a:endParaRPr lang="en-US" sz="3600"/>
          </a:p>
          <a:p>
            <a:pPr algn="ctr"/>
            <a:r>
              <a:rPr lang="en-US" sz="3600"/>
              <a:t>480</a:t>
            </a:r>
          </a:p>
        </p:txBody>
      </p:sp>
      <p:sp>
        <p:nvSpPr>
          <p:cNvPr id="17" name="TextBox 10"/>
          <p:cNvSpPr txBox="1">
            <a:spLocks noChangeArrowheads="1"/>
          </p:cNvSpPr>
          <p:nvPr/>
        </p:nvSpPr>
        <p:spPr bwMode="auto">
          <a:xfrm>
            <a:off x="5233988" y="2360613"/>
            <a:ext cx="1641475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3600"/>
              <a:t>600</a:t>
            </a:r>
          </a:p>
          <a:p>
            <a:pPr algn="ctr"/>
            <a:r>
              <a:rPr lang="en-US" sz="3600"/>
              <a:t>1200</a:t>
            </a:r>
          </a:p>
          <a:p>
            <a:pPr algn="ctr"/>
            <a:r>
              <a:rPr lang="en-US" sz="3600"/>
              <a:t>1800</a:t>
            </a:r>
          </a:p>
          <a:p>
            <a:pPr algn="ctr"/>
            <a:endParaRPr lang="en-US" sz="3600"/>
          </a:p>
          <a:p>
            <a:pPr algn="ctr"/>
            <a:r>
              <a:rPr lang="en-US" sz="3600"/>
              <a:t>3000</a:t>
            </a:r>
          </a:p>
          <a:p>
            <a:pPr algn="ctr"/>
            <a:endParaRPr lang="en-US" sz="3600"/>
          </a:p>
          <a:p>
            <a:pPr algn="ctr"/>
            <a:r>
              <a:rPr lang="en-US" sz="3600"/>
              <a:t>4800</a:t>
            </a:r>
          </a:p>
        </p:txBody>
      </p:sp>
    </p:spTree>
    <p:extLst>
      <p:ext uri="{BB962C8B-B14F-4D97-AF65-F5344CB8AC3E}">
        <p14:creationId xmlns:p14="http://schemas.microsoft.com/office/powerpoint/2010/main" val="337559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23813"/>
            <a:ext cx="8001000" cy="990600"/>
          </a:xfrm>
        </p:spPr>
        <p:txBody>
          <a:bodyPr/>
          <a:lstStyle/>
          <a:p>
            <a:pPr>
              <a:defRPr/>
            </a:pPr>
            <a:r>
              <a:rPr lang="en-US" sz="5400" dirty="0" smtClean="0">
                <a:latin typeface="Arial" charset="0"/>
              </a:rPr>
              <a:t>338 </a:t>
            </a:r>
            <a:r>
              <a:rPr lang="en-US" sz="5400" dirty="0" smtClean="0">
                <a:latin typeface="Arial" charset="0"/>
                <a:cs typeface="Arial" charset="0"/>
              </a:rPr>
              <a:t>÷ 7</a:t>
            </a:r>
            <a:endParaRPr lang="en-US" sz="5400" dirty="0">
              <a:latin typeface="Arial" charset="0"/>
              <a:cs typeface="Arial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3124200" cy="44196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charset="0"/>
              <a:cs typeface="Arial" charset="0"/>
            </a:endParaRPr>
          </a:p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6713538" y="1268413"/>
            <a:ext cx="23907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 b="1" dirty="0" smtClean="0"/>
              <a:t>7 Groups</a:t>
            </a:r>
            <a:endParaRPr lang="en-US" sz="2800" b="1" dirty="0"/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822325" y="1135063"/>
            <a:ext cx="1920875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/>
              <a:t> 7</a:t>
            </a:r>
            <a:r>
              <a:rPr lang="en-US" sz="4800"/>
              <a:t>)</a:t>
            </a:r>
            <a:r>
              <a:rPr lang="en-US" sz="4000"/>
              <a:t> 338</a:t>
            </a:r>
          </a:p>
        </p:txBody>
      </p:sp>
      <p:sp>
        <p:nvSpPr>
          <p:cNvPr id="166918" name="Line 6"/>
          <p:cNvSpPr>
            <a:spLocks noChangeShapeType="1"/>
          </p:cNvSpPr>
          <p:nvPr/>
        </p:nvSpPr>
        <p:spPr bwMode="auto">
          <a:xfrm>
            <a:off x="1390650" y="1322388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19" name="Line 7"/>
          <p:cNvSpPr>
            <a:spLocks noChangeShapeType="1"/>
          </p:cNvSpPr>
          <p:nvPr/>
        </p:nvSpPr>
        <p:spPr bwMode="auto">
          <a:xfrm rot="16200000" flipV="1">
            <a:off x="900906" y="2807494"/>
            <a:ext cx="36845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20" name="Line 8"/>
          <p:cNvSpPr>
            <a:spLocks noChangeShapeType="1"/>
          </p:cNvSpPr>
          <p:nvPr/>
        </p:nvSpPr>
        <p:spPr bwMode="auto">
          <a:xfrm>
            <a:off x="5943600" y="218281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21" name="Line 9"/>
          <p:cNvSpPr>
            <a:spLocks noChangeShapeType="1"/>
          </p:cNvSpPr>
          <p:nvPr/>
        </p:nvSpPr>
        <p:spPr bwMode="auto">
          <a:xfrm rot="16200000" flipV="1">
            <a:off x="5177632" y="2909094"/>
            <a:ext cx="30718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799138" y="2193925"/>
            <a:ext cx="9144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1</a:t>
            </a:r>
          </a:p>
          <a:p>
            <a:pPr algn="ctr"/>
            <a:r>
              <a:rPr lang="en-US" sz="2800"/>
              <a:t>2</a:t>
            </a:r>
          </a:p>
          <a:p>
            <a:pPr algn="ctr"/>
            <a:r>
              <a:rPr lang="en-US" sz="2800"/>
              <a:t>3</a:t>
            </a:r>
          </a:p>
          <a:p>
            <a:pPr algn="ctr"/>
            <a:r>
              <a:rPr lang="en-US" sz="2800"/>
              <a:t>5</a:t>
            </a:r>
          </a:p>
          <a:p>
            <a:pPr algn="ctr"/>
            <a:r>
              <a:rPr lang="en-US" sz="2800"/>
              <a:t>10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775450" y="2189163"/>
            <a:ext cx="9144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7</a:t>
            </a:r>
          </a:p>
          <a:p>
            <a:pPr algn="ctr"/>
            <a:r>
              <a:rPr lang="en-US" sz="2800"/>
              <a:t>14</a:t>
            </a:r>
          </a:p>
          <a:p>
            <a:pPr algn="ctr"/>
            <a:r>
              <a:rPr lang="en-US" sz="2800"/>
              <a:t>21</a:t>
            </a:r>
          </a:p>
          <a:p>
            <a:pPr algn="ctr"/>
            <a:r>
              <a:rPr lang="en-US" sz="2800"/>
              <a:t>35</a:t>
            </a:r>
          </a:p>
          <a:p>
            <a:pPr algn="ctr"/>
            <a:r>
              <a:rPr lang="en-US" sz="2800"/>
              <a:t>70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69863" y="5841974"/>
            <a:ext cx="87518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I can make </a:t>
            </a:r>
            <a:r>
              <a:rPr lang="en-US" sz="3600" b="1" i="1" dirty="0" smtClean="0"/>
              <a:t>7 groups </a:t>
            </a:r>
            <a:r>
              <a:rPr lang="en-US" sz="3600" b="1" i="1" dirty="0"/>
              <a:t>of at least </a:t>
            </a:r>
            <a:r>
              <a:rPr lang="en-US" sz="3600" b="1" i="1" dirty="0" smtClean="0"/>
              <a:t>10.</a:t>
            </a:r>
            <a:endParaRPr lang="en-US" sz="3600" b="1" i="1" dirty="0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rot="-5400000">
            <a:off x="6350793" y="3085307"/>
            <a:ext cx="2690813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724775" y="2198688"/>
            <a:ext cx="9144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70</a:t>
            </a:r>
          </a:p>
          <a:p>
            <a:pPr algn="ctr"/>
            <a:r>
              <a:rPr lang="en-US" sz="2800"/>
              <a:t>140</a:t>
            </a:r>
          </a:p>
          <a:p>
            <a:pPr algn="ctr"/>
            <a:r>
              <a:rPr lang="en-US" sz="2800"/>
              <a:t>210</a:t>
            </a:r>
          </a:p>
          <a:p>
            <a:pPr algn="ctr"/>
            <a:r>
              <a:rPr lang="en-US" sz="2800"/>
              <a:t>350</a:t>
            </a:r>
          </a:p>
          <a:p>
            <a:pPr algn="ctr"/>
            <a:endParaRPr lang="en-US" sz="280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5100" y="5849912"/>
            <a:ext cx="87518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Can I make </a:t>
            </a:r>
            <a:r>
              <a:rPr lang="en-US" sz="3600" b="1" i="1" dirty="0" smtClean="0"/>
              <a:t>7 groups </a:t>
            </a:r>
            <a:r>
              <a:rPr lang="en-US" sz="3600" b="1" i="1" dirty="0"/>
              <a:t>of at least </a:t>
            </a:r>
            <a:r>
              <a:rPr lang="en-US" sz="3600" b="1" i="1" dirty="0" smtClean="0"/>
              <a:t>100?</a:t>
            </a:r>
            <a:endParaRPr lang="en-US" sz="3600" b="1" i="1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99828" y="5843345"/>
            <a:ext cx="79121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3600" b="1" i="1" dirty="0"/>
              <a:t>7</a:t>
            </a:r>
            <a:r>
              <a:rPr lang="en-US" sz="3600" b="1" i="1" dirty="0" smtClean="0"/>
              <a:t> groups </a:t>
            </a:r>
            <a:r>
              <a:rPr lang="en-US" sz="3600" b="1" i="1" dirty="0"/>
              <a:t>of </a:t>
            </a:r>
            <a:r>
              <a:rPr lang="en-US" sz="3600" b="1" i="1" dirty="0" smtClean="0"/>
              <a:t>1 ten </a:t>
            </a:r>
            <a:r>
              <a:rPr lang="en-US" sz="3600" b="1" i="1" dirty="0"/>
              <a:t>is 7 tens or ___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79413" y="5851283"/>
            <a:ext cx="84597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3600" b="1" i="1" dirty="0"/>
              <a:t>7</a:t>
            </a:r>
            <a:r>
              <a:rPr lang="en-US" sz="3600" b="1" i="1" dirty="0" smtClean="0"/>
              <a:t> </a:t>
            </a:r>
            <a:r>
              <a:rPr lang="en-US" sz="3600" b="1" i="1" dirty="0"/>
              <a:t>groups of </a:t>
            </a:r>
            <a:r>
              <a:rPr lang="en-US" sz="3600" b="1" i="1" dirty="0" smtClean="0"/>
              <a:t>3 </a:t>
            </a:r>
            <a:r>
              <a:rPr lang="en-US" sz="3600" b="1" i="1" dirty="0"/>
              <a:t>tens is __ tens or ___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01187" y="5804566"/>
            <a:ext cx="84597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3600" b="1" i="1" dirty="0" smtClean="0"/>
              <a:t>7 </a:t>
            </a:r>
            <a:r>
              <a:rPr lang="en-US" sz="3600" b="1" i="1" dirty="0"/>
              <a:t>groups of </a:t>
            </a:r>
            <a:r>
              <a:rPr lang="en-US" sz="3600" b="1" i="1" dirty="0" smtClean="0"/>
              <a:t>2 </a:t>
            </a:r>
            <a:r>
              <a:rPr lang="en-US" sz="3600" b="1" i="1" dirty="0"/>
              <a:t>tens is __ tens or ___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01187" y="5819080"/>
            <a:ext cx="84597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3600" b="1" i="1" dirty="0" smtClean="0"/>
              <a:t>7 </a:t>
            </a:r>
            <a:r>
              <a:rPr lang="en-US" sz="3600" b="1" i="1" dirty="0"/>
              <a:t>groups of </a:t>
            </a:r>
            <a:r>
              <a:rPr lang="en-US" sz="3600" b="1" i="1" dirty="0" smtClean="0"/>
              <a:t>5 </a:t>
            </a:r>
            <a:r>
              <a:rPr lang="en-US" sz="3600" b="1" i="1" dirty="0"/>
              <a:t>tens is __ tens or ___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6935788" y="1701800"/>
            <a:ext cx="18034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/>
              <a:t>1’s    10’s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0" y="5845149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3600" b="1" i="1" dirty="0"/>
              <a:t>So the answer is between 10 and 100</a:t>
            </a:r>
          </a:p>
        </p:txBody>
      </p: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 flipV="1">
            <a:off x="7724775" y="3598863"/>
            <a:ext cx="914400" cy="276225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2322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13" grpId="0" animBg="1"/>
      <p:bldP spid="15" grpId="0" build="allAtOnce"/>
      <p:bldP spid="16" grpId="0" build="allAtOnce"/>
      <p:bldP spid="18" grpId="0" build="allAtOnce"/>
      <p:bldP spid="19" grpId="0" build="allAtOnce"/>
      <p:bldP spid="21" grpId="0"/>
      <p:bldP spid="22" grpId="0" build="allAtOnce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23813"/>
            <a:ext cx="8001000" cy="990600"/>
          </a:xfrm>
        </p:spPr>
        <p:txBody>
          <a:bodyPr/>
          <a:lstStyle/>
          <a:p>
            <a:pPr>
              <a:defRPr/>
            </a:pPr>
            <a:r>
              <a:rPr lang="en-US" sz="5400" dirty="0" smtClean="0">
                <a:latin typeface="Arial" charset="0"/>
              </a:rPr>
              <a:t>338 </a:t>
            </a:r>
            <a:r>
              <a:rPr lang="en-US" sz="5400" dirty="0" smtClean="0">
                <a:latin typeface="Arial" charset="0"/>
                <a:cs typeface="Arial" charset="0"/>
              </a:rPr>
              <a:t>÷ 7</a:t>
            </a:r>
            <a:endParaRPr lang="en-US" sz="5400" dirty="0">
              <a:latin typeface="Arial" charset="0"/>
              <a:cs typeface="Arial" charset="0"/>
            </a:endParaRPr>
          </a:p>
        </p:txBody>
      </p:sp>
      <p:sp>
        <p:nvSpPr>
          <p:cNvPr id="167939" name="Text Box 4"/>
          <p:cNvSpPr txBox="1">
            <a:spLocks noChangeArrowheads="1"/>
          </p:cNvSpPr>
          <p:nvPr/>
        </p:nvSpPr>
        <p:spPr bwMode="auto">
          <a:xfrm>
            <a:off x="6713538" y="1268413"/>
            <a:ext cx="23907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 b="1" dirty="0" smtClean="0"/>
              <a:t>7 Groups</a:t>
            </a:r>
            <a:endParaRPr lang="en-US" sz="2800" b="1" dirty="0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822325" y="1200150"/>
            <a:ext cx="1920875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lnSpc>
                <a:spcPct val="90000"/>
              </a:lnSpc>
            </a:pPr>
            <a:r>
              <a:rPr lang="en-US" sz="3600"/>
              <a:t>7</a:t>
            </a:r>
            <a:r>
              <a:rPr lang="en-US" sz="4800"/>
              <a:t>)</a:t>
            </a:r>
            <a:r>
              <a:rPr lang="en-US" sz="4000"/>
              <a:t>  </a:t>
            </a:r>
            <a:r>
              <a:rPr lang="en-US" sz="3600"/>
              <a:t>338</a:t>
            </a:r>
          </a:p>
          <a:p>
            <a:pPr algn="r">
              <a:lnSpc>
                <a:spcPct val="90000"/>
              </a:lnSpc>
            </a:pPr>
            <a:r>
              <a:rPr lang="en-US" sz="3600" u="sng"/>
              <a:t>–210</a:t>
            </a:r>
          </a:p>
          <a:p>
            <a:pPr algn="r">
              <a:lnSpc>
                <a:spcPct val="90000"/>
              </a:lnSpc>
            </a:pPr>
            <a:r>
              <a:rPr lang="en-US" sz="3600"/>
              <a:t>128</a:t>
            </a:r>
          </a:p>
        </p:txBody>
      </p:sp>
      <p:sp>
        <p:nvSpPr>
          <p:cNvPr id="167941" name="Line 6"/>
          <p:cNvSpPr>
            <a:spLocks noChangeShapeType="1"/>
          </p:cNvSpPr>
          <p:nvPr/>
        </p:nvSpPr>
        <p:spPr bwMode="auto">
          <a:xfrm>
            <a:off x="1403350" y="1322388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942" name="Line 7"/>
          <p:cNvSpPr>
            <a:spLocks noChangeShapeType="1"/>
          </p:cNvSpPr>
          <p:nvPr/>
        </p:nvSpPr>
        <p:spPr bwMode="auto">
          <a:xfrm rot="16200000" flipV="1">
            <a:off x="900906" y="2807494"/>
            <a:ext cx="36845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943" name="Line 8"/>
          <p:cNvSpPr>
            <a:spLocks noChangeShapeType="1"/>
          </p:cNvSpPr>
          <p:nvPr/>
        </p:nvSpPr>
        <p:spPr bwMode="auto">
          <a:xfrm>
            <a:off x="5943600" y="218281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944" name="Line 9"/>
          <p:cNvSpPr>
            <a:spLocks noChangeShapeType="1"/>
          </p:cNvSpPr>
          <p:nvPr/>
        </p:nvSpPr>
        <p:spPr bwMode="auto">
          <a:xfrm rot="16200000" flipV="1">
            <a:off x="5177632" y="2909094"/>
            <a:ext cx="30718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945" name="TextBox 1"/>
          <p:cNvSpPr txBox="1">
            <a:spLocks noChangeArrowheads="1"/>
          </p:cNvSpPr>
          <p:nvPr/>
        </p:nvSpPr>
        <p:spPr bwMode="auto">
          <a:xfrm>
            <a:off x="5799138" y="2193925"/>
            <a:ext cx="9144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1</a:t>
            </a:r>
          </a:p>
          <a:p>
            <a:pPr algn="ctr"/>
            <a:r>
              <a:rPr lang="en-US" sz="2800"/>
              <a:t>2</a:t>
            </a:r>
          </a:p>
          <a:p>
            <a:pPr algn="ctr"/>
            <a:r>
              <a:rPr lang="en-US" sz="2800"/>
              <a:t>3</a:t>
            </a:r>
          </a:p>
          <a:p>
            <a:pPr algn="ctr"/>
            <a:r>
              <a:rPr lang="en-US" sz="2800"/>
              <a:t>5</a:t>
            </a:r>
          </a:p>
          <a:p>
            <a:pPr algn="ctr"/>
            <a:r>
              <a:rPr lang="en-US" sz="2800"/>
              <a:t>10</a:t>
            </a:r>
          </a:p>
        </p:txBody>
      </p:sp>
      <p:sp>
        <p:nvSpPr>
          <p:cNvPr id="167946" name="TextBox 10"/>
          <p:cNvSpPr txBox="1">
            <a:spLocks noChangeArrowheads="1"/>
          </p:cNvSpPr>
          <p:nvPr/>
        </p:nvSpPr>
        <p:spPr bwMode="auto">
          <a:xfrm>
            <a:off x="6775450" y="2189163"/>
            <a:ext cx="9144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7</a:t>
            </a:r>
          </a:p>
          <a:p>
            <a:pPr algn="ctr"/>
            <a:r>
              <a:rPr lang="en-US" sz="2800"/>
              <a:t>14</a:t>
            </a:r>
          </a:p>
          <a:p>
            <a:pPr algn="ctr"/>
            <a:r>
              <a:rPr lang="en-US" sz="2800"/>
              <a:t>21</a:t>
            </a:r>
          </a:p>
          <a:p>
            <a:pPr algn="ctr"/>
            <a:r>
              <a:rPr lang="en-US" sz="2800"/>
              <a:t>35</a:t>
            </a:r>
          </a:p>
          <a:p>
            <a:pPr algn="ctr"/>
            <a:r>
              <a:rPr lang="en-US" sz="2800"/>
              <a:t>70</a:t>
            </a:r>
          </a:p>
        </p:txBody>
      </p:sp>
      <p:sp>
        <p:nvSpPr>
          <p:cNvPr id="167947" name="Line 9"/>
          <p:cNvSpPr>
            <a:spLocks noChangeShapeType="1"/>
          </p:cNvSpPr>
          <p:nvPr/>
        </p:nvSpPr>
        <p:spPr bwMode="auto">
          <a:xfrm rot="-5400000">
            <a:off x="6350793" y="3085307"/>
            <a:ext cx="2690813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948" name="TextBox 13"/>
          <p:cNvSpPr txBox="1">
            <a:spLocks noChangeArrowheads="1"/>
          </p:cNvSpPr>
          <p:nvPr/>
        </p:nvSpPr>
        <p:spPr bwMode="auto">
          <a:xfrm>
            <a:off x="7724775" y="2198688"/>
            <a:ext cx="9144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70</a:t>
            </a:r>
          </a:p>
          <a:p>
            <a:pPr algn="ctr"/>
            <a:r>
              <a:rPr lang="en-US" sz="2800"/>
              <a:t>140</a:t>
            </a:r>
          </a:p>
          <a:p>
            <a:pPr algn="ctr"/>
            <a:r>
              <a:rPr lang="en-US" sz="2800"/>
              <a:t>210</a:t>
            </a:r>
          </a:p>
          <a:p>
            <a:pPr algn="ctr"/>
            <a:r>
              <a:rPr lang="en-US" sz="2800"/>
              <a:t>350</a:t>
            </a:r>
          </a:p>
          <a:p>
            <a:pPr algn="ctr"/>
            <a:endParaRPr lang="en-US" sz="2800"/>
          </a:p>
        </p:txBody>
      </p:sp>
      <p:sp>
        <p:nvSpPr>
          <p:cNvPr id="167949" name="Text Box 4"/>
          <p:cNvSpPr txBox="1">
            <a:spLocks noChangeArrowheads="1"/>
          </p:cNvSpPr>
          <p:nvPr/>
        </p:nvSpPr>
        <p:spPr bwMode="auto">
          <a:xfrm>
            <a:off x="6935788" y="1701800"/>
            <a:ext cx="18034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/>
              <a:t>1’s    10’s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17475" y="6033627"/>
            <a:ext cx="89868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7</a:t>
            </a:r>
            <a:r>
              <a:rPr lang="en-US" sz="3600" b="1" i="1" dirty="0" smtClean="0"/>
              <a:t> groups </a:t>
            </a:r>
            <a:r>
              <a:rPr lang="en-US" sz="3600" b="1" i="1" dirty="0"/>
              <a:t>of </a:t>
            </a:r>
            <a:r>
              <a:rPr lang="en-US" sz="3600" b="1" i="1" dirty="0" smtClean="0"/>
              <a:t>30 uses </a:t>
            </a:r>
            <a:r>
              <a:rPr lang="en-US" sz="3600" b="1" i="1" dirty="0"/>
              <a:t>___ pieces.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12713" y="6059488"/>
            <a:ext cx="8099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How many pieces are left?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09537" y="6096000"/>
            <a:ext cx="89947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200" b="1" i="1" dirty="0" smtClean="0"/>
              <a:t>Can I put any </a:t>
            </a:r>
            <a:r>
              <a:rPr lang="en-US" sz="3200" b="1" i="1" dirty="0"/>
              <a:t>more </a:t>
            </a:r>
            <a:r>
              <a:rPr lang="en-US" sz="3200" b="1" i="1" dirty="0" smtClean="0"/>
              <a:t>tens in each group?</a:t>
            </a:r>
            <a:endParaRPr lang="en-US" sz="3200" b="1" i="1" dirty="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809750" y="1795463"/>
            <a:ext cx="1084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/>
              <a:t>210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752725" y="1801813"/>
            <a:ext cx="8397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3600"/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325498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/>
      <p:bldP spid="25" grpId="1"/>
      <p:bldP spid="26" grpId="0"/>
      <p:bldP spid="28" grpId="0"/>
      <p:bldP spid="29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23813"/>
            <a:ext cx="8001000" cy="990600"/>
          </a:xfrm>
        </p:spPr>
        <p:txBody>
          <a:bodyPr/>
          <a:lstStyle/>
          <a:p>
            <a:pPr>
              <a:defRPr/>
            </a:pPr>
            <a:r>
              <a:rPr lang="en-US" sz="5400" dirty="0" smtClean="0">
                <a:latin typeface="Arial" charset="0"/>
              </a:rPr>
              <a:t>338 </a:t>
            </a:r>
            <a:r>
              <a:rPr lang="en-US" sz="5400" dirty="0" smtClean="0">
                <a:latin typeface="Arial" charset="0"/>
                <a:cs typeface="Arial" charset="0"/>
              </a:rPr>
              <a:t>÷ 7</a:t>
            </a:r>
            <a:endParaRPr lang="en-US" sz="5400" dirty="0">
              <a:latin typeface="Arial" charset="0"/>
              <a:cs typeface="Arial" charset="0"/>
            </a:endParaRPr>
          </a:p>
        </p:txBody>
      </p:sp>
      <p:sp>
        <p:nvSpPr>
          <p:cNvPr id="168963" name="Text Box 4"/>
          <p:cNvSpPr txBox="1">
            <a:spLocks noChangeArrowheads="1"/>
          </p:cNvSpPr>
          <p:nvPr/>
        </p:nvSpPr>
        <p:spPr bwMode="auto">
          <a:xfrm>
            <a:off x="6713538" y="1268413"/>
            <a:ext cx="23907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 b="1" dirty="0" smtClean="0"/>
              <a:t>7 Groups</a:t>
            </a:r>
            <a:endParaRPr lang="en-US" sz="2800" b="1" dirty="0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822325" y="1200150"/>
            <a:ext cx="1920875" cy="324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lnSpc>
                <a:spcPct val="90000"/>
              </a:lnSpc>
            </a:pPr>
            <a:r>
              <a:rPr lang="en-US" sz="3600"/>
              <a:t>7</a:t>
            </a:r>
            <a:r>
              <a:rPr lang="en-US" sz="4800"/>
              <a:t>)</a:t>
            </a:r>
            <a:r>
              <a:rPr lang="en-US" sz="4000"/>
              <a:t>  </a:t>
            </a:r>
            <a:r>
              <a:rPr lang="en-US" sz="3600"/>
              <a:t>338</a:t>
            </a:r>
          </a:p>
          <a:p>
            <a:pPr algn="r">
              <a:lnSpc>
                <a:spcPct val="90000"/>
              </a:lnSpc>
            </a:pPr>
            <a:r>
              <a:rPr lang="en-US" sz="3600" u="sng"/>
              <a:t>–210</a:t>
            </a:r>
          </a:p>
          <a:p>
            <a:pPr algn="r">
              <a:lnSpc>
                <a:spcPct val="90000"/>
              </a:lnSpc>
            </a:pPr>
            <a:r>
              <a:rPr lang="en-US" sz="3600"/>
              <a:t>128</a:t>
            </a:r>
          </a:p>
          <a:p>
            <a:pPr algn="r">
              <a:lnSpc>
                <a:spcPct val="90000"/>
              </a:lnSpc>
            </a:pPr>
            <a:r>
              <a:rPr lang="en-US" sz="3600" u="sng"/>
              <a:t>– 70</a:t>
            </a:r>
          </a:p>
          <a:p>
            <a:pPr algn="r">
              <a:lnSpc>
                <a:spcPct val="90000"/>
              </a:lnSpc>
            </a:pPr>
            <a:r>
              <a:rPr lang="en-US" sz="3600"/>
              <a:t>58</a:t>
            </a:r>
          </a:p>
          <a:p>
            <a:pPr algn="r">
              <a:lnSpc>
                <a:spcPct val="90000"/>
              </a:lnSpc>
            </a:pPr>
            <a:endParaRPr lang="en-US" sz="3600"/>
          </a:p>
        </p:txBody>
      </p:sp>
      <p:sp>
        <p:nvSpPr>
          <p:cNvPr id="168965" name="Line 6"/>
          <p:cNvSpPr>
            <a:spLocks noChangeShapeType="1"/>
          </p:cNvSpPr>
          <p:nvPr/>
        </p:nvSpPr>
        <p:spPr bwMode="auto">
          <a:xfrm>
            <a:off x="1403350" y="1322388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66" name="Line 7"/>
          <p:cNvSpPr>
            <a:spLocks noChangeShapeType="1"/>
          </p:cNvSpPr>
          <p:nvPr/>
        </p:nvSpPr>
        <p:spPr bwMode="auto">
          <a:xfrm rot="16200000" flipV="1">
            <a:off x="900906" y="2807494"/>
            <a:ext cx="36845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67" name="Line 8"/>
          <p:cNvSpPr>
            <a:spLocks noChangeShapeType="1"/>
          </p:cNvSpPr>
          <p:nvPr/>
        </p:nvSpPr>
        <p:spPr bwMode="auto">
          <a:xfrm>
            <a:off x="5943600" y="218281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68" name="Line 9"/>
          <p:cNvSpPr>
            <a:spLocks noChangeShapeType="1"/>
          </p:cNvSpPr>
          <p:nvPr/>
        </p:nvSpPr>
        <p:spPr bwMode="auto">
          <a:xfrm rot="16200000" flipV="1">
            <a:off x="5177632" y="2909094"/>
            <a:ext cx="30718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69" name="TextBox 1"/>
          <p:cNvSpPr txBox="1">
            <a:spLocks noChangeArrowheads="1"/>
          </p:cNvSpPr>
          <p:nvPr/>
        </p:nvSpPr>
        <p:spPr bwMode="auto">
          <a:xfrm>
            <a:off x="5799138" y="2193925"/>
            <a:ext cx="9144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1</a:t>
            </a:r>
          </a:p>
          <a:p>
            <a:pPr algn="ctr"/>
            <a:r>
              <a:rPr lang="en-US" sz="2800"/>
              <a:t>2</a:t>
            </a:r>
          </a:p>
          <a:p>
            <a:pPr algn="ctr"/>
            <a:r>
              <a:rPr lang="en-US" sz="2800"/>
              <a:t>3</a:t>
            </a:r>
          </a:p>
          <a:p>
            <a:pPr algn="ctr"/>
            <a:r>
              <a:rPr lang="en-US" sz="2800"/>
              <a:t>5</a:t>
            </a:r>
          </a:p>
          <a:p>
            <a:pPr algn="ctr"/>
            <a:r>
              <a:rPr lang="en-US" sz="2800"/>
              <a:t>10</a:t>
            </a:r>
          </a:p>
        </p:txBody>
      </p:sp>
      <p:sp>
        <p:nvSpPr>
          <p:cNvPr id="168970" name="TextBox 10"/>
          <p:cNvSpPr txBox="1">
            <a:spLocks noChangeArrowheads="1"/>
          </p:cNvSpPr>
          <p:nvPr/>
        </p:nvSpPr>
        <p:spPr bwMode="auto">
          <a:xfrm>
            <a:off x="6775450" y="2189163"/>
            <a:ext cx="9144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7</a:t>
            </a:r>
          </a:p>
          <a:p>
            <a:pPr algn="ctr"/>
            <a:r>
              <a:rPr lang="en-US" sz="2800"/>
              <a:t>14</a:t>
            </a:r>
          </a:p>
          <a:p>
            <a:pPr algn="ctr"/>
            <a:r>
              <a:rPr lang="en-US" sz="2800"/>
              <a:t>21</a:t>
            </a:r>
          </a:p>
          <a:p>
            <a:pPr algn="ctr"/>
            <a:r>
              <a:rPr lang="en-US" sz="2800"/>
              <a:t>35</a:t>
            </a:r>
          </a:p>
          <a:p>
            <a:pPr algn="ctr"/>
            <a:r>
              <a:rPr lang="en-US" sz="2800"/>
              <a:t>70</a:t>
            </a:r>
          </a:p>
        </p:txBody>
      </p:sp>
      <p:sp>
        <p:nvSpPr>
          <p:cNvPr id="168971" name="Line 9"/>
          <p:cNvSpPr>
            <a:spLocks noChangeShapeType="1"/>
          </p:cNvSpPr>
          <p:nvPr/>
        </p:nvSpPr>
        <p:spPr bwMode="auto">
          <a:xfrm rot="-5400000">
            <a:off x="6350793" y="3085307"/>
            <a:ext cx="2690813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2" name="TextBox 13"/>
          <p:cNvSpPr txBox="1">
            <a:spLocks noChangeArrowheads="1"/>
          </p:cNvSpPr>
          <p:nvPr/>
        </p:nvSpPr>
        <p:spPr bwMode="auto">
          <a:xfrm>
            <a:off x="7724775" y="2198688"/>
            <a:ext cx="9144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70</a:t>
            </a:r>
          </a:p>
          <a:p>
            <a:pPr algn="ctr"/>
            <a:r>
              <a:rPr lang="en-US" sz="2800"/>
              <a:t>140</a:t>
            </a:r>
          </a:p>
          <a:p>
            <a:pPr algn="ctr"/>
            <a:r>
              <a:rPr lang="en-US" sz="2800"/>
              <a:t>210</a:t>
            </a:r>
          </a:p>
          <a:p>
            <a:pPr algn="ctr"/>
            <a:r>
              <a:rPr lang="en-US" sz="2800"/>
              <a:t>350</a:t>
            </a:r>
          </a:p>
          <a:p>
            <a:pPr algn="ctr"/>
            <a:endParaRPr lang="en-US" sz="2800"/>
          </a:p>
        </p:txBody>
      </p:sp>
      <p:sp>
        <p:nvSpPr>
          <p:cNvPr id="168973" name="Text Box 4"/>
          <p:cNvSpPr txBox="1">
            <a:spLocks noChangeArrowheads="1"/>
          </p:cNvSpPr>
          <p:nvPr/>
        </p:nvSpPr>
        <p:spPr bwMode="auto">
          <a:xfrm>
            <a:off x="6935788" y="1701800"/>
            <a:ext cx="18034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/>
              <a:t>1’s    10’s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17475" y="6019113"/>
            <a:ext cx="89868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7</a:t>
            </a:r>
            <a:r>
              <a:rPr lang="en-US" sz="3600" b="1" i="1" dirty="0" smtClean="0"/>
              <a:t> groups </a:t>
            </a:r>
            <a:r>
              <a:rPr lang="en-US" sz="3600" b="1" i="1" dirty="0"/>
              <a:t>of </a:t>
            </a:r>
            <a:r>
              <a:rPr lang="en-US" sz="3600" b="1" i="1" dirty="0" smtClean="0"/>
              <a:t>10 uses </a:t>
            </a:r>
            <a:r>
              <a:rPr lang="en-US" sz="3600" b="1" i="1" dirty="0"/>
              <a:t>___ pieces.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12713" y="5983288"/>
            <a:ext cx="8099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How many pieces are left?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09538" y="6044625"/>
            <a:ext cx="88748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200" b="1" i="1" dirty="0" smtClean="0"/>
              <a:t>Can I put any </a:t>
            </a:r>
            <a:r>
              <a:rPr lang="en-US" sz="3200" b="1" i="1" dirty="0"/>
              <a:t>more </a:t>
            </a:r>
            <a:r>
              <a:rPr lang="en-US" sz="3200" b="1" i="1" dirty="0" smtClean="0"/>
              <a:t>tens in each group?</a:t>
            </a:r>
            <a:endParaRPr lang="en-US" sz="3200" b="1" i="1" dirty="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043113" y="2794000"/>
            <a:ext cx="10842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/>
              <a:t>70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757488" y="2790825"/>
            <a:ext cx="8397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3600"/>
              <a:t>10</a:t>
            </a:r>
          </a:p>
        </p:txBody>
      </p:sp>
      <p:sp>
        <p:nvSpPr>
          <p:cNvPr id="168979" name="TextBox 18"/>
          <p:cNvSpPr txBox="1">
            <a:spLocks noChangeArrowheads="1"/>
          </p:cNvSpPr>
          <p:nvPr/>
        </p:nvSpPr>
        <p:spPr bwMode="auto">
          <a:xfrm>
            <a:off x="2757488" y="1792288"/>
            <a:ext cx="841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3600"/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50332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/>
      <p:bldP spid="25" grpId="1"/>
      <p:bldP spid="26" grpId="0"/>
      <p:bldP spid="28" grpId="0"/>
      <p:bldP spid="28" grpId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Multiplication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457" y="1320800"/>
            <a:ext cx="7917543" cy="41656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What does 3 x 2 mean?</a:t>
            </a:r>
          </a:p>
          <a:p>
            <a:pPr lvl="1" eaLnBrk="1" hangingPunct="1">
              <a:spcBef>
                <a:spcPts val="1200"/>
              </a:spcBef>
              <a:defRPr/>
            </a:pPr>
            <a:r>
              <a:rPr lang="en-US" sz="4000" dirty="0" smtClean="0"/>
              <a:t>Repeated addition  2 + 2 + 2</a:t>
            </a:r>
          </a:p>
          <a:p>
            <a:pPr lvl="1" eaLnBrk="1" hangingPunct="1">
              <a:spcBef>
                <a:spcPts val="1200"/>
              </a:spcBef>
              <a:defRPr/>
            </a:pPr>
            <a:r>
              <a:rPr lang="en-US" sz="4000" dirty="0" smtClean="0"/>
              <a:t>Skip Counting by 2’s – 2, 4, 6</a:t>
            </a:r>
          </a:p>
          <a:p>
            <a:pPr lvl="1" eaLnBrk="1" hangingPunct="1">
              <a:spcBef>
                <a:spcPts val="1200"/>
              </a:spcBef>
              <a:defRPr/>
            </a:pPr>
            <a:r>
              <a:rPr lang="en-US" sz="4000" dirty="0" smtClean="0"/>
              <a:t>3 groups of 2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4000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1600" dirty="0" smtClean="0"/>
          </a:p>
        </p:txBody>
      </p:sp>
      <p:grpSp>
        <p:nvGrpSpPr>
          <p:cNvPr id="185355" name="Group 11"/>
          <p:cNvGrpSpPr>
            <a:grpSpLocks/>
          </p:cNvGrpSpPr>
          <p:nvPr/>
        </p:nvGrpSpPr>
        <p:grpSpPr bwMode="auto">
          <a:xfrm>
            <a:off x="4413250" y="4462463"/>
            <a:ext cx="1101725" cy="1277937"/>
            <a:chOff x="2715" y="1883"/>
            <a:chExt cx="694" cy="805"/>
          </a:xfrm>
        </p:grpSpPr>
        <p:sp>
          <p:nvSpPr>
            <p:cNvPr id="116749" name="Oval 12"/>
            <p:cNvSpPr>
              <a:spLocks noChangeArrowheads="1"/>
            </p:cNvSpPr>
            <p:nvPr/>
          </p:nvSpPr>
          <p:spPr bwMode="auto">
            <a:xfrm>
              <a:off x="2715" y="1883"/>
              <a:ext cx="694" cy="80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50" name="AutoShape 13"/>
            <p:cNvSpPr>
              <a:spLocks noChangeArrowheads="1"/>
            </p:cNvSpPr>
            <p:nvPr/>
          </p:nvSpPr>
          <p:spPr bwMode="auto">
            <a:xfrm>
              <a:off x="2896" y="1956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16751" name="AutoShape 14"/>
            <p:cNvSpPr>
              <a:spLocks noChangeArrowheads="1"/>
            </p:cNvSpPr>
            <p:nvPr/>
          </p:nvSpPr>
          <p:spPr bwMode="auto">
            <a:xfrm>
              <a:off x="2904" y="2319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85359" name="Group 15"/>
          <p:cNvGrpSpPr>
            <a:grpSpLocks/>
          </p:cNvGrpSpPr>
          <p:nvPr/>
        </p:nvGrpSpPr>
        <p:grpSpPr bwMode="auto">
          <a:xfrm>
            <a:off x="5734050" y="4462463"/>
            <a:ext cx="1101725" cy="1277937"/>
            <a:chOff x="2715" y="1883"/>
            <a:chExt cx="694" cy="805"/>
          </a:xfrm>
        </p:grpSpPr>
        <p:sp>
          <p:nvSpPr>
            <p:cNvPr id="116746" name="Oval 16"/>
            <p:cNvSpPr>
              <a:spLocks noChangeArrowheads="1"/>
            </p:cNvSpPr>
            <p:nvPr/>
          </p:nvSpPr>
          <p:spPr bwMode="auto">
            <a:xfrm>
              <a:off x="2715" y="1883"/>
              <a:ext cx="694" cy="80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7" name="AutoShape 17"/>
            <p:cNvSpPr>
              <a:spLocks noChangeArrowheads="1"/>
            </p:cNvSpPr>
            <p:nvPr/>
          </p:nvSpPr>
          <p:spPr bwMode="auto">
            <a:xfrm>
              <a:off x="2896" y="1956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16748" name="AutoShape 18"/>
            <p:cNvSpPr>
              <a:spLocks noChangeArrowheads="1"/>
            </p:cNvSpPr>
            <p:nvPr/>
          </p:nvSpPr>
          <p:spPr bwMode="auto">
            <a:xfrm>
              <a:off x="2904" y="2319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85363" name="Group 19"/>
          <p:cNvGrpSpPr>
            <a:grpSpLocks/>
          </p:cNvGrpSpPr>
          <p:nvPr/>
        </p:nvGrpSpPr>
        <p:grpSpPr bwMode="auto">
          <a:xfrm>
            <a:off x="7056438" y="4462463"/>
            <a:ext cx="1101725" cy="1277937"/>
            <a:chOff x="2715" y="1883"/>
            <a:chExt cx="694" cy="805"/>
          </a:xfrm>
        </p:grpSpPr>
        <p:sp>
          <p:nvSpPr>
            <p:cNvPr id="116743" name="Oval 20"/>
            <p:cNvSpPr>
              <a:spLocks noChangeArrowheads="1"/>
            </p:cNvSpPr>
            <p:nvPr/>
          </p:nvSpPr>
          <p:spPr bwMode="auto">
            <a:xfrm>
              <a:off x="2715" y="1883"/>
              <a:ext cx="694" cy="80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4" name="AutoShape 21"/>
            <p:cNvSpPr>
              <a:spLocks noChangeArrowheads="1"/>
            </p:cNvSpPr>
            <p:nvPr/>
          </p:nvSpPr>
          <p:spPr bwMode="auto">
            <a:xfrm>
              <a:off x="2896" y="1956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16745" name="AutoShape 22"/>
            <p:cNvSpPr>
              <a:spLocks noChangeArrowheads="1"/>
            </p:cNvSpPr>
            <p:nvPr/>
          </p:nvSpPr>
          <p:spPr bwMode="auto">
            <a:xfrm>
              <a:off x="2904" y="2319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303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23813"/>
            <a:ext cx="8001000" cy="990600"/>
          </a:xfrm>
        </p:spPr>
        <p:txBody>
          <a:bodyPr/>
          <a:lstStyle/>
          <a:p>
            <a:pPr>
              <a:defRPr/>
            </a:pPr>
            <a:r>
              <a:rPr lang="en-US" sz="5400" dirty="0" smtClean="0">
                <a:latin typeface="Arial" charset="0"/>
              </a:rPr>
              <a:t>338 </a:t>
            </a:r>
            <a:r>
              <a:rPr lang="en-US" sz="5400" dirty="0" smtClean="0">
                <a:latin typeface="Arial" charset="0"/>
                <a:cs typeface="Arial" charset="0"/>
              </a:rPr>
              <a:t>÷ 7</a:t>
            </a:r>
            <a:endParaRPr lang="en-US" sz="5400" dirty="0">
              <a:latin typeface="Arial" charset="0"/>
              <a:cs typeface="Arial" charset="0"/>
            </a:endParaRPr>
          </a:p>
        </p:txBody>
      </p:sp>
      <p:sp>
        <p:nvSpPr>
          <p:cNvPr id="169987" name="Text Box 4"/>
          <p:cNvSpPr txBox="1">
            <a:spLocks noChangeArrowheads="1"/>
          </p:cNvSpPr>
          <p:nvPr/>
        </p:nvSpPr>
        <p:spPr bwMode="auto">
          <a:xfrm>
            <a:off x="6713538" y="1268413"/>
            <a:ext cx="23907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 b="1" dirty="0" smtClean="0"/>
              <a:t>7 Groups</a:t>
            </a:r>
            <a:endParaRPr lang="en-US" sz="2800" b="1" dirty="0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822325" y="1200150"/>
            <a:ext cx="1920875" cy="424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lnSpc>
                <a:spcPct val="90000"/>
              </a:lnSpc>
            </a:pPr>
            <a:r>
              <a:rPr lang="en-US" sz="3600" dirty="0"/>
              <a:t>7</a:t>
            </a:r>
            <a:r>
              <a:rPr lang="en-US" sz="4800" dirty="0"/>
              <a:t>)</a:t>
            </a:r>
            <a:r>
              <a:rPr lang="en-US" sz="4000" dirty="0"/>
              <a:t>  </a:t>
            </a:r>
            <a:r>
              <a:rPr lang="en-US" sz="3600" dirty="0"/>
              <a:t>338</a:t>
            </a:r>
          </a:p>
          <a:p>
            <a:pPr algn="r">
              <a:lnSpc>
                <a:spcPct val="90000"/>
              </a:lnSpc>
            </a:pPr>
            <a:r>
              <a:rPr lang="en-US" sz="3600" u="sng" dirty="0"/>
              <a:t>–210</a:t>
            </a:r>
          </a:p>
          <a:p>
            <a:pPr algn="r">
              <a:lnSpc>
                <a:spcPct val="90000"/>
              </a:lnSpc>
            </a:pPr>
            <a:r>
              <a:rPr lang="en-US" sz="3600" dirty="0"/>
              <a:t>128</a:t>
            </a:r>
          </a:p>
          <a:p>
            <a:pPr algn="r">
              <a:lnSpc>
                <a:spcPct val="90000"/>
              </a:lnSpc>
            </a:pPr>
            <a:r>
              <a:rPr lang="en-US" sz="3600" u="sng" dirty="0"/>
              <a:t>– 70</a:t>
            </a:r>
          </a:p>
          <a:p>
            <a:pPr algn="r">
              <a:lnSpc>
                <a:spcPct val="90000"/>
              </a:lnSpc>
            </a:pPr>
            <a:r>
              <a:rPr lang="en-US" sz="3600" dirty="0"/>
              <a:t>58</a:t>
            </a:r>
          </a:p>
          <a:p>
            <a:pPr algn="r">
              <a:lnSpc>
                <a:spcPct val="90000"/>
              </a:lnSpc>
            </a:pPr>
            <a:r>
              <a:rPr lang="en-US" sz="3600" u="sng" dirty="0"/>
              <a:t>– 35</a:t>
            </a:r>
          </a:p>
          <a:p>
            <a:pPr algn="r">
              <a:lnSpc>
                <a:spcPct val="90000"/>
              </a:lnSpc>
            </a:pPr>
            <a:r>
              <a:rPr lang="en-US" sz="3600" dirty="0"/>
              <a:t>23</a:t>
            </a:r>
          </a:p>
          <a:p>
            <a:pPr algn="r">
              <a:lnSpc>
                <a:spcPct val="90000"/>
              </a:lnSpc>
            </a:pPr>
            <a:endParaRPr lang="en-US" sz="3600" dirty="0"/>
          </a:p>
        </p:txBody>
      </p:sp>
      <p:sp>
        <p:nvSpPr>
          <p:cNvPr id="169989" name="Line 6"/>
          <p:cNvSpPr>
            <a:spLocks noChangeShapeType="1"/>
          </p:cNvSpPr>
          <p:nvPr/>
        </p:nvSpPr>
        <p:spPr bwMode="auto">
          <a:xfrm>
            <a:off x="1403350" y="1322388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0" name="Line 7"/>
          <p:cNvSpPr>
            <a:spLocks noChangeShapeType="1"/>
          </p:cNvSpPr>
          <p:nvPr/>
        </p:nvSpPr>
        <p:spPr bwMode="auto">
          <a:xfrm rot="-5400000">
            <a:off x="345281" y="3363119"/>
            <a:ext cx="47958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1" name="Line 8"/>
          <p:cNvSpPr>
            <a:spLocks noChangeShapeType="1"/>
          </p:cNvSpPr>
          <p:nvPr/>
        </p:nvSpPr>
        <p:spPr bwMode="auto">
          <a:xfrm>
            <a:off x="5943600" y="218281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2" name="Line 9"/>
          <p:cNvSpPr>
            <a:spLocks noChangeShapeType="1"/>
          </p:cNvSpPr>
          <p:nvPr/>
        </p:nvSpPr>
        <p:spPr bwMode="auto">
          <a:xfrm rot="16200000" flipV="1">
            <a:off x="5177632" y="2909094"/>
            <a:ext cx="30718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3" name="TextBox 1"/>
          <p:cNvSpPr txBox="1">
            <a:spLocks noChangeArrowheads="1"/>
          </p:cNvSpPr>
          <p:nvPr/>
        </p:nvSpPr>
        <p:spPr bwMode="auto">
          <a:xfrm>
            <a:off x="5799138" y="2193925"/>
            <a:ext cx="9144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1</a:t>
            </a:r>
          </a:p>
          <a:p>
            <a:pPr algn="ctr"/>
            <a:r>
              <a:rPr lang="en-US" sz="2800"/>
              <a:t>2</a:t>
            </a:r>
          </a:p>
          <a:p>
            <a:pPr algn="ctr"/>
            <a:r>
              <a:rPr lang="en-US" sz="2800"/>
              <a:t>3</a:t>
            </a:r>
          </a:p>
          <a:p>
            <a:pPr algn="ctr"/>
            <a:r>
              <a:rPr lang="en-US" sz="2800"/>
              <a:t>5</a:t>
            </a:r>
          </a:p>
          <a:p>
            <a:pPr algn="ctr"/>
            <a:r>
              <a:rPr lang="en-US" sz="2800"/>
              <a:t>10</a:t>
            </a:r>
          </a:p>
        </p:txBody>
      </p:sp>
      <p:sp>
        <p:nvSpPr>
          <p:cNvPr id="169994" name="TextBox 10"/>
          <p:cNvSpPr txBox="1">
            <a:spLocks noChangeArrowheads="1"/>
          </p:cNvSpPr>
          <p:nvPr/>
        </p:nvSpPr>
        <p:spPr bwMode="auto">
          <a:xfrm>
            <a:off x="6775450" y="2189163"/>
            <a:ext cx="9144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7</a:t>
            </a:r>
          </a:p>
          <a:p>
            <a:pPr algn="ctr"/>
            <a:r>
              <a:rPr lang="en-US" sz="2800"/>
              <a:t>14</a:t>
            </a:r>
          </a:p>
          <a:p>
            <a:pPr algn="ctr"/>
            <a:r>
              <a:rPr lang="en-US" sz="2800"/>
              <a:t>21</a:t>
            </a:r>
          </a:p>
          <a:p>
            <a:pPr algn="ctr"/>
            <a:r>
              <a:rPr lang="en-US" sz="2800"/>
              <a:t>35</a:t>
            </a:r>
          </a:p>
          <a:p>
            <a:pPr algn="ctr"/>
            <a:r>
              <a:rPr lang="en-US" sz="2800"/>
              <a:t>70</a:t>
            </a:r>
          </a:p>
        </p:txBody>
      </p:sp>
      <p:sp>
        <p:nvSpPr>
          <p:cNvPr id="169995" name="Line 9"/>
          <p:cNvSpPr>
            <a:spLocks noChangeShapeType="1"/>
          </p:cNvSpPr>
          <p:nvPr/>
        </p:nvSpPr>
        <p:spPr bwMode="auto">
          <a:xfrm rot="-5400000">
            <a:off x="6350793" y="3085307"/>
            <a:ext cx="2690813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6" name="TextBox 13"/>
          <p:cNvSpPr txBox="1">
            <a:spLocks noChangeArrowheads="1"/>
          </p:cNvSpPr>
          <p:nvPr/>
        </p:nvSpPr>
        <p:spPr bwMode="auto">
          <a:xfrm>
            <a:off x="7724775" y="2198688"/>
            <a:ext cx="9144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70</a:t>
            </a:r>
          </a:p>
          <a:p>
            <a:pPr algn="ctr"/>
            <a:r>
              <a:rPr lang="en-US" sz="2800"/>
              <a:t>140</a:t>
            </a:r>
          </a:p>
          <a:p>
            <a:pPr algn="ctr"/>
            <a:r>
              <a:rPr lang="en-US" sz="2800"/>
              <a:t>210</a:t>
            </a:r>
          </a:p>
          <a:p>
            <a:pPr algn="ctr"/>
            <a:r>
              <a:rPr lang="en-US" sz="2800"/>
              <a:t>350</a:t>
            </a:r>
          </a:p>
          <a:p>
            <a:pPr algn="ctr"/>
            <a:endParaRPr lang="en-US" sz="2800"/>
          </a:p>
        </p:txBody>
      </p:sp>
      <p:sp>
        <p:nvSpPr>
          <p:cNvPr id="169997" name="Text Box 4"/>
          <p:cNvSpPr txBox="1">
            <a:spLocks noChangeArrowheads="1"/>
          </p:cNvSpPr>
          <p:nvPr/>
        </p:nvSpPr>
        <p:spPr bwMode="auto">
          <a:xfrm>
            <a:off x="6935788" y="1701800"/>
            <a:ext cx="18034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/>
              <a:t>1’s    10’s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17475" y="5946543"/>
            <a:ext cx="89868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7</a:t>
            </a:r>
            <a:r>
              <a:rPr lang="en-US" sz="3600" b="1" i="1" dirty="0" smtClean="0"/>
              <a:t> </a:t>
            </a:r>
            <a:r>
              <a:rPr lang="en-US" sz="3600" b="1" i="1" dirty="0"/>
              <a:t>groups of 5</a:t>
            </a:r>
            <a:r>
              <a:rPr lang="en-US" sz="3600" b="1" i="1" dirty="0" smtClean="0"/>
              <a:t> </a:t>
            </a:r>
            <a:r>
              <a:rPr lang="en-US" sz="3600" b="1" i="1" dirty="0"/>
              <a:t>uses ___ pieces.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12713" y="5944280"/>
            <a:ext cx="8099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How many pieces are left?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09538" y="5998485"/>
            <a:ext cx="8986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200" b="1" i="1" dirty="0" smtClean="0"/>
              <a:t>Can I put any </a:t>
            </a:r>
            <a:r>
              <a:rPr lang="en-US" sz="3200" b="1" i="1" dirty="0"/>
              <a:t>more </a:t>
            </a:r>
            <a:r>
              <a:rPr lang="en-US" sz="3200" b="1" i="1" dirty="0" smtClean="0"/>
              <a:t>ones in each group?</a:t>
            </a:r>
            <a:endParaRPr lang="en-US" sz="3200" b="1" i="1" dirty="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057777" y="3788986"/>
            <a:ext cx="901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dirty="0"/>
              <a:t>35</a:t>
            </a:r>
          </a:p>
        </p:txBody>
      </p:sp>
      <p:sp>
        <p:nvSpPr>
          <p:cNvPr id="170002" name="TextBox 17"/>
          <p:cNvSpPr txBox="1">
            <a:spLocks noChangeArrowheads="1"/>
          </p:cNvSpPr>
          <p:nvPr/>
        </p:nvSpPr>
        <p:spPr bwMode="auto">
          <a:xfrm>
            <a:off x="2757488" y="2790825"/>
            <a:ext cx="8397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3600"/>
              <a:t>10</a:t>
            </a:r>
          </a:p>
        </p:txBody>
      </p:sp>
      <p:sp>
        <p:nvSpPr>
          <p:cNvPr id="170003" name="TextBox 18"/>
          <p:cNvSpPr txBox="1">
            <a:spLocks noChangeArrowheads="1"/>
          </p:cNvSpPr>
          <p:nvPr/>
        </p:nvSpPr>
        <p:spPr bwMode="auto">
          <a:xfrm>
            <a:off x="2757488" y="1792288"/>
            <a:ext cx="841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3600"/>
              <a:t>30</a:t>
            </a:r>
          </a:p>
        </p:txBody>
      </p:sp>
      <p:sp>
        <p:nvSpPr>
          <p:cNvPr id="170004" name="TextBox 21"/>
          <p:cNvSpPr txBox="1">
            <a:spLocks noChangeArrowheads="1"/>
          </p:cNvSpPr>
          <p:nvPr/>
        </p:nvSpPr>
        <p:spPr bwMode="auto">
          <a:xfrm>
            <a:off x="2760663" y="3770313"/>
            <a:ext cx="841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3600"/>
              <a:t>5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09538" y="5997337"/>
            <a:ext cx="8986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200" b="1" i="1" dirty="0"/>
              <a:t>How many </a:t>
            </a:r>
            <a:r>
              <a:rPr lang="en-US" sz="3200" b="1" i="1" dirty="0" smtClean="0"/>
              <a:t>ones can I put in each group?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7628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/>
      <p:bldP spid="25" grpId="1"/>
      <p:bldP spid="26" grpId="0"/>
      <p:bldP spid="28" grpId="0"/>
      <p:bldP spid="28" grpId="1"/>
      <p:bldP spid="170004" grpId="0"/>
      <p:bldP spid="22" grpId="0"/>
      <p:bldP spid="22" grpId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23813"/>
            <a:ext cx="8001000" cy="990600"/>
          </a:xfrm>
        </p:spPr>
        <p:txBody>
          <a:bodyPr/>
          <a:lstStyle/>
          <a:p>
            <a:pPr>
              <a:defRPr/>
            </a:pPr>
            <a:r>
              <a:rPr lang="en-US" sz="5400" dirty="0" smtClean="0">
                <a:latin typeface="Arial" charset="0"/>
              </a:rPr>
              <a:t>338 </a:t>
            </a:r>
            <a:r>
              <a:rPr lang="en-US" sz="5400" dirty="0" smtClean="0">
                <a:latin typeface="Arial" charset="0"/>
                <a:cs typeface="Arial" charset="0"/>
              </a:rPr>
              <a:t>÷ 7</a:t>
            </a:r>
            <a:endParaRPr lang="en-US" sz="5400" dirty="0">
              <a:latin typeface="Arial" charset="0"/>
              <a:cs typeface="Arial" charset="0"/>
            </a:endParaRPr>
          </a:p>
        </p:txBody>
      </p:sp>
      <p:sp>
        <p:nvSpPr>
          <p:cNvPr id="171011" name="Text Box 4"/>
          <p:cNvSpPr txBox="1">
            <a:spLocks noChangeArrowheads="1"/>
          </p:cNvSpPr>
          <p:nvPr/>
        </p:nvSpPr>
        <p:spPr bwMode="auto">
          <a:xfrm>
            <a:off x="6713538" y="1268413"/>
            <a:ext cx="23907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 b="1" dirty="0" smtClean="0"/>
              <a:t>7 Groups</a:t>
            </a:r>
            <a:endParaRPr lang="en-US" sz="2800" b="1" dirty="0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822325" y="1200150"/>
            <a:ext cx="1920875" cy="524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lnSpc>
                <a:spcPct val="90000"/>
              </a:lnSpc>
            </a:pPr>
            <a:r>
              <a:rPr lang="en-US" sz="3600"/>
              <a:t>7</a:t>
            </a:r>
            <a:r>
              <a:rPr lang="en-US" sz="4800"/>
              <a:t>)</a:t>
            </a:r>
            <a:r>
              <a:rPr lang="en-US" sz="4000"/>
              <a:t>  </a:t>
            </a:r>
            <a:r>
              <a:rPr lang="en-US" sz="3600"/>
              <a:t>338</a:t>
            </a:r>
          </a:p>
          <a:p>
            <a:pPr algn="r">
              <a:lnSpc>
                <a:spcPct val="90000"/>
              </a:lnSpc>
            </a:pPr>
            <a:r>
              <a:rPr lang="en-US" sz="3600" u="sng"/>
              <a:t>–210</a:t>
            </a:r>
          </a:p>
          <a:p>
            <a:pPr algn="r">
              <a:lnSpc>
                <a:spcPct val="90000"/>
              </a:lnSpc>
            </a:pPr>
            <a:r>
              <a:rPr lang="en-US" sz="3600"/>
              <a:t>128</a:t>
            </a:r>
          </a:p>
          <a:p>
            <a:pPr algn="r">
              <a:lnSpc>
                <a:spcPct val="90000"/>
              </a:lnSpc>
            </a:pPr>
            <a:r>
              <a:rPr lang="en-US" sz="3600" u="sng"/>
              <a:t>– 70</a:t>
            </a:r>
          </a:p>
          <a:p>
            <a:pPr algn="r">
              <a:lnSpc>
                <a:spcPct val="90000"/>
              </a:lnSpc>
            </a:pPr>
            <a:r>
              <a:rPr lang="en-US" sz="3600"/>
              <a:t>58</a:t>
            </a:r>
          </a:p>
          <a:p>
            <a:pPr algn="r">
              <a:lnSpc>
                <a:spcPct val="90000"/>
              </a:lnSpc>
            </a:pPr>
            <a:r>
              <a:rPr lang="en-US" sz="3600" u="sng"/>
              <a:t>– 35</a:t>
            </a:r>
          </a:p>
          <a:p>
            <a:pPr algn="r">
              <a:lnSpc>
                <a:spcPct val="90000"/>
              </a:lnSpc>
            </a:pPr>
            <a:r>
              <a:rPr lang="en-US" sz="3600"/>
              <a:t>23</a:t>
            </a:r>
          </a:p>
          <a:p>
            <a:pPr algn="r">
              <a:lnSpc>
                <a:spcPct val="90000"/>
              </a:lnSpc>
            </a:pPr>
            <a:r>
              <a:rPr lang="en-US" sz="3600" u="sng"/>
              <a:t>– 21</a:t>
            </a:r>
          </a:p>
          <a:p>
            <a:pPr algn="r">
              <a:lnSpc>
                <a:spcPct val="90000"/>
              </a:lnSpc>
            </a:pPr>
            <a:r>
              <a:rPr lang="en-US" sz="3600"/>
              <a:t>2</a:t>
            </a:r>
          </a:p>
          <a:p>
            <a:pPr algn="r">
              <a:lnSpc>
                <a:spcPct val="90000"/>
              </a:lnSpc>
            </a:pPr>
            <a:endParaRPr lang="en-US" sz="3600"/>
          </a:p>
        </p:txBody>
      </p:sp>
      <p:sp>
        <p:nvSpPr>
          <p:cNvPr id="171013" name="Line 6"/>
          <p:cNvSpPr>
            <a:spLocks noChangeShapeType="1"/>
          </p:cNvSpPr>
          <p:nvPr/>
        </p:nvSpPr>
        <p:spPr bwMode="auto">
          <a:xfrm>
            <a:off x="1403350" y="1322388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14" name="Line 7"/>
          <p:cNvSpPr>
            <a:spLocks noChangeShapeType="1"/>
          </p:cNvSpPr>
          <p:nvPr/>
        </p:nvSpPr>
        <p:spPr bwMode="auto">
          <a:xfrm rot="-5400000">
            <a:off x="345281" y="3363119"/>
            <a:ext cx="47958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15" name="Line 8"/>
          <p:cNvSpPr>
            <a:spLocks noChangeShapeType="1"/>
          </p:cNvSpPr>
          <p:nvPr/>
        </p:nvSpPr>
        <p:spPr bwMode="auto">
          <a:xfrm>
            <a:off x="5943600" y="218281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16" name="Line 9"/>
          <p:cNvSpPr>
            <a:spLocks noChangeShapeType="1"/>
          </p:cNvSpPr>
          <p:nvPr/>
        </p:nvSpPr>
        <p:spPr bwMode="auto">
          <a:xfrm rot="16200000" flipV="1">
            <a:off x="5177632" y="2909094"/>
            <a:ext cx="30718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17" name="TextBox 1"/>
          <p:cNvSpPr txBox="1">
            <a:spLocks noChangeArrowheads="1"/>
          </p:cNvSpPr>
          <p:nvPr/>
        </p:nvSpPr>
        <p:spPr bwMode="auto">
          <a:xfrm>
            <a:off x="5799138" y="2193925"/>
            <a:ext cx="9144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1</a:t>
            </a:r>
          </a:p>
          <a:p>
            <a:pPr algn="ctr"/>
            <a:r>
              <a:rPr lang="en-US" sz="2800"/>
              <a:t>2</a:t>
            </a:r>
          </a:p>
          <a:p>
            <a:pPr algn="ctr"/>
            <a:r>
              <a:rPr lang="en-US" sz="2800"/>
              <a:t>3</a:t>
            </a:r>
          </a:p>
          <a:p>
            <a:pPr algn="ctr"/>
            <a:r>
              <a:rPr lang="en-US" sz="2800"/>
              <a:t>5</a:t>
            </a:r>
          </a:p>
          <a:p>
            <a:pPr algn="ctr"/>
            <a:r>
              <a:rPr lang="en-US" sz="2800"/>
              <a:t>10</a:t>
            </a:r>
          </a:p>
        </p:txBody>
      </p:sp>
      <p:sp>
        <p:nvSpPr>
          <p:cNvPr id="171018" name="TextBox 10"/>
          <p:cNvSpPr txBox="1">
            <a:spLocks noChangeArrowheads="1"/>
          </p:cNvSpPr>
          <p:nvPr/>
        </p:nvSpPr>
        <p:spPr bwMode="auto">
          <a:xfrm>
            <a:off x="6775450" y="2189163"/>
            <a:ext cx="9144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7</a:t>
            </a:r>
          </a:p>
          <a:p>
            <a:pPr algn="ctr"/>
            <a:r>
              <a:rPr lang="en-US" sz="2800"/>
              <a:t>14</a:t>
            </a:r>
          </a:p>
          <a:p>
            <a:pPr algn="ctr"/>
            <a:r>
              <a:rPr lang="en-US" sz="2800"/>
              <a:t>21</a:t>
            </a:r>
          </a:p>
          <a:p>
            <a:pPr algn="ctr"/>
            <a:r>
              <a:rPr lang="en-US" sz="2800"/>
              <a:t>35</a:t>
            </a:r>
          </a:p>
          <a:p>
            <a:pPr algn="ctr"/>
            <a:r>
              <a:rPr lang="en-US" sz="2800"/>
              <a:t>70</a:t>
            </a:r>
          </a:p>
        </p:txBody>
      </p:sp>
      <p:sp>
        <p:nvSpPr>
          <p:cNvPr id="171019" name="Line 9"/>
          <p:cNvSpPr>
            <a:spLocks noChangeShapeType="1"/>
          </p:cNvSpPr>
          <p:nvPr/>
        </p:nvSpPr>
        <p:spPr bwMode="auto">
          <a:xfrm rot="-5400000">
            <a:off x="6350793" y="3085307"/>
            <a:ext cx="2690813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20" name="TextBox 13"/>
          <p:cNvSpPr txBox="1">
            <a:spLocks noChangeArrowheads="1"/>
          </p:cNvSpPr>
          <p:nvPr/>
        </p:nvSpPr>
        <p:spPr bwMode="auto">
          <a:xfrm>
            <a:off x="7724775" y="2198688"/>
            <a:ext cx="9144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70</a:t>
            </a:r>
          </a:p>
          <a:p>
            <a:pPr algn="ctr"/>
            <a:r>
              <a:rPr lang="en-US" sz="2800"/>
              <a:t>140</a:t>
            </a:r>
          </a:p>
          <a:p>
            <a:pPr algn="ctr"/>
            <a:r>
              <a:rPr lang="en-US" sz="2800"/>
              <a:t>210</a:t>
            </a:r>
          </a:p>
          <a:p>
            <a:pPr algn="ctr"/>
            <a:r>
              <a:rPr lang="en-US" sz="2800"/>
              <a:t>350</a:t>
            </a:r>
          </a:p>
          <a:p>
            <a:pPr algn="ctr"/>
            <a:endParaRPr lang="en-US" sz="2800"/>
          </a:p>
        </p:txBody>
      </p:sp>
      <p:sp>
        <p:nvSpPr>
          <p:cNvPr id="171021" name="Text Box 4"/>
          <p:cNvSpPr txBox="1">
            <a:spLocks noChangeArrowheads="1"/>
          </p:cNvSpPr>
          <p:nvPr/>
        </p:nvSpPr>
        <p:spPr bwMode="auto">
          <a:xfrm>
            <a:off x="6935788" y="1701800"/>
            <a:ext cx="18034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/>
              <a:t>1’s    10’s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17475" y="5990764"/>
            <a:ext cx="89868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7</a:t>
            </a:r>
            <a:r>
              <a:rPr lang="en-US" sz="3600" b="1" i="1" dirty="0" smtClean="0"/>
              <a:t> </a:t>
            </a:r>
            <a:r>
              <a:rPr lang="en-US" sz="3600" b="1" i="1" dirty="0"/>
              <a:t>groups of </a:t>
            </a:r>
            <a:r>
              <a:rPr lang="en-US" sz="3600" b="1" i="1" dirty="0" smtClean="0"/>
              <a:t>3 </a:t>
            </a:r>
            <a:r>
              <a:rPr lang="en-US" sz="3600" b="1" i="1" dirty="0"/>
              <a:t>uses ___ pieces.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12713" y="5987822"/>
            <a:ext cx="8099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How many pieces are left?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09538" y="6042027"/>
            <a:ext cx="88312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200" b="1" i="1" dirty="0" smtClean="0"/>
              <a:t>Can I put any </a:t>
            </a:r>
            <a:r>
              <a:rPr lang="en-US" sz="3200" b="1" i="1" dirty="0"/>
              <a:t>more </a:t>
            </a:r>
            <a:r>
              <a:rPr lang="en-US" sz="3200" b="1" i="1" dirty="0" smtClean="0"/>
              <a:t>ones in each group?</a:t>
            </a:r>
            <a:endParaRPr lang="en-US" sz="3200" b="1" i="1" dirty="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068513" y="4765675"/>
            <a:ext cx="901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/>
              <a:t>21</a:t>
            </a:r>
          </a:p>
        </p:txBody>
      </p:sp>
      <p:sp>
        <p:nvSpPr>
          <p:cNvPr id="171026" name="TextBox 17"/>
          <p:cNvSpPr txBox="1">
            <a:spLocks noChangeArrowheads="1"/>
          </p:cNvSpPr>
          <p:nvPr/>
        </p:nvSpPr>
        <p:spPr bwMode="auto">
          <a:xfrm>
            <a:off x="2757488" y="2790825"/>
            <a:ext cx="8397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3600"/>
              <a:t>10</a:t>
            </a:r>
          </a:p>
        </p:txBody>
      </p:sp>
      <p:sp>
        <p:nvSpPr>
          <p:cNvPr id="171027" name="TextBox 18"/>
          <p:cNvSpPr txBox="1">
            <a:spLocks noChangeArrowheads="1"/>
          </p:cNvSpPr>
          <p:nvPr/>
        </p:nvSpPr>
        <p:spPr bwMode="auto">
          <a:xfrm>
            <a:off x="2757488" y="1792288"/>
            <a:ext cx="841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3600"/>
              <a:t>30</a:t>
            </a:r>
          </a:p>
        </p:txBody>
      </p:sp>
      <p:sp>
        <p:nvSpPr>
          <p:cNvPr id="171028" name="TextBox 21"/>
          <p:cNvSpPr txBox="1">
            <a:spLocks noChangeArrowheads="1"/>
          </p:cNvSpPr>
          <p:nvPr/>
        </p:nvSpPr>
        <p:spPr bwMode="auto">
          <a:xfrm>
            <a:off x="2760663" y="3770313"/>
            <a:ext cx="841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3600"/>
              <a:t>5</a:t>
            </a:r>
          </a:p>
        </p:txBody>
      </p:sp>
      <p:sp>
        <p:nvSpPr>
          <p:cNvPr id="21" name="TextBox 22"/>
          <p:cNvSpPr txBox="1">
            <a:spLocks noChangeArrowheads="1"/>
          </p:cNvSpPr>
          <p:nvPr/>
        </p:nvSpPr>
        <p:spPr bwMode="auto">
          <a:xfrm>
            <a:off x="2744788" y="4745038"/>
            <a:ext cx="8397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360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45759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/>
      <p:bldP spid="25" grpId="1"/>
      <p:bldP spid="26" grpId="0"/>
      <p:bldP spid="28" grpId="0"/>
      <p:bldP spid="28" grpId="1"/>
      <p:bldP spid="21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23813"/>
            <a:ext cx="8001000" cy="990600"/>
          </a:xfrm>
        </p:spPr>
        <p:txBody>
          <a:bodyPr/>
          <a:lstStyle/>
          <a:p>
            <a:pPr>
              <a:defRPr/>
            </a:pPr>
            <a:r>
              <a:rPr lang="en-US" sz="5400" dirty="0" smtClean="0">
                <a:latin typeface="Arial" charset="0"/>
              </a:rPr>
              <a:t>338 </a:t>
            </a:r>
            <a:r>
              <a:rPr lang="en-US" sz="5400" dirty="0" smtClean="0">
                <a:latin typeface="Arial" charset="0"/>
                <a:cs typeface="Arial" charset="0"/>
              </a:rPr>
              <a:t>÷ 7</a:t>
            </a:r>
            <a:endParaRPr lang="en-US" sz="5400" dirty="0">
              <a:latin typeface="Arial" charset="0"/>
              <a:cs typeface="Arial" charset="0"/>
            </a:endParaRPr>
          </a:p>
        </p:txBody>
      </p:sp>
      <p:sp>
        <p:nvSpPr>
          <p:cNvPr id="172035" name="Text Box 4"/>
          <p:cNvSpPr txBox="1">
            <a:spLocks noChangeArrowheads="1"/>
          </p:cNvSpPr>
          <p:nvPr/>
        </p:nvSpPr>
        <p:spPr bwMode="auto">
          <a:xfrm>
            <a:off x="6713538" y="1268413"/>
            <a:ext cx="23907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 b="1" dirty="0" smtClean="0"/>
              <a:t>7 Groups</a:t>
            </a:r>
            <a:endParaRPr lang="en-US" sz="2800" b="1" dirty="0"/>
          </a:p>
        </p:txBody>
      </p:sp>
      <p:sp>
        <p:nvSpPr>
          <p:cNvPr id="172036" name="Text Box 5"/>
          <p:cNvSpPr txBox="1">
            <a:spLocks noChangeArrowheads="1"/>
          </p:cNvSpPr>
          <p:nvPr/>
        </p:nvSpPr>
        <p:spPr bwMode="auto">
          <a:xfrm>
            <a:off x="822325" y="1200150"/>
            <a:ext cx="1920875" cy="524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lnSpc>
                <a:spcPct val="90000"/>
              </a:lnSpc>
            </a:pPr>
            <a:r>
              <a:rPr lang="en-US" sz="3600"/>
              <a:t>7</a:t>
            </a:r>
            <a:r>
              <a:rPr lang="en-US" sz="4800"/>
              <a:t>)</a:t>
            </a:r>
            <a:r>
              <a:rPr lang="en-US" sz="4000"/>
              <a:t>  </a:t>
            </a:r>
            <a:r>
              <a:rPr lang="en-US" sz="3600"/>
              <a:t>338</a:t>
            </a:r>
          </a:p>
          <a:p>
            <a:pPr algn="r">
              <a:lnSpc>
                <a:spcPct val="90000"/>
              </a:lnSpc>
            </a:pPr>
            <a:r>
              <a:rPr lang="en-US" sz="3600" u="sng"/>
              <a:t>–210</a:t>
            </a:r>
          </a:p>
          <a:p>
            <a:pPr algn="r">
              <a:lnSpc>
                <a:spcPct val="90000"/>
              </a:lnSpc>
            </a:pPr>
            <a:r>
              <a:rPr lang="en-US" sz="3600"/>
              <a:t>128</a:t>
            </a:r>
          </a:p>
          <a:p>
            <a:pPr algn="r">
              <a:lnSpc>
                <a:spcPct val="90000"/>
              </a:lnSpc>
            </a:pPr>
            <a:r>
              <a:rPr lang="en-US" sz="3600" u="sng"/>
              <a:t>– 70</a:t>
            </a:r>
          </a:p>
          <a:p>
            <a:pPr algn="r">
              <a:lnSpc>
                <a:spcPct val="90000"/>
              </a:lnSpc>
            </a:pPr>
            <a:r>
              <a:rPr lang="en-US" sz="3600"/>
              <a:t>58</a:t>
            </a:r>
          </a:p>
          <a:p>
            <a:pPr algn="r">
              <a:lnSpc>
                <a:spcPct val="90000"/>
              </a:lnSpc>
            </a:pPr>
            <a:r>
              <a:rPr lang="en-US" sz="3600" u="sng"/>
              <a:t>– 35</a:t>
            </a:r>
          </a:p>
          <a:p>
            <a:pPr algn="r">
              <a:lnSpc>
                <a:spcPct val="90000"/>
              </a:lnSpc>
            </a:pPr>
            <a:r>
              <a:rPr lang="en-US" sz="3600"/>
              <a:t>23</a:t>
            </a:r>
          </a:p>
          <a:p>
            <a:pPr algn="r">
              <a:lnSpc>
                <a:spcPct val="90000"/>
              </a:lnSpc>
            </a:pPr>
            <a:r>
              <a:rPr lang="en-US" sz="3600" u="sng"/>
              <a:t>– 21</a:t>
            </a:r>
          </a:p>
          <a:p>
            <a:pPr algn="r">
              <a:lnSpc>
                <a:spcPct val="90000"/>
              </a:lnSpc>
            </a:pPr>
            <a:r>
              <a:rPr lang="en-US" sz="3600"/>
              <a:t>2</a:t>
            </a:r>
          </a:p>
          <a:p>
            <a:pPr algn="r">
              <a:lnSpc>
                <a:spcPct val="90000"/>
              </a:lnSpc>
            </a:pPr>
            <a:endParaRPr lang="en-US" sz="3600"/>
          </a:p>
        </p:txBody>
      </p:sp>
      <p:sp>
        <p:nvSpPr>
          <p:cNvPr id="172037" name="Line 6"/>
          <p:cNvSpPr>
            <a:spLocks noChangeShapeType="1"/>
          </p:cNvSpPr>
          <p:nvPr/>
        </p:nvSpPr>
        <p:spPr bwMode="auto">
          <a:xfrm>
            <a:off x="1403350" y="1322388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38" name="Line 7"/>
          <p:cNvSpPr>
            <a:spLocks noChangeShapeType="1"/>
          </p:cNvSpPr>
          <p:nvPr/>
        </p:nvSpPr>
        <p:spPr bwMode="auto">
          <a:xfrm rot="-5400000">
            <a:off x="345281" y="3363119"/>
            <a:ext cx="47958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39" name="Line 8"/>
          <p:cNvSpPr>
            <a:spLocks noChangeShapeType="1"/>
          </p:cNvSpPr>
          <p:nvPr/>
        </p:nvSpPr>
        <p:spPr bwMode="auto">
          <a:xfrm>
            <a:off x="5943600" y="218281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40" name="Line 9"/>
          <p:cNvSpPr>
            <a:spLocks noChangeShapeType="1"/>
          </p:cNvSpPr>
          <p:nvPr/>
        </p:nvSpPr>
        <p:spPr bwMode="auto">
          <a:xfrm rot="16200000" flipV="1">
            <a:off x="5177632" y="2909094"/>
            <a:ext cx="30718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41" name="TextBox 1"/>
          <p:cNvSpPr txBox="1">
            <a:spLocks noChangeArrowheads="1"/>
          </p:cNvSpPr>
          <p:nvPr/>
        </p:nvSpPr>
        <p:spPr bwMode="auto">
          <a:xfrm>
            <a:off x="5799138" y="2193925"/>
            <a:ext cx="9144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1</a:t>
            </a:r>
          </a:p>
          <a:p>
            <a:pPr algn="ctr"/>
            <a:r>
              <a:rPr lang="en-US" sz="2800"/>
              <a:t>2</a:t>
            </a:r>
          </a:p>
          <a:p>
            <a:pPr algn="ctr"/>
            <a:r>
              <a:rPr lang="en-US" sz="2800"/>
              <a:t>3</a:t>
            </a:r>
          </a:p>
          <a:p>
            <a:pPr algn="ctr"/>
            <a:r>
              <a:rPr lang="en-US" sz="2800"/>
              <a:t>5</a:t>
            </a:r>
          </a:p>
          <a:p>
            <a:pPr algn="ctr"/>
            <a:r>
              <a:rPr lang="en-US" sz="2800"/>
              <a:t>10</a:t>
            </a:r>
          </a:p>
        </p:txBody>
      </p:sp>
      <p:sp>
        <p:nvSpPr>
          <p:cNvPr id="172042" name="TextBox 10"/>
          <p:cNvSpPr txBox="1">
            <a:spLocks noChangeArrowheads="1"/>
          </p:cNvSpPr>
          <p:nvPr/>
        </p:nvSpPr>
        <p:spPr bwMode="auto">
          <a:xfrm>
            <a:off x="6775450" y="2189163"/>
            <a:ext cx="9144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7</a:t>
            </a:r>
          </a:p>
          <a:p>
            <a:pPr algn="ctr"/>
            <a:r>
              <a:rPr lang="en-US" sz="2800"/>
              <a:t>14</a:t>
            </a:r>
          </a:p>
          <a:p>
            <a:pPr algn="ctr"/>
            <a:r>
              <a:rPr lang="en-US" sz="2800"/>
              <a:t>21</a:t>
            </a:r>
          </a:p>
          <a:p>
            <a:pPr algn="ctr"/>
            <a:r>
              <a:rPr lang="en-US" sz="2800"/>
              <a:t>35</a:t>
            </a:r>
          </a:p>
          <a:p>
            <a:pPr algn="ctr"/>
            <a:r>
              <a:rPr lang="en-US" sz="2800"/>
              <a:t>70</a:t>
            </a:r>
          </a:p>
        </p:txBody>
      </p:sp>
      <p:sp>
        <p:nvSpPr>
          <p:cNvPr id="172043" name="Line 9"/>
          <p:cNvSpPr>
            <a:spLocks noChangeShapeType="1"/>
          </p:cNvSpPr>
          <p:nvPr/>
        </p:nvSpPr>
        <p:spPr bwMode="auto">
          <a:xfrm rot="-5400000">
            <a:off x="6350793" y="3085307"/>
            <a:ext cx="2690813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44" name="TextBox 13"/>
          <p:cNvSpPr txBox="1">
            <a:spLocks noChangeArrowheads="1"/>
          </p:cNvSpPr>
          <p:nvPr/>
        </p:nvSpPr>
        <p:spPr bwMode="auto">
          <a:xfrm>
            <a:off x="7724775" y="2198688"/>
            <a:ext cx="9144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70</a:t>
            </a:r>
          </a:p>
          <a:p>
            <a:pPr algn="ctr"/>
            <a:r>
              <a:rPr lang="en-US" sz="2800"/>
              <a:t>140</a:t>
            </a:r>
          </a:p>
          <a:p>
            <a:pPr algn="ctr"/>
            <a:r>
              <a:rPr lang="en-US" sz="2800"/>
              <a:t>210</a:t>
            </a:r>
          </a:p>
          <a:p>
            <a:pPr algn="ctr"/>
            <a:r>
              <a:rPr lang="en-US" sz="2800"/>
              <a:t>350</a:t>
            </a:r>
          </a:p>
          <a:p>
            <a:pPr algn="ctr"/>
            <a:endParaRPr lang="en-US" sz="2800"/>
          </a:p>
        </p:txBody>
      </p:sp>
      <p:sp>
        <p:nvSpPr>
          <p:cNvPr id="172045" name="Text Box 4"/>
          <p:cNvSpPr txBox="1">
            <a:spLocks noChangeArrowheads="1"/>
          </p:cNvSpPr>
          <p:nvPr/>
        </p:nvSpPr>
        <p:spPr bwMode="auto">
          <a:xfrm>
            <a:off x="6935788" y="1701800"/>
            <a:ext cx="18034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/>
              <a:t>1’s    10’s</a:t>
            </a:r>
          </a:p>
        </p:txBody>
      </p:sp>
      <p:sp>
        <p:nvSpPr>
          <p:cNvPr id="172046" name="TextBox 17"/>
          <p:cNvSpPr txBox="1">
            <a:spLocks noChangeArrowheads="1"/>
          </p:cNvSpPr>
          <p:nvPr/>
        </p:nvSpPr>
        <p:spPr bwMode="auto">
          <a:xfrm>
            <a:off x="2757488" y="2790825"/>
            <a:ext cx="8397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3600"/>
              <a:t>10</a:t>
            </a:r>
          </a:p>
        </p:txBody>
      </p:sp>
      <p:sp>
        <p:nvSpPr>
          <p:cNvPr id="172047" name="TextBox 18"/>
          <p:cNvSpPr txBox="1">
            <a:spLocks noChangeArrowheads="1"/>
          </p:cNvSpPr>
          <p:nvPr/>
        </p:nvSpPr>
        <p:spPr bwMode="auto">
          <a:xfrm>
            <a:off x="2757488" y="1792288"/>
            <a:ext cx="841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3600"/>
              <a:t>30</a:t>
            </a:r>
          </a:p>
        </p:txBody>
      </p:sp>
      <p:sp>
        <p:nvSpPr>
          <p:cNvPr id="172048" name="TextBox 21"/>
          <p:cNvSpPr txBox="1">
            <a:spLocks noChangeArrowheads="1"/>
          </p:cNvSpPr>
          <p:nvPr/>
        </p:nvSpPr>
        <p:spPr bwMode="auto">
          <a:xfrm>
            <a:off x="2760663" y="3770313"/>
            <a:ext cx="841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3600"/>
              <a:t>5</a:t>
            </a:r>
          </a:p>
        </p:txBody>
      </p:sp>
      <p:sp>
        <p:nvSpPr>
          <p:cNvPr id="172049" name="TextBox 22"/>
          <p:cNvSpPr txBox="1">
            <a:spLocks noChangeArrowheads="1"/>
          </p:cNvSpPr>
          <p:nvPr/>
        </p:nvSpPr>
        <p:spPr bwMode="auto">
          <a:xfrm>
            <a:off x="2744788" y="4745038"/>
            <a:ext cx="8397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3600"/>
              <a:t>3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82563" y="6059484"/>
            <a:ext cx="87137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200" b="1" i="1" dirty="0"/>
              <a:t>W</a:t>
            </a:r>
            <a:r>
              <a:rPr lang="en-US" sz="3200" b="1" i="1" dirty="0" smtClean="0"/>
              <a:t>e </a:t>
            </a:r>
            <a:r>
              <a:rPr lang="en-US" sz="3200" b="1" i="1" dirty="0"/>
              <a:t>have ___ </a:t>
            </a:r>
            <a:r>
              <a:rPr lang="en-US" sz="3200" b="1" i="1" dirty="0" smtClean="0"/>
              <a:t>in each group with </a:t>
            </a:r>
            <a:r>
              <a:rPr lang="en-US" sz="3200" b="1" i="1" dirty="0"/>
              <a:t>___ left</a:t>
            </a:r>
          </a:p>
        </p:txBody>
      </p:sp>
      <p:sp>
        <p:nvSpPr>
          <p:cNvPr id="29" name="TextBox 19"/>
          <p:cNvSpPr txBox="1">
            <a:spLocks noChangeArrowheads="1"/>
          </p:cNvSpPr>
          <p:nvPr/>
        </p:nvSpPr>
        <p:spPr bwMode="auto">
          <a:xfrm>
            <a:off x="2089168" y="5975120"/>
            <a:ext cx="8620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4000" dirty="0"/>
              <a:t>48</a:t>
            </a:r>
          </a:p>
        </p:txBody>
      </p:sp>
      <p:sp>
        <p:nvSpPr>
          <p:cNvPr id="30" name="TextBox 19"/>
          <p:cNvSpPr txBox="1">
            <a:spLocks noChangeArrowheads="1"/>
          </p:cNvSpPr>
          <p:nvPr/>
        </p:nvSpPr>
        <p:spPr bwMode="auto">
          <a:xfrm>
            <a:off x="6912202" y="5955617"/>
            <a:ext cx="8620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4000" dirty="0"/>
              <a:t>2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881188" y="727075"/>
            <a:ext cx="1868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4000"/>
              <a:t> 48 R2</a:t>
            </a:r>
          </a:p>
        </p:txBody>
      </p:sp>
    </p:spTree>
    <p:extLst>
      <p:ext uri="{BB962C8B-B14F-4D97-AF65-F5344CB8AC3E}">
        <p14:creationId xmlns:p14="http://schemas.microsoft.com/office/powerpoint/2010/main" val="407937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/>
      <p:bldP spid="31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23813"/>
            <a:ext cx="8001000" cy="990600"/>
          </a:xfrm>
        </p:spPr>
        <p:txBody>
          <a:bodyPr/>
          <a:lstStyle/>
          <a:p>
            <a:pPr>
              <a:defRPr/>
            </a:pPr>
            <a:r>
              <a:rPr lang="en-US" sz="5400" dirty="0" smtClean="0">
                <a:latin typeface="Arial" charset="0"/>
              </a:rPr>
              <a:t>932 </a:t>
            </a:r>
            <a:r>
              <a:rPr lang="en-US" sz="5400" dirty="0" smtClean="0">
                <a:latin typeface="Arial" charset="0"/>
                <a:cs typeface="Arial" charset="0"/>
              </a:rPr>
              <a:t>÷ 8</a:t>
            </a:r>
            <a:endParaRPr lang="en-US" sz="5400" dirty="0">
              <a:latin typeface="Arial" charset="0"/>
              <a:cs typeface="Arial" charset="0"/>
            </a:endParaRPr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2626586" y="2000008"/>
            <a:ext cx="369801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dirty="0"/>
              <a:t> </a:t>
            </a:r>
            <a:r>
              <a:rPr lang="en-US" sz="4000" dirty="0" smtClean="0"/>
              <a:t>8</a:t>
            </a:r>
            <a:r>
              <a:rPr lang="en-US" sz="4800" dirty="0" smtClean="0"/>
              <a:t>)</a:t>
            </a:r>
            <a:r>
              <a:rPr lang="en-US" sz="4000" dirty="0" smtClean="0"/>
              <a:t> 9</a:t>
            </a:r>
            <a:r>
              <a:rPr lang="en-US" sz="2000" dirty="0" smtClean="0"/>
              <a:t> </a:t>
            </a:r>
            <a:r>
              <a:rPr lang="en-US" sz="4000" dirty="0" smtClean="0"/>
              <a:t>3</a:t>
            </a:r>
            <a:r>
              <a:rPr lang="en-US" sz="2000" dirty="0" smtClean="0"/>
              <a:t> </a:t>
            </a:r>
            <a:r>
              <a:rPr lang="en-US" sz="4000" dirty="0" smtClean="0"/>
              <a:t>2</a:t>
            </a:r>
            <a:endParaRPr lang="en-US" sz="4000" dirty="0"/>
          </a:p>
        </p:txBody>
      </p:sp>
      <p:sp>
        <p:nvSpPr>
          <p:cNvPr id="166918" name="Line 6"/>
          <p:cNvSpPr>
            <a:spLocks noChangeShapeType="1"/>
          </p:cNvSpPr>
          <p:nvPr/>
        </p:nvSpPr>
        <p:spPr bwMode="auto">
          <a:xfrm>
            <a:off x="3200400" y="2194302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00400" y="1584073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1</a:t>
            </a:r>
            <a:endParaRPr lang="en-US" sz="400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443208" y="2707021"/>
            <a:ext cx="3810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3215898" y="2559804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8</a:t>
            </a:r>
            <a:endParaRPr lang="en-US" sz="4000" u="sng" dirty="0"/>
          </a:p>
        </p:txBody>
      </p:sp>
      <p:sp>
        <p:nvSpPr>
          <p:cNvPr id="28" name="TextBox 27"/>
          <p:cNvSpPr txBox="1"/>
          <p:nvPr/>
        </p:nvSpPr>
        <p:spPr>
          <a:xfrm>
            <a:off x="3207504" y="3025914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3596898" y="3025914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3</a:t>
            </a:r>
            <a:endParaRPr lang="en-US" sz="4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96898" y="1584702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33" name="TextBox 32"/>
          <p:cNvSpPr txBox="1"/>
          <p:nvPr/>
        </p:nvSpPr>
        <p:spPr>
          <a:xfrm>
            <a:off x="3596898" y="35052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8</a:t>
            </a:r>
            <a:endParaRPr lang="en-US" sz="4000" u="sng" dirty="0"/>
          </a:p>
        </p:txBody>
      </p:sp>
      <p:sp>
        <p:nvSpPr>
          <p:cNvPr id="34" name="TextBox 33"/>
          <p:cNvSpPr txBox="1"/>
          <p:nvPr/>
        </p:nvSpPr>
        <p:spPr>
          <a:xfrm>
            <a:off x="3591731" y="4051518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5</a:t>
            </a:r>
            <a:endParaRPr lang="en-US" sz="4000" dirty="0"/>
          </a:p>
        </p:txBody>
      </p:sp>
      <p:sp>
        <p:nvSpPr>
          <p:cNvPr id="35" name="TextBox 34"/>
          <p:cNvSpPr txBox="1"/>
          <p:nvPr/>
        </p:nvSpPr>
        <p:spPr>
          <a:xfrm>
            <a:off x="3946902" y="4049419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2</a:t>
            </a:r>
            <a:endParaRPr lang="en-US" sz="4000" dirty="0"/>
          </a:p>
        </p:txBody>
      </p:sp>
      <p:sp>
        <p:nvSpPr>
          <p:cNvPr id="36" name="TextBox 35"/>
          <p:cNvSpPr txBox="1"/>
          <p:nvPr/>
        </p:nvSpPr>
        <p:spPr>
          <a:xfrm>
            <a:off x="3946902" y="1578114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6</a:t>
            </a:r>
            <a:endParaRPr lang="en-US" sz="4000" dirty="0"/>
          </a:p>
        </p:txBody>
      </p:sp>
      <p:sp>
        <p:nvSpPr>
          <p:cNvPr id="37" name="TextBox 36"/>
          <p:cNvSpPr txBox="1"/>
          <p:nvPr/>
        </p:nvSpPr>
        <p:spPr>
          <a:xfrm>
            <a:off x="3763506" y="450342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4</a:t>
            </a:r>
            <a:r>
              <a:rPr lang="en-US" sz="2000" u="sng" dirty="0" smtClean="0"/>
              <a:t> </a:t>
            </a:r>
            <a:r>
              <a:rPr lang="en-US" sz="4000" u="sng" dirty="0" smtClean="0"/>
              <a:t>8</a:t>
            </a:r>
            <a:endParaRPr lang="en-US" sz="4000" u="sng" dirty="0"/>
          </a:p>
        </p:txBody>
      </p:sp>
      <p:sp>
        <p:nvSpPr>
          <p:cNvPr id="38" name="TextBox 37"/>
          <p:cNvSpPr txBox="1"/>
          <p:nvPr/>
        </p:nvSpPr>
        <p:spPr>
          <a:xfrm>
            <a:off x="3946902" y="50292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4</a:t>
            </a:r>
            <a:endParaRPr lang="en-US" sz="4000" dirty="0"/>
          </a:p>
        </p:txBody>
      </p:sp>
      <p:sp>
        <p:nvSpPr>
          <p:cNvPr id="39" name="TextBox 38"/>
          <p:cNvSpPr txBox="1"/>
          <p:nvPr/>
        </p:nvSpPr>
        <p:spPr>
          <a:xfrm>
            <a:off x="4724400" y="1578114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R4</a:t>
            </a:r>
            <a:endParaRPr lang="en-US" sz="4000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3542010" y="3640812"/>
            <a:ext cx="6858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/>
          <p:cNvCxnSpPr/>
          <p:nvPr/>
        </p:nvCxnSpPr>
        <p:spPr bwMode="auto">
          <a:xfrm>
            <a:off x="3886200" y="4648200"/>
            <a:ext cx="6858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0519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7" grpId="0"/>
      <p:bldP spid="28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23813"/>
            <a:ext cx="8001000" cy="990600"/>
          </a:xfrm>
        </p:spPr>
        <p:txBody>
          <a:bodyPr/>
          <a:lstStyle/>
          <a:p>
            <a:pPr>
              <a:defRPr/>
            </a:pPr>
            <a:r>
              <a:rPr lang="en-US" sz="5400" dirty="0" smtClean="0">
                <a:latin typeface="Arial" charset="0"/>
              </a:rPr>
              <a:t>879 </a:t>
            </a:r>
            <a:r>
              <a:rPr lang="en-US" sz="5400" dirty="0" smtClean="0">
                <a:latin typeface="Arial" charset="0"/>
                <a:cs typeface="Arial" charset="0"/>
              </a:rPr>
              <a:t>÷ 32</a:t>
            </a:r>
            <a:endParaRPr lang="en-US" sz="5400" dirty="0">
              <a:latin typeface="Arial" charset="0"/>
              <a:cs typeface="Arial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3124200" cy="44196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charset="0"/>
              <a:cs typeface="Arial" charset="0"/>
            </a:endParaRPr>
          </a:p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6713538" y="1268413"/>
            <a:ext cx="23907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 b="1" dirty="0" smtClean="0"/>
              <a:t>32 Groups</a:t>
            </a:r>
            <a:endParaRPr lang="en-US" sz="2800" b="1" dirty="0"/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533400" y="1135063"/>
            <a:ext cx="220980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dirty="0"/>
              <a:t> </a:t>
            </a:r>
            <a:r>
              <a:rPr lang="en-US" sz="4000" dirty="0" smtClean="0"/>
              <a:t>32</a:t>
            </a:r>
            <a:r>
              <a:rPr lang="en-US" sz="4800" dirty="0" smtClean="0"/>
              <a:t>)</a:t>
            </a:r>
            <a:r>
              <a:rPr lang="en-US" sz="4000" dirty="0" smtClean="0"/>
              <a:t> 879</a:t>
            </a:r>
            <a:endParaRPr lang="en-US" sz="4000" dirty="0"/>
          </a:p>
        </p:txBody>
      </p:sp>
      <p:sp>
        <p:nvSpPr>
          <p:cNvPr id="166918" name="Line 6"/>
          <p:cNvSpPr>
            <a:spLocks noChangeShapeType="1"/>
          </p:cNvSpPr>
          <p:nvPr/>
        </p:nvSpPr>
        <p:spPr bwMode="auto">
          <a:xfrm>
            <a:off x="1390650" y="1322388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19" name="Line 7"/>
          <p:cNvSpPr>
            <a:spLocks noChangeShapeType="1"/>
          </p:cNvSpPr>
          <p:nvPr/>
        </p:nvSpPr>
        <p:spPr bwMode="auto">
          <a:xfrm rot="16200000" flipV="1">
            <a:off x="900906" y="2807494"/>
            <a:ext cx="36845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20" name="Line 8"/>
          <p:cNvSpPr>
            <a:spLocks noChangeShapeType="1"/>
          </p:cNvSpPr>
          <p:nvPr/>
        </p:nvSpPr>
        <p:spPr bwMode="auto">
          <a:xfrm>
            <a:off x="5943600" y="218281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21" name="Line 9"/>
          <p:cNvSpPr>
            <a:spLocks noChangeShapeType="1"/>
          </p:cNvSpPr>
          <p:nvPr/>
        </p:nvSpPr>
        <p:spPr bwMode="auto">
          <a:xfrm rot="16200000" flipV="1">
            <a:off x="5177632" y="2909094"/>
            <a:ext cx="30718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799138" y="2193925"/>
            <a:ext cx="9144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1</a:t>
            </a:r>
          </a:p>
          <a:p>
            <a:pPr algn="ctr"/>
            <a:r>
              <a:rPr lang="en-US" sz="2800"/>
              <a:t>2</a:t>
            </a:r>
          </a:p>
          <a:p>
            <a:pPr algn="ctr"/>
            <a:r>
              <a:rPr lang="en-US" sz="2800"/>
              <a:t>3</a:t>
            </a:r>
          </a:p>
          <a:p>
            <a:pPr algn="ctr"/>
            <a:r>
              <a:rPr lang="en-US" sz="2800"/>
              <a:t>5</a:t>
            </a:r>
          </a:p>
          <a:p>
            <a:pPr algn="ctr"/>
            <a:r>
              <a:rPr lang="en-US" sz="2800"/>
              <a:t>10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682462" y="2189163"/>
            <a:ext cx="9144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2800" dirty="0" smtClean="0"/>
              <a:t>32</a:t>
            </a:r>
            <a:endParaRPr lang="en-US" sz="2800" dirty="0"/>
          </a:p>
          <a:p>
            <a:pPr algn="r"/>
            <a:r>
              <a:rPr lang="en-US" sz="2800" dirty="0"/>
              <a:t>6</a:t>
            </a:r>
            <a:r>
              <a:rPr lang="en-US" sz="2800" dirty="0" smtClean="0"/>
              <a:t>4</a:t>
            </a:r>
            <a:endParaRPr lang="en-US" sz="2800" dirty="0"/>
          </a:p>
          <a:p>
            <a:pPr algn="r"/>
            <a:r>
              <a:rPr lang="en-US" sz="2800" dirty="0" smtClean="0"/>
              <a:t>96</a:t>
            </a:r>
            <a:endParaRPr lang="en-US" sz="2800" dirty="0"/>
          </a:p>
          <a:p>
            <a:pPr algn="r"/>
            <a:r>
              <a:rPr lang="en-US" sz="2800" dirty="0" smtClean="0"/>
              <a:t>160</a:t>
            </a:r>
            <a:endParaRPr lang="en-US" sz="2800" dirty="0"/>
          </a:p>
          <a:p>
            <a:pPr algn="r"/>
            <a:r>
              <a:rPr lang="en-US" sz="2800" dirty="0" smtClean="0"/>
              <a:t>320</a:t>
            </a:r>
            <a:endParaRPr lang="en-US" sz="2800" dirty="0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rot="-5400000">
            <a:off x="6350793" y="3085307"/>
            <a:ext cx="2690813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616288" y="2198688"/>
            <a:ext cx="101441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2800" dirty="0" smtClean="0"/>
              <a:t>320</a:t>
            </a:r>
            <a:endParaRPr lang="en-US" sz="2800" dirty="0"/>
          </a:p>
          <a:p>
            <a:pPr algn="r"/>
            <a:r>
              <a:rPr lang="en-US" sz="2800" dirty="0"/>
              <a:t>6</a:t>
            </a:r>
            <a:r>
              <a:rPr lang="en-US" sz="2800" dirty="0" smtClean="0"/>
              <a:t>40</a:t>
            </a:r>
            <a:endParaRPr lang="en-US" sz="2800" dirty="0"/>
          </a:p>
          <a:p>
            <a:pPr algn="r"/>
            <a:r>
              <a:rPr lang="en-US" sz="2800" dirty="0" smtClean="0"/>
              <a:t>960</a:t>
            </a:r>
            <a:endParaRPr lang="en-US" sz="2800" dirty="0"/>
          </a:p>
          <a:p>
            <a:pPr algn="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6935788" y="1701800"/>
            <a:ext cx="18034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/>
              <a:t>1’s    10’s</a:t>
            </a:r>
          </a:p>
        </p:txBody>
      </p:sp>
    </p:spTree>
    <p:extLst>
      <p:ext uri="{BB962C8B-B14F-4D97-AF65-F5344CB8AC3E}">
        <p14:creationId xmlns:p14="http://schemas.microsoft.com/office/powerpoint/2010/main" val="392382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1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23813"/>
            <a:ext cx="8001000" cy="990600"/>
          </a:xfrm>
        </p:spPr>
        <p:txBody>
          <a:bodyPr/>
          <a:lstStyle/>
          <a:p>
            <a:pPr>
              <a:defRPr/>
            </a:pPr>
            <a:r>
              <a:rPr lang="en-US" sz="5400" dirty="0" smtClean="0">
                <a:latin typeface="Arial" charset="0"/>
              </a:rPr>
              <a:t>879 </a:t>
            </a:r>
            <a:r>
              <a:rPr lang="en-US" sz="5400" dirty="0" smtClean="0">
                <a:latin typeface="Arial" charset="0"/>
                <a:cs typeface="Arial" charset="0"/>
              </a:rPr>
              <a:t>÷ 32</a:t>
            </a:r>
            <a:endParaRPr lang="en-US" sz="5400" dirty="0">
              <a:latin typeface="Arial" charset="0"/>
              <a:cs typeface="Arial" charset="0"/>
            </a:endParaRPr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6713538" y="1268413"/>
            <a:ext cx="23907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 b="1" dirty="0" smtClean="0"/>
              <a:t>32 Groups</a:t>
            </a:r>
            <a:endParaRPr lang="en-US" sz="2800" b="1" dirty="0"/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533400" y="1135063"/>
            <a:ext cx="220980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dirty="0"/>
              <a:t> </a:t>
            </a:r>
            <a:r>
              <a:rPr lang="en-US" sz="4000" dirty="0" smtClean="0"/>
              <a:t>32</a:t>
            </a:r>
            <a:r>
              <a:rPr lang="en-US" sz="4800" dirty="0" smtClean="0"/>
              <a:t>)</a:t>
            </a:r>
            <a:r>
              <a:rPr lang="en-US" sz="4000" dirty="0" smtClean="0"/>
              <a:t> 879</a:t>
            </a:r>
            <a:endParaRPr lang="en-US" sz="4000" dirty="0"/>
          </a:p>
        </p:txBody>
      </p:sp>
      <p:sp>
        <p:nvSpPr>
          <p:cNvPr id="166918" name="Line 6"/>
          <p:cNvSpPr>
            <a:spLocks noChangeShapeType="1"/>
          </p:cNvSpPr>
          <p:nvPr/>
        </p:nvSpPr>
        <p:spPr bwMode="auto">
          <a:xfrm>
            <a:off x="1390650" y="1322388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19" name="Line 7"/>
          <p:cNvSpPr>
            <a:spLocks noChangeShapeType="1"/>
          </p:cNvSpPr>
          <p:nvPr/>
        </p:nvSpPr>
        <p:spPr bwMode="auto">
          <a:xfrm rot="16200000" flipV="1">
            <a:off x="900906" y="3155910"/>
            <a:ext cx="36845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20" name="Line 8"/>
          <p:cNvSpPr>
            <a:spLocks noChangeShapeType="1"/>
          </p:cNvSpPr>
          <p:nvPr/>
        </p:nvSpPr>
        <p:spPr bwMode="auto">
          <a:xfrm>
            <a:off x="5943600" y="218281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21" name="Line 9"/>
          <p:cNvSpPr>
            <a:spLocks noChangeShapeType="1"/>
          </p:cNvSpPr>
          <p:nvPr/>
        </p:nvSpPr>
        <p:spPr bwMode="auto">
          <a:xfrm rot="16200000" flipV="1">
            <a:off x="5177632" y="2909094"/>
            <a:ext cx="30718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799138" y="2193925"/>
            <a:ext cx="9144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1</a:t>
            </a:r>
          </a:p>
          <a:p>
            <a:pPr algn="ctr"/>
            <a:r>
              <a:rPr lang="en-US" sz="2800"/>
              <a:t>2</a:t>
            </a:r>
          </a:p>
          <a:p>
            <a:pPr algn="ctr"/>
            <a:r>
              <a:rPr lang="en-US" sz="2800"/>
              <a:t>3</a:t>
            </a:r>
          </a:p>
          <a:p>
            <a:pPr algn="ctr"/>
            <a:r>
              <a:rPr lang="en-US" sz="2800"/>
              <a:t>5</a:t>
            </a:r>
          </a:p>
          <a:p>
            <a:pPr algn="ctr"/>
            <a:r>
              <a:rPr lang="en-US" sz="2800"/>
              <a:t>10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682462" y="2189163"/>
            <a:ext cx="9144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2800" dirty="0" smtClean="0"/>
              <a:t>32</a:t>
            </a:r>
            <a:endParaRPr lang="en-US" sz="2800" dirty="0"/>
          </a:p>
          <a:p>
            <a:pPr algn="r"/>
            <a:r>
              <a:rPr lang="en-US" sz="2800" dirty="0"/>
              <a:t>6</a:t>
            </a:r>
            <a:r>
              <a:rPr lang="en-US" sz="2800" dirty="0" smtClean="0"/>
              <a:t>4</a:t>
            </a:r>
            <a:endParaRPr lang="en-US" sz="2800" dirty="0"/>
          </a:p>
          <a:p>
            <a:pPr algn="r"/>
            <a:r>
              <a:rPr lang="en-US" sz="2800" dirty="0" smtClean="0"/>
              <a:t>96</a:t>
            </a:r>
            <a:endParaRPr lang="en-US" sz="2800" dirty="0"/>
          </a:p>
          <a:p>
            <a:pPr algn="r"/>
            <a:r>
              <a:rPr lang="en-US" sz="2800" dirty="0" smtClean="0"/>
              <a:t>160</a:t>
            </a:r>
            <a:endParaRPr lang="en-US" sz="2800" dirty="0"/>
          </a:p>
          <a:p>
            <a:pPr algn="r"/>
            <a:r>
              <a:rPr lang="en-US" sz="2800" dirty="0" smtClean="0"/>
              <a:t>320</a:t>
            </a:r>
            <a:endParaRPr lang="en-US" sz="2800" dirty="0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rot="-5400000">
            <a:off x="6350793" y="3085307"/>
            <a:ext cx="2690813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616288" y="2198688"/>
            <a:ext cx="101441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2800" dirty="0" smtClean="0"/>
              <a:t>320</a:t>
            </a:r>
            <a:endParaRPr lang="en-US" sz="2800" dirty="0"/>
          </a:p>
          <a:p>
            <a:pPr algn="r"/>
            <a:r>
              <a:rPr lang="en-US" sz="2800" dirty="0"/>
              <a:t>6</a:t>
            </a:r>
            <a:r>
              <a:rPr lang="en-US" sz="2800" dirty="0" smtClean="0"/>
              <a:t>40</a:t>
            </a:r>
            <a:endParaRPr lang="en-US" sz="2800" dirty="0"/>
          </a:p>
          <a:p>
            <a:pPr algn="r"/>
            <a:r>
              <a:rPr lang="en-US" sz="2800" dirty="0" smtClean="0"/>
              <a:t>960</a:t>
            </a:r>
            <a:endParaRPr lang="en-US" sz="2800" dirty="0"/>
          </a:p>
          <a:p>
            <a:pPr algn="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6935788" y="1701800"/>
            <a:ext cx="18034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/>
              <a:t>1’s    10’s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752725" y="1801813"/>
            <a:ext cx="8397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000" dirty="0"/>
              <a:t>2</a:t>
            </a:r>
            <a:r>
              <a:rPr lang="en-US" sz="4000" dirty="0" smtClean="0"/>
              <a:t>0</a:t>
            </a:r>
            <a:endParaRPr lang="en-US" sz="4000" dirty="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080333" y="1793359"/>
            <a:ext cx="15414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000" dirty="0" smtClean="0"/>
              <a:t>– </a:t>
            </a:r>
            <a:r>
              <a:rPr lang="en-US" sz="4000" u="sng" dirty="0" smtClean="0"/>
              <a:t>640</a:t>
            </a:r>
            <a:endParaRPr lang="en-US" sz="4000" u="sng" dirty="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079043" y="2340114"/>
            <a:ext cx="15414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000" dirty="0" smtClean="0"/>
              <a:t>239</a:t>
            </a:r>
            <a:endParaRPr lang="en-US" sz="4000" dirty="0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758698" y="2798604"/>
            <a:ext cx="8397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000" dirty="0" smtClean="0"/>
              <a:t>5</a:t>
            </a:r>
            <a:endParaRPr lang="en-US" sz="4000" dirty="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082298" y="2797314"/>
            <a:ext cx="15414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000" dirty="0" smtClean="0"/>
              <a:t>– </a:t>
            </a:r>
            <a:r>
              <a:rPr lang="en-US" sz="4000" u="sng" dirty="0" smtClean="0"/>
              <a:t>160</a:t>
            </a:r>
            <a:endParaRPr lang="en-US" sz="4000" u="sng" dirty="0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228564" y="3336125"/>
            <a:ext cx="140133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000" dirty="0"/>
              <a:t>7</a:t>
            </a:r>
            <a:r>
              <a:rPr lang="en-US" sz="4000" dirty="0" smtClean="0"/>
              <a:t>9</a:t>
            </a:r>
            <a:endParaRPr lang="en-US" sz="4000" dirty="0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082298" y="3787914"/>
            <a:ext cx="15414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000" dirty="0" smtClean="0"/>
              <a:t>– </a:t>
            </a:r>
            <a:r>
              <a:rPr lang="en-US" sz="4000" u="sng" dirty="0" smtClean="0"/>
              <a:t>6</a:t>
            </a:r>
            <a:r>
              <a:rPr lang="en-US" sz="4000" u="sng" dirty="0"/>
              <a:t>4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758698" y="3803412"/>
            <a:ext cx="8397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000" dirty="0" smtClean="0"/>
              <a:t>2</a:t>
            </a:r>
            <a:endParaRPr lang="en-US" sz="4000" dirty="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219200" y="4321314"/>
            <a:ext cx="140133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000" dirty="0" smtClean="0"/>
              <a:t>15</a:t>
            </a:r>
            <a:endParaRPr lang="en-US" sz="4000" dirty="0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701062" y="685800"/>
            <a:ext cx="195941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000" dirty="0" smtClean="0"/>
              <a:t>27 R15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3583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0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charset="0"/>
              </a:rPr>
              <a:t>Try a couple!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1825"/>
            <a:ext cx="8077200" cy="3581400"/>
          </a:xfrm>
        </p:spPr>
        <p:txBody>
          <a:bodyPr/>
          <a:lstStyle/>
          <a:p>
            <a:pPr>
              <a:defRPr/>
            </a:pPr>
            <a:r>
              <a:rPr lang="en-US" sz="4800" dirty="0" smtClean="0">
                <a:latin typeface="Arial" charset="0"/>
              </a:rPr>
              <a:t> 9</a:t>
            </a:r>
            <a:r>
              <a:rPr lang="en-US" sz="4800" dirty="0" smtClean="0">
                <a:latin typeface="Arial" charset="0"/>
              </a:rPr>
              <a:t>58 </a:t>
            </a:r>
            <a:r>
              <a:rPr lang="en-US" sz="4800" dirty="0">
                <a:latin typeface="Arial" charset="0"/>
                <a:cs typeface="Arial" charset="0"/>
              </a:rPr>
              <a:t>÷ 4</a:t>
            </a:r>
          </a:p>
          <a:p>
            <a:pPr>
              <a:spcBef>
                <a:spcPct val="70000"/>
              </a:spcBef>
              <a:defRPr/>
            </a:pPr>
            <a:r>
              <a:rPr lang="en-US" sz="4800" dirty="0" smtClean="0">
                <a:latin typeface="Arial" charset="0"/>
                <a:cs typeface="Arial" charset="0"/>
              </a:rPr>
              <a:t> 5,293 </a:t>
            </a:r>
            <a:r>
              <a:rPr lang="en-US" sz="4800" dirty="0">
                <a:latin typeface="Arial" charset="0"/>
                <a:cs typeface="Arial" charset="0"/>
              </a:rPr>
              <a:t>÷ </a:t>
            </a:r>
            <a:r>
              <a:rPr lang="en-US" sz="4800" dirty="0" smtClean="0">
                <a:latin typeface="Arial" charset="0"/>
                <a:cs typeface="Arial" charset="0"/>
              </a:rPr>
              <a:t>47</a:t>
            </a:r>
            <a:endParaRPr lang="en-US" sz="4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64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7208"/>
            <a:ext cx="8229600" cy="2642968"/>
          </a:xfrm>
        </p:spPr>
        <p:txBody>
          <a:bodyPr/>
          <a:lstStyle/>
          <a:p>
            <a:r>
              <a:rPr lang="en-US" dirty="0" smtClean="0"/>
              <a:t>So, what about dividing </a:t>
            </a:r>
            <a:r>
              <a:rPr lang="en-US" dirty="0" smtClean="0"/>
              <a:t>fractions on </a:t>
            </a:r>
            <a:r>
              <a:rPr lang="en-US" dirty="0" smtClean="0"/>
              <a:t>a number line?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17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423" y="2811780"/>
            <a:ext cx="7079457" cy="162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2780348"/>
            <a:ext cx="38577" cy="258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0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180" y="2761774"/>
            <a:ext cx="40005" cy="268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1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880" y="2761775"/>
            <a:ext cx="38577" cy="258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2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580" y="2771775"/>
            <a:ext cx="40005" cy="267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3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280" y="2761775"/>
            <a:ext cx="40005" cy="258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4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984" y="2761774"/>
            <a:ext cx="38576" cy="268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5" name="Picture 1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680" y="2780348"/>
            <a:ext cx="38577" cy="258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6" name="Text Box 18"/>
          <p:cNvSpPr txBox="1">
            <a:spLocks noChangeArrowheads="1"/>
          </p:cNvSpPr>
          <p:nvPr/>
        </p:nvSpPr>
        <p:spPr bwMode="auto">
          <a:xfrm>
            <a:off x="1378744" y="3230404"/>
            <a:ext cx="6742271" cy="263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1800" b="1" dirty="0">
                <a:solidFill>
                  <a:srgbClr val="000000"/>
                </a:solidFill>
                <a:latin typeface="Arial" charset="0"/>
              </a:rPr>
              <a:t>  0              1              </a:t>
            </a:r>
            <a:r>
              <a:rPr lang="en-US" sz="1800" b="1" dirty="0" smtClean="0">
                <a:solidFill>
                  <a:srgbClr val="000000"/>
                </a:solidFill>
                <a:latin typeface="Arial" charset="0"/>
              </a:rPr>
              <a:t> 2              3              </a:t>
            </a:r>
            <a:r>
              <a:rPr lang="en-US" sz="1800" b="1" dirty="0">
                <a:solidFill>
                  <a:srgbClr val="000000"/>
                </a:solidFill>
                <a:latin typeface="Arial" charset="0"/>
              </a:rPr>
              <a:t>4              </a:t>
            </a:r>
            <a:r>
              <a:rPr lang="en-US" sz="1800" b="1" dirty="0" smtClean="0">
                <a:solidFill>
                  <a:srgbClr val="000000"/>
                </a:solidFill>
                <a:latin typeface="Arial" charset="0"/>
              </a:rPr>
              <a:t>5              </a:t>
            </a:r>
            <a:r>
              <a:rPr lang="en-US" sz="1800" b="1" dirty="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33807" name="Text Box 19"/>
          <p:cNvSpPr txBox="1">
            <a:spLocks noChangeArrowheads="1"/>
          </p:cNvSpPr>
          <p:nvPr/>
        </p:nvSpPr>
        <p:spPr bwMode="auto">
          <a:xfrm>
            <a:off x="1143000" y="891540"/>
            <a:ext cx="7675245" cy="1054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5000"/>
              </a:lnSpc>
              <a:buFontTx/>
              <a:buAutoNum type="arabicPlain" startAt="6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  2 = </a:t>
            </a:r>
          </a:p>
          <a:p>
            <a:pPr eaLnBrk="1" hangingPunct="1">
              <a:lnSpc>
                <a:spcPct val="95000"/>
              </a:lnSpc>
              <a:buFontTx/>
              <a:buAutoNum type="arabicPlain" startAt="6"/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5000"/>
              </a:lnSpc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The question might be, “How many 2’s are there in 6?”</a:t>
            </a:r>
          </a:p>
        </p:txBody>
      </p:sp>
      <p:grpSp>
        <p:nvGrpSpPr>
          <p:cNvPr id="33808" name="Group 26"/>
          <p:cNvGrpSpPr>
            <a:grpSpLocks/>
          </p:cNvGrpSpPr>
          <p:nvPr/>
        </p:nvGrpSpPr>
        <p:grpSpPr bwMode="auto">
          <a:xfrm>
            <a:off x="1417320" y="960120"/>
            <a:ext cx="205740" cy="274320"/>
            <a:chOff x="2672" y="528"/>
            <a:chExt cx="144" cy="192"/>
          </a:xfrm>
        </p:grpSpPr>
        <p:sp>
          <p:nvSpPr>
            <p:cNvPr id="33809" name="Oval 23"/>
            <p:cNvSpPr>
              <a:spLocks noChangeArrowheads="1"/>
            </p:cNvSpPr>
            <p:nvPr/>
          </p:nvSpPr>
          <p:spPr bwMode="auto">
            <a:xfrm>
              <a:off x="2720" y="52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810" name="Group 25"/>
            <p:cNvGrpSpPr>
              <a:grpSpLocks/>
            </p:cNvGrpSpPr>
            <p:nvPr/>
          </p:nvGrpSpPr>
          <p:grpSpPr bwMode="auto">
            <a:xfrm>
              <a:off x="2672" y="624"/>
              <a:ext cx="144" cy="96"/>
              <a:chOff x="2672" y="624"/>
              <a:chExt cx="144" cy="96"/>
            </a:xfrm>
          </p:grpSpPr>
          <p:sp>
            <p:nvSpPr>
              <p:cNvPr id="33811" name="Line 21"/>
              <p:cNvSpPr>
                <a:spLocks noChangeShapeType="1"/>
              </p:cNvSpPr>
              <p:nvPr/>
            </p:nvSpPr>
            <p:spPr bwMode="auto">
              <a:xfrm>
                <a:off x="2672" y="624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2" name="Oval 24"/>
              <p:cNvSpPr>
                <a:spLocks noChangeArrowheads="1"/>
              </p:cNvSpPr>
              <p:nvPr/>
            </p:nvSpPr>
            <p:spPr bwMode="auto">
              <a:xfrm>
                <a:off x="2720" y="672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3" name="Straight Arrow Connector 2"/>
          <p:cNvCxnSpPr/>
          <p:nvPr/>
        </p:nvCxnSpPr>
        <p:spPr>
          <a:xfrm>
            <a:off x="1554480" y="2574388"/>
            <a:ext cx="2076688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669280" y="2574388"/>
            <a:ext cx="2076688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602236" y="2574388"/>
            <a:ext cx="2076688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379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Text Box 18"/>
          <p:cNvSpPr txBox="1">
            <a:spLocks noChangeArrowheads="1"/>
          </p:cNvSpPr>
          <p:nvPr/>
        </p:nvSpPr>
        <p:spPr bwMode="auto">
          <a:xfrm>
            <a:off x="662940" y="2743200"/>
            <a:ext cx="8161020" cy="263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sz="1300" b="1" dirty="0">
                <a:solidFill>
                  <a:srgbClr val="000000"/>
                </a:solidFill>
                <a:latin typeface="Arial" charset="0"/>
              </a:rPr>
              <a:t>0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         1/4      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2/4       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3/4      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4/4       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5/4       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6/4       7/4        8/4        9/4      10/4     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11/4     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12/4</a:t>
            </a:r>
            <a:endParaRPr lang="en-US" sz="13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823" name="Text Box 23"/>
          <p:cNvSpPr txBox="1">
            <a:spLocks noChangeArrowheads="1"/>
          </p:cNvSpPr>
          <p:nvPr/>
        </p:nvSpPr>
        <p:spPr bwMode="auto">
          <a:xfrm>
            <a:off x="358140" y="822960"/>
            <a:ext cx="8503920" cy="57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96" tIns="41148" rIns="82296" bIns="41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28600" eaLnBrk="1" hangingPunct="1">
              <a:spcBef>
                <a:spcPct val="50000"/>
              </a:spcBef>
            </a:pPr>
            <a:r>
              <a:rPr lang="en-US" sz="3200" dirty="0" smtClean="0">
                <a:solidFill>
                  <a:schemeClr val="tx2"/>
                </a:solidFill>
              </a:rPr>
              <a:t>Draw </a:t>
            </a:r>
            <a:r>
              <a:rPr lang="en-US" sz="3200" dirty="0">
                <a:solidFill>
                  <a:schemeClr val="tx2"/>
                </a:solidFill>
              </a:rPr>
              <a:t>a number line and partition it into ¼’s.</a:t>
            </a:r>
          </a:p>
        </p:txBody>
      </p:sp>
      <p:grpSp>
        <p:nvGrpSpPr>
          <p:cNvPr id="34824" name="Group 31"/>
          <p:cNvGrpSpPr>
            <a:grpSpLocks/>
          </p:cNvGrpSpPr>
          <p:nvPr/>
        </p:nvGrpSpPr>
        <p:grpSpPr bwMode="auto">
          <a:xfrm>
            <a:off x="320040" y="2400300"/>
            <a:ext cx="8229600" cy="268605"/>
            <a:chOff x="128" y="1928"/>
            <a:chExt cx="5760" cy="188"/>
          </a:xfrm>
        </p:grpSpPr>
        <p:pic>
          <p:nvPicPr>
            <p:cNvPr id="34825" name="Picture 1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" y="1968"/>
              <a:ext cx="5760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4826" name="Group 30"/>
            <p:cNvGrpSpPr>
              <a:grpSpLocks/>
            </p:cNvGrpSpPr>
            <p:nvPr/>
          </p:nvGrpSpPr>
          <p:grpSpPr bwMode="auto">
            <a:xfrm>
              <a:off x="460" y="1928"/>
              <a:ext cx="4922" cy="188"/>
              <a:chOff x="460" y="1928"/>
              <a:chExt cx="4922" cy="188"/>
            </a:xfrm>
          </p:grpSpPr>
          <p:pic>
            <p:nvPicPr>
              <p:cNvPr id="34827" name="Picture 1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" y="1931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28" name="Picture 1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3" y="1928"/>
                <a:ext cx="28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29" name="Picture 1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66" y="1928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0" name="Picture 14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69" y="1928"/>
                <a:ext cx="28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1" name="Picture 15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72" y="1928"/>
                <a:ext cx="28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2" name="Picture 16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76" y="1928"/>
                <a:ext cx="27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3" name="Picture 17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79" y="1928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4" name="Picture 17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82" y="1928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5" name="Picture 17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85" y="1928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6" name="Picture 17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48" y="1928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7" name="Picture 17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45" y="1928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8" name="Picture 17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52" y="1928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9" name="Picture 17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55" y="1928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Rectangle 1"/>
          <p:cNvSpPr/>
          <p:nvPr/>
        </p:nvSpPr>
        <p:spPr>
          <a:xfrm>
            <a:off x="658765" y="3006349"/>
            <a:ext cx="806386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b="1" dirty="0">
                <a:solidFill>
                  <a:srgbClr val="000000"/>
                </a:solidFill>
              </a:rPr>
              <a:t>0</a:t>
            </a:r>
            <a:r>
              <a:rPr lang="en-US" sz="1400" dirty="0">
                <a:solidFill>
                  <a:srgbClr val="000000"/>
                </a:solidFill>
              </a:rPr>
              <a:t>       </a:t>
            </a:r>
            <a:r>
              <a:rPr lang="en-US" sz="1400" dirty="0" smtClean="0">
                <a:solidFill>
                  <a:srgbClr val="000000"/>
                </a:solidFill>
              </a:rPr>
              <a:t>		          </a:t>
            </a:r>
            <a:r>
              <a:rPr lang="en-US" sz="1400" b="1" dirty="0" smtClean="0">
                <a:solidFill>
                  <a:srgbClr val="000000"/>
                </a:solidFill>
              </a:rPr>
              <a:t>1</a:t>
            </a:r>
            <a:r>
              <a:rPr lang="en-US" sz="1400" dirty="0" smtClean="0">
                <a:solidFill>
                  <a:srgbClr val="000000"/>
                </a:solidFill>
              </a:rPr>
              <a:t>                		  </a:t>
            </a:r>
            <a:r>
              <a:rPr lang="en-US" sz="1400" b="1" dirty="0" smtClean="0">
                <a:solidFill>
                  <a:srgbClr val="000000"/>
                </a:solidFill>
              </a:rPr>
              <a:t>2 </a:t>
            </a:r>
            <a:r>
              <a:rPr lang="en-US" sz="1400" dirty="0" smtClean="0">
                <a:solidFill>
                  <a:srgbClr val="000000"/>
                </a:solidFill>
              </a:rPr>
              <a:t>                 	            </a:t>
            </a:r>
            <a:r>
              <a:rPr lang="en-US" sz="1400" b="1" dirty="0" smtClean="0">
                <a:solidFill>
                  <a:srgbClr val="000000"/>
                </a:solidFill>
              </a:rPr>
              <a:t>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619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Multiplication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3 rows of 2</a:t>
            </a:r>
          </a:p>
          <a:p>
            <a:pPr eaLnBrk="1" hangingPunct="1">
              <a:defRPr/>
            </a:pPr>
            <a:endParaRPr lang="en-US" sz="4000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This is called an “</a:t>
            </a:r>
            <a:r>
              <a:rPr lang="en-US" dirty="0" smtClean="0">
                <a:solidFill>
                  <a:srgbClr val="0066FF"/>
                </a:solidFill>
              </a:rPr>
              <a:t>array</a:t>
            </a:r>
            <a:r>
              <a:rPr lang="en-US" dirty="0" smtClean="0"/>
              <a:t>” or an “</a:t>
            </a:r>
            <a:r>
              <a:rPr lang="en-US" dirty="0" smtClean="0">
                <a:solidFill>
                  <a:srgbClr val="0066FF"/>
                </a:solidFill>
              </a:rPr>
              <a:t>area model</a:t>
            </a:r>
            <a:r>
              <a:rPr lang="en-US" dirty="0" smtClean="0"/>
              <a:t>”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grpSp>
        <p:nvGrpSpPr>
          <p:cNvPr id="184324" name="Group 4"/>
          <p:cNvGrpSpPr>
            <a:grpSpLocks/>
          </p:cNvGrpSpPr>
          <p:nvPr/>
        </p:nvGrpSpPr>
        <p:grpSpPr bwMode="auto">
          <a:xfrm rot="5400000">
            <a:off x="3784598" y="1697946"/>
            <a:ext cx="1371600" cy="914400"/>
            <a:chOff x="2880" y="3360"/>
            <a:chExt cx="864" cy="576"/>
          </a:xfrm>
        </p:grpSpPr>
        <p:sp>
          <p:nvSpPr>
            <p:cNvPr id="117765" name="Rectangle 5"/>
            <p:cNvSpPr>
              <a:spLocks noChangeArrowheads="1"/>
            </p:cNvSpPr>
            <p:nvPr/>
          </p:nvSpPr>
          <p:spPr bwMode="auto">
            <a:xfrm>
              <a:off x="2880" y="3360"/>
              <a:ext cx="288" cy="28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66" name="Rectangle 6"/>
            <p:cNvSpPr>
              <a:spLocks noChangeArrowheads="1"/>
            </p:cNvSpPr>
            <p:nvPr/>
          </p:nvSpPr>
          <p:spPr bwMode="auto">
            <a:xfrm>
              <a:off x="3168" y="3360"/>
              <a:ext cx="288" cy="28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67" name="Rectangle 7"/>
            <p:cNvSpPr>
              <a:spLocks noChangeArrowheads="1"/>
            </p:cNvSpPr>
            <p:nvPr/>
          </p:nvSpPr>
          <p:spPr bwMode="auto">
            <a:xfrm>
              <a:off x="3456" y="3360"/>
              <a:ext cx="288" cy="28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68" name="Rectangle 8"/>
            <p:cNvSpPr>
              <a:spLocks noChangeArrowheads="1"/>
            </p:cNvSpPr>
            <p:nvPr/>
          </p:nvSpPr>
          <p:spPr bwMode="auto">
            <a:xfrm>
              <a:off x="2880" y="3648"/>
              <a:ext cx="288" cy="28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69" name="Rectangle 9"/>
            <p:cNvSpPr>
              <a:spLocks noChangeArrowheads="1"/>
            </p:cNvSpPr>
            <p:nvPr/>
          </p:nvSpPr>
          <p:spPr bwMode="auto">
            <a:xfrm>
              <a:off x="3456" y="3648"/>
              <a:ext cx="288" cy="28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70" name="Rectangle 10"/>
            <p:cNvSpPr>
              <a:spLocks noChangeArrowheads="1"/>
            </p:cNvSpPr>
            <p:nvPr/>
          </p:nvSpPr>
          <p:spPr bwMode="auto">
            <a:xfrm>
              <a:off x="3168" y="3648"/>
              <a:ext cx="288" cy="28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98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Text Box 18"/>
          <p:cNvSpPr txBox="1">
            <a:spLocks noChangeArrowheads="1"/>
          </p:cNvSpPr>
          <p:nvPr/>
        </p:nvSpPr>
        <p:spPr bwMode="auto">
          <a:xfrm>
            <a:off x="643890" y="3562350"/>
            <a:ext cx="8161020" cy="263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sz="1300" b="1" dirty="0">
                <a:solidFill>
                  <a:srgbClr val="000000"/>
                </a:solidFill>
                <a:latin typeface="Arial" charset="0"/>
              </a:rPr>
              <a:t>0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         1/4      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2/4       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3/4      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4/4       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5/4       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6/4       7/4        8/4        9/4      10/4     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11/4     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12/4</a:t>
            </a:r>
            <a:endParaRPr lang="en-US" sz="1300" b="1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34824" name="Group 31"/>
          <p:cNvGrpSpPr>
            <a:grpSpLocks/>
          </p:cNvGrpSpPr>
          <p:nvPr/>
        </p:nvGrpSpPr>
        <p:grpSpPr bwMode="auto">
          <a:xfrm>
            <a:off x="320040" y="3257550"/>
            <a:ext cx="8229600" cy="268605"/>
            <a:chOff x="128" y="1928"/>
            <a:chExt cx="5760" cy="188"/>
          </a:xfrm>
        </p:grpSpPr>
        <p:pic>
          <p:nvPicPr>
            <p:cNvPr id="34825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" y="1968"/>
              <a:ext cx="5760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4826" name="Group 30"/>
            <p:cNvGrpSpPr>
              <a:grpSpLocks/>
            </p:cNvGrpSpPr>
            <p:nvPr/>
          </p:nvGrpSpPr>
          <p:grpSpPr bwMode="auto">
            <a:xfrm>
              <a:off x="460" y="1928"/>
              <a:ext cx="4922" cy="188"/>
              <a:chOff x="460" y="1928"/>
              <a:chExt cx="4922" cy="188"/>
            </a:xfrm>
          </p:grpSpPr>
          <p:pic>
            <p:nvPicPr>
              <p:cNvPr id="34827" name="Picture 1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" y="1931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28" name="Picture 1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3" y="1928"/>
                <a:ext cx="28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29" name="Picture 13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66" y="1928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0" name="Picture 14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69" y="1928"/>
                <a:ext cx="28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1" name="Picture 15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72" y="1928"/>
                <a:ext cx="28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2" name="Picture 16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76" y="1928"/>
                <a:ext cx="27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3" name="Picture 17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79" y="1928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4" name="Picture 17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82" y="1928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5" name="Picture 17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85" y="1928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6" name="Picture 17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48" y="1928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7" name="Picture 17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45" y="1928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8" name="Picture 17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52" y="1928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9" name="Picture 17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55" y="1928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Rectangle 1"/>
          <p:cNvSpPr/>
          <p:nvPr/>
        </p:nvSpPr>
        <p:spPr>
          <a:xfrm>
            <a:off x="639715" y="3806449"/>
            <a:ext cx="806386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b="1" dirty="0">
                <a:solidFill>
                  <a:srgbClr val="000000"/>
                </a:solidFill>
              </a:rPr>
              <a:t>0</a:t>
            </a:r>
            <a:r>
              <a:rPr lang="en-US" sz="1400" dirty="0">
                <a:solidFill>
                  <a:srgbClr val="000000"/>
                </a:solidFill>
              </a:rPr>
              <a:t>       </a:t>
            </a:r>
            <a:r>
              <a:rPr lang="en-US" sz="1400" dirty="0" smtClean="0">
                <a:solidFill>
                  <a:srgbClr val="000000"/>
                </a:solidFill>
              </a:rPr>
              <a:t>		          </a:t>
            </a:r>
            <a:r>
              <a:rPr lang="en-US" sz="1400" b="1" dirty="0" smtClean="0">
                <a:solidFill>
                  <a:srgbClr val="000000"/>
                </a:solidFill>
              </a:rPr>
              <a:t>1</a:t>
            </a:r>
            <a:r>
              <a:rPr lang="en-US" sz="1400" dirty="0" smtClean="0">
                <a:solidFill>
                  <a:srgbClr val="000000"/>
                </a:solidFill>
              </a:rPr>
              <a:t>                		  </a:t>
            </a:r>
            <a:r>
              <a:rPr lang="en-US" sz="1400" b="1" dirty="0" smtClean="0">
                <a:solidFill>
                  <a:srgbClr val="000000"/>
                </a:solidFill>
              </a:rPr>
              <a:t>2 </a:t>
            </a:r>
            <a:r>
              <a:rPr lang="en-US" sz="1400" dirty="0" smtClean="0">
                <a:solidFill>
                  <a:srgbClr val="000000"/>
                </a:solidFill>
              </a:rPr>
              <a:t>                 	            </a:t>
            </a:r>
            <a:r>
              <a:rPr lang="en-US" sz="1400" b="1" dirty="0" smtClean="0">
                <a:solidFill>
                  <a:srgbClr val="000000"/>
                </a:solidFill>
              </a:rPr>
              <a:t>3</a:t>
            </a:r>
            <a:endParaRPr lang="en-US" sz="1400" dirty="0"/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320040" y="1127760"/>
            <a:ext cx="7650480" cy="131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96" tIns="41148" rIns="82296" bIns="41148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/>
            <a:endParaRPr 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sz="3200" dirty="0" smtClean="0">
                <a:solidFill>
                  <a:srgbClr val="000000"/>
                </a:solidFill>
              </a:rPr>
              <a:t>“How </a:t>
            </a:r>
            <a:r>
              <a:rPr lang="en-US" sz="3200" dirty="0">
                <a:solidFill>
                  <a:srgbClr val="000000"/>
                </a:solidFill>
              </a:rPr>
              <a:t>many ¼’s are there in </a:t>
            </a:r>
            <a:r>
              <a:rPr lang="en-US" sz="3200" dirty="0" smtClean="0">
                <a:solidFill>
                  <a:srgbClr val="000000"/>
                </a:solidFill>
              </a:rPr>
              <a:t>1?”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610267"/>
              </p:ext>
            </p:extLst>
          </p:nvPr>
        </p:nvGraphicFramePr>
        <p:xfrm>
          <a:off x="1016000" y="469900"/>
          <a:ext cx="1017588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10" imgW="444240" imgH="495000" progId="Equation.3">
                  <p:embed/>
                </p:oleObj>
              </mc:Choice>
              <mc:Fallback>
                <p:oleObj name="Equation" r:id="rId10" imgW="44424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0" y="469900"/>
                        <a:ext cx="1017588" cy="1149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flipV="1">
            <a:off x="780317" y="3106028"/>
            <a:ext cx="595789" cy="5279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347974" y="3106911"/>
            <a:ext cx="595789" cy="5279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1931889" y="3095767"/>
            <a:ext cx="595789" cy="5279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498957" y="3097524"/>
            <a:ext cx="595789" cy="5279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56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Text Box 18"/>
          <p:cNvSpPr txBox="1">
            <a:spLocks noChangeArrowheads="1"/>
          </p:cNvSpPr>
          <p:nvPr/>
        </p:nvSpPr>
        <p:spPr bwMode="auto">
          <a:xfrm>
            <a:off x="643890" y="3562350"/>
            <a:ext cx="8161020" cy="263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sz="1300" b="1" dirty="0">
                <a:solidFill>
                  <a:srgbClr val="000000"/>
                </a:solidFill>
                <a:latin typeface="Arial" charset="0"/>
              </a:rPr>
              <a:t>0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         1/4      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2/4       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3/4      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4/4       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5/4       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6/4       7/4        8/4        9/4      10/4     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11/4     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12/4</a:t>
            </a:r>
            <a:endParaRPr lang="en-US" sz="1300" b="1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34824" name="Group 31"/>
          <p:cNvGrpSpPr>
            <a:grpSpLocks/>
          </p:cNvGrpSpPr>
          <p:nvPr/>
        </p:nvGrpSpPr>
        <p:grpSpPr bwMode="auto">
          <a:xfrm>
            <a:off x="320040" y="3257550"/>
            <a:ext cx="8229600" cy="268605"/>
            <a:chOff x="128" y="1928"/>
            <a:chExt cx="5760" cy="188"/>
          </a:xfrm>
        </p:grpSpPr>
        <p:pic>
          <p:nvPicPr>
            <p:cNvPr id="34825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" y="1968"/>
              <a:ext cx="5760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4826" name="Group 30"/>
            <p:cNvGrpSpPr>
              <a:grpSpLocks/>
            </p:cNvGrpSpPr>
            <p:nvPr/>
          </p:nvGrpSpPr>
          <p:grpSpPr bwMode="auto">
            <a:xfrm>
              <a:off x="460" y="1928"/>
              <a:ext cx="4922" cy="188"/>
              <a:chOff x="460" y="1928"/>
              <a:chExt cx="4922" cy="188"/>
            </a:xfrm>
          </p:grpSpPr>
          <p:pic>
            <p:nvPicPr>
              <p:cNvPr id="34827" name="Picture 1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" y="1931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28" name="Picture 1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3" y="1928"/>
                <a:ext cx="28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29" name="Picture 13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66" y="1928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0" name="Picture 14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69" y="1928"/>
                <a:ext cx="28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1" name="Picture 15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72" y="1928"/>
                <a:ext cx="28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2" name="Picture 16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76" y="1928"/>
                <a:ext cx="27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3" name="Picture 17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79" y="1928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4" name="Picture 17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82" y="1928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5" name="Picture 17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85" y="1928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6" name="Picture 17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48" y="1928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7" name="Picture 17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45" y="1928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8" name="Picture 17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52" y="1928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9" name="Picture 17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55" y="1928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Rectangle 1"/>
          <p:cNvSpPr/>
          <p:nvPr/>
        </p:nvSpPr>
        <p:spPr>
          <a:xfrm>
            <a:off x="639715" y="3806449"/>
            <a:ext cx="806386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b="1" dirty="0">
                <a:solidFill>
                  <a:srgbClr val="000000"/>
                </a:solidFill>
              </a:rPr>
              <a:t>0</a:t>
            </a:r>
            <a:r>
              <a:rPr lang="en-US" sz="1400" dirty="0">
                <a:solidFill>
                  <a:srgbClr val="000000"/>
                </a:solidFill>
              </a:rPr>
              <a:t>       </a:t>
            </a:r>
            <a:r>
              <a:rPr lang="en-US" sz="1400" dirty="0" smtClean="0">
                <a:solidFill>
                  <a:srgbClr val="000000"/>
                </a:solidFill>
              </a:rPr>
              <a:t>		          </a:t>
            </a:r>
            <a:r>
              <a:rPr lang="en-US" sz="1400" b="1" dirty="0" smtClean="0">
                <a:solidFill>
                  <a:srgbClr val="000000"/>
                </a:solidFill>
              </a:rPr>
              <a:t>1</a:t>
            </a:r>
            <a:r>
              <a:rPr lang="en-US" sz="1400" dirty="0" smtClean="0">
                <a:solidFill>
                  <a:srgbClr val="000000"/>
                </a:solidFill>
              </a:rPr>
              <a:t>                		  </a:t>
            </a:r>
            <a:r>
              <a:rPr lang="en-US" sz="1400" b="1" dirty="0" smtClean="0">
                <a:solidFill>
                  <a:srgbClr val="000000"/>
                </a:solidFill>
              </a:rPr>
              <a:t>2 </a:t>
            </a:r>
            <a:r>
              <a:rPr lang="en-US" sz="1400" dirty="0" smtClean="0">
                <a:solidFill>
                  <a:srgbClr val="000000"/>
                </a:solidFill>
              </a:rPr>
              <a:t>                 	            </a:t>
            </a:r>
            <a:r>
              <a:rPr lang="en-US" sz="1400" b="1" dirty="0" smtClean="0">
                <a:solidFill>
                  <a:srgbClr val="000000"/>
                </a:solidFill>
              </a:rPr>
              <a:t>3</a:t>
            </a:r>
            <a:endParaRPr lang="en-US" sz="1400" dirty="0"/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320040" y="1127760"/>
            <a:ext cx="7650480" cy="131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96" tIns="41148" rIns="82296" bIns="41148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/>
            <a:endParaRPr 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sz="3200" dirty="0" smtClean="0">
                <a:solidFill>
                  <a:srgbClr val="000000"/>
                </a:solidFill>
              </a:rPr>
              <a:t>“How </a:t>
            </a:r>
            <a:r>
              <a:rPr lang="en-US" sz="3200" dirty="0">
                <a:solidFill>
                  <a:srgbClr val="000000"/>
                </a:solidFill>
              </a:rPr>
              <a:t>many ¼’s are there in 2</a:t>
            </a:r>
            <a:r>
              <a:rPr lang="en-US" sz="3200" dirty="0" smtClean="0">
                <a:solidFill>
                  <a:srgbClr val="000000"/>
                </a:solidFill>
              </a:rPr>
              <a:t>?”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148518"/>
              </p:ext>
            </p:extLst>
          </p:nvPr>
        </p:nvGraphicFramePr>
        <p:xfrm>
          <a:off x="973138" y="469900"/>
          <a:ext cx="1103312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10" imgW="482400" imgH="495000" progId="Equation.3">
                  <p:embed/>
                </p:oleObj>
              </mc:Choice>
              <mc:Fallback>
                <p:oleObj name="Equation" r:id="rId10" imgW="48240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138" y="469900"/>
                        <a:ext cx="1103312" cy="1149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flipV="1">
            <a:off x="780317" y="3106028"/>
            <a:ext cx="595789" cy="5279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347974" y="3106911"/>
            <a:ext cx="595789" cy="5279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1931889" y="3095767"/>
            <a:ext cx="595789" cy="5279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498957" y="3097524"/>
            <a:ext cx="595789" cy="5279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661007" y="3116574"/>
            <a:ext cx="595789" cy="5279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089507" y="3116574"/>
            <a:ext cx="595789" cy="5279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4232507" y="3135597"/>
            <a:ext cx="595789" cy="533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4823057" y="3135624"/>
            <a:ext cx="595789" cy="5279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41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Text Box 18"/>
          <p:cNvSpPr txBox="1">
            <a:spLocks noChangeArrowheads="1"/>
          </p:cNvSpPr>
          <p:nvPr/>
        </p:nvSpPr>
        <p:spPr bwMode="auto">
          <a:xfrm>
            <a:off x="643890" y="3562350"/>
            <a:ext cx="8161020" cy="263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sz="1300" b="1" dirty="0">
                <a:solidFill>
                  <a:srgbClr val="000000"/>
                </a:solidFill>
                <a:latin typeface="Arial" charset="0"/>
              </a:rPr>
              <a:t>0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         1/4      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2/4       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3/4      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4/4       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5/4       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6/4       7/4        8/4        9/4      10/4     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11/4     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12/4</a:t>
            </a:r>
            <a:endParaRPr lang="en-US" sz="1300" b="1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34824" name="Group 31"/>
          <p:cNvGrpSpPr>
            <a:grpSpLocks/>
          </p:cNvGrpSpPr>
          <p:nvPr/>
        </p:nvGrpSpPr>
        <p:grpSpPr bwMode="auto">
          <a:xfrm>
            <a:off x="320040" y="3257550"/>
            <a:ext cx="8229600" cy="268605"/>
            <a:chOff x="128" y="1928"/>
            <a:chExt cx="5760" cy="188"/>
          </a:xfrm>
        </p:grpSpPr>
        <p:pic>
          <p:nvPicPr>
            <p:cNvPr id="34825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" y="1968"/>
              <a:ext cx="5760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4826" name="Group 30"/>
            <p:cNvGrpSpPr>
              <a:grpSpLocks/>
            </p:cNvGrpSpPr>
            <p:nvPr/>
          </p:nvGrpSpPr>
          <p:grpSpPr bwMode="auto">
            <a:xfrm>
              <a:off x="460" y="1928"/>
              <a:ext cx="4922" cy="188"/>
              <a:chOff x="460" y="1928"/>
              <a:chExt cx="4922" cy="188"/>
            </a:xfrm>
          </p:grpSpPr>
          <p:pic>
            <p:nvPicPr>
              <p:cNvPr id="34827" name="Picture 1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" y="1931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28" name="Picture 1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3" y="1928"/>
                <a:ext cx="28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29" name="Picture 13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66" y="1928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0" name="Picture 14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69" y="1928"/>
                <a:ext cx="28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1" name="Picture 15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72" y="1928"/>
                <a:ext cx="28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2" name="Picture 16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76" y="1928"/>
                <a:ext cx="27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3" name="Picture 17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79" y="1928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4" name="Picture 17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82" y="1928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5" name="Picture 17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85" y="1928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6" name="Picture 17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48" y="1928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7" name="Picture 17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45" y="1928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8" name="Picture 17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52" y="1928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9" name="Picture 17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55" y="1928"/>
                <a:ext cx="2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Rectangle 1"/>
          <p:cNvSpPr/>
          <p:nvPr/>
        </p:nvSpPr>
        <p:spPr>
          <a:xfrm>
            <a:off x="639715" y="3806449"/>
            <a:ext cx="806386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b="1" dirty="0">
                <a:solidFill>
                  <a:srgbClr val="000000"/>
                </a:solidFill>
              </a:rPr>
              <a:t>0</a:t>
            </a:r>
            <a:r>
              <a:rPr lang="en-US" sz="1400" dirty="0">
                <a:solidFill>
                  <a:srgbClr val="000000"/>
                </a:solidFill>
              </a:rPr>
              <a:t>       </a:t>
            </a:r>
            <a:r>
              <a:rPr lang="en-US" sz="1400" dirty="0" smtClean="0">
                <a:solidFill>
                  <a:srgbClr val="000000"/>
                </a:solidFill>
              </a:rPr>
              <a:t>		          </a:t>
            </a:r>
            <a:r>
              <a:rPr lang="en-US" sz="1400" b="1" dirty="0" smtClean="0">
                <a:solidFill>
                  <a:srgbClr val="000000"/>
                </a:solidFill>
              </a:rPr>
              <a:t>1</a:t>
            </a:r>
            <a:r>
              <a:rPr lang="en-US" sz="1400" dirty="0" smtClean="0">
                <a:solidFill>
                  <a:srgbClr val="000000"/>
                </a:solidFill>
              </a:rPr>
              <a:t>                		  </a:t>
            </a:r>
            <a:r>
              <a:rPr lang="en-US" sz="1400" b="1" dirty="0" smtClean="0">
                <a:solidFill>
                  <a:srgbClr val="000000"/>
                </a:solidFill>
              </a:rPr>
              <a:t>2 </a:t>
            </a:r>
            <a:r>
              <a:rPr lang="en-US" sz="1400" dirty="0" smtClean="0">
                <a:solidFill>
                  <a:srgbClr val="000000"/>
                </a:solidFill>
              </a:rPr>
              <a:t>                 	            </a:t>
            </a:r>
            <a:r>
              <a:rPr lang="en-US" sz="1400" b="1" dirty="0" smtClean="0">
                <a:solidFill>
                  <a:srgbClr val="000000"/>
                </a:solidFill>
              </a:rPr>
              <a:t>3</a:t>
            </a:r>
            <a:endParaRPr lang="en-US" sz="1400" dirty="0"/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320040" y="1127760"/>
            <a:ext cx="7650480" cy="131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96" tIns="41148" rIns="82296" bIns="41148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/>
            <a:endParaRPr 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sz="3200" dirty="0" smtClean="0">
                <a:solidFill>
                  <a:srgbClr val="000000"/>
                </a:solidFill>
              </a:rPr>
              <a:t>“How </a:t>
            </a:r>
            <a:r>
              <a:rPr lang="en-US" sz="3200" dirty="0">
                <a:solidFill>
                  <a:srgbClr val="000000"/>
                </a:solidFill>
              </a:rPr>
              <a:t>many ¼’s are there in </a:t>
            </a:r>
            <a:r>
              <a:rPr lang="en-US" sz="3200" dirty="0" smtClean="0">
                <a:solidFill>
                  <a:srgbClr val="000000"/>
                </a:solidFill>
              </a:rPr>
              <a:t>3?”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62937"/>
              </p:ext>
            </p:extLst>
          </p:nvPr>
        </p:nvGraphicFramePr>
        <p:xfrm>
          <a:off x="987425" y="469900"/>
          <a:ext cx="1074738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10" imgW="469800" imgH="495000" progId="Equation.3">
                  <p:embed/>
                </p:oleObj>
              </mc:Choice>
              <mc:Fallback>
                <p:oleObj name="Equation" r:id="rId10" imgW="46980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469900"/>
                        <a:ext cx="1074738" cy="1149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flipV="1">
            <a:off x="780317" y="3106028"/>
            <a:ext cx="595789" cy="5279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347974" y="3106911"/>
            <a:ext cx="595789" cy="5279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1931889" y="3095767"/>
            <a:ext cx="595789" cy="5279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498957" y="3097524"/>
            <a:ext cx="595789" cy="5279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661007" y="3116574"/>
            <a:ext cx="595789" cy="5279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089507" y="3116574"/>
            <a:ext cx="595789" cy="5279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4232507" y="3135597"/>
            <a:ext cx="595789" cy="533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4842107" y="3135624"/>
            <a:ext cx="595789" cy="5279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451707" y="3135624"/>
            <a:ext cx="595789" cy="5279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6042257" y="3135624"/>
            <a:ext cx="595789" cy="5279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6635115" y="3140929"/>
            <a:ext cx="595789" cy="5279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7231856" y="3135624"/>
            <a:ext cx="595789" cy="5279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43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Text Box 18"/>
          <p:cNvSpPr txBox="1">
            <a:spLocks noChangeArrowheads="1"/>
          </p:cNvSpPr>
          <p:nvPr/>
        </p:nvSpPr>
        <p:spPr bwMode="auto">
          <a:xfrm>
            <a:off x="639786" y="3587260"/>
            <a:ext cx="8161020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                  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                       1/2                                           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             </a:t>
            </a:r>
            <a:endParaRPr lang="en-US" sz="2000" b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4404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" y="3314700"/>
            <a:ext cx="8229600" cy="190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2" name="Picture 11"/>
          <p:cNvPicPr>
            <a:picLocks noChangeAspect="1" noChangeArrowheads="1"/>
          </p:cNvPicPr>
          <p:nvPr/>
        </p:nvPicPr>
        <p:blipFill>
          <a:blip r:embed="rId4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3" y="3166586"/>
            <a:ext cx="6820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3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161" y="3168160"/>
            <a:ext cx="682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4" name="Picture 15"/>
          <p:cNvPicPr>
            <a:picLocks noChangeAspect="1" noChangeArrowheads="1"/>
          </p:cNvPicPr>
          <p:nvPr/>
        </p:nvPicPr>
        <p:blipFill>
          <a:blip r:embed="rId7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178" y="3162300"/>
            <a:ext cx="7072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6" name="Picture 17"/>
          <p:cNvPicPr>
            <a:picLocks noChangeAspect="1" noChangeArrowheads="1"/>
          </p:cNvPicPr>
          <p:nvPr/>
        </p:nvPicPr>
        <p:blipFill>
          <a:blip r:embed="rId8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354" y="3162300"/>
            <a:ext cx="6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560930"/>
              </p:ext>
            </p:extLst>
          </p:nvPr>
        </p:nvGraphicFramePr>
        <p:xfrm>
          <a:off x="565150" y="441325"/>
          <a:ext cx="1247775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9" imgW="545760" imgH="495000" progId="Equation.3">
                  <p:embed/>
                </p:oleObj>
              </mc:Choice>
              <mc:Fallback>
                <p:oleObj name="Equation" r:id="rId9" imgW="5457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441325"/>
                        <a:ext cx="1247775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360" y="3180528"/>
            <a:ext cx="682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V="1">
            <a:off x="826811" y="3106028"/>
            <a:ext cx="1644450" cy="528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89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Text Box 18"/>
          <p:cNvSpPr txBox="1">
            <a:spLocks noChangeArrowheads="1"/>
          </p:cNvSpPr>
          <p:nvPr/>
        </p:nvSpPr>
        <p:spPr bwMode="auto">
          <a:xfrm>
            <a:off x="639786" y="3587260"/>
            <a:ext cx="8161020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                  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                       1/2                                           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             </a:t>
            </a:r>
            <a:endParaRPr lang="en-US" sz="2000" b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4404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" y="3314700"/>
            <a:ext cx="8229600" cy="190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2" name="Picture 11"/>
          <p:cNvPicPr>
            <a:picLocks noChangeAspect="1" noChangeArrowheads="1"/>
          </p:cNvPicPr>
          <p:nvPr/>
        </p:nvPicPr>
        <p:blipFill>
          <a:blip r:embed="rId4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3" y="3166586"/>
            <a:ext cx="6820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3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811" y="3168160"/>
            <a:ext cx="682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4" name="Picture 15"/>
          <p:cNvPicPr>
            <a:picLocks noChangeAspect="1" noChangeArrowheads="1"/>
          </p:cNvPicPr>
          <p:nvPr/>
        </p:nvPicPr>
        <p:blipFill>
          <a:blip r:embed="rId7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178" y="3162300"/>
            <a:ext cx="7072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6" name="Picture 17"/>
          <p:cNvPicPr>
            <a:picLocks noChangeAspect="1" noChangeArrowheads="1"/>
          </p:cNvPicPr>
          <p:nvPr/>
        </p:nvPicPr>
        <p:blipFill>
          <a:blip r:embed="rId8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354" y="3162300"/>
            <a:ext cx="6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314733"/>
              </p:ext>
            </p:extLst>
          </p:nvPr>
        </p:nvGraphicFramePr>
        <p:xfrm>
          <a:off x="577850" y="441325"/>
          <a:ext cx="121920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9" imgW="533160" imgH="495000" progId="Equation.3">
                  <p:embed/>
                </p:oleObj>
              </mc:Choice>
              <mc:Fallback>
                <p:oleObj name="Equation" r:id="rId9" imgW="5331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441325"/>
                        <a:ext cx="1219200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210" y="3180528"/>
            <a:ext cx="682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484" y="3167814"/>
            <a:ext cx="682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34" y="3162300"/>
            <a:ext cx="682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 flipV="1">
            <a:off x="842309" y="3106028"/>
            <a:ext cx="1114602" cy="528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35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Text Box 18"/>
          <p:cNvSpPr txBox="1">
            <a:spLocks noChangeArrowheads="1"/>
          </p:cNvSpPr>
          <p:nvPr/>
        </p:nvSpPr>
        <p:spPr bwMode="auto">
          <a:xfrm>
            <a:off x="639786" y="3587260"/>
            <a:ext cx="8161020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                  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                       1/2                                           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             </a:t>
            </a:r>
            <a:endParaRPr lang="en-US" sz="2000" b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4404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" y="3314700"/>
            <a:ext cx="8229600" cy="190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2" name="Picture 11"/>
          <p:cNvPicPr>
            <a:picLocks noChangeAspect="1" noChangeArrowheads="1"/>
          </p:cNvPicPr>
          <p:nvPr/>
        </p:nvPicPr>
        <p:blipFill>
          <a:blip r:embed="rId4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3" y="3166586"/>
            <a:ext cx="6820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3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111" y="3168160"/>
            <a:ext cx="682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4" name="Picture 15"/>
          <p:cNvPicPr>
            <a:picLocks noChangeAspect="1" noChangeArrowheads="1"/>
          </p:cNvPicPr>
          <p:nvPr/>
        </p:nvPicPr>
        <p:blipFill>
          <a:blip r:embed="rId7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178" y="3162300"/>
            <a:ext cx="7072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6" name="Picture 17"/>
          <p:cNvPicPr>
            <a:picLocks noChangeAspect="1" noChangeArrowheads="1"/>
          </p:cNvPicPr>
          <p:nvPr/>
        </p:nvPicPr>
        <p:blipFill>
          <a:blip r:embed="rId8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354" y="3162300"/>
            <a:ext cx="6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3785323"/>
              </p:ext>
            </p:extLst>
          </p:nvPr>
        </p:nvGraphicFramePr>
        <p:xfrm>
          <a:off x="563563" y="441325"/>
          <a:ext cx="1249362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9" imgW="545760" imgH="495000" progId="Equation.3">
                  <p:embed/>
                </p:oleObj>
              </mc:Choice>
              <mc:Fallback>
                <p:oleObj name="Equation" r:id="rId9" imgW="5457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3" y="441325"/>
                        <a:ext cx="1249362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810" y="3180528"/>
            <a:ext cx="682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534" y="3167814"/>
            <a:ext cx="682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784" y="3162300"/>
            <a:ext cx="682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6246" y="3181350"/>
            <a:ext cx="682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020" y="3162300"/>
            <a:ext cx="682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 flipV="1">
            <a:off x="826811" y="3106028"/>
            <a:ext cx="882003" cy="528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484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">
  <a:themeElements>
    <a:clrScheme name="Custom 2">
      <a:dk1>
        <a:srgbClr val="365BB0"/>
      </a:dk1>
      <a:lt1>
        <a:srgbClr val="E0E6F5"/>
      </a:lt1>
      <a:dk2>
        <a:srgbClr val="000000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ustom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ELD Presentation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D Presentation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D Presentation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D Presentation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D Presentation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D Presentation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D Presentation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D Presentation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7475</TotalTime>
  <Words>2248</Words>
  <Application>Microsoft Office PowerPoint</Application>
  <PresentationFormat>On-screen Show (4:3)</PresentationFormat>
  <Paragraphs>829</Paragraphs>
  <Slides>95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95</vt:i4>
      </vt:variant>
    </vt:vector>
  </HeadingPairs>
  <TitlesOfParts>
    <vt:vector size="99" baseType="lpstr">
      <vt:lpstr>Theme1</vt:lpstr>
      <vt:lpstr>Custom Design</vt:lpstr>
      <vt:lpstr>1_Custom Design</vt:lpstr>
      <vt:lpstr>Equation</vt:lpstr>
      <vt:lpstr>Developing  Higher Level Thinking  and  Mathematical Reasoning</vt:lpstr>
      <vt:lpstr>Mathematical Reasoning</vt:lpstr>
      <vt:lpstr>Mathematical Reasoning</vt:lpstr>
      <vt:lpstr>PowerPoint Presentation</vt:lpstr>
      <vt:lpstr>Multiplication</vt:lpstr>
      <vt:lpstr>Multiplication Word Problems</vt:lpstr>
      <vt:lpstr>Multiplication Word Problems</vt:lpstr>
      <vt:lpstr>Multiplication</vt:lpstr>
      <vt:lpstr>Multiplication</vt:lpstr>
      <vt:lpstr>Advantages of Arrays as a Model</vt:lpstr>
      <vt:lpstr>Advantages of Arrays as a Model</vt:lpstr>
      <vt:lpstr>Advantages of Arrays</vt:lpstr>
      <vt:lpstr>Advantages of Arrays</vt:lpstr>
      <vt:lpstr>Advantages of Arrays</vt:lpstr>
      <vt:lpstr>Advantages of Arrays as a Model</vt:lpstr>
      <vt:lpstr>Teaching Multiplication Facts</vt:lpstr>
      <vt:lpstr>Group 1</vt:lpstr>
      <vt:lpstr>Multiplication</vt:lpstr>
      <vt:lpstr>Multiplication</vt:lpstr>
      <vt:lpstr>Multiplication</vt:lpstr>
      <vt:lpstr>Multiplying by 2</vt:lpstr>
      <vt:lpstr>Multiplying by 4</vt:lpstr>
      <vt:lpstr>Multiplying by 3</vt:lpstr>
      <vt:lpstr>Teaching Multiplication Facts</vt:lpstr>
      <vt:lpstr>Group 2</vt:lpstr>
      <vt:lpstr>Breaking Apart</vt:lpstr>
      <vt:lpstr>Teaching Multiplication Facts</vt:lpstr>
      <vt:lpstr>Group 3</vt:lpstr>
      <vt:lpstr>Teaching Multiplication Facts</vt:lpstr>
      <vt:lpstr>Group 4</vt:lpstr>
      <vt:lpstr>Distributive Property</vt:lpstr>
      <vt:lpstr>PowerPoint Presentation</vt:lpstr>
      <vt:lpstr>Multiplying Larger Numbers</vt:lpstr>
      <vt:lpstr>Using Arrays to Multiply</vt:lpstr>
      <vt:lpstr>Using Arrays to Multiply</vt:lpstr>
      <vt:lpstr>Multiplying Larger Numbers</vt:lpstr>
      <vt:lpstr>Multiplying Larger Numbers</vt:lpstr>
      <vt:lpstr>Multiplying Larger Numbers</vt:lpstr>
      <vt:lpstr>Using Arrays to Multiply</vt:lpstr>
      <vt:lpstr>Multiplying and Arrays</vt:lpstr>
      <vt:lpstr>31 x 14 =</vt:lpstr>
      <vt:lpstr>Partial Products</vt:lpstr>
      <vt:lpstr>Partial Products</vt:lpstr>
      <vt:lpstr>Pictorial Representation</vt:lpstr>
      <vt:lpstr>Pictorial Representation</vt:lpstr>
      <vt:lpstr>Pictorial Representation</vt:lpstr>
      <vt:lpstr>PowerPoint Presentation</vt:lpstr>
      <vt:lpstr>PowerPoint Presentation</vt:lpstr>
      <vt:lpstr>Multiplying Fractions</vt:lpstr>
      <vt:lpstr>Multiplying Fractions</vt:lpstr>
      <vt:lpstr>PowerPoint Presentation</vt:lpstr>
      <vt:lpstr>PowerPoint Presentation</vt:lpstr>
      <vt:lpstr>PowerPoint Presentation</vt:lpstr>
      <vt:lpstr>Multiplying</vt:lpstr>
      <vt:lpstr>Fractions</vt:lpstr>
      <vt:lpstr>Division</vt:lpstr>
      <vt:lpstr>Using Groups</vt:lpstr>
      <vt:lpstr>Using Groups</vt:lpstr>
      <vt:lpstr>Difference in counting?</vt:lpstr>
      <vt:lpstr>Multiplication</vt:lpstr>
      <vt:lpstr>Division</vt:lpstr>
      <vt:lpstr>Fair Share Division</vt:lpstr>
      <vt:lpstr>Measurement Division</vt:lpstr>
      <vt:lpstr>Division</vt:lpstr>
      <vt:lpstr>Using Arrays</vt:lpstr>
      <vt:lpstr>Division</vt:lpstr>
      <vt:lpstr>Division</vt:lpstr>
      <vt:lpstr>Division</vt:lpstr>
      <vt:lpstr>Division</vt:lpstr>
      <vt:lpstr>Division</vt:lpstr>
      <vt:lpstr>47 ÷ 6</vt:lpstr>
      <vt:lpstr>47 ÷ 6</vt:lpstr>
      <vt:lpstr>47 ÷ 6</vt:lpstr>
      <vt:lpstr>47 ÷ 6</vt:lpstr>
      <vt:lpstr>47 ÷ 6</vt:lpstr>
      <vt:lpstr>Expanded Multiplication Table</vt:lpstr>
      <vt:lpstr>338 ÷ 7</vt:lpstr>
      <vt:lpstr>338 ÷ 7</vt:lpstr>
      <vt:lpstr>338 ÷ 7</vt:lpstr>
      <vt:lpstr>338 ÷ 7</vt:lpstr>
      <vt:lpstr>338 ÷ 7</vt:lpstr>
      <vt:lpstr>338 ÷ 7</vt:lpstr>
      <vt:lpstr>932 ÷ 8</vt:lpstr>
      <vt:lpstr>879 ÷ 32</vt:lpstr>
      <vt:lpstr>879 ÷ 32</vt:lpstr>
      <vt:lpstr>Try a couple!</vt:lpstr>
      <vt:lpstr>So, what about dividing fractions on a number line?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Orosco</dc:creator>
  <cp:lastModifiedBy>Pam Hutchison</cp:lastModifiedBy>
  <cp:revision>368</cp:revision>
  <cp:lastPrinted>2013-07-14T18:23:04Z</cp:lastPrinted>
  <dcterms:created xsi:type="dcterms:W3CDTF">2012-09-13T01:00:14Z</dcterms:created>
  <dcterms:modified xsi:type="dcterms:W3CDTF">2014-01-25T06:58:56Z</dcterms:modified>
</cp:coreProperties>
</file>