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302" r:id="rId2"/>
    <p:sldId id="339" r:id="rId3"/>
    <p:sldId id="317" r:id="rId4"/>
    <p:sldId id="321" r:id="rId5"/>
    <p:sldId id="346" r:id="rId6"/>
    <p:sldId id="377" r:id="rId7"/>
    <p:sldId id="366" r:id="rId8"/>
    <p:sldId id="367" r:id="rId9"/>
    <p:sldId id="368" r:id="rId10"/>
    <p:sldId id="369" r:id="rId11"/>
    <p:sldId id="371" r:id="rId12"/>
    <p:sldId id="372" r:id="rId13"/>
    <p:sldId id="373" r:id="rId14"/>
    <p:sldId id="374" r:id="rId15"/>
    <p:sldId id="375" r:id="rId16"/>
    <p:sldId id="376" r:id="rId17"/>
    <p:sldId id="326" r:id="rId18"/>
    <p:sldId id="336" r:id="rId19"/>
    <p:sldId id="330" r:id="rId20"/>
    <p:sldId id="340" r:id="rId21"/>
    <p:sldId id="341" r:id="rId22"/>
    <p:sldId id="342" r:id="rId23"/>
    <p:sldId id="343" r:id="rId24"/>
    <p:sldId id="365" r:id="rId25"/>
    <p:sldId id="355" r:id="rId26"/>
    <p:sldId id="356" r:id="rId27"/>
    <p:sldId id="35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272"/>
    <a:srgbClr val="005400"/>
    <a:srgbClr val="007000"/>
    <a:srgbClr val="A513BD"/>
    <a:srgbClr val="177DBB"/>
    <a:srgbClr val="0028A8"/>
    <a:srgbClr val="0033CC"/>
    <a:srgbClr val="008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DE1F-F455-4A9C-B09F-49B28EEE1439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B735A-1B40-4594-82FB-BD2B6096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34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DCC15C-C159-49F2-B3CF-C670ACDC45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2EE849-BDF0-4A49-807A-5762B83132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1DD30-FBD8-4228-B627-08E394DD331C}" type="slidenum">
              <a:rPr lang="en-US"/>
              <a:pPr/>
              <a:t>25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order to find the values of x that make the statement true, we need to balance “x” on one side with whatever it takes on the other side.  In order to remove the 7 tiles that are with the x, I add -7 tiles so that I have zero pairs.  But to keep the balance, I need to add -7 tiles to the other side as well.  After removing all opposite pairs, I know what balances x and therefore what value makes the statement true.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B48A7-50C4-4281-A3E6-E03A14D57964}" type="slidenum">
              <a:rPr lang="en-US"/>
              <a:pPr/>
              <a:t>26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find the values of x that make the statement true, we need to balance “x” on one side with whatever it takes on the other side.  In order to remove the 3 tiles that are with the x, I add -3 tiles so that I have zero pairs.  But to keep the balance, I need to add -3 tiles to the other side as well.  After removing all opposite pairs, I know that 8  balances 2x but if I take half of two x I get x and half of 8 is 4 so 4 balances x and makes the equation true.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12D0C-C2C0-4464-8AF1-B5CF3B6B02E9}" type="slidenum">
              <a:rPr lang="en-US"/>
              <a:pPr/>
              <a:t>27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Handout (next four)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6277EF-898C-4B1F-B601-69F346927B86}" type="datetimeFigureOut">
              <a:rPr lang="en-US" smtClean="0"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E15C6A-01DB-448C-B9FD-134C284E39D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>
                <a:effectLst/>
              </a:rPr>
              <a:t> </a:t>
            </a:r>
            <a:r>
              <a:rPr lang="en-US" dirty="0">
                <a:effectLst/>
              </a:rPr>
              <a:t>The Vision of the Common Core: Changing Beliefs, Transforming </a:t>
            </a:r>
            <a:r>
              <a:rPr lang="en-US" dirty="0" smtClean="0">
                <a:effectLst/>
              </a:rPr>
              <a:t>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Secondary Session: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Manipulatives</a:t>
            </a:r>
            <a:endParaRPr lang="en-US" dirty="0" smtClean="0"/>
          </a:p>
          <a:p>
            <a:r>
              <a:rPr lang="en-US" dirty="0" smtClean="0"/>
              <a:t>January 26,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Multiplying With Algebra Tiles-</a:t>
            </a:r>
            <a:br>
              <a:rPr lang="en-US" sz="4000"/>
            </a:br>
            <a:r>
              <a:rPr lang="en-US" sz="4000"/>
              <a:t>Area Model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98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(x+2)(x+3)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1676400" y="1524000"/>
            <a:ext cx="5791200" cy="51435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Let’s look at a four quadrant model</a:t>
            </a:r>
          </a:p>
        </p:txBody>
      </p:sp>
      <p:grpSp>
        <p:nvGrpSpPr>
          <p:cNvPr id="99333" name="Group 5"/>
          <p:cNvGrpSpPr>
            <a:grpSpLocks/>
          </p:cNvGrpSpPr>
          <p:nvPr/>
        </p:nvGrpSpPr>
        <p:grpSpPr bwMode="auto">
          <a:xfrm>
            <a:off x="2171700" y="4445000"/>
            <a:ext cx="1295400" cy="228600"/>
            <a:chOff x="672" y="240"/>
            <a:chExt cx="816" cy="144"/>
          </a:xfrm>
        </p:grpSpPr>
        <p:sp>
          <p:nvSpPr>
            <p:cNvPr id="99334" name="Rectangle 6"/>
            <p:cNvSpPr>
              <a:spLocks noChangeArrowheads="1"/>
            </p:cNvSpPr>
            <p:nvPr/>
          </p:nvSpPr>
          <p:spPr bwMode="auto">
            <a:xfrm>
              <a:off x="1344" y="240"/>
              <a:ext cx="144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672" y="240"/>
              <a:ext cx="528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Rectangle 8"/>
            <p:cNvSpPr>
              <a:spLocks noChangeArrowheads="1"/>
            </p:cNvSpPr>
            <p:nvPr/>
          </p:nvSpPr>
          <p:spPr bwMode="auto">
            <a:xfrm>
              <a:off x="1200" y="240"/>
              <a:ext cx="144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37" name="Group 9"/>
          <p:cNvGrpSpPr>
            <a:grpSpLocks/>
          </p:cNvGrpSpPr>
          <p:nvPr/>
        </p:nvGrpSpPr>
        <p:grpSpPr bwMode="auto">
          <a:xfrm flipV="1">
            <a:off x="1854200" y="2857500"/>
            <a:ext cx="228600" cy="1524000"/>
            <a:chOff x="432" y="480"/>
            <a:chExt cx="144" cy="960"/>
          </a:xfrm>
        </p:grpSpPr>
        <p:sp>
          <p:nvSpPr>
            <p:cNvPr id="99338" name="Rectangle 10"/>
            <p:cNvSpPr>
              <a:spLocks noChangeArrowheads="1"/>
            </p:cNvSpPr>
            <p:nvPr/>
          </p:nvSpPr>
          <p:spPr bwMode="auto">
            <a:xfrm rot="5400000">
              <a:off x="240" y="672"/>
              <a:ext cx="528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9339" name="Group 11"/>
            <p:cNvGrpSpPr>
              <a:grpSpLocks/>
            </p:cNvGrpSpPr>
            <p:nvPr/>
          </p:nvGrpSpPr>
          <p:grpSpPr bwMode="auto">
            <a:xfrm>
              <a:off x="432" y="1008"/>
              <a:ext cx="144" cy="432"/>
              <a:chOff x="432" y="2640"/>
              <a:chExt cx="144" cy="432"/>
            </a:xfrm>
          </p:grpSpPr>
          <p:sp>
            <p:nvSpPr>
              <p:cNvPr id="99340" name="Rectangle 12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41" name="Rectangle 13"/>
              <p:cNvSpPr>
                <a:spLocks noChangeArrowheads="1"/>
              </p:cNvSpPr>
              <p:nvPr/>
            </p:nvSpPr>
            <p:spPr bwMode="auto">
              <a:xfrm>
                <a:off x="432" y="2784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42" name="Rectangle 14"/>
              <p:cNvSpPr>
                <a:spLocks noChangeArrowheads="1"/>
              </p:cNvSpPr>
              <p:nvPr/>
            </p:nvSpPr>
            <p:spPr bwMode="auto">
              <a:xfrm>
                <a:off x="432" y="2640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9343" name="Rectangle 15"/>
          <p:cNvSpPr>
            <a:spLocks noChangeArrowheads="1"/>
          </p:cNvSpPr>
          <p:nvPr/>
        </p:nvSpPr>
        <p:spPr bwMode="auto">
          <a:xfrm rot="16200000" flipV="1">
            <a:off x="2933700" y="3835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44" name="Group 16"/>
          <p:cNvGrpSpPr>
            <a:grpSpLocks/>
          </p:cNvGrpSpPr>
          <p:nvPr/>
        </p:nvGrpSpPr>
        <p:grpSpPr bwMode="auto">
          <a:xfrm flipV="1">
            <a:off x="2171700" y="2844800"/>
            <a:ext cx="838200" cy="685800"/>
            <a:chOff x="672" y="2640"/>
            <a:chExt cx="528" cy="432"/>
          </a:xfrm>
        </p:grpSpPr>
        <p:sp>
          <p:nvSpPr>
            <p:cNvPr id="99345" name="Rectangle 17"/>
            <p:cNvSpPr>
              <a:spLocks noChangeArrowheads="1"/>
            </p:cNvSpPr>
            <p:nvPr/>
          </p:nvSpPr>
          <p:spPr bwMode="auto">
            <a:xfrm>
              <a:off x="672" y="2784"/>
              <a:ext cx="528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9346" name="Group 18"/>
            <p:cNvGrpSpPr>
              <a:grpSpLocks/>
            </p:cNvGrpSpPr>
            <p:nvPr/>
          </p:nvGrpSpPr>
          <p:grpSpPr bwMode="auto">
            <a:xfrm>
              <a:off x="672" y="2640"/>
              <a:ext cx="528" cy="432"/>
              <a:chOff x="672" y="2640"/>
              <a:chExt cx="528" cy="432"/>
            </a:xfrm>
          </p:grpSpPr>
          <p:sp>
            <p:nvSpPr>
              <p:cNvPr id="99347" name="Rectangle 19"/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528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48" name="Rectangle 20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528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9349" name="Rectangle 21"/>
          <p:cNvSpPr>
            <a:spLocks noChangeArrowheads="1"/>
          </p:cNvSpPr>
          <p:nvPr/>
        </p:nvSpPr>
        <p:spPr bwMode="auto">
          <a:xfrm flipV="1">
            <a:off x="3009900" y="30734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 flipV="1">
            <a:off x="2171700" y="3530600"/>
            <a:ext cx="838200" cy="838200"/>
          </a:xfrm>
          <a:prstGeom prst="rect">
            <a:avLst/>
          </a:prstGeom>
          <a:solidFill>
            <a:srgbClr val="1C5E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1" name="Rectangle 23"/>
          <p:cNvSpPr>
            <a:spLocks noChangeArrowheads="1"/>
          </p:cNvSpPr>
          <p:nvPr/>
        </p:nvSpPr>
        <p:spPr bwMode="auto">
          <a:xfrm flipV="1">
            <a:off x="3009900" y="33020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 rot="16200000" flipV="1">
            <a:off x="2705100" y="3835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3" name="Rectangle 25"/>
          <p:cNvSpPr>
            <a:spLocks noChangeArrowheads="1"/>
          </p:cNvSpPr>
          <p:nvPr/>
        </p:nvSpPr>
        <p:spPr bwMode="auto">
          <a:xfrm flipV="1">
            <a:off x="3238500" y="28448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 flipV="1">
            <a:off x="3009900" y="28448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Rectangle 27"/>
          <p:cNvSpPr>
            <a:spLocks noChangeArrowheads="1"/>
          </p:cNvSpPr>
          <p:nvPr/>
        </p:nvSpPr>
        <p:spPr bwMode="auto">
          <a:xfrm flipV="1">
            <a:off x="3238500" y="30734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28"/>
          <p:cNvSpPr>
            <a:spLocks noChangeArrowheads="1"/>
          </p:cNvSpPr>
          <p:nvPr/>
        </p:nvSpPr>
        <p:spPr bwMode="auto">
          <a:xfrm flipV="1">
            <a:off x="3238500" y="33020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4800600" y="2133600"/>
            <a:ext cx="320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SzPct val="150000"/>
              <a:buFont typeface="Wingdings" pitchFamily="2" charset="2"/>
              <a:buNone/>
            </a:pPr>
            <a:r>
              <a:rPr lang="en-US" sz="3200" dirty="0"/>
              <a:t>(2x-1)(x+3)</a:t>
            </a:r>
          </a:p>
        </p:txBody>
      </p:sp>
      <p:grpSp>
        <p:nvGrpSpPr>
          <p:cNvPr id="99358" name="Group 30"/>
          <p:cNvGrpSpPr>
            <a:grpSpLocks/>
          </p:cNvGrpSpPr>
          <p:nvPr/>
        </p:nvGrpSpPr>
        <p:grpSpPr bwMode="auto">
          <a:xfrm flipV="1">
            <a:off x="6426200" y="2819400"/>
            <a:ext cx="228600" cy="1524000"/>
            <a:chOff x="3168" y="192"/>
            <a:chExt cx="144" cy="960"/>
          </a:xfrm>
        </p:grpSpPr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 rot="5400000">
              <a:off x="2976" y="384"/>
              <a:ext cx="528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9360" name="Group 32"/>
            <p:cNvGrpSpPr>
              <a:grpSpLocks/>
            </p:cNvGrpSpPr>
            <p:nvPr/>
          </p:nvGrpSpPr>
          <p:grpSpPr bwMode="auto">
            <a:xfrm>
              <a:off x="3168" y="720"/>
              <a:ext cx="144" cy="432"/>
              <a:chOff x="432" y="2640"/>
              <a:chExt cx="144" cy="432"/>
            </a:xfrm>
          </p:grpSpPr>
          <p:sp>
            <p:nvSpPr>
              <p:cNvPr id="99361" name="Rectangle 33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2" name="Rectangle 34"/>
              <p:cNvSpPr>
                <a:spLocks noChangeArrowheads="1"/>
              </p:cNvSpPr>
              <p:nvPr/>
            </p:nvSpPr>
            <p:spPr bwMode="auto">
              <a:xfrm>
                <a:off x="432" y="2784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3" name="Rectangle 35"/>
              <p:cNvSpPr>
                <a:spLocks noChangeArrowheads="1"/>
              </p:cNvSpPr>
              <p:nvPr/>
            </p:nvSpPr>
            <p:spPr bwMode="auto">
              <a:xfrm>
                <a:off x="432" y="2640"/>
                <a:ext cx="144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9364" name="Rectangle 36"/>
          <p:cNvSpPr>
            <a:spLocks noChangeArrowheads="1"/>
          </p:cNvSpPr>
          <p:nvPr/>
        </p:nvSpPr>
        <p:spPr bwMode="auto">
          <a:xfrm>
            <a:off x="6731000" y="44577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7543800" y="44577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66" name="Rectangle 38"/>
          <p:cNvSpPr>
            <a:spLocks noChangeArrowheads="1"/>
          </p:cNvSpPr>
          <p:nvPr/>
        </p:nvSpPr>
        <p:spPr bwMode="auto">
          <a:xfrm>
            <a:off x="6121400" y="44577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6743700" y="3517900"/>
            <a:ext cx="838200" cy="838200"/>
          </a:xfrm>
          <a:prstGeom prst="rect">
            <a:avLst/>
          </a:prstGeom>
          <a:solidFill>
            <a:srgbClr val="1C5E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68" name="Rectangle 40"/>
          <p:cNvSpPr>
            <a:spLocks noChangeArrowheads="1"/>
          </p:cNvSpPr>
          <p:nvPr/>
        </p:nvSpPr>
        <p:spPr bwMode="auto">
          <a:xfrm>
            <a:off x="7581900" y="3517900"/>
            <a:ext cx="838200" cy="838200"/>
          </a:xfrm>
          <a:prstGeom prst="rect">
            <a:avLst/>
          </a:prstGeom>
          <a:solidFill>
            <a:srgbClr val="1C5E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69" name="Group 41"/>
          <p:cNvGrpSpPr>
            <a:grpSpLocks/>
          </p:cNvGrpSpPr>
          <p:nvPr/>
        </p:nvGrpSpPr>
        <p:grpSpPr bwMode="auto">
          <a:xfrm>
            <a:off x="6743700" y="2819400"/>
            <a:ext cx="838200" cy="685800"/>
            <a:chOff x="672" y="2640"/>
            <a:chExt cx="528" cy="432"/>
          </a:xfrm>
        </p:grpSpPr>
        <p:sp>
          <p:nvSpPr>
            <p:cNvPr id="99370" name="Rectangle 42"/>
            <p:cNvSpPr>
              <a:spLocks noChangeArrowheads="1"/>
            </p:cNvSpPr>
            <p:nvPr/>
          </p:nvSpPr>
          <p:spPr bwMode="auto">
            <a:xfrm>
              <a:off x="672" y="2784"/>
              <a:ext cx="528" cy="144"/>
            </a:xfrm>
            <a:prstGeom prst="rect">
              <a:avLst/>
            </a:prstGeom>
            <a:solidFill>
              <a:srgbClr val="1C5E7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9371" name="Group 43"/>
            <p:cNvGrpSpPr>
              <a:grpSpLocks/>
            </p:cNvGrpSpPr>
            <p:nvPr/>
          </p:nvGrpSpPr>
          <p:grpSpPr bwMode="auto">
            <a:xfrm>
              <a:off x="672" y="2640"/>
              <a:ext cx="528" cy="432"/>
              <a:chOff x="672" y="2640"/>
              <a:chExt cx="528" cy="432"/>
            </a:xfrm>
          </p:grpSpPr>
          <p:sp>
            <p:nvSpPr>
              <p:cNvPr id="99372" name="Rectangle 44"/>
              <p:cNvSpPr>
                <a:spLocks noChangeArrowheads="1"/>
              </p:cNvSpPr>
              <p:nvPr/>
            </p:nvSpPr>
            <p:spPr bwMode="auto">
              <a:xfrm>
                <a:off x="672" y="2640"/>
                <a:ext cx="528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3" name="Rectangle 4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528" cy="144"/>
              </a:xfrm>
              <a:prstGeom prst="rect">
                <a:avLst/>
              </a:prstGeom>
              <a:solidFill>
                <a:srgbClr val="1C5E7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9374" name="Rectangle 46"/>
          <p:cNvSpPr>
            <a:spLocks noChangeArrowheads="1"/>
          </p:cNvSpPr>
          <p:nvPr/>
        </p:nvSpPr>
        <p:spPr bwMode="auto">
          <a:xfrm>
            <a:off x="7581900" y="30480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75" name="Rectangle 47"/>
          <p:cNvSpPr>
            <a:spLocks noChangeArrowheads="1"/>
          </p:cNvSpPr>
          <p:nvPr/>
        </p:nvSpPr>
        <p:spPr bwMode="auto">
          <a:xfrm>
            <a:off x="7581900" y="2819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76" name="Rectangle 48"/>
          <p:cNvSpPr>
            <a:spLocks noChangeArrowheads="1"/>
          </p:cNvSpPr>
          <p:nvPr/>
        </p:nvSpPr>
        <p:spPr bwMode="auto">
          <a:xfrm>
            <a:off x="7581900" y="32766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77" name="Rectangle 49"/>
          <p:cNvSpPr>
            <a:spLocks noChangeArrowheads="1"/>
          </p:cNvSpPr>
          <p:nvPr/>
        </p:nvSpPr>
        <p:spPr bwMode="auto">
          <a:xfrm rot="16200000" flipV="1">
            <a:off x="5816600" y="38227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78" name="Group 50"/>
          <p:cNvGrpSpPr>
            <a:grpSpLocks/>
          </p:cNvGrpSpPr>
          <p:nvPr/>
        </p:nvGrpSpPr>
        <p:grpSpPr bwMode="auto">
          <a:xfrm flipV="1">
            <a:off x="6121400" y="2832100"/>
            <a:ext cx="228600" cy="685800"/>
            <a:chOff x="432" y="2640"/>
            <a:chExt cx="144" cy="432"/>
          </a:xfrm>
        </p:grpSpPr>
        <p:sp>
          <p:nvSpPr>
            <p:cNvPr id="99379" name="Rectangle 51"/>
            <p:cNvSpPr>
              <a:spLocks noChangeArrowheads="1"/>
            </p:cNvSpPr>
            <p:nvPr/>
          </p:nvSpPr>
          <p:spPr bwMode="auto">
            <a:xfrm>
              <a:off x="432" y="2928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0" name="Rectangle 52"/>
            <p:cNvSpPr>
              <a:spLocks noChangeArrowheads="1"/>
            </p:cNvSpPr>
            <p:nvPr/>
          </p:nvSpPr>
          <p:spPr bwMode="auto">
            <a:xfrm>
              <a:off x="432" y="2784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1" name="Rectangle 53"/>
            <p:cNvSpPr>
              <a:spLocks noChangeArrowheads="1"/>
            </p:cNvSpPr>
            <p:nvPr/>
          </p:nvSpPr>
          <p:spPr bwMode="auto">
            <a:xfrm>
              <a:off x="432" y="2640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82" name="Text Box 54"/>
          <p:cNvSpPr txBox="1">
            <a:spLocks noChangeArrowheads="1"/>
          </p:cNvSpPr>
          <p:nvPr/>
        </p:nvSpPr>
        <p:spPr bwMode="auto">
          <a:xfrm>
            <a:off x="5410200" y="52578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SzPct val="150000"/>
              <a:buFont typeface="Wingdings" pitchFamily="2" charset="2"/>
              <a:buNone/>
            </a:pPr>
            <a:r>
              <a:rPr lang="en-US" sz="3200" dirty="0"/>
              <a:t>2X</a:t>
            </a:r>
            <a:r>
              <a:rPr lang="en-US" sz="3200" baseline="30000" dirty="0"/>
              <a:t>2</a:t>
            </a:r>
            <a:r>
              <a:rPr lang="en-US" sz="3200" dirty="0"/>
              <a:t>+6x+</a:t>
            </a:r>
            <a:r>
              <a:rPr lang="en-US" sz="3200" baseline="30000" dirty="0"/>
              <a:t>-</a:t>
            </a:r>
            <a:r>
              <a:rPr lang="en-US" sz="3200" dirty="0"/>
              <a:t>x+</a:t>
            </a:r>
            <a:r>
              <a:rPr lang="en-US" sz="3200" baseline="30000" dirty="0"/>
              <a:t>-</a:t>
            </a:r>
            <a:r>
              <a:rPr lang="en-US" sz="3200" dirty="0"/>
              <a:t>3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150000"/>
              <a:buFont typeface="Wingdings" pitchFamily="2" charset="2"/>
              <a:buNone/>
            </a:pPr>
            <a:r>
              <a:rPr lang="en-US" sz="3200" dirty="0"/>
              <a:t>2X</a:t>
            </a:r>
            <a:r>
              <a:rPr lang="en-US" sz="3200" baseline="30000" dirty="0"/>
              <a:t>2</a:t>
            </a:r>
            <a:r>
              <a:rPr lang="en-US" sz="3200" dirty="0"/>
              <a:t>+5x+</a:t>
            </a:r>
            <a:r>
              <a:rPr lang="en-US" sz="3200" baseline="30000" dirty="0"/>
              <a:t>-</a:t>
            </a:r>
            <a:r>
              <a:rPr lang="en-US" sz="3200" dirty="0"/>
              <a:t>3</a:t>
            </a:r>
          </a:p>
        </p:txBody>
      </p:sp>
      <p:grpSp>
        <p:nvGrpSpPr>
          <p:cNvPr id="99383" name="Group 55"/>
          <p:cNvGrpSpPr>
            <a:grpSpLocks/>
          </p:cNvGrpSpPr>
          <p:nvPr/>
        </p:nvGrpSpPr>
        <p:grpSpPr bwMode="auto">
          <a:xfrm>
            <a:off x="152400" y="2819400"/>
            <a:ext cx="3657600" cy="3657600"/>
            <a:chOff x="288" y="1440"/>
            <a:chExt cx="2208" cy="2208"/>
          </a:xfrm>
        </p:grpSpPr>
        <p:sp>
          <p:nvSpPr>
            <p:cNvPr id="99384" name="Rectangle 56"/>
            <p:cNvSpPr>
              <a:spLocks noChangeArrowheads="1"/>
            </p:cNvSpPr>
            <p:nvPr/>
          </p:nvSpPr>
          <p:spPr bwMode="auto">
            <a:xfrm>
              <a:off x="288" y="2400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5" name="Rectangle 57"/>
            <p:cNvSpPr>
              <a:spLocks noChangeArrowheads="1"/>
            </p:cNvSpPr>
            <p:nvPr/>
          </p:nvSpPr>
          <p:spPr bwMode="auto">
            <a:xfrm rot="5400000">
              <a:off x="288" y="2448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86" name="Group 58"/>
          <p:cNvGrpSpPr>
            <a:grpSpLocks/>
          </p:cNvGrpSpPr>
          <p:nvPr/>
        </p:nvGrpSpPr>
        <p:grpSpPr bwMode="auto">
          <a:xfrm>
            <a:off x="152400" y="2895600"/>
            <a:ext cx="3683000" cy="3657600"/>
            <a:chOff x="96" y="1824"/>
            <a:chExt cx="2320" cy="2304"/>
          </a:xfrm>
        </p:grpSpPr>
        <p:sp>
          <p:nvSpPr>
            <p:cNvPr id="99387" name="Text Box 59"/>
            <p:cNvSpPr txBox="1">
              <a:spLocks noChangeArrowheads="1"/>
            </p:cNvSpPr>
            <p:nvPr/>
          </p:nvSpPr>
          <p:spPr bwMode="auto">
            <a:xfrm>
              <a:off x="96" y="27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99388" name="Text Box 60"/>
            <p:cNvSpPr txBox="1">
              <a:spLocks noChangeArrowheads="1"/>
            </p:cNvSpPr>
            <p:nvPr/>
          </p:nvSpPr>
          <p:spPr bwMode="auto">
            <a:xfrm>
              <a:off x="1112" y="18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99389" name="Text Box 61"/>
            <p:cNvSpPr txBox="1">
              <a:spLocks noChangeArrowheads="1"/>
            </p:cNvSpPr>
            <p:nvPr/>
          </p:nvSpPr>
          <p:spPr bwMode="auto">
            <a:xfrm>
              <a:off x="2176" y="274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99390" name="Text Box 62"/>
            <p:cNvSpPr txBox="1">
              <a:spLocks noChangeArrowheads="1"/>
            </p:cNvSpPr>
            <p:nvPr/>
          </p:nvSpPr>
          <p:spPr bwMode="auto">
            <a:xfrm>
              <a:off x="1104" y="384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</p:grpSp>
      <p:grpSp>
        <p:nvGrpSpPr>
          <p:cNvPr id="99391" name="Group 63"/>
          <p:cNvGrpSpPr>
            <a:grpSpLocks/>
          </p:cNvGrpSpPr>
          <p:nvPr/>
        </p:nvGrpSpPr>
        <p:grpSpPr bwMode="auto">
          <a:xfrm>
            <a:off x="4724400" y="2819400"/>
            <a:ext cx="3657600" cy="3657600"/>
            <a:chOff x="288" y="1440"/>
            <a:chExt cx="2208" cy="2208"/>
          </a:xfrm>
        </p:grpSpPr>
        <p:sp>
          <p:nvSpPr>
            <p:cNvPr id="99392" name="Rectangle 64"/>
            <p:cNvSpPr>
              <a:spLocks noChangeArrowheads="1"/>
            </p:cNvSpPr>
            <p:nvPr/>
          </p:nvSpPr>
          <p:spPr bwMode="auto">
            <a:xfrm>
              <a:off x="288" y="2400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3" name="Rectangle 65"/>
            <p:cNvSpPr>
              <a:spLocks noChangeArrowheads="1"/>
            </p:cNvSpPr>
            <p:nvPr/>
          </p:nvSpPr>
          <p:spPr bwMode="auto">
            <a:xfrm rot="5400000">
              <a:off x="288" y="2448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94" name="Group 66"/>
          <p:cNvGrpSpPr>
            <a:grpSpLocks/>
          </p:cNvGrpSpPr>
          <p:nvPr/>
        </p:nvGrpSpPr>
        <p:grpSpPr bwMode="auto">
          <a:xfrm>
            <a:off x="4775200" y="2870200"/>
            <a:ext cx="3683000" cy="3657600"/>
            <a:chOff x="96" y="1824"/>
            <a:chExt cx="2320" cy="2304"/>
          </a:xfrm>
        </p:grpSpPr>
        <p:sp>
          <p:nvSpPr>
            <p:cNvPr id="99395" name="Text Box 67"/>
            <p:cNvSpPr txBox="1">
              <a:spLocks noChangeArrowheads="1"/>
            </p:cNvSpPr>
            <p:nvPr/>
          </p:nvSpPr>
          <p:spPr bwMode="auto">
            <a:xfrm>
              <a:off x="96" y="27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99396" name="Text Box 68"/>
            <p:cNvSpPr txBox="1">
              <a:spLocks noChangeArrowheads="1"/>
            </p:cNvSpPr>
            <p:nvPr/>
          </p:nvSpPr>
          <p:spPr bwMode="auto">
            <a:xfrm>
              <a:off x="1112" y="18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99397" name="Text Box 69"/>
            <p:cNvSpPr txBox="1">
              <a:spLocks noChangeArrowheads="1"/>
            </p:cNvSpPr>
            <p:nvPr/>
          </p:nvSpPr>
          <p:spPr bwMode="auto">
            <a:xfrm>
              <a:off x="2176" y="274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99398" name="Text Box 70"/>
            <p:cNvSpPr txBox="1">
              <a:spLocks noChangeArrowheads="1"/>
            </p:cNvSpPr>
            <p:nvPr/>
          </p:nvSpPr>
          <p:spPr bwMode="auto">
            <a:xfrm>
              <a:off x="1104" y="384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</p:grpSp>
      <p:sp>
        <p:nvSpPr>
          <p:cNvPr id="99399" name="Text Box 71"/>
          <p:cNvSpPr txBox="1">
            <a:spLocks noChangeArrowheads="1"/>
          </p:cNvSpPr>
          <p:nvPr/>
        </p:nvSpPr>
        <p:spPr bwMode="auto">
          <a:xfrm>
            <a:off x="18288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•</a:t>
            </a:r>
          </a:p>
        </p:txBody>
      </p:sp>
      <p:sp>
        <p:nvSpPr>
          <p:cNvPr id="99400" name="Text Box 72"/>
          <p:cNvSpPr txBox="1">
            <a:spLocks noChangeArrowheads="1"/>
          </p:cNvSpPr>
          <p:nvPr/>
        </p:nvSpPr>
        <p:spPr bwMode="auto">
          <a:xfrm>
            <a:off x="6400800" y="43957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•</a:t>
            </a:r>
          </a:p>
        </p:txBody>
      </p:sp>
      <p:sp>
        <p:nvSpPr>
          <p:cNvPr id="99401" name="Text Box 73"/>
          <p:cNvSpPr txBox="1">
            <a:spLocks noChangeArrowheads="1"/>
          </p:cNvSpPr>
          <p:nvPr/>
        </p:nvSpPr>
        <p:spPr bwMode="auto">
          <a:xfrm>
            <a:off x="3429000" y="5286375"/>
            <a:ext cx="1981200" cy="1190625"/>
          </a:xfrm>
          <a:prstGeom prst="rect">
            <a:avLst/>
          </a:prstGeom>
          <a:solidFill>
            <a:srgbClr val="65498F">
              <a:alpha val="57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Remove opposite pairs (and/or combine like terms).</a:t>
            </a:r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381000" y="5105400"/>
            <a:ext cx="3200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SzPct val="150000"/>
              <a:buFont typeface="Wingdings" pitchFamily="2" charset="2"/>
              <a:buNone/>
            </a:pPr>
            <a:r>
              <a:rPr lang="en-US" sz="3200" dirty="0"/>
              <a:t>x</a:t>
            </a:r>
            <a:r>
              <a:rPr lang="en-US" sz="3200" baseline="30000" dirty="0"/>
              <a:t>2</a:t>
            </a:r>
            <a:r>
              <a:rPr lang="en-US" sz="3200" dirty="0"/>
              <a:t>+2x+3x+6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150000"/>
              <a:buFont typeface="Wingdings" pitchFamily="2" charset="2"/>
              <a:buNone/>
            </a:pPr>
            <a:r>
              <a:rPr lang="en-US" sz="3200" dirty="0"/>
              <a:t> x</a:t>
            </a:r>
            <a:r>
              <a:rPr lang="en-US" sz="3200" baseline="30000" dirty="0"/>
              <a:t>2</a:t>
            </a:r>
            <a:r>
              <a:rPr lang="en-US" sz="3200" dirty="0"/>
              <a:t>+5x+6</a:t>
            </a:r>
          </a:p>
        </p:txBody>
      </p:sp>
      <p:sp>
        <p:nvSpPr>
          <p:cNvPr id="99404" name="Line 76"/>
          <p:cNvSpPr>
            <a:spLocks noChangeShapeType="1"/>
          </p:cNvSpPr>
          <p:nvPr/>
        </p:nvSpPr>
        <p:spPr bwMode="auto">
          <a:xfrm>
            <a:off x="1003300" y="5613400"/>
            <a:ext cx="1295400" cy="0"/>
          </a:xfrm>
          <a:prstGeom prst="line">
            <a:avLst/>
          </a:prstGeom>
          <a:noFill/>
          <a:ln w="38100">
            <a:solidFill>
              <a:srgbClr val="CC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5" name="Line 77"/>
          <p:cNvSpPr>
            <a:spLocks noChangeShapeType="1"/>
          </p:cNvSpPr>
          <p:nvPr/>
        </p:nvSpPr>
        <p:spPr bwMode="auto">
          <a:xfrm>
            <a:off x="6248400" y="5765800"/>
            <a:ext cx="1295400" cy="0"/>
          </a:xfrm>
          <a:prstGeom prst="line">
            <a:avLst/>
          </a:prstGeom>
          <a:noFill/>
          <a:ln w="38100">
            <a:solidFill>
              <a:srgbClr val="CC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407" name="AutoShape 79"/>
          <p:cNvSpPr>
            <a:spLocks noChangeArrowheads="1"/>
          </p:cNvSpPr>
          <p:nvPr/>
        </p:nvSpPr>
        <p:spPr bwMode="auto">
          <a:xfrm>
            <a:off x="7543800" y="838200"/>
            <a:ext cx="1371600" cy="1219200"/>
          </a:xfrm>
          <a:prstGeom prst="wedgeRectCallout">
            <a:avLst>
              <a:gd name="adj1" fmla="val -109606"/>
              <a:gd name="adj2" fmla="val -3778"/>
            </a:avLst>
          </a:prstGeom>
          <a:solidFill>
            <a:srgbClr val="FFFF19">
              <a:alpha val="7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Remember to sketch your answer</a:t>
            </a: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4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9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99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2000"/>
                                        <p:tgtEl>
                                          <p:spTgt spid="99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  <p:bldP spid="99332" grpId="0" animBg="1"/>
      <p:bldP spid="99343" grpId="0" animBg="1"/>
      <p:bldP spid="99349" grpId="0" animBg="1"/>
      <p:bldP spid="99350" grpId="0" animBg="1"/>
      <p:bldP spid="99351" grpId="0" animBg="1"/>
      <p:bldP spid="99352" grpId="0" animBg="1"/>
      <p:bldP spid="99353" grpId="0" animBg="1"/>
      <p:bldP spid="99354" grpId="0" animBg="1"/>
      <p:bldP spid="99355" grpId="0" animBg="1"/>
      <p:bldP spid="99356" grpId="0" animBg="1"/>
      <p:bldP spid="99357" grpId="0"/>
      <p:bldP spid="99364" grpId="0" animBg="1"/>
      <p:bldP spid="99364" grpId="1" animBg="1"/>
      <p:bldP spid="99365" grpId="0" animBg="1"/>
      <p:bldP spid="99365" grpId="1" animBg="1"/>
      <p:bldP spid="99366" grpId="0" animBg="1"/>
      <p:bldP spid="99366" grpId="1" animBg="1"/>
      <p:bldP spid="99367" grpId="0" animBg="1"/>
      <p:bldP spid="99368" grpId="0" animBg="1"/>
      <p:bldP spid="99374" grpId="0" animBg="1"/>
      <p:bldP spid="99375" grpId="0" animBg="1"/>
      <p:bldP spid="99375" grpId="1" animBg="1"/>
      <p:bldP spid="99376" grpId="0" animBg="1"/>
      <p:bldP spid="99377" grpId="0" animBg="1"/>
      <p:bldP spid="99377" grpId="1" animBg="1"/>
      <p:bldP spid="99399" grpId="0"/>
      <p:bldP spid="99400" grpId="0"/>
      <p:bldP spid="99401" grpId="0" animBg="1"/>
      <p:bldP spid="99404" grpId="0" animBg="1"/>
      <p:bldP spid="99405" grpId="0" animBg="1"/>
      <p:bldP spid="994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838200" y="3505200"/>
            <a:ext cx="1295400" cy="152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Rectangle 42"/>
          <p:cNvSpPr>
            <a:spLocks noChangeArrowheads="1"/>
          </p:cNvSpPr>
          <p:nvPr/>
        </p:nvSpPr>
        <p:spPr bwMode="auto">
          <a:xfrm>
            <a:off x="2590800" y="3505200"/>
            <a:ext cx="1371600" cy="152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7" name="Rectangle 43"/>
          <p:cNvSpPr>
            <a:spLocks noChangeArrowheads="1"/>
          </p:cNvSpPr>
          <p:nvPr/>
        </p:nvSpPr>
        <p:spPr bwMode="auto">
          <a:xfrm>
            <a:off x="838200" y="5410200"/>
            <a:ext cx="12954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8" name="Rectangle 44"/>
          <p:cNvSpPr>
            <a:spLocks noChangeArrowheads="1"/>
          </p:cNvSpPr>
          <p:nvPr/>
        </p:nvSpPr>
        <p:spPr bwMode="auto">
          <a:xfrm>
            <a:off x="2590800" y="5410200"/>
            <a:ext cx="13716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Extending the Model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229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     Use a rectangle to model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cs typeface="Tahoma" pitchFamily="34" charset="0"/>
              </a:rPr>
              <a:t>		  (2x-3)(x-2)		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32004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2x</a:t>
            </a:r>
            <a:r>
              <a:rPr lang="en-US" sz="2800" baseline="30000"/>
              <a:t>2</a:t>
            </a:r>
            <a:r>
              <a:rPr lang="en-US" sz="2800"/>
              <a:t>+</a:t>
            </a:r>
            <a:r>
              <a:rPr lang="en-US" sz="2800" baseline="30000"/>
              <a:t>-</a:t>
            </a:r>
            <a:r>
              <a:rPr lang="en-US" sz="2800"/>
              <a:t>3x+</a:t>
            </a:r>
            <a:r>
              <a:rPr lang="en-US" sz="2800" baseline="30000"/>
              <a:t>-</a:t>
            </a:r>
            <a:r>
              <a:rPr lang="en-US" sz="2800"/>
              <a:t>4x+6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2x</a:t>
            </a:r>
            <a:r>
              <a:rPr lang="en-US" sz="2800" baseline="30000"/>
              <a:t>2</a:t>
            </a:r>
            <a:r>
              <a:rPr lang="en-US" sz="2800"/>
              <a:t>+</a:t>
            </a:r>
            <a:r>
              <a:rPr lang="en-US" sz="2800" baseline="30000"/>
              <a:t>-</a:t>
            </a:r>
            <a:r>
              <a:rPr lang="en-US" sz="2800"/>
              <a:t>7x+6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838200" y="3505200"/>
            <a:ext cx="31242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143000" y="4343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-3x</a:t>
            </a:r>
            <a:endParaRPr lang="en-US" baseline="30000" dirty="0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066800" y="5562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667000" y="43576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2x</a:t>
            </a:r>
            <a:r>
              <a:rPr lang="en-US" baseline="30000"/>
              <a:t>2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2667000" y="5562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-4x</a:t>
            </a:r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4343400" y="1905000"/>
            <a:ext cx="0" cy="472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4800600" y="2462213"/>
            <a:ext cx="36576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6a</a:t>
            </a:r>
            <a:r>
              <a:rPr lang="en-US" sz="2800" baseline="30000"/>
              <a:t>3</a:t>
            </a:r>
            <a:r>
              <a:rPr lang="en-US" sz="2800"/>
              <a:t>+5a</a:t>
            </a:r>
            <a:r>
              <a:rPr lang="en-US" sz="2800" baseline="30000"/>
              <a:t>2</a:t>
            </a:r>
            <a:r>
              <a:rPr lang="en-US" sz="2800"/>
              <a:t>+</a:t>
            </a:r>
            <a:r>
              <a:rPr lang="en-US" sz="2800" baseline="30000"/>
              <a:t>-</a:t>
            </a:r>
            <a:r>
              <a:rPr lang="en-US" sz="2800"/>
              <a:t>12a+</a:t>
            </a:r>
            <a:r>
              <a:rPr lang="en-US" sz="2800" baseline="30000"/>
              <a:t>-</a:t>
            </a:r>
            <a:r>
              <a:rPr lang="en-US" sz="2800"/>
              <a:t>10</a:t>
            </a:r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1828800" y="26670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Text Box 35"/>
          <p:cNvSpPr txBox="1">
            <a:spLocks noChangeArrowheads="1"/>
          </p:cNvSpPr>
          <p:nvPr/>
        </p:nvSpPr>
        <p:spPr bwMode="auto">
          <a:xfrm>
            <a:off x="5486400" y="17145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(6a+5)(a</a:t>
            </a:r>
            <a:r>
              <a:rPr lang="en-US" sz="2800" baseline="30000"/>
              <a:t>2</a:t>
            </a:r>
            <a:r>
              <a:rPr lang="en-US" sz="2800"/>
              <a:t>-2)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838200" y="5029200"/>
            <a:ext cx="3124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   -3                  </a:t>
            </a:r>
            <a:r>
              <a:rPr lang="en-US" dirty="0" smtClean="0"/>
              <a:t>       2x</a:t>
            </a:r>
            <a:endParaRPr lang="en-US" dirty="0"/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2133600" y="3505200"/>
            <a:ext cx="457200" cy="312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 x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-2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2227263" y="5029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cs typeface="Tahoma" pitchFamily="34" charset="0"/>
              </a:rPr>
              <a:t>•</a:t>
            </a:r>
          </a:p>
        </p:txBody>
      </p:sp>
      <p:sp>
        <p:nvSpPr>
          <p:cNvPr id="57390" name="Rectangle 46"/>
          <p:cNvSpPr>
            <a:spLocks noChangeArrowheads="1"/>
          </p:cNvSpPr>
          <p:nvPr/>
        </p:nvSpPr>
        <p:spPr bwMode="auto">
          <a:xfrm>
            <a:off x="6858000" y="3505200"/>
            <a:ext cx="1371600" cy="152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Rectangle 48"/>
          <p:cNvSpPr>
            <a:spLocks noChangeArrowheads="1"/>
          </p:cNvSpPr>
          <p:nvPr/>
        </p:nvSpPr>
        <p:spPr bwMode="auto">
          <a:xfrm>
            <a:off x="6858000" y="5410200"/>
            <a:ext cx="13716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Rectangle 49"/>
          <p:cNvSpPr>
            <a:spLocks noChangeArrowheads="1"/>
          </p:cNvSpPr>
          <p:nvPr/>
        </p:nvSpPr>
        <p:spPr bwMode="auto">
          <a:xfrm>
            <a:off x="5105400" y="3505200"/>
            <a:ext cx="31242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7467600" y="46624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5a</a:t>
            </a:r>
            <a:r>
              <a:rPr lang="en-US" baseline="30000"/>
              <a:t>2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7543800" y="58816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-10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4648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6a</a:t>
            </a:r>
            <a:r>
              <a:rPr lang="en-US" baseline="30000"/>
              <a:t>3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692900" y="58816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-12a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5105400" y="5029200"/>
            <a:ext cx="3124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                  </a:t>
            </a:r>
            <a:r>
              <a:rPr lang="en-US" dirty="0" smtClean="0"/>
              <a:t>             </a:t>
            </a:r>
            <a:r>
              <a:rPr lang="en-US" dirty="0"/>
              <a:t>6a    +   5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400800" y="3505200"/>
            <a:ext cx="4572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 a</a:t>
            </a:r>
            <a:r>
              <a:rPr lang="en-US" baseline="30000"/>
              <a:t>2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-2</a:t>
            </a:r>
          </a:p>
          <a:p>
            <a:pPr>
              <a:spcBef>
                <a:spcPct val="50000"/>
              </a:spcBef>
            </a:pPr>
            <a:endParaRPr lang="en-US" sz="900"/>
          </a:p>
          <a:p>
            <a:pPr>
              <a:spcBef>
                <a:spcPct val="50000"/>
              </a:spcBef>
            </a:pPr>
            <a:endParaRPr lang="en-US" sz="900"/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494463" y="5029200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cs typeface="Tahoma" pitchFamily="34" charset="0"/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47463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73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7" dur="indefinite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2" dur="indefinite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2" grpId="0" animBg="1"/>
      <p:bldP spid="57372" grpId="1" animBg="1"/>
      <p:bldP spid="57386" grpId="0" animBg="1"/>
      <p:bldP spid="57386" grpId="1" animBg="1"/>
      <p:bldP spid="57387" grpId="0" animBg="1"/>
      <p:bldP spid="57387" grpId="1" animBg="1"/>
      <p:bldP spid="57388" grpId="0" animBg="1"/>
      <p:bldP spid="57388" grpId="1" animBg="1"/>
      <p:bldP spid="57349" grpId="0" animBg="1"/>
      <p:bldP spid="57354" grpId="0"/>
      <p:bldP spid="57354" grpId="1"/>
      <p:bldP spid="57355" grpId="0"/>
      <p:bldP spid="57356" grpId="0"/>
      <p:bldP spid="57357" grpId="0"/>
      <p:bldP spid="57357" grpId="1"/>
      <p:bldP spid="57377" grpId="0" animBg="1"/>
      <p:bldP spid="57379" grpId="0"/>
      <p:bldP spid="57383" grpId="0" animBg="1"/>
      <p:bldP spid="57384" grpId="0" animBg="1"/>
      <p:bldP spid="57385" grpId="0"/>
      <p:bldP spid="57390" grpId="0" animBg="1"/>
      <p:bldP spid="57390" grpId="1" animBg="1"/>
      <p:bldP spid="57392" grpId="0" animBg="1"/>
      <p:bldP spid="57392" grpId="1" animBg="1"/>
      <p:bldP spid="57393" grpId="0" animBg="1"/>
      <p:bldP spid="57394" grpId="0"/>
      <p:bldP spid="57395" grpId="0"/>
      <p:bldP spid="57396" grpId="0"/>
      <p:bldP spid="57397" grpId="0"/>
      <p:bldP spid="57398" grpId="0" animBg="1"/>
      <p:bldP spid="57399" grpId="0" animBg="1"/>
      <p:bldP spid="574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Extending the Model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229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     Use a generic rectangle to model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cs typeface="Tahoma" pitchFamily="34" charset="0"/>
              </a:rPr>
              <a:t>		(x+2)(2x+5)		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32004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2x</a:t>
            </a:r>
            <a:r>
              <a:rPr lang="en-US" sz="2800" baseline="30000"/>
              <a:t>2</a:t>
            </a:r>
            <a:r>
              <a:rPr lang="en-US" sz="2800"/>
              <a:t>+4x+5x+10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2x</a:t>
            </a:r>
            <a:r>
              <a:rPr lang="en-US" sz="2800" baseline="30000"/>
              <a:t>2</a:t>
            </a:r>
            <a:r>
              <a:rPr lang="en-US" sz="2800"/>
              <a:t>+9x+10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38200" y="3276600"/>
            <a:ext cx="2514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838200" y="4572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 rot="5400000">
            <a:off x="800100" y="45339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990600" y="5715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x    +   2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28600" y="3429000"/>
            <a:ext cx="762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 </a:t>
            </a:r>
            <a:r>
              <a:rPr lang="en-US" sz="2800" dirty="0" smtClean="0"/>
              <a:t>5</a:t>
            </a:r>
            <a:endParaRPr lang="en-US" sz="2800" dirty="0"/>
          </a:p>
          <a:p>
            <a:pPr algn="ctr">
              <a:spcBef>
                <a:spcPct val="50000"/>
              </a:spcBef>
            </a:pPr>
            <a:r>
              <a:rPr lang="en-US" sz="2800" dirty="0"/>
              <a:t>+ </a:t>
            </a:r>
          </a:p>
          <a:p>
            <a:pPr algn="ctr">
              <a:spcBef>
                <a:spcPct val="50000"/>
              </a:spcBef>
            </a:pPr>
            <a:r>
              <a:rPr lang="en-US" sz="2800" dirty="0"/>
              <a:t>2x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990600" y="50434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2x</a:t>
            </a:r>
            <a:r>
              <a:rPr lang="en-US" baseline="30000"/>
              <a:t>2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990600" y="3824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5x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2209800" y="5029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4x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2286000" y="38242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838200" y="3276600"/>
            <a:ext cx="12192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2057400" y="4572000"/>
            <a:ext cx="12954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838200" y="4572000"/>
            <a:ext cx="12192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2057400" y="3276600"/>
            <a:ext cx="12954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4343400" y="1905000"/>
            <a:ext cx="0" cy="472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5486400" y="3352800"/>
            <a:ext cx="2514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rot="5400000">
            <a:off x="5448300" y="46101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5791200" y="58674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6a +  11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4800600" y="3810000"/>
            <a:ext cx="762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 a</a:t>
            </a:r>
          </a:p>
          <a:p>
            <a:pPr algn="ctr">
              <a:spcBef>
                <a:spcPct val="50000"/>
              </a:spcBef>
            </a:pPr>
            <a:r>
              <a:rPr lang="en-US" sz="2800"/>
              <a:t>+</a:t>
            </a:r>
            <a:r>
              <a:rPr lang="en-US" sz="1200"/>
              <a:t>   </a:t>
            </a:r>
            <a:r>
              <a:rPr lang="en-US" sz="2800"/>
              <a:t>    -5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5638800" y="39004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6a</a:t>
            </a:r>
            <a:r>
              <a:rPr lang="en-US" baseline="30000"/>
              <a:t>2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5638800" y="51196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-30a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6858000" y="38862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11a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6934200" y="5181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-55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5486400" y="3352800"/>
            <a:ext cx="12192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6705600" y="4648200"/>
            <a:ext cx="12954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5486400" y="4648200"/>
            <a:ext cx="12192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6705600" y="3352800"/>
            <a:ext cx="12954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4800600" y="2286000"/>
            <a:ext cx="3657600" cy="98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6a</a:t>
            </a:r>
            <a:r>
              <a:rPr lang="en-US" sz="2800" baseline="30000"/>
              <a:t>2</a:t>
            </a:r>
            <a:r>
              <a:rPr lang="en-US" sz="2800"/>
              <a:t>+11a+</a:t>
            </a:r>
            <a:r>
              <a:rPr lang="en-US" sz="2800" baseline="30000"/>
              <a:t>-</a:t>
            </a:r>
            <a:r>
              <a:rPr lang="en-US" sz="2800"/>
              <a:t>30a+</a:t>
            </a:r>
            <a:r>
              <a:rPr lang="en-US" sz="2800" baseline="30000"/>
              <a:t>-</a:t>
            </a:r>
            <a:r>
              <a:rPr lang="en-US" sz="2800"/>
              <a:t>55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6a</a:t>
            </a:r>
            <a:r>
              <a:rPr lang="en-US" sz="2800" baseline="30000"/>
              <a:t>2</a:t>
            </a:r>
            <a:r>
              <a:rPr lang="en-US" sz="2800"/>
              <a:t>+</a:t>
            </a:r>
            <a:r>
              <a:rPr lang="en-US" sz="2800" baseline="30000"/>
              <a:t>-</a:t>
            </a:r>
            <a:r>
              <a:rPr lang="en-US" sz="2800"/>
              <a:t>19x+</a:t>
            </a:r>
            <a:r>
              <a:rPr lang="en-US" sz="2800" baseline="30000"/>
              <a:t>-</a:t>
            </a:r>
            <a:r>
              <a:rPr lang="en-US" sz="2800"/>
              <a:t>55</a:t>
            </a:r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1752600" y="2667000"/>
            <a:ext cx="1066800" cy="0"/>
          </a:xfrm>
          <a:prstGeom prst="line">
            <a:avLst/>
          </a:prstGeom>
          <a:noFill/>
          <a:ln w="38100">
            <a:solidFill>
              <a:srgbClr val="CC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Line 36"/>
          <p:cNvSpPr>
            <a:spLocks noChangeShapeType="1"/>
          </p:cNvSpPr>
          <p:nvPr/>
        </p:nvSpPr>
        <p:spPr bwMode="auto">
          <a:xfrm>
            <a:off x="5867400" y="2667000"/>
            <a:ext cx="1600200" cy="0"/>
          </a:xfrm>
          <a:prstGeom prst="line">
            <a:avLst/>
          </a:prstGeom>
          <a:noFill/>
          <a:ln w="38100">
            <a:solidFill>
              <a:srgbClr val="CC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5486400" y="17145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(6a+11)(a-5)</a:t>
            </a:r>
          </a:p>
        </p:txBody>
      </p:sp>
      <p:sp>
        <p:nvSpPr>
          <p:cNvPr id="55334" name="Line 38"/>
          <p:cNvSpPr>
            <a:spLocks noChangeShapeType="1"/>
          </p:cNvSpPr>
          <p:nvPr/>
        </p:nvSpPr>
        <p:spPr bwMode="auto">
          <a:xfrm>
            <a:off x="5486400" y="4648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7" dur="indefinite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9" dur="indefinite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1" dur="indefinite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nimBg="1"/>
      <p:bldP spid="55302" grpId="0" animBg="1"/>
      <p:bldP spid="55303" grpId="0" animBg="1"/>
      <p:bldP spid="55304" grpId="0"/>
      <p:bldP spid="55305" grpId="0"/>
      <p:bldP spid="55306" grpId="0"/>
      <p:bldP spid="55307" grpId="0"/>
      <p:bldP spid="55308" grpId="0"/>
      <p:bldP spid="55309" grpId="0"/>
      <p:bldP spid="55310" grpId="0" animBg="1"/>
      <p:bldP spid="55310" grpId="1" animBg="1"/>
      <p:bldP spid="55311" grpId="0" animBg="1"/>
      <p:bldP spid="55311" grpId="1" animBg="1"/>
      <p:bldP spid="55312" grpId="0" animBg="1"/>
      <p:bldP spid="55312" grpId="1" animBg="1"/>
      <p:bldP spid="55313" grpId="0" animBg="1"/>
      <p:bldP spid="55313" grpId="1" animBg="1"/>
      <p:bldP spid="55315" grpId="0" animBg="1"/>
      <p:bldP spid="55317" grpId="0" animBg="1"/>
      <p:bldP spid="55318" grpId="0"/>
      <p:bldP spid="55319" grpId="0"/>
      <p:bldP spid="55320" grpId="0"/>
      <p:bldP spid="55321" grpId="0"/>
      <p:bldP spid="55322" grpId="0"/>
      <p:bldP spid="55323" grpId="0"/>
      <p:bldP spid="55324" grpId="0" animBg="1"/>
      <p:bldP spid="55324" grpId="1" animBg="1"/>
      <p:bldP spid="55325" grpId="0" animBg="1"/>
      <p:bldP spid="55325" grpId="1" animBg="1"/>
      <p:bldP spid="55326" grpId="0" animBg="1"/>
      <p:bldP spid="55326" grpId="1" animBg="1"/>
      <p:bldP spid="55327" grpId="0" animBg="1"/>
      <p:bldP spid="55327" grpId="1" animBg="1"/>
      <p:bldP spid="55330" grpId="0" animBg="1"/>
      <p:bldP spid="55332" grpId="0" animBg="1"/>
      <p:bldP spid="55333" grpId="0"/>
      <p:bldP spid="553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14600"/>
            <a:ext cx="6629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Multiplying Polynomials with Tiles Leads Directly to Factoring (and Completing the Square)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Algebra Tiles can be used to factor polynomials by creating rectangles.</a:t>
            </a:r>
          </a:p>
          <a:p>
            <a:endParaRPr lang="en-US" sz="1000"/>
          </a:p>
          <a:p>
            <a:r>
              <a:rPr lang="en-US"/>
              <a:t>To factor x</a:t>
            </a:r>
            <a:r>
              <a:rPr lang="en-US" baseline="30000"/>
              <a:t>2</a:t>
            </a:r>
            <a:r>
              <a:rPr lang="en-US"/>
              <a:t>+5x+6, create a rectangle with your problem, and find it’s dimensions.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Factoring With Algebra Tiles-</a:t>
            </a:r>
            <a:br>
              <a:rPr lang="en-US" sz="4000"/>
            </a:br>
            <a:r>
              <a:rPr lang="en-US" sz="4000"/>
              <a:t>Area Model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 flipV="1">
            <a:off x="7315200" y="4343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 flipV="1">
            <a:off x="7315200" y="46482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 flipV="1">
            <a:off x="7315200" y="40386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 flipV="1">
            <a:off x="7315200" y="5562600"/>
            <a:ext cx="838200" cy="838200"/>
          </a:xfrm>
          <a:prstGeom prst="rect">
            <a:avLst/>
          </a:prstGeom>
          <a:solidFill>
            <a:srgbClr val="1C5E7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 flipV="1">
            <a:off x="8686800" y="54102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 flipV="1">
            <a:off x="7315200" y="52578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 flipV="1">
            <a:off x="7315200" y="49530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 flipV="1">
            <a:off x="8382000" y="54102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 flipV="1">
            <a:off x="8382000" y="60198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 flipV="1">
            <a:off x="8686800" y="57150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 flipV="1">
            <a:off x="8686800" y="60198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 flipV="1">
            <a:off x="8382000" y="57150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18" name="Group 30"/>
          <p:cNvGrpSpPr>
            <a:grpSpLocks/>
          </p:cNvGrpSpPr>
          <p:nvPr/>
        </p:nvGrpSpPr>
        <p:grpSpPr bwMode="auto">
          <a:xfrm>
            <a:off x="304800" y="3949700"/>
            <a:ext cx="3352800" cy="2971800"/>
            <a:chOff x="288" y="1440"/>
            <a:chExt cx="2208" cy="2208"/>
          </a:xfrm>
        </p:grpSpPr>
        <p:sp>
          <p:nvSpPr>
            <p:cNvPr id="63519" name="Rectangle 31"/>
            <p:cNvSpPr>
              <a:spLocks noChangeArrowheads="1"/>
            </p:cNvSpPr>
            <p:nvPr/>
          </p:nvSpPr>
          <p:spPr bwMode="auto">
            <a:xfrm>
              <a:off x="288" y="2400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Rectangle 32"/>
            <p:cNvSpPr>
              <a:spLocks noChangeArrowheads="1"/>
            </p:cNvSpPr>
            <p:nvPr/>
          </p:nvSpPr>
          <p:spPr bwMode="auto">
            <a:xfrm rot="5400000">
              <a:off x="288" y="2448"/>
              <a:ext cx="220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1841500" y="5170488"/>
            <a:ext cx="26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•</a:t>
            </a:r>
          </a:p>
        </p:txBody>
      </p:sp>
      <p:sp>
        <p:nvSpPr>
          <p:cNvPr id="63523" name="Rectangle 35"/>
          <p:cNvSpPr>
            <a:spLocks noChangeArrowheads="1"/>
          </p:cNvSpPr>
          <p:nvPr/>
        </p:nvSpPr>
        <p:spPr bwMode="auto">
          <a:xfrm rot="16200000" flipV="1">
            <a:off x="1562100" y="46863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4" name="Rectangle 36"/>
          <p:cNvSpPr>
            <a:spLocks noChangeArrowheads="1"/>
          </p:cNvSpPr>
          <p:nvPr/>
        </p:nvSpPr>
        <p:spPr bwMode="auto">
          <a:xfrm flipV="1">
            <a:off x="2133600" y="52451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 flipV="1">
            <a:off x="3429000" y="52451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7" name="Rectangle 39"/>
          <p:cNvSpPr>
            <a:spLocks noChangeArrowheads="1"/>
          </p:cNvSpPr>
          <p:nvPr/>
        </p:nvSpPr>
        <p:spPr bwMode="auto">
          <a:xfrm flipV="1">
            <a:off x="2971800" y="52451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 flipV="1">
            <a:off x="1866900" y="39370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 flipV="1">
            <a:off x="1866900" y="41529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0" name="Rectangle 42"/>
          <p:cNvSpPr>
            <a:spLocks noChangeArrowheads="1"/>
          </p:cNvSpPr>
          <p:nvPr/>
        </p:nvSpPr>
        <p:spPr bwMode="auto">
          <a:xfrm flipV="1">
            <a:off x="3200400" y="5245100"/>
            <a:ext cx="228600" cy="228600"/>
          </a:xfrm>
          <a:prstGeom prst="rect">
            <a:avLst/>
          </a:prstGeom>
          <a:solidFill>
            <a:srgbClr val="100A5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2667000" y="5486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 + 3</a:t>
            </a:r>
          </a:p>
        </p:txBody>
      </p:sp>
      <p:sp>
        <p:nvSpPr>
          <p:cNvPr id="63533" name="Text Box 45"/>
          <p:cNvSpPr txBox="1">
            <a:spLocks noChangeArrowheads="1"/>
          </p:cNvSpPr>
          <p:nvPr/>
        </p:nvSpPr>
        <p:spPr bwMode="auto">
          <a:xfrm>
            <a:off x="1447800" y="4114800"/>
            <a:ext cx="457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2   </a:t>
            </a:r>
            <a:br>
              <a:rPr lang="en-US"/>
            </a:br>
            <a:r>
              <a:rPr lang="en-US"/>
              <a:t> +      </a:t>
            </a:r>
            <a:br>
              <a:rPr lang="en-US"/>
            </a:br>
            <a:r>
              <a:rPr lang="en-US"/>
              <a:t> x</a:t>
            </a:r>
          </a:p>
        </p:txBody>
      </p:sp>
      <p:sp>
        <p:nvSpPr>
          <p:cNvPr id="63534" name="Text Box 46"/>
          <p:cNvSpPr txBox="1">
            <a:spLocks noChangeArrowheads="1"/>
          </p:cNvSpPr>
          <p:nvPr/>
        </p:nvSpPr>
        <p:spPr bwMode="auto">
          <a:xfrm>
            <a:off x="4191000" y="42672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  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+5x+6= (x+3)(x+2)</a:t>
            </a:r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 rot="5400000" flipV="1">
            <a:off x="7315200" y="4343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6" name="Rectangle 48"/>
          <p:cNvSpPr>
            <a:spLocks noChangeArrowheads="1"/>
          </p:cNvSpPr>
          <p:nvPr/>
        </p:nvSpPr>
        <p:spPr bwMode="auto">
          <a:xfrm rot="5400000" flipV="1">
            <a:off x="7010400" y="4343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7" name="Rectangle 49"/>
          <p:cNvSpPr>
            <a:spLocks noChangeArrowheads="1"/>
          </p:cNvSpPr>
          <p:nvPr/>
        </p:nvSpPr>
        <p:spPr bwMode="auto">
          <a:xfrm rot="5400000" flipV="1">
            <a:off x="7620000" y="4343400"/>
            <a:ext cx="838200" cy="228600"/>
          </a:xfrm>
          <a:prstGeom prst="rect">
            <a:avLst/>
          </a:prstGeom>
          <a:solidFill>
            <a:srgbClr val="1C5E7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45" name="Group 57"/>
          <p:cNvGrpSpPr>
            <a:grpSpLocks/>
          </p:cNvGrpSpPr>
          <p:nvPr/>
        </p:nvGrpSpPr>
        <p:grpSpPr bwMode="auto">
          <a:xfrm rot="-5400000">
            <a:off x="8382000" y="5524500"/>
            <a:ext cx="457200" cy="685800"/>
            <a:chOff x="5280" y="2688"/>
            <a:chExt cx="288" cy="432"/>
          </a:xfrm>
        </p:grpSpPr>
        <p:sp>
          <p:nvSpPr>
            <p:cNvPr id="63539" name="Rectangle 51"/>
            <p:cNvSpPr>
              <a:spLocks noChangeArrowheads="1"/>
            </p:cNvSpPr>
            <p:nvPr/>
          </p:nvSpPr>
          <p:spPr bwMode="auto">
            <a:xfrm flipV="1">
              <a:off x="5424" y="2688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0" name="Rectangle 52"/>
            <p:cNvSpPr>
              <a:spLocks noChangeArrowheads="1"/>
            </p:cNvSpPr>
            <p:nvPr/>
          </p:nvSpPr>
          <p:spPr bwMode="auto">
            <a:xfrm flipV="1">
              <a:off x="5280" y="2688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1" name="Rectangle 53"/>
            <p:cNvSpPr>
              <a:spLocks noChangeArrowheads="1"/>
            </p:cNvSpPr>
            <p:nvPr/>
          </p:nvSpPr>
          <p:spPr bwMode="auto">
            <a:xfrm flipV="1">
              <a:off x="5280" y="2976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2" name="Rectangle 54"/>
            <p:cNvSpPr>
              <a:spLocks noChangeArrowheads="1"/>
            </p:cNvSpPr>
            <p:nvPr/>
          </p:nvSpPr>
          <p:spPr bwMode="auto">
            <a:xfrm flipV="1">
              <a:off x="5424" y="2832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3" name="Rectangle 55"/>
            <p:cNvSpPr>
              <a:spLocks noChangeArrowheads="1"/>
            </p:cNvSpPr>
            <p:nvPr/>
          </p:nvSpPr>
          <p:spPr bwMode="auto">
            <a:xfrm flipV="1">
              <a:off x="5424" y="2976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4" name="Rectangle 56"/>
            <p:cNvSpPr>
              <a:spLocks noChangeArrowheads="1"/>
            </p:cNvSpPr>
            <p:nvPr/>
          </p:nvSpPr>
          <p:spPr bwMode="auto">
            <a:xfrm flipV="1">
              <a:off x="5280" y="2832"/>
              <a:ext cx="144" cy="144"/>
            </a:xfrm>
            <a:prstGeom prst="rect">
              <a:avLst/>
            </a:prstGeom>
            <a:solidFill>
              <a:srgbClr val="100A5A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46" name="AutoShape 58"/>
          <p:cNvSpPr>
            <a:spLocks noChangeArrowheads="1"/>
          </p:cNvSpPr>
          <p:nvPr/>
        </p:nvSpPr>
        <p:spPr bwMode="auto">
          <a:xfrm>
            <a:off x="7543800" y="609600"/>
            <a:ext cx="1371600" cy="990600"/>
          </a:xfrm>
          <a:prstGeom prst="wedgeRectCallout">
            <a:avLst>
              <a:gd name="adj1" fmla="val -116273"/>
              <a:gd name="adj2" fmla="val 33145"/>
            </a:avLst>
          </a:prstGeom>
          <a:solidFill>
            <a:schemeClr val="tx2">
              <a:lumMod val="75000"/>
              <a:alpha val="7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dirty="0"/>
              <a:t>Remember to sketch your answer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3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185 L -0.56666 -0.1703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33" y="-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741 L -0.56666 -0.1592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33" y="-833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185 L -0.56666 -0.14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33" y="-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926 L -0.475 0.053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3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222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185 L -0.48194 0.053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3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67" y="277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926 L -0.49028 0.053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3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83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0925 L -0.57917 -0.2463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63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67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2" dur="indefinite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5" dur="indefinite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8" dur="indefinite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1" dur="indefinite"/>
                                        <p:tgtEl>
                                          <p:spTgt spid="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4" dur="indefinite"/>
                                        <p:tgtEl>
                                          <p:spTgt spid="6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7" dur="indefinite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3" grpId="1" animBg="1"/>
      <p:bldP spid="63495" grpId="0" animBg="1"/>
      <p:bldP spid="63495" grpId="1" animBg="1"/>
      <p:bldP spid="63496" grpId="0" animBg="1"/>
      <p:bldP spid="63496" grpId="1" animBg="1"/>
      <p:bldP spid="63497" grpId="0" animBg="1"/>
      <p:bldP spid="63497" grpId="1" animBg="1"/>
      <p:bldP spid="63497" grpId="2" animBg="1"/>
      <p:bldP spid="63498" grpId="0" animBg="1"/>
      <p:bldP spid="63498" grpId="1" animBg="1"/>
      <p:bldP spid="63499" grpId="0" animBg="1"/>
      <p:bldP spid="63499" grpId="1" animBg="1"/>
      <p:bldP spid="63499" grpId="2" animBg="1"/>
      <p:bldP spid="63500" grpId="0" animBg="1"/>
      <p:bldP spid="63500" grpId="1" animBg="1"/>
      <p:bldP spid="63500" grpId="2" animBg="1"/>
      <p:bldP spid="63501" grpId="0" animBg="1"/>
      <p:bldP spid="63501" grpId="1" animBg="1"/>
      <p:bldP spid="63502" grpId="0" animBg="1"/>
      <p:bldP spid="63502" grpId="1" animBg="1"/>
      <p:bldP spid="63503" grpId="0" animBg="1"/>
      <p:bldP spid="63503" grpId="1" animBg="1"/>
      <p:bldP spid="63504" grpId="0" animBg="1"/>
      <p:bldP spid="63504" grpId="1" animBg="1"/>
      <p:bldP spid="63505" grpId="0" animBg="1"/>
      <p:bldP spid="63505" grpId="1" animBg="1"/>
      <p:bldP spid="63521" grpId="0"/>
      <p:bldP spid="63523" grpId="0" animBg="1"/>
      <p:bldP spid="63524" grpId="0" animBg="1"/>
      <p:bldP spid="63526" grpId="0" animBg="1"/>
      <p:bldP spid="63527" grpId="0" animBg="1"/>
      <p:bldP spid="63528" grpId="0" animBg="1"/>
      <p:bldP spid="63529" grpId="0" animBg="1"/>
      <p:bldP spid="63530" grpId="0" animBg="1"/>
      <p:bldP spid="63531" grpId="0"/>
      <p:bldP spid="63533" grpId="0"/>
      <p:bldP spid="63534" grpId="0"/>
      <p:bldP spid="63535" grpId="0" animBg="1"/>
      <p:bldP spid="63535" grpId="1" animBg="1"/>
      <p:bldP spid="63535" grpId="2" animBg="1"/>
      <p:bldP spid="63536" grpId="0" animBg="1"/>
      <p:bldP spid="63536" grpId="1" animBg="1"/>
      <p:bldP spid="63536" grpId="2" animBg="1"/>
      <p:bldP spid="63537" grpId="0" animBg="1"/>
      <p:bldP spid="63537" grpId="1" animBg="1"/>
      <p:bldP spid="63537" grpId="2" animBg="1"/>
      <p:bldP spid="635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chemeClr val="tx2"/>
                </a:solidFill>
              </a:rPr>
              <a:t>Completing the Square</a:t>
            </a:r>
            <a:endParaRPr sz="2400">
              <a:solidFill>
                <a:schemeClr val="tx2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6868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Let’s look back at  x</a:t>
            </a:r>
            <a:r>
              <a:rPr lang="en-US" sz="2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 +6x +4=0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2209800"/>
            <a:ext cx="8610600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6F6C"/>
                </a:solidFill>
                <a:latin typeface="Candara" pitchFamily="34" charset="0"/>
              </a:rPr>
              <a:t>Is the left side “a Square”?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6F6C"/>
                </a:solidFill>
                <a:latin typeface="Candara" pitchFamily="34" charset="0"/>
              </a:rPr>
              <a:t>Can we add or subtract something to make it a square? (i.e. is it “almost a square” or “a square and a little more”)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Candara" pitchFamily="34" charset="0"/>
            </a:endParaRP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791200" y="4191000"/>
            <a:ext cx="838200" cy="838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 rot="5400000">
            <a:off x="50292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 rot="5400000">
            <a:off x="53340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58" name="Rectangle 34"/>
          <p:cNvSpPr>
            <a:spLocks noChangeArrowheads="1"/>
          </p:cNvSpPr>
          <p:nvPr/>
        </p:nvSpPr>
        <p:spPr bwMode="auto">
          <a:xfrm rot="5400000">
            <a:off x="56388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59" name="Rectangle 35"/>
          <p:cNvSpPr>
            <a:spLocks noChangeArrowheads="1"/>
          </p:cNvSpPr>
          <p:nvPr/>
        </p:nvSpPr>
        <p:spPr bwMode="auto">
          <a:xfrm rot="5400000">
            <a:off x="59436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60" name="Rectangle 36"/>
          <p:cNvSpPr>
            <a:spLocks noChangeArrowheads="1"/>
          </p:cNvSpPr>
          <p:nvPr/>
        </p:nvSpPr>
        <p:spPr bwMode="auto">
          <a:xfrm rot="5400000">
            <a:off x="62484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61" name="Rectangle 37"/>
          <p:cNvSpPr>
            <a:spLocks noChangeArrowheads="1"/>
          </p:cNvSpPr>
          <p:nvPr/>
        </p:nvSpPr>
        <p:spPr bwMode="auto">
          <a:xfrm rot="5400000">
            <a:off x="6553200" y="54102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72" name="Rectangle 48"/>
          <p:cNvSpPr>
            <a:spLocks noChangeArrowheads="1"/>
          </p:cNvSpPr>
          <p:nvPr/>
        </p:nvSpPr>
        <p:spPr bwMode="auto">
          <a:xfrm>
            <a:off x="5638800" y="6096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grpSp>
        <p:nvGrpSpPr>
          <p:cNvPr id="19469" name="Group 54"/>
          <p:cNvGrpSpPr>
            <a:grpSpLocks/>
          </p:cNvGrpSpPr>
          <p:nvPr/>
        </p:nvGrpSpPr>
        <p:grpSpPr bwMode="auto">
          <a:xfrm flipV="1">
            <a:off x="838200" y="4548188"/>
            <a:ext cx="2057400" cy="1928812"/>
            <a:chOff x="624" y="2505"/>
            <a:chExt cx="1296" cy="1215"/>
          </a:xfrm>
        </p:grpSpPr>
        <p:sp>
          <p:nvSpPr>
            <p:cNvPr id="19505" name="Text Box 51"/>
            <p:cNvSpPr txBox="1">
              <a:spLocks noChangeArrowheads="1"/>
            </p:cNvSpPr>
            <p:nvPr/>
          </p:nvSpPr>
          <p:spPr bwMode="auto">
            <a:xfrm flipH="1">
              <a:off x="672" y="2505"/>
              <a:ext cx="1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latin typeface="Candara" pitchFamily="34" charset="0"/>
                </a:rPr>
                <a:t>•</a:t>
              </a:r>
            </a:p>
          </p:txBody>
        </p:sp>
        <p:sp>
          <p:nvSpPr>
            <p:cNvPr id="19506" name="Line 52"/>
            <p:cNvSpPr>
              <a:spLocks noChangeShapeType="1"/>
            </p:cNvSpPr>
            <p:nvPr/>
          </p:nvSpPr>
          <p:spPr bwMode="auto">
            <a:xfrm>
              <a:off x="888" y="2520"/>
              <a:ext cx="0" cy="12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7" name="Line 53"/>
            <p:cNvSpPr>
              <a:spLocks noChangeShapeType="1"/>
            </p:cNvSpPr>
            <p:nvPr/>
          </p:nvSpPr>
          <p:spPr bwMode="auto">
            <a:xfrm rot="16200000" flipH="1">
              <a:off x="1272" y="2088"/>
              <a:ext cx="0" cy="12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79" name="Rectangle 55"/>
          <p:cNvSpPr>
            <a:spLocks noChangeArrowheads="1"/>
          </p:cNvSpPr>
          <p:nvPr/>
        </p:nvSpPr>
        <p:spPr bwMode="auto">
          <a:xfrm>
            <a:off x="1281113" y="5257800"/>
            <a:ext cx="838200" cy="838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80" name="Rectangle 56"/>
          <p:cNvSpPr>
            <a:spLocks noChangeArrowheads="1"/>
          </p:cNvSpPr>
          <p:nvPr/>
        </p:nvSpPr>
        <p:spPr bwMode="auto">
          <a:xfrm rot="5400000">
            <a:off x="1800225" y="55626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81" name="Rectangle 57"/>
          <p:cNvSpPr>
            <a:spLocks noChangeArrowheads="1"/>
          </p:cNvSpPr>
          <p:nvPr/>
        </p:nvSpPr>
        <p:spPr bwMode="auto">
          <a:xfrm rot="5400000">
            <a:off x="2024063" y="55626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282" name="Rectangle 58"/>
          <p:cNvSpPr>
            <a:spLocks noChangeArrowheads="1"/>
          </p:cNvSpPr>
          <p:nvPr/>
        </p:nvSpPr>
        <p:spPr bwMode="auto">
          <a:xfrm rot="5400000">
            <a:off x="2257425" y="5562600"/>
            <a:ext cx="838200" cy="228600"/>
          </a:xfrm>
          <a:prstGeom prst="rect">
            <a:avLst/>
          </a:prstGeom>
          <a:solidFill>
            <a:srgbClr val="0000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6248400" y="5257800"/>
            <a:ext cx="838200" cy="685800"/>
            <a:chOff x="4752" y="3216"/>
            <a:chExt cx="528" cy="432"/>
          </a:xfrm>
        </p:grpSpPr>
        <p:sp>
          <p:nvSpPr>
            <p:cNvPr id="19502" name="Rectangle 59"/>
            <p:cNvSpPr>
              <a:spLocks noChangeArrowheads="1"/>
            </p:cNvSpPr>
            <p:nvPr/>
          </p:nvSpPr>
          <p:spPr bwMode="auto">
            <a:xfrm>
              <a:off x="4752" y="3504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  <p:sp>
          <p:nvSpPr>
            <p:cNvPr id="19503" name="Rectangle 60"/>
            <p:cNvSpPr>
              <a:spLocks noChangeArrowheads="1"/>
            </p:cNvSpPr>
            <p:nvPr/>
          </p:nvSpPr>
          <p:spPr bwMode="auto">
            <a:xfrm>
              <a:off x="4752" y="3360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  <p:sp>
          <p:nvSpPr>
            <p:cNvPr id="19504" name="Rectangle 61"/>
            <p:cNvSpPr>
              <a:spLocks noChangeArrowheads="1"/>
            </p:cNvSpPr>
            <p:nvPr/>
          </p:nvSpPr>
          <p:spPr bwMode="auto">
            <a:xfrm>
              <a:off x="4752" y="3216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1273175" y="4572000"/>
            <a:ext cx="838200" cy="685800"/>
            <a:chOff x="4752" y="3216"/>
            <a:chExt cx="528" cy="432"/>
          </a:xfrm>
        </p:grpSpPr>
        <p:sp>
          <p:nvSpPr>
            <p:cNvPr id="19499" name="Rectangle 64"/>
            <p:cNvSpPr>
              <a:spLocks noChangeArrowheads="1"/>
            </p:cNvSpPr>
            <p:nvPr/>
          </p:nvSpPr>
          <p:spPr bwMode="auto">
            <a:xfrm>
              <a:off x="4752" y="3504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  <p:sp>
          <p:nvSpPr>
            <p:cNvPr id="19500" name="Rectangle 65"/>
            <p:cNvSpPr>
              <a:spLocks noChangeArrowheads="1"/>
            </p:cNvSpPr>
            <p:nvPr/>
          </p:nvSpPr>
          <p:spPr bwMode="auto">
            <a:xfrm>
              <a:off x="4752" y="3360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  <p:sp>
          <p:nvSpPr>
            <p:cNvPr id="19501" name="Rectangle 66"/>
            <p:cNvSpPr>
              <a:spLocks noChangeArrowheads="1"/>
            </p:cNvSpPr>
            <p:nvPr/>
          </p:nvSpPr>
          <p:spPr bwMode="auto">
            <a:xfrm>
              <a:off x="4752" y="3216"/>
              <a:ext cx="528" cy="144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ndara" pitchFamily="34" charset="0"/>
              </a:endParaRPr>
            </a:p>
          </p:txBody>
        </p:sp>
      </p:grpSp>
      <p:sp>
        <p:nvSpPr>
          <p:cNvPr id="52313" name="Text Box 89"/>
          <p:cNvSpPr txBox="1">
            <a:spLocks noChangeArrowheads="1"/>
          </p:cNvSpPr>
          <p:nvPr/>
        </p:nvSpPr>
        <p:spPr bwMode="auto">
          <a:xfrm>
            <a:off x="3962400" y="2133600"/>
            <a:ext cx="5334000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So we have “almost a square.”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1) Add opposite pairs to    </a:t>
            </a:r>
            <a:br>
              <a:rPr lang="en-US" sz="2800">
                <a:solidFill>
                  <a:srgbClr val="000000"/>
                </a:solidFill>
                <a:latin typeface="Candara" pitchFamily="34" charset="0"/>
              </a:rPr>
            </a:b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   “complete the square.”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2) Find the factors of the   </a:t>
            </a:r>
            <a:br>
              <a:rPr lang="en-US" sz="2800">
                <a:solidFill>
                  <a:srgbClr val="000000"/>
                </a:solidFill>
                <a:latin typeface="Candara" pitchFamily="34" charset="0"/>
              </a:rPr>
            </a:b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    square.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3) Rewrite the quadratic </a:t>
            </a:r>
            <a:br>
              <a:rPr lang="en-US" sz="2800">
                <a:solidFill>
                  <a:srgbClr val="000000"/>
                </a:solidFill>
                <a:latin typeface="Candara" pitchFamily="34" charset="0"/>
              </a:rPr>
            </a:b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    equation.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4) Now can we solve this?</a:t>
            </a:r>
          </a:p>
          <a:p>
            <a:pPr eaLnBrk="1" hangingPunct="1">
              <a:spcBef>
                <a:spcPct val="50000"/>
              </a:spcBef>
            </a:pPr>
            <a:endParaRPr lang="en-US" sz="280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52314" name="Text Box 90"/>
          <p:cNvSpPr txBox="1">
            <a:spLocks noChangeArrowheads="1"/>
          </p:cNvSpPr>
          <p:nvPr/>
        </p:nvSpPr>
        <p:spPr bwMode="auto">
          <a:xfrm>
            <a:off x="1371600" y="60960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andara" pitchFamily="34" charset="0"/>
              </a:rPr>
              <a:t>x   +   3</a:t>
            </a:r>
          </a:p>
        </p:txBody>
      </p:sp>
      <p:sp>
        <p:nvSpPr>
          <p:cNvPr id="52315" name="Text Box 91"/>
          <p:cNvSpPr txBox="1">
            <a:spLocks noChangeArrowheads="1"/>
          </p:cNvSpPr>
          <p:nvPr/>
        </p:nvSpPr>
        <p:spPr bwMode="auto">
          <a:xfrm rot="-5400000">
            <a:off x="514351" y="5256212"/>
            <a:ext cx="1014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andara" pitchFamily="34" charset="0"/>
              </a:rPr>
              <a:t>3 + x</a:t>
            </a:r>
          </a:p>
        </p:txBody>
      </p:sp>
      <p:sp>
        <p:nvSpPr>
          <p:cNvPr id="52316" name="Text Box 92"/>
          <p:cNvSpPr txBox="1">
            <a:spLocks noChangeArrowheads="1"/>
          </p:cNvSpPr>
          <p:nvPr/>
        </p:nvSpPr>
        <p:spPr bwMode="auto">
          <a:xfrm>
            <a:off x="1219200" y="6400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andara" pitchFamily="34" charset="0"/>
              </a:rPr>
              <a:t>+</a:t>
            </a:r>
            <a:r>
              <a:rPr lang="en-US" baseline="30000">
                <a:solidFill>
                  <a:srgbClr val="000000"/>
                </a:solidFill>
                <a:latin typeface="Candara" pitchFamily="34" charset="0"/>
              </a:rPr>
              <a:t>-</a:t>
            </a:r>
            <a:r>
              <a:rPr lang="en-US">
                <a:solidFill>
                  <a:srgbClr val="000000"/>
                </a:solidFill>
                <a:latin typeface="Candara" pitchFamily="34" charset="0"/>
              </a:rPr>
              <a:t>5</a:t>
            </a:r>
          </a:p>
        </p:txBody>
      </p:sp>
      <p:sp>
        <p:nvSpPr>
          <p:cNvPr id="52317" name="Text Box 93"/>
          <p:cNvSpPr txBox="1">
            <a:spLocks noChangeArrowheads="1"/>
          </p:cNvSpPr>
          <p:nvPr/>
        </p:nvSpPr>
        <p:spPr bwMode="auto">
          <a:xfrm>
            <a:off x="5562600" y="16002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(x+3)</a:t>
            </a:r>
            <a:r>
              <a:rPr lang="en-US" sz="2800" baseline="30000">
                <a:solidFill>
                  <a:srgbClr val="000000"/>
                </a:solidFill>
                <a:latin typeface="Candara" pitchFamily="34" charset="0"/>
              </a:rPr>
              <a:t>2 </a:t>
            </a: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+ </a:t>
            </a:r>
            <a:r>
              <a:rPr lang="en-US" sz="2800" baseline="30000">
                <a:solidFill>
                  <a:srgbClr val="000000"/>
                </a:solidFill>
                <a:latin typeface="Candara" pitchFamily="34" charset="0"/>
              </a:rPr>
              <a:t>-</a:t>
            </a:r>
            <a:r>
              <a:rPr lang="en-US" sz="2800">
                <a:solidFill>
                  <a:srgbClr val="000000"/>
                </a:solidFill>
                <a:latin typeface="Candara" pitchFamily="34" charset="0"/>
              </a:rPr>
              <a:t>5=0</a:t>
            </a:r>
          </a:p>
        </p:txBody>
      </p:sp>
      <p:sp>
        <p:nvSpPr>
          <p:cNvPr id="52318" name="Rectangle 94"/>
          <p:cNvSpPr>
            <a:spLocks noChangeArrowheads="1"/>
          </p:cNvSpPr>
          <p:nvPr/>
        </p:nvSpPr>
        <p:spPr bwMode="auto">
          <a:xfrm>
            <a:off x="5943600" y="6096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0" name="Rectangle 96"/>
          <p:cNvSpPr>
            <a:spLocks noChangeArrowheads="1"/>
          </p:cNvSpPr>
          <p:nvPr/>
        </p:nvSpPr>
        <p:spPr bwMode="auto">
          <a:xfrm>
            <a:off x="6248400" y="6096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1" name="Rectangle 97"/>
          <p:cNvSpPr>
            <a:spLocks noChangeArrowheads="1"/>
          </p:cNvSpPr>
          <p:nvPr/>
        </p:nvSpPr>
        <p:spPr bwMode="auto">
          <a:xfrm>
            <a:off x="2105025" y="4572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2" name="Rectangle 98"/>
          <p:cNvSpPr>
            <a:spLocks noChangeArrowheads="1"/>
          </p:cNvSpPr>
          <p:nvPr/>
        </p:nvSpPr>
        <p:spPr bwMode="auto">
          <a:xfrm>
            <a:off x="5334000" y="6096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3" name="Rectangle 99"/>
          <p:cNvSpPr>
            <a:spLocks noChangeArrowheads="1"/>
          </p:cNvSpPr>
          <p:nvPr/>
        </p:nvSpPr>
        <p:spPr bwMode="auto">
          <a:xfrm>
            <a:off x="2105025" y="48006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5" name="Rectangle 101"/>
          <p:cNvSpPr>
            <a:spLocks noChangeArrowheads="1"/>
          </p:cNvSpPr>
          <p:nvPr/>
        </p:nvSpPr>
        <p:spPr bwMode="auto">
          <a:xfrm>
            <a:off x="2333625" y="4572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6" name="Rectangle 102"/>
          <p:cNvSpPr>
            <a:spLocks noChangeArrowheads="1"/>
          </p:cNvSpPr>
          <p:nvPr/>
        </p:nvSpPr>
        <p:spPr bwMode="auto">
          <a:xfrm>
            <a:off x="2562225" y="45720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7" name="Rectangle 103"/>
          <p:cNvSpPr>
            <a:spLocks noChangeArrowheads="1"/>
          </p:cNvSpPr>
          <p:nvPr/>
        </p:nvSpPr>
        <p:spPr bwMode="auto">
          <a:xfrm>
            <a:off x="2341563" y="50292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8" name="Rectangle 104"/>
          <p:cNvSpPr>
            <a:spLocks noChangeArrowheads="1"/>
          </p:cNvSpPr>
          <p:nvPr/>
        </p:nvSpPr>
        <p:spPr bwMode="auto">
          <a:xfrm>
            <a:off x="2105025" y="50292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29" name="Rectangle 105"/>
          <p:cNvSpPr>
            <a:spLocks noChangeArrowheads="1"/>
          </p:cNvSpPr>
          <p:nvPr/>
        </p:nvSpPr>
        <p:spPr bwMode="auto">
          <a:xfrm>
            <a:off x="2565400" y="50292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0" name="Rectangle 106"/>
          <p:cNvSpPr>
            <a:spLocks noChangeArrowheads="1"/>
          </p:cNvSpPr>
          <p:nvPr/>
        </p:nvSpPr>
        <p:spPr bwMode="auto">
          <a:xfrm>
            <a:off x="2565400" y="48006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1" name="Rectangle 107"/>
          <p:cNvSpPr>
            <a:spLocks noChangeArrowheads="1"/>
          </p:cNvSpPr>
          <p:nvPr/>
        </p:nvSpPr>
        <p:spPr bwMode="auto">
          <a:xfrm>
            <a:off x="2362200" y="6477000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2" name="Rectangle 108"/>
          <p:cNvSpPr>
            <a:spLocks noChangeArrowheads="1"/>
          </p:cNvSpPr>
          <p:nvPr/>
        </p:nvSpPr>
        <p:spPr bwMode="auto">
          <a:xfrm>
            <a:off x="2590800" y="6477000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3" name="Rectangle 109"/>
          <p:cNvSpPr>
            <a:spLocks noChangeArrowheads="1"/>
          </p:cNvSpPr>
          <p:nvPr/>
        </p:nvSpPr>
        <p:spPr bwMode="auto">
          <a:xfrm>
            <a:off x="2819400" y="6477000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4" name="Rectangle 110"/>
          <p:cNvSpPr>
            <a:spLocks noChangeArrowheads="1"/>
          </p:cNvSpPr>
          <p:nvPr/>
        </p:nvSpPr>
        <p:spPr bwMode="auto">
          <a:xfrm>
            <a:off x="3048000" y="6477000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5" name="Rectangle 111"/>
          <p:cNvSpPr>
            <a:spLocks noChangeArrowheads="1"/>
          </p:cNvSpPr>
          <p:nvPr/>
        </p:nvSpPr>
        <p:spPr bwMode="auto">
          <a:xfrm>
            <a:off x="3276600" y="6477000"/>
            <a:ext cx="228600" cy="228600"/>
          </a:xfrm>
          <a:prstGeom prst="rect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sp>
        <p:nvSpPr>
          <p:cNvPr id="52336" name="Rectangle 112"/>
          <p:cNvSpPr>
            <a:spLocks noChangeArrowheads="1"/>
          </p:cNvSpPr>
          <p:nvPr/>
        </p:nvSpPr>
        <p:spPr bwMode="auto">
          <a:xfrm>
            <a:off x="2336800" y="4800600"/>
            <a:ext cx="228600" cy="228600"/>
          </a:xfrm>
          <a:prstGeom prst="rect">
            <a:avLst/>
          </a:prstGeom>
          <a:solidFill>
            <a:srgbClr val="0D04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ndara" pitchFamily="34" charset="0"/>
            </a:endParaRPr>
          </a:p>
        </p:txBody>
      </p:sp>
      <p:pic>
        <p:nvPicPr>
          <p:cNvPr id="51" name="Picture 2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575" y="6553200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638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9.53757E-6 L -0.49167 0.055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4.62428E-7 L -0.35833 -0.07768 " pathEditMode="relative" ptsTypes="AA">
                                      <p:cBhvr>
                                        <p:cTn id="14" dur="2000" fill="hold"/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27746E-6 L -0.3625 -0.0721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2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6104 L -0.37917 -0.0832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2.54335E-6 L -0.55417 0.0166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3625 -0.0944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47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-0.3625 -0.0944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2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47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84 4.44444E-6 L -0.44583 -0.0611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2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00" y="-31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0556 L -0.35416 -0.0944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2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-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3000"/>
                                        <p:tgtEl>
                                          <p:spTgt spid="5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3000"/>
                                        <p:tgtEl>
                                          <p:spTgt spid="5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3000"/>
                                        <p:tgtEl>
                                          <p:spTgt spid="5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3000"/>
                                        <p:tgtEl>
                                          <p:spTgt spid="5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3000"/>
                                        <p:tgtEl>
                                          <p:spTgt spid="5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523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0" dur="indefinite"/>
                                        <p:tgtEl>
                                          <p:spTgt spid="5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523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3" dur="indefinite"/>
                                        <p:tgtEl>
                                          <p:spTgt spid="5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523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6" dur="indefinite"/>
                                        <p:tgtEl>
                                          <p:spTgt spid="5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523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9" dur="indefinite"/>
                                        <p:tgtEl>
                                          <p:spTgt spid="5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523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5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/>
      <p:bldP spid="52254" grpId="0" animBg="1"/>
      <p:bldP spid="52254" grpId="1" animBg="1"/>
      <p:bldP spid="52256" grpId="0" animBg="1"/>
      <p:bldP spid="52256" grpId="1" animBg="1"/>
      <p:bldP spid="52257" grpId="0" animBg="1"/>
      <p:bldP spid="52257" grpId="1" animBg="1"/>
      <p:bldP spid="52258" grpId="0" animBg="1"/>
      <p:bldP spid="52258" grpId="1" animBg="1"/>
      <p:bldP spid="52259" grpId="0" animBg="1"/>
      <p:bldP spid="52260" grpId="0" animBg="1"/>
      <p:bldP spid="52261" grpId="0" animBg="1"/>
      <p:bldP spid="52272" grpId="0" animBg="1"/>
      <p:bldP spid="52272" grpId="1" animBg="1"/>
      <p:bldP spid="52279" grpId="0" animBg="1"/>
      <p:bldP spid="52280" grpId="0" animBg="1"/>
      <p:bldP spid="52281" grpId="0" animBg="1"/>
      <p:bldP spid="52282" grpId="0" animBg="1"/>
      <p:bldP spid="52314" grpId="0"/>
      <p:bldP spid="52315" grpId="0"/>
      <p:bldP spid="52316" grpId="0"/>
      <p:bldP spid="52317" grpId="0"/>
      <p:bldP spid="52318" grpId="0" animBg="1"/>
      <p:bldP spid="52318" grpId="1" animBg="1"/>
      <p:bldP spid="52320" grpId="0" animBg="1"/>
      <p:bldP spid="52320" grpId="1" animBg="1"/>
      <p:bldP spid="52321" grpId="0" animBg="1"/>
      <p:bldP spid="52322" grpId="0" animBg="1"/>
      <p:bldP spid="52322" grpId="1" animBg="1"/>
      <p:bldP spid="52323" grpId="0" animBg="1"/>
      <p:bldP spid="52325" grpId="0" animBg="1"/>
      <p:bldP spid="52326" grpId="0" animBg="1"/>
      <p:bldP spid="52327" grpId="0" animBg="1"/>
      <p:bldP spid="52327" grpId="1" animBg="1"/>
      <p:bldP spid="52328" grpId="0" animBg="1"/>
      <p:bldP spid="52328" grpId="1" animBg="1"/>
      <p:bldP spid="52329" grpId="0" animBg="1"/>
      <p:bldP spid="52329" grpId="1" animBg="1"/>
      <p:bldP spid="52330" grpId="0" animBg="1"/>
      <p:bldP spid="52330" grpId="1" animBg="1"/>
      <p:bldP spid="52331" grpId="0" animBg="1"/>
      <p:bldP spid="52332" grpId="0" animBg="1"/>
      <p:bldP spid="52333" grpId="0" animBg="1"/>
      <p:bldP spid="52334" grpId="0" animBg="1"/>
      <p:bldP spid="52335" grpId="0" animBg="1"/>
      <p:bldP spid="52336" grpId="0" animBg="1"/>
      <p:bldP spid="5233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and Subtracting Integers and Polynomials…</a:t>
            </a:r>
            <a:br>
              <a:rPr lang="en-US" dirty="0" smtClean="0"/>
            </a:br>
            <a:r>
              <a:rPr lang="en-US" dirty="0" smtClean="0"/>
              <a:t>a Part-Part-Whole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5040"/>
            <a:ext cx="8229600" cy="4709160"/>
          </a:xfrm>
        </p:spPr>
        <p:txBody>
          <a:bodyPr/>
          <a:lstStyle/>
          <a:p>
            <a:r>
              <a:rPr lang="en-US" dirty="0" smtClean="0"/>
              <a:t>Let’s First Look at Base Ten Blocks</a:t>
            </a:r>
            <a:endParaRPr lang="en-US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398526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Addition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Part-Part Whole</a:t>
            </a:r>
          </a:p>
          <a:p>
            <a:pPr marL="36576" indent="0">
              <a:buNone/>
            </a:pPr>
            <a:r>
              <a:rPr lang="en-US" dirty="0"/>
              <a:t>	</a:t>
            </a:r>
            <a:r>
              <a:rPr lang="en-US" dirty="0" smtClean="0"/>
              <a:t>15+28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25196"/>
              </p:ext>
            </p:extLst>
          </p:nvPr>
        </p:nvGraphicFramePr>
        <p:xfrm>
          <a:off x="1259417" y="2982946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21946"/>
              </p:ext>
            </p:extLst>
          </p:nvPr>
        </p:nvGraphicFramePr>
        <p:xfrm>
          <a:off x="1295400" y="4191000"/>
          <a:ext cx="2082800" cy="22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844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76193"/>
              </p:ext>
            </p:extLst>
          </p:nvPr>
        </p:nvGraphicFramePr>
        <p:xfrm>
          <a:off x="1447800" y="45720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61768"/>
              </p:ext>
            </p:extLst>
          </p:nvPr>
        </p:nvGraphicFramePr>
        <p:xfrm>
          <a:off x="2971800" y="45720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746379"/>
              </p:ext>
            </p:extLst>
          </p:nvPr>
        </p:nvGraphicFramePr>
        <p:xfrm>
          <a:off x="1752600" y="45720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14239"/>
              </p:ext>
            </p:extLst>
          </p:nvPr>
        </p:nvGraphicFramePr>
        <p:xfrm>
          <a:off x="2133600" y="4572000"/>
          <a:ext cx="20828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28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64408"/>
              </p:ext>
            </p:extLst>
          </p:nvPr>
        </p:nvGraphicFramePr>
        <p:xfrm>
          <a:off x="2590800" y="45720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746501"/>
              </p:ext>
            </p:extLst>
          </p:nvPr>
        </p:nvGraphicFramePr>
        <p:xfrm>
          <a:off x="3810000" y="4267200"/>
          <a:ext cx="2082800" cy="22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844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421"/>
              </p:ext>
            </p:extLst>
          </p:nvPr>
        </p:nvGraphicFramePr>
        <p:xfrm>
          <a:off x="3810000" y="4648200"/>
          <a:ext cx="2082800" cy="228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8440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273805"/>
              </p:ext>
            </p:extLst>
          </p:nvPr>
        </p:nvGraphicFramePr>
        <p:xfrm>
          <a:off x="37338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20689"/>
              </p:ext>
            </p:extLst>
          </p:nvPr>
        </p:nvGraphicFramePr>
        <p:xfrm>
          <a:off x="5181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329115"/>
              </p:ext>
            </p:extLst>
          </p:nvPr>
        </p:nvGraphicFramePr>
        <p:xfrm>
          <a:off x="4038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257126"/>
              </p:ext>
            </p:extLst>
          </p:nvPr>
        </p:nvGraphicFramePr>
        <p:xfrm>
          <a:off x="4419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748988"/>
              </p:ext>
            </p:extLst>
          </p:nvPr>
        </p:nvGraphicFramePr>
        <p:xfrm>
          <a:off x="4800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01744"/>
              </p:ext>
            </p:extLst>
          </p:nvPr>
        </p:nvGraphicFramePr>
        <p:xfrm>
          <a:off x="5562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635051"/>
              </p:ext>
            </p:extLst>
          </p:nvPr>
        </p:nvGraphicFramePr>
        <p:xfrm>
          <a:off x="5943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2032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05686"/>
              </p:ext>
            </p:extLst>
          </p:nvPr>
        </p:nvGraphicFramePr>
        <p:xfrm>
          <a:off x="6324600" y="5029200"/>
          <a:ext cx="228600" cy="21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"/>
              </a:tblGrid>
              <a:tr h="1524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02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Addition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/>
          <a:lstStyle/>
          <a:p>
            <a:r>
              <a:rPr lang="en-US" dirty="0" smtClean="0"/>
              <a:t>Part-Part Whole</a:t>
            </a:r>
          </a:p>
          <a:p>
            <a:pPr marL="36576" indent="0">
              <a:buNone/>
            </a:pPr>
            <a:r>
              <a:rPr lang="en-US" dirty="0"/>
              <a:t>	</a:t>
            </a:r>
            <a:r>
              <a:rPr lang="en-US" dirty="0" smtClean="0"/>
              <a:t>107+34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45674"/>
              </p:ext>
            </p:extLst>
          </p:nvPr>
        </p:nvGraphicFramePr>
        <p:xfrm>
          <a:off x="1259417" y="3048000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0" y="4267200"/>
            <a:ext cx="838200" cy="8382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43434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43434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43434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90800" y="4419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4648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4200" y="4648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24200" y="4419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0800" y="48768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48768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95600" y="4648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4648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4419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48768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76800" y="41910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1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Look at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Part-Part Whole</a:t>
            </a:r>
          </a:p>
          <a:p>
            <a:pPr marL="36576" indent="0">
              <a:buNone/>
            </a:pPr>
            <a:r>
              <a:rPr lang="en-US" dirty="0"/>
              <a:t>	3</a:t>
            </a:r>
            <a:r>
              <a:rPr lang="en-US" dirty="0" smtClean="0"/>
              <a:t>2 - 14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9008"/>
              </p:ext>
            </p:extLst>
          </p:nvPr>
        </p:nvGraphicFramePr>
        <p:xfrm>
          <a:off x="1259417" y="3172959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33528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2400" y="33528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7200" y="33528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3657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6800" y="3886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76400" y="4419600"/>
            <a:ext cx="152400" cy="762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0" y="4419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86000" y="46482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48768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51054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7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Teachers Don’t Use </a:t>
            </a:r>
            <a:r>
              <a:rPr lang="en-US" dirty="0" err="1"/>
              <a:t>M</a:t>
            </a:r>
            <a:r>
              <a:rPr lang="en-US" dirty="0" err="1" smtClean="0"/>
              <a:t>anipulatives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Mess</a:t>
            </a:r>
          </a:p>
          <a:p>
            <a:pPr lvl="1"/>
            <a:r>
              <a:rPr lang="en-US" dirty="0" smtClean="0"/>
              <a:t>Behavior</a:t>
            </a:r>
          </a:p>
          <a:p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Cost to purchase</a:t>
            </a:r>
          </a:p>
        </p:txBody>
      </p:sp>
    </p:spTree>
    <p:extLst>
      <p:ext uri="{BB962C8B-B14F-4D97-AF65-F5344CB8AC3E}">
        <p14:creationId xmlns:p14="http://schemas.microsoft.com/office/powerpoint/2010/main" val="273552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Look at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Part-Part Whole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495118"/>
              </p:ext>
            </p:extLst>
          </p:nvPr>
        </p:nvGraphicFramePr>
        <p:xfrm>
          <a:off x="1259417" y="3172959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651183"/>
              </p:ext>
            </p:extLst>
          </p:nvPr>
        </p:nvGraphicFramePr>
        <p:xfrm>
          <a:off x="1130299" y="2133600"/>
          <a:ext cx="118232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469800" imgH="393480" progId="Equation.3">
                  <p:embed/>
                </p:oleObj>
              </mc:Choice>
              <mc:Fallback>
                <p:oleObj name="Equation" r:id="rId3" imgW="469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>
                        <a:lum bright="100000" contras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30299" y="2133600"/>
                        <a:ext cx="1182329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2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Polynomials-Addition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Part-Part Whole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81069"/>
              </p:ext>
            </p:extLst>
          </p:nvPr>
        </p:nvGraphicFramePr>
        <p:xfrm>
          <a:off x="1259417" y="3172959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2209800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>
              <a:lnSpc>
                <a:spcPct val="150000"/>
              </a:lnSpc>
            </a:pPr>
            <a:r>
              <a:rPr lang="en-US" sz="3200" dirty="0"/>
              <a:t>(x</a:t>
            </a:r>
            <a:r>
              <a:rPr lang="en-US" sz="3200" baseline="30000" dirty="0"/>
              <a:t>2</a:t>
            </a:r>
            <a:r>
              <a:rPr lang="en-US" sz="3200" dirty="0"/>
              <a:t> + 3x +2</a:t>
            </a:r>
            <a:r>
              <a:rPr lang="en-US" sz="3200" dirty="0" smtClean="0"/>
              <a:t>) + (2x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+ x + 3)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7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Polynomials-Subtraction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40"/>
            <a:ext cx="8229600" cy="4709160"/>
          </a:xfrm>
        </p:spPr>
        <p:txBody>
          <a:bodyPr/>
          <a:lstStyle/>
          <a:p>
            <a:r>
              <a:rPr lang="en-US" dirty="0" smtClean="0"/>
              <a:t>Part-Part Whole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81069"/>
              </p:ext>
            </p:extLst>
          </p:nvPr>
        </p:nvGraphicFramePr>
        <p:xfrm>
          <a:off x="1259417" y="3172959"/>
          <a:ext cx="5418667" cy="2338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1333"/>
                <a:gridCol w="3217334"/>
              </a:tblGrid>
              <a:tr h="1075512"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34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4400" y="2209800"/>
            <a:ext cx="4953000" cy="758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>
              <a:lnSpc>
                <a:spcPct val="150000"/>
              </a:lnSpc>
            </a:pPr>
            <a:r>
              <a:rPr lang="en-US" sz="3200" dirty="0"/>
              <a:t>(3x</a:t>
            </a:r>
            <a:r>
              <a:rPr lang="en-US" sz="3200" baseline="30000" dirty="0"/>
              <a:t>2</a:t>
            </a:r>
            <a:r>
              <a:rPr lang="en-US" sz="3200" dirty="0"/>
              <a:t> + x + 2) – (x</a:t>
            </a:r>
            <a:r>
              <a:rPr lang="en-US" sz="3200" baseline="30000" dirty="0"/>
              <a:t>2 </a:t>
            </a:r>
            <a:r>
              <a:rPr lang="en-US" sz="3200" dirty="0"/>
              <a:t>+ 2x + 3)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7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a few on your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up a couple problems you could use in your classroom</a:t>
            </a:r>
          </a:p>
          <a:p>
            <a:pPr lvl="1"/>
            <a:r>
              <a:rPr lang="en-US" dirty="0" smtClean="0"/>
              <a:t>Whole numbers</a:t>
            </a:r>
          </a:p>
          <a:p>
            <a:pPr lvl="1"/>
            <a:r>
              <a:rPr lang="en-US" dirty="0" smtClean="0"/>
              <a:t>Fractions and Mixed Numbers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Polynomials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7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0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Quick Look at Solving Equations with Algebra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42" name="AutoShape 30"/>
          <p:cNvSpPr>
            <a:spLocks noChangeArrowheads="1"/>
          </p:cNvSpPr>
          <p:nvPr/>
        </p:nvSpPr>
        <p:spPr bwMode="auto">
          <a:xfrm>
            <a:off x="4495800" y="5867400"/>
            <a:ext cx="4572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r>
              <a:rPr lang="en-US" sz="4800"/>
              <a:t>Solving Equations in One Variable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057400"/>
            <a:ext cx="8610600" cy="4495800"/>
          </a:xfrm>
        </p:spPr>
        <p:txBody>
          <a:bodyPr/>
          <a:lstStyle/>
          <a:p>
            <a:pPr marL="457200" lvl="1" indent="11113" algn="ctr">
              <a:buFont typeface="Wingdings" pitchFamily="2" charset="2"/>
              <a:buNone/>
            </a:pPr>
            <a:r>
              <a:rPr lang="en-US" sz="3600" dirty="0">
                <a:effectLst/>
                <a:latin typeface="Arial" pitchFamily="34" charset="0"/>
              </a:rPr>
              <a:t>Algebra Tiles  or </a:t>
            </a:r>
            <a:r>
              <a:rPr lang="en-US" sz="3600" dirty="0" err="1">
                <a:effectLst/>
                <a:latin typeface="Arial" pitchFamily="34" charset="0"/>
              </a:rPr>
              <a:t>Algeblocks</a:t>
            </a:r>
            <a:endParaRPr lang="en-US" sz="3600" dirty="0">
              <a:effectLst/>
              <a:latin typeface="Arial" pitchFamily="34" charset="0"/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7540625" y="83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solidFill>
                <a:srgbClr val="0000FF"/>
              </a:solidFill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1295400" y="2971800"/>
            <a:ext cx="2819400" cy="2057400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5410200" y="2971800"/>
            <a:ext cx="2819400" cy="2057400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>
            <a:off x="1295400" y="4024313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5410200" y="4024313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3686175" y="5257800"/>
            <a:ext cx="2071688" cy="609600"/>
          </a:xfrm>
          <a:prstGeom prst="rect">
            <a:avLst/>
          </a:prstGeom>
          <a:solidFill>
            <a:srgbClr val="595BB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Text Box 11"/>
          <p:cNvSpPr txBox="1">
            <a:spLocks noChangeArrowheads="1"/>
          </p:cNvSpPr>
          <p:nvPr/>
        </p:nvSpPr>
        <p:spPr bwMode="auto">
          <a:xfrm>
            <a:off x="3733800" y="2895600"/>
            <a:ext cx="381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66924" name="Text Box 12"/>
          <p:cNvSpPr txBox="1">
            <a:spLocks noChangeArrowheads="1"/>
          </p:cNvSpPr>
          <p:nvPr/>
        </p:nvSpPr>
        <p:spPr bwMode="auto">
          <a:xfrm>
            <a:off x="7848600" y="2895600"/>
            <a:ext cx="381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66925" name="Rectangle 13"/>
          <p:cNvSpPr>
            <a:spLocks noChangeArrowheads="1"/>
          </p:cNvSpPr>
          <p:nvPr/>
        </p:nvSpPr>
        <p:spPr bwMode="auto">
          <a:xfrm>
            <a:off x="1295400" y="4038600"/>
            <a:ext cx="2819400" cy="990600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26" name="Rectangle 14"/>
          <p:cNvSpPr>
            <a:spLocks noChangeArrowheads="1"/>
          </p:cNvSpPr>
          <p:nvPr/>
        </p:nvSpPr>
        <p:spPr bwMode="auto">
          <a:xfrm>
            <a:off x="5410200" y="4038600"/>
            <a:ext cx="2819400" cy="990600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27" name="Rectangle 15"/>
          <p:cNvSpPr>
            <a:spLocks noChangeArrowheads="1"/>
          </p:cNvSpPr>
          <p:nvPr/>
        </p:nvSpPr>
        <p:spPr bwMode="auto">
          <a:xfrm>
            <a:off x="1447800" y="3200400"/>
            <a:ext cx="1219200" cy="304800"/>
          </a:xfrm>
          <a:prstGeom prst="rect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0" name="Rectangle 18"/>
          <p:cNvSpPr>
            <a:spLocks noChangeArrowheads="1"/>
          </p:cNvSpPr>
          <p:nvPr/>
        </p:nvSpPr>
        <p:spPr bwMode="auto">
          <a:xfrm>
            <a:off x="3352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1" name="Rectangle 19"/>
          <p:cNvSpPr>
            <a:spLocks noChangeArrowheads="1"/>
          </p:cNvSpPr>
          <p:nvPr/>
        </p:nvSpPr>
        <p:spPr bwMode="auto">
          <a:xfrm>
            <a:off x="2971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3" name="Rectangle 21"/>
          <p:cNvSpPr>
            <a:spLocks noChangeArrowheads="1"/>
          </p:cNvSpPr>
          <p:nvPr/>
        </p:nvSpPr>
        <p:spPr bwMode="auto">
          <a:xfrm>
            <a:off x="62484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5" name="Rectangle 23"/>
          <p:cNvSpPr>
            <a:spLocks noChangeArrowheads="1"/>
          </p:cNvSpPr>
          <p:nvPr/>
        </p:nvSpPr>
        <p:spPr bwMode="auto">
          <a:xfrm>
            <a:off x="70104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38" name="Text Box 26"/>
          <p:cNvSpPr txBox="1">
            <a:spLocks noChangeArrowheads="1"/>
          </p:cNvSpPr>
          <p:nvPr/>
        </p:nvSpPr>
        <p:spPr bwMode="auto">
          <a:xfrm>
            <a:off x="4267200" y="3657600"/>
            <a:ext cx="91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5BB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0" dirty="0"/>
              <a:t>=</a:t>
            </a:r>
          </a:p>
        </p:txBody>
      </p:sp>
      <p:graphicFrame>
        <p:nvGraphicFramePr>
          <p:cNvPr id="16693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909336"/>
              </p:ext>
            </p:extLst>
          </p:nvPr>
        </p:nvGraphicFramePr>
        <p:xfrm>
          <a:off x="3916363" y="5292725"/>
          <a:ext cx="15525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4" imgW="558720" imgH="177480" progId="Equation.3">
                  <p:embed/>
                </p:oleObj>
              </mc:Choice>
              <mc:Fallback>
                <p:oleObj name="Equation" r:id="rId4" imgW="558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6363" y="5292725"/>
                        <a:ext cx="15525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41" name="AutoShape 29"/>
          <p:cNvSpPr>
            <a:spLocks/>
          </p:cNvSpPr>
          <p:nvPr/>
        </p:nvSpPr>
        <p:spPr bwMode="auto">
          <a:xfrm rot="-5400000">
            <a:off x="4381500" y="3314700"/>
            <a:ext cx="838200" cy="4267200"/>
          </a:xfrm>
          <a:prstGeom prst="leftBracket">
            <a:avLst>
              <a:gd name="adj" fmla="val 42424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45" name="Rectangle 33"/>
          <p:cNvSpPr>
            <a:spLocks noChangeArrowheads="1"/>
          </p:cNvSpPr>
          <p:nvPr/>
        </p:nvSpPr>
        <p:spPr bwMode="auto">
          <a:xfrm rot="10800000">
            <a:off x="2590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46" name="Rectangle 34"/>
          <p:cNvSpPr>
            <a:spLocks noChangeArrowheads="1"/>
          </p:cNvSpPr>
          <p:nvPr/>
        </p:nvSpPr>
        <p:spPr bwMode="auto">
          <a:xfrm rot="10800000">
            <a:off x="1447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47" name="Rectangle 35"/>
          <p:cNvSpPr>
            <a:spLocks noChangeArrowheads="1"/>
          </p:cNvSpPr>
          <p:nvPr/>
        </p:nvSpPr>
        <p:spPr bwMode="auto">
          <a:xfrm rot="10800000">
            <a:off x="2209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53" name="Rectangle 41"/>
          <p:cNvSpPr>
            <a:spLocks noChangeArrowheads="1"/>
          </p:cNvSpPr>
          <p:nvPr/>
        </p:nvSpPr>
        <p:spPr bwMode="auto">
          <a:xfrm rot="10800000">
            <a:off x="58674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54" name="Rectangle 42"/>
          <p:cNvSpPr>
            <a:spLocks noChangeArrowheads="1"/>
          </p:cNvSpPr>
          <p:nvPr/>
        </p:nvSpPr>
        <p:spPr bwMode="auto">
          <a:xfrm rot="10800000">
            <a:off x="54864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55" name="Rectangle 43"/>
          <p:cNvSpPr>
            <a:spLocks noChangeArrowheads="1"/>
          </p:cNvSpPr>
          <p:nvPr/>
        </p:nvSpPr>
        <p:spPr bwMode="auto">
          <a:xfrm rot="10800000">
            <a:off x="66294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66958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698424"/>
              </p:ext>
            </p:extLst>
          </p:nvPr>
        </p:nvGraphicFramePr>
        <p:xfrm>
          <a:off x="5826125" y="5953125"/>
          <a:ext cx="10588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380880" imgH="228600" progId="Equation.3">
                  <p:embed/>
                </p:oleObj>
              </mc:Choice>
              <mc:Fallback>
                <p:oleObj name="Equation" r:id="rId6" imgW="380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5" y="5953125"/>
                        <a:ext cx="105886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56" name="Oval 44"/>
          <p:cNvSpPr>
            <a:spLocks noChangeArrowheads="1"/>
          </p:cNvSpPr>
          <p:nvPr/>
        </p:nvSpPr>
        <p:spPr bwMode="auto">
          <a:xfrm>
            <a:off x="1143000" y="3124200"/>
            <a:ext cx="19050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57" name="Oval 45"/>
          <p:cNvSpPr>
            <a:spLocks noChangeArrowheads="1"/>
          </p:cNvSpPr>
          <p:nvPr/>
        </p:nvSpPr>
        <p:spPr bwMode="auto">
          <a:xfrm>
            <a:off x="7086600" y="4038600"/>
            <a:ext cx="12954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1" name="Rectangle 49"/>
          <p:cNvSpPr>
            <a:spLocks noChangeArrowheads="1"/>
          </p:cNvSpPr>
          <p:nvPr/>
        </p:nvSpPr>
        <p:spPr bwMode="auto">
          <a:xfrm>
            <a:off x="3733800" y="36576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3" name="Rectangle 51"/>
          <p:cNvSpPr>
            <a:spLocks noChangeArrowheads="1"/>
          </p:cNvSpPr>
          <p:nvPr/>
        </p:nvSpPr>
        <p:spPr bwMode="auto">
          <a:xfrm>
            <a:off x="3352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4" name="Rectangle 52"/>
          <p:cNvSpPr>
            <a:spLocks noChangeArrowheads="1"/>
          </p:cNvSpPr>
          <p:nvPr/>
        </p:nvSpPr>
        <p:spPr bwMode="auto">
          <a:xfrm>
            <a:off x="2971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5" name="Rectangle 53"/>
          <p:cNvSpPr>
            <a:spLocks noChangeArrowheads="1"/>
          </p:cNvSpPr>
          <p:nvPr/>
        </p:nvSpPr>
        <p:spPr bwMode="auto">
          <a:xfrm>
            <a:off x="1828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6" name="Rectangle 54"/>
          <p:cNvSpPr>
            <a:spLocks noChangeArrowheads="1"/>
          </p:cNvSpPr>
          <p:nvPr/>
        </p:nvSpPr>
        <p:spPr bwMode="auto">
          <a:xfrm rot="10800000">
            <a:off x="2590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7" name="Rectangle 55"/>
          <p:cNvSpPr>
            <a:spLocks noChangeArrowheads="1"/>
          </p:cNvSpPr>
          <p:nvPr/>
        </p:nvSpPr>
        <p:spPr bwMode="auto">
          <a:xfrm rot="10800000">
            <a:off x="1447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8" name="Rectangle 56"/>
          <p:cNvSpPr>
            <a:spLocks noChangeArrowheads="1"/>
          </p:cNvSpPr>
          <p:nvPr/>
        </p:nvSpPr>
        <p:spPr bwMode="auto">
          <a:xfrm rot="10800000">
            <a:off x="2209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69" name="Rectangle 57"/>
          <p:cNvSpPr>
            <a:spLocks noChangeArrowheads="1"/>
          </p:cNvSpPr>
          <p:nvPr/>
        </p:nvSpPr>
        <p:spPr bwMode="auto">
          <a:xfrm>
            <a:off x="3733800" y="4129088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1" name="Rectangle 59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2" name="Rectangle 60"/>
          <p:cNvSpPr>
            <a:spLocks noChangeArrowheads="1"/>
          </p:cNvSpPr>
          <p:nvPr/>
        </p:nvSpPr>
        <p:spPr bwMode="auto">
          <a:xfrm>
            <a:off x="7010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3" name="Rectangle 61"/>
          <p:cNvSpPr>
            <a:spLocks noChangeArrowheads="1"/>
          </p:cNvSpPr>
          <p:nvPr/>
        </p:nvSpPr>
        <p:spPr bwMode="auto">
          <a:xfrm>
            <a:off x="5867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4" name="Rectangle 62"/>
          <p:cNvSpPr>
            <a:spLocks noChangeArrowheads="1"/>
          </p:cNvSpPr>
          <p:nvPr/>
        </p:nvSpPr>
        <p:spPr bwMode="auto">
          <a:xfrm rot="10800000">
            <a:off x="6629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5" name="Rectangle 63"/>
          <p:cNvSpPr>
            <a:spLocks noChangeArrowheads="1"/>
          </p:cNvSpPr>
          <p:nvPr/>
        </p:nvSpPr>
        <p:spPr bwMode="auto">
          <a:xfrm rot="10800000">
            <a:off x="5486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6" name="Rectangle 64"/>
          <p:cNvSpPr>
            <a:spLocks noChangeArrowheads="1"/>
          </p:cNvSpPr>
          <p:nvPr/>
        </p:nvSpPr>
        <p:spPr bwMode="auto">
          <a:xfrm rot="10800000">
            <a:off x="6248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7" name="Rectangle 65"/>
          <p:cNvSpPr>
            <a:spLocks noChangeArrowheads="1"/>
          </p:cNvSpPr>
          <p:nvPr/>
        </p:nvSpPr>
        <p:spPr bwMode="auto">
          <a:xfrm>
            <a:off x="7772400" y="41148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978" name="AutoShape 66"/>
          <p:cNvSpPr>
            <a:spLocks noChangeArrowheads="1"/>
          </p:cNvSpPr>
          <p:nvPr/>
        </p:nvSpPr>
        <p:spPr bwMode="auto">
          <a:xfrm rot="-852581">
            <a:off x="228600" y="1219200"/>
            <a:ext cx="4648200" cy="2286000"/>
          </a:xfrm>
          <a:prstGeom prst="irregularSeal1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Record your steps!</a:t>
            </a:r>
          </a:p>
        </p:txBody>
      </p:sp>
    </p:spTree>
    <p:extLst>
      <p:ext uri="{BB962C8B-B14F-4D97-AF65-F5344CB8AC3E}">
        <p14:creationId xmlns:p14="http://schemas.microsoft.com/office/powerpoint/2010/main" val="247064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66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66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166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66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166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166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166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66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66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166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66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66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66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66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166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166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166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166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166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166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166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166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166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166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166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/>
      <p:bldP spid="166927" grpId="0" animBg="1"/>
      <p:bldP spid="166930" grpId="0" animBg="1"/>
      <p:bldP spid="166930" grpId="1" animBg="1"/>
      <p:bldP spid="166931" grpId="0" animBg="1"/>
      <p:bldP spid="166931" grpId="1" animBg="1"/>
      <p:bldP spid="166932" grpId="0" animBg="1"/>
      <p:bldP spid="166932" grpId="1" animBg="1"/>
      <p:bldP spid="166933" grpId="0" animBg="1"/>
      <p:bldP spid="166933" grpId="1" animBg="1"/>
      <p:bldP spid="166935" grpId="0" animBg="1"/>
      <p:bldP spid="166935" grpId="1" animBg="1"/>
      <p:bldP spid="166945" grpId="0" animBg="1"/>
      <p:bldP spid="166945" grpId="1" animBg="1"/>
      <p:bldP spid="166946" grpId="0" animBg="1"/>
      <p:bldP spid="166946" grpId="1" animBg="1"/>
      <p:bldP spid="166947" grpId="0" animBg="1"/>
      <p:bldP spid="166947" grpId="1" animBg="1"/>
      <p:bldP spid="166953" grpId="0" animBg="1"/>
      <p:bldP spid="166953" grpId="1" animBg="1"/>
      <p:bldP spid="166954" grpId="0" animBg="1"/>
      <p:bldP spid="166954" grpId="1" animBg="1"/>
      <p:bldP spid="166955" grpId="0" animBg="1"/>
      <p:bldP spid="166955" grpId="1" animBg="1"/>
      <p:bldP spid="166956" grpId="0" animBg="1"/>
      <p:bldP spid="166957" grpId="0" animBg="1"/>
      <p:bldP spid="166961" grpId="0" animBg="1"/>
      <p:bldP spid="166961" grpId="1" animBg="1"/>
      <p:bldP spid="166963" grpId="0" animBg="1"/>
      <p:bldP spid="166963" grpId="1" animBg="1"/>
      <p:bldP spid="166963" grpId="2" animBg="1"/>
      <p:bldP spid="166964" grpId="0" animBg="1"/>
      <p:bldP spid="166964" grpId="1" animBg="1"/>
      <p:bldP spid="166964" grpId="2" animBg="1"/>
      <p:bldP spid="166965" grpId="0" animBg="1"/>
      <p:bldP spid="166965" grpId="1" animBg="1"/>
      <p:bldP spid="166965" grpId="2" animBg="1"/>
      <p:bldP spid="166966" grpId="0" animBg="1"/>
      <p:bldP spid="166966" grpId="1" animBg="1"/>
      <p:bldP spid="166966" grpId="2" animBg="1"/>
      <p:bldP spid="166967" grpId="0" animBg="1"/>
      <p:bldP spid="166967" grpId="1" animBg="1"/>
      <p:bldP spid="166968" grpId="0" animBg="1"/>
      <p:bldP spid="166968" grpId="1" animBg="1"/>
      <p:bldP spid="166969" grpId="0" animBg="1"/>
      <p:bldP spid="166969" grpId="1" animBg="1"/>
      <p:bldP spid="166971" grpId="0" animBg="1"/>
      <p:bldP spid="166972" grpId="0" animBg="1"/>
      <p:bldP spid="166972" grpId="1" animBg="1"/>
      <p:bldP spid="166973" grpId="0" animBg="1"/>
      <p:bldP spid="166973" grpId="1" animBg="1"/>
      <p:bldP spid="166974" grpId="0" animBg="1"/>
      <p:bldP spid="166974" grpId="1" animBg="1"/>
      <p:bldP spid="166975" grpId="0" animBg="1"/>
      <p:bldP spid="166975" grpId="1" animBg="1"/>
      <p:bldP spid="166976" grpId="0" animBg="1"/>
      <p:bldP spid="166976" grpId="1" animBg="1"/>
      <p:bldP spid="166977" grpId="0" animBg="1"/>
      <p:bldP spid="166978" grpId="0" animBg="1"/>
      <p:bldP spid="166978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AutoShape 2"/>
          <p:cNvSpPr>
            <a:spLocks noChangeArrowheads="1"/>
          </p:cNvSpPr>
          <p:nvPr/>
        </p:nvSpPr>
        <p:spPr bwMode="auto">
          <a:xfrm>
            <a:off x="4495800" y="5867400"/>
            <a:ext cx="4572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r>
              <a:rPr lang="en-US" sz="4800"/>
              <a:t>Solving Equations in One Variable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057400"/>
            <a:ext cx="8610600" cy="4495800"/>
          </a:xfrm>
        </p:spPr>
        <p:txBody>
          <a:bodyPr/>
          <a:lstStyle/>
          <a:p>
            <a:pPr marL="457200" lvl="1" indent="11113" algn="ctr">
              <a:buFont typeface="Wingdings" pitchFamily="2" charset="2"/>
              <a:buNone/>
            </a:pPr>
            <a:r>
              <a:rPr lang="en-US" sz="3600">
                <a:effectLst/>
                <a:latin typeface="Arial" pitchFamily="34" charset="0"/>
              </a:rPr>
              <a:t>Algebra Tiles  or Algeblocks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540625" y="838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solidFill>
                <a:srgbClr val="0000FF"/>
              </a:solidFill>
            </a:endParaRP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1295400" y="2971800"/>
            <a:ext cx="2819400" cy="2057400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5410200" y="2971800"/>
            <a:ext cx="2819400" cy="2057400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44" name="Line 8"/>
          <p:cNvSpPr>
            <a:spLocks noChangeShapeType="1"/>
          </p:cNvSpPr>
          <p:nvPr/>
        </p:nvSpPr>
        <p:spPr bwMode="auto">
          <a:xfrm>
            <a:off x="1295400" y="4024313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45" name="Line 9"/>
          <p:cNvSpPr>
            <a:spLocks noChangeShapeType="1"/>
          </p:cNvSpPr>
          <p:nvPr/>
        </p:nvSpPr>
        <p:spPr bwMode="auto">
          <a:xfrm>
            <a:off x="5410200" y="4024313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3686175" y="5257800"/>
            <a:ext cx="2071688" cy="609600"/>
          </a:xfrm>
          <a:prstGeom prst="rect">
            <a:avLst/>
          </a:prstGeom>
          <a:solidFill>
            <a:srgbClr val="595BB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7" name="Text Box 11"/>
          <p:cNvSpPr txBox="1">
            <a:spLocks noChangeArrowheads="1"/>
          </p:cNvSpPr>
          <p:nvPr/>
        </p:nvSpPr>
        <p:spPr bwMode="auto">
          <a:xfrm>
            <a:off x="3733800" y="2895600"/>
            <a:ext cx="381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67948" name="Text Box 12"/>
          <p:cNvSpPr txBox="1">
            <a:spLocks noChangeArrowheads="1"/>
          </p:cNvSpPr>
          <p:nvPr/>
        </p:nvSpPr>
        <p:spPr bwMode="auto">
          <a:xfrm>
            <a:off x="7848600" y="2895600"/>
            <a:ext cx="381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67949" name="Rectangle 13"/>
          <p:cNvSpPr>
            <a:spLocks noChangeArrowheads="1"/>
          </p:cNvSpPr>
          <p:nvPr/>
        </p:nvSpPr>
        <p:spPr bwMode="auto">
          <a:xfrm>
            <a:off x="1295400" y="4038600"/>
            <a:ext cx="2819400" cy="990600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50" name="Rectangle 14"/>
          <p:cNvSpPr>
            <a:spLocks noChangeArrowheads="1"/>
          </p:cNvSpPr>
          <p:nvPr/>
        </p:nvSpPr>
        <p:spPr bwMode="auto">
          <a:xfrm>
            <a:off x="5410200" y="4038600"/>
            <a:ext cx="2819400" cy="990600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1447800" y="3200400"/>
            <a:ext cx="1219200" cy="304800"/>
          </a:xfrm>
          <a:prstGeom prst="rect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52" name="Rectangle 16"/>
          <p:cNvSpPr>
            <a:spLocks noChangeArrowheads="1"/>
          </p:cNvSpPr>
          <p:nvPr/>
        </p:nvSpPr>
        <p:spPr bwMode="auto">
          <a:xfrm>
            <a:off x="1447800" y="3581400"/>
            <a:ext cx="1219200" cy="304800"/>
          </a:xfrm>
          <a:prstGeom prst="rect">
            <a:avLst/>
          </a:prstGeom>
          <a:solidFill>
            <a:srgbClr val="0099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67953" name="Group 17"/>
          <p:cNvGrpSpPr>
            <a:grpSpLocks/>
          </p:cNvGrpSpPr>
          <p:nvPr/>
        </p:nvGrpSpPr>
        <p:grpSpPr bwMode="auto">
          <a:xfrm flipH="1" flipV="1">
            <a:off x="2895600" y="3200400"/>
            <a:ext cx="685800" cy="685800"/>
            <a:chOff x="1824" y="2016"/>
            <a:chExt cx="432" cy="432"/>
          </a:xfrm>
        </p:grpSpPr>
        <p:sp>
          <p:nvSpPr>
            <p:cNvPr id="167954" name="Rectangle 18"/>
            <p:cNvSpPr>
              <a:spLocks noChangeArrowheads="1"/>
            </p:cNvSpPr>
            <p:nvPr/>
          </p:nvSpPr>
          <p:spPr bwMode="auto">
            <a:xfrm>
              <a:off x="182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55" name="Rectangle 19"/>
            <p:cNvSpPr>
              <a:spLocks noChangeArrowheads="1"/>
            </p:cNvSpPr>
            <p:nvPr/>
          </p:nvSpPr>
          <p:spPr bwMode="auto">
            <a:xfrm>
              <a:off x="206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56" name="Rectangle 20"/>
            <p:cNvSpPr>
              <a:spLocks noChangeArrowheads="1"/>
            </p:cNvSpPr>
            <p:nvPr/>
          </p:nvSpPr>
          <p:spPr bwMode="auto">
            <a:xfrm>
              <a:off x="1824" y="225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67957" name="Rectangle 21"/>
          <p:cNvSpPr>
            <a:spLocks noChangeArrowheads="1"/>
          </p:cNvSpPr>
          <p:nvPr/>
        </p:nvSpPr>
        <p:spPr bwMode="auto">
          <a:xfrm>
            <a:off x="6324600" y="42672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58" name="Rectangle 22"/>
          <p:cNvSpPr>
            <a:spLocks noChangeArrowheads="1"/>
          </p:cNvSpPr>
          <p:nvPr/>
        </p:nvSpPr>
        <p:spPr bwMode="auto">
          <a:xfrm>
            <a:off x="5943600" y="46482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59" name="Rectangle 23"/>
          <p:cNvSpPr>
            <a:spLocks noChangeArrowheads="1"/>
          </p:cNvSpPr>
          <p:nvPr/>
        </p:nvSpPr>
        <p:spPr bwMode="auto">
          <a:xfrm>
            <a:off x="5943600" y="42672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60" name="Rectangle 24"/>
          <p:cNvSpPr>
            <a:spLocks noChangeArrowheads="1"/>
          </p:cNvSpPr>
          <p:nvPr/>
        </p:nvSpPr>
        <p:spPr bwMode="auto">
          <a:xfrm>
            <a:off x="5562600" y="42672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61" name="Rectangle 25"/>
          <p:cNvSpPr>
            <a:spLocks noChangeArrowheads="1"/>
          </p:cNvSpPr>
          <p:nvPr/>
        </p:nvSpPr>
        <p:spPr bwMode="auto">
          <a:xfrm>
            <a:off x="5562600" y="4648200"/>
            <a:ext cx="30480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62" name="Text Box 26"/>
          <p:cNvSpPr txBox="1">
            <a:spLocks noChangeArrowheads="1"/>
          </p:cNvSpPr>
          <p:nvPr/>
        </p:nvSpPr>
        <p:spPr bwMode="auto">
          <a:xfrm>
            <a:off x="4267200" y="3657600"/>
            <a:ext cx="91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5BB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0"/>
              <a:t>=</a:t>
            </a:r>
          </a:p>
        </p:txBody>
      </p:sp>
      <p:graphicFrame>
        <p:nvGraphicFramePr>
          <p:cNvPr id="16796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811770"/>
              </p:ext>
            </p:extLst>
          </p:nvPr>
        </p:nvGraphicFramePr>
        <p:xfrm>
          <a:off x="3810000" y="5257800"/>
          <a:ext cx="1765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634680" imgH="203040" progId="Equation.3">
                  <p:embed/>
                </p:oleObj>
              </mc:Choice>
              <mc:Fallback>
                <p:oleObj name="Equation" r:id="rId4" imgW="634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57800"/>
                        <a:ext cx="17653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64" name="AutoShape 28"/>
          <p:cNvSpPr>
            <a:spLocks/>
          </p:cNvSpPr>
          <p:nvPr/>
        </p:nvSpPr>
        <p:spPr bwMode="auto">
          <a:xfrm rot="-5400000">
            <a:off x="4381500" y="3314700"/>
            <a:ext cx="838200" cy="4267200"/>
          </a:xfrm>
          <a:prstGeom prst="leftBracket">
            <a:avLst>
              <a:gd name="adj" fmla="val 42424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7965" name="Group 29"/>
          <p:cNvGrpSpPr>
            <a:grpSpLocks/>
          </p:cNvGrpSpPr>
          <p:nvPr/>
        </p:nvGrpSpPr>
        <p:grpSpPr bwMode="auto">
          <a:xfrm flipH="1" flipV="1">
            <a:off x="2895600" y="4114800"/>
            <a:ext cx="685800" cy="685800"/>
            <a:chOff x="1824" y="2016"/>
            <a:chExt cx="432" cy="432"/>
          </a:xfrm>
        </p:grpSpPr>
        <p:sp>
          <p:nvSpPr>
            <p:cNvPr id="167966" name="Rectangle 30"/>
            <p:cNvSpPr>
              <a:spLocks noChangeArrowheads="1"/>
            </p:cNvSpPr>
            <p:nvPr/>
          </p:nvSpPr>
          <p:spPr bwMode="auto">
            <a:xfrm>
              <a:off x="182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67" name="Rectangle 31"/>
            <p:cNvSpPr>
              <a:spLocks noChangeArrowheads="1"/>
            </p:cNvSpPr>
            <p:nvPr/>
          </p:nvSpPr>
          <p:spPr bwMode="auto">
            <a:xfrm>
              <a:off x="206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68" name="Rectangle 32"/>
            <p:cNvSpPr>
              <a:spLocks noChangeArrowheads="1"/>
            </p:cNvSpPr>
            <p:nvPr/>
          </p:nvSpPr>
          <p:spPr bwMode="auto">
            <a:xfrm>
              <a:off x="1824" y="225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67969" name="Group 33"/>
          <p:cNvGrpSpPr>
            <a:grpSpLocks/>
          </p:cNvGrpSpPr>
          <p:nvPr/>
        </p:nvGrpSpPr>
        <p:grpSpPr bwMode="auto">
          <a:xfrm flipH="1" flipV="1">
            <a:off x="7010400" y="4267200"/>
            <a:ext cx="685800" cy="685800"/>
            <a:chOff x="1824" y="2016"/>
            <a:chExt cx="432" cy="432"/>
          </a:xfrm>
        </p:grpSpPr>
        <p:sp>
          <p:nvSpPr>
            <p:cNvPr id="167970" name="Rectangle 34"/>
            <p:cNvSpPr>
              <a:spLocks noChangeArrowheads="1"/>
            </p:cNvSpPr>
            <p:nvPr/>
          </p:nvSpPr>
          <p:spPr bwMode="auto">
            <a:xfrm>
              <a:off x="182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71" name="Rectangle 35"/>
            <p:cNvSpPr>
              <a:spLocks noChangeArrowheads="1"/>
            </p:cNvSpPr>
            <p:nvPr/>
          </p:nvSpPr>
          <p:spPr bwMode="auto">
            <a:xfrm>
              <a:off x="206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72" name="Rectangle 36"/>
            <p:cNvSpPr>
              <a:spLocks noChangeArrowheads="1"/>
            </p:cNvSpPr>
            <p:nvPr/>
          </p:nvSpPr>
          <p:spPr bwMode="auto">
            <a:xfrm>
              <a:off x="1824" y="225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67973" name="Group 37"/>
          <p:cNvGrpSpPr>
            <a:grpSpLocks/>
          </p:cNvGrpSpPr>
          <p:nvPr/>
        </p:nvGrpSpPr>
        <p:grpSpPr bwMode="auto">
          <a:xfrm rot="10800000">
            <a:off x="6324600" y="4267200"/>
            <a:ext cx="685800" cy="685800"/>
            <a:chOff x="1824" y="2016"/>
            <a:chExt cx="432" cy="432"/>
          </a:xfrm>
        </p:grpSpPr>
        <p:sp>
          <p:nvSpPr>
            <p:cNvPr id="167974" name="Rectangle 38"/>
            <p:cNvSpPr>
              <a:spLocks noChangeArrowheads="1"/>
            </p:cNvSpPr>
            <p:nvPr/>
          </p:nvSpPr>
          <p:spPr bwMode="auto">
            <a:xfrm>
              <a:off x="182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75" name="Rectangle 39"/>
            <p:cNvSpPr>
              <a:spLocks noChangeArrowheads="1"/>
            </p:cNvSpPr>
            <p:nvPr/>
          </p:nvSpPr>
          <p:spPr bwMode="auto">
            <a:xfrm>
              <a:off x="2064" y="201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7976" name="Rectangle 40"/>
            <p:cNvSpPr>
              <a:spLocks noChangeArrowheads="1"/>
            </p:cNvSpPr>
            <p:nvPr/>
          </p:nvSpPr>
          <p:spPr bwMode="auto">
            <a:xfrm>
              <a:off x="1824" y="2256"/>
              <a:ext cx="192" cy="192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6797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48575"/>
              </p:ext>
            </p:extLst>
          </p:nvPr>
        </p:nvGraphicFramePr>
        <p:xfrm>
          <a:off x="5826125" y="5953125"/>
          <a:ext cx="10588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380880" imgH="228600" progId="Equation.3">
                  <p:embed/>
                </p:oleObj>
              </mc:Choice>
              <mc:Fallback>
                <p:oleObj name="Equation" r:id="rId6" imgW="380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5" y="5953125"/>
                        <a:ext cx="105886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78" name="Rectangle 42"/>
          <p:cNvSpPr>
            <a:spLocks noChangeArrowheads="1"/>
          </p:cNvSpPr>
          <p:nvPr/>
        </p:nvSpPr>
        <p:spPr bwMode="auto">
          <a:xfrm>
            <a:off x="1371600" y="3505200"/>
            <a:ext cx="1371600" cy="457200"/>
          </a:xfrm>
          <a:prstGeom prst="rect">
            <a:avLst/>
          </a:prstGeom>
          <a:solidFill>
            <a:srgbClr val="C9FF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79" name="Rectangle 43"/>
          <p:cNvSpPr>
            <a:spLocks noChangeArrowheads="1"/>
          </p:cNvSpPr>
          <p:nvPr/>
        </p:nvSpPr>
        <p:spPr bwMode="auto">
          <a:xfrm>
            <a:off x="5438775" y="4648200"/>
            <a:ext cx="2028825" cy="304800"/>
          </a:xfrm>
          <a:prstGeom prst="rect">
            <a:avLst/>
          </a:prstGeom>
          <a:solidFill>
            <a:srgbClr val="B9CB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80" name="Oval 44"/>
          <p:cNvSpPr>
            <a:spLocks noChangeArrowheads="1"/>
          </p:cNvSpPr>
          <p:nvPr/>
        </p:nvSpPr>
        <p:spPr bwMode="auto">
          <a:xfrm>
            <a:off x="1143000" y="3124200"/>
            <a:ext cx="19050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81" name="Oval 45"/>
          <p:cNvSpPr>
            <a:spLocks noChangeArrowheads="1"/>
          </p:cNvSpPr>
          <p:nvPr/>
        </p:nvSpPr>
        <p:spPr bwMode="auto">
          <a:xfrm>
            <a:off x="5334000" y="4191000"/>
            <a:ext cx="1905000" cy="457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982" name="AutoShape 46"/>
          <p:cNvSpPr>
            <a:spLocks noChangeArrowheads="1"/>
          </p:cNvSpPr>
          <p:nvPr/>
        </p:nvSpPr>
        <p:spPr bwMode="auto">
          <a:xfrm rot="-852581">
            <a:off x="228600" y="1219200"/>
            <a:ext cx="4648200" cy="2286000"/>
          </a:xfrm>
          <a:prstGeom prst="irregularSeal1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Record your steps!</a:t>
            </a:r>
          </a:p>
        </p:txBody>
      </p:sp>
    </p:spTree>
    <p:extLst>
      <p:ext uri="{BB962C8B-B14F-4D97-AF65-F5344CB8AC3E}">
        <p14:creationId xmlns:p14="http://schemas.microsoft.com/office/powerpoint/2010/main" val="315419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67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1" grpId="0" animBg="1"/>
      <p:bldP spid="167952" grpId="0" animBg="1"/>
      <p:bldP spid="167957" grpId="0" animBg="1"/>
      <p:bldP spid="167958" grpId="0" animBg="1"/>
      <p:bldP spid="167959" grpId="0" animBg="1"/>
      <p:bldP spid="167960" grpId="0" animBg="1"/>
      <p:bldP spid="167961" grpId="0" animBg="1"/>
      <p:bldP spid="167978" grpId="0" animBg="1"/>
      <p:bldP spid="167979" grpId="0" animBg="1"/>
      <p:bldP spid="167980" grpId="0" animBg="1"/>
      <p:bldP spid="167981" grpId="0" animBg="1"/>
      <p:bldP spid="167982" grpId="0" animBg="1"/>
      <p:bldP spid="16798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33400" y="533400"/>
            <a:ext cx="807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/>
          <a:lstStyle/>
          <a:p>
            <a:pPr algn="ctr" eaLnBrk="1" hangingPunct="1"/>
            <a:r>
              <a:rPr lang="en-US" sz="40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Solving Equations in One Variable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28600" y="1295400"/>
            <a:ext cx="8610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 indent="11113" eaLnBrk="1" hangingPunct="1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en-US" sz="2800" b="0" dirty="0"/>
              <a:t>Solve each of the following equations.  Show the model for each one.  </a:t>
            </a:r>
            <a:r>
              <a:rPr lang="en-US" sz="2800" b="0" dirty="0">
                <a:solidFill>
                  <a:srgbClr val="0000CC"/>
                </a:solidFill>
              </a:rPr>
              <a:t>Write your algebraic steps in words or symbols.</a:t>
            </a:r>
          </a:p>
        </p:txBody>
      </p:sp>
      <p:sp>
        <p:nvSpPr>
          <p:cNvPr id="171015" name="AutoShape 7"/>
          <p:cNvSpPr>
            <a:spLocks noChangeArrowheads="1"/>
          </p:cNvSpPr>
          <p:nvPr/>
        </p:nvSpPr>
        <p:spPr bwMode="auto">
          <a:xfrm>
            <a:off x="6716713" y="5519738"/>
            <a:ext cx="241300" cy="4238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5029200" y="3276600"/>
            <a:ext cx="1487488" cy="1271588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199313" y="3276600"/>
            <a:ext cx="1487487" cy="1271588"/>
          </a:xfrm>
          <a:prstGeom prst="rect">
            <a:avLst/>
          </a:prstGeom>
          <a:solidFill>
            <a:srgbClr val="C9FFFE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6103938" y="4841875"/>
            <a:ext cx="1516062" cy="644525"/>
          </a:xfrm>
          <a:prstGeom prst="rect">
            <a:avLst/>
          </a:prstGeom>
          <a:solidFill>
            <a:srgbClr val="595BB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6248400" y="3276600"/>
            <a:ext cx="45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100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5029200" y="3937000"/>
            <a:ext cx="1487488" cy="611188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7199313" y="3937000"/>
            <a:ext cx="1487487" cy="611188"/>
          </a:xfrm>
          <a:prstGeom prst="rect">
            <a:avLst/>
          </a:prstGeom>
          <a:gradFill rotWithShape="1">
            <a:gsLst>
              <a:gs pos="0">
                <a:srgbClr val="6D6FC7">
                  <a:alpha val="20000"/>
                </a:srgbClr>
              </a:gs>
              <a:gs pos="100000">
                <a:srgbClr val="6D6FC7">
                  <a:gamma/>
                  <a:shade val="46275"/>
                  <a:invGamma/>
                  <a:alpha val="20000"/>
                </a:srgbClr>
              </a:gs>
            </a:gsLst>
            <a:lin ang="5400000" scaled="1"/>
          </a:gra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6604000" y="3487738"/>
            <a:ext cx="4826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5BB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0" dirty="0"/>
              <a:t>=</a:t>
            </a:r>
          </a:p>
        </p:txBody>
      </p:sp>
      <p:sp>
        <p:nvSpPr>
          <p:cNvPr id="171024" name="AutoShape 16"/>
          <p:cNvSpPr>
            <a:spLocks/>
          </p:cNvSpPr>
          <p:nvPr/>
        </p:nvSpPr>
        <p:spPr bwMode="auto">
          <a:xfrm rot="-5400000">
            <a:off x="6409532" y="3891756"/>
            <a:ext cx="938212" cy="2251075"/>
          </a:xfrm>
          <a:prstGeom prst="leftBracket">
            <a:avLst>
              <a:gd name="adj" fmla="val 19994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7" name="Text Box 19"/>
          <p:cNvSpPr txBox="1">
            <a:spLocks noChangeArrowheads="1"/>
          </p:cNvSpPr>
          <p:nvPr/>
        </p:nvSpPr>
        <p:spPr bwMode="auto">
          <a:xfrm>
            <a:off x="685800" y="2819400"/>
            <a:ext cx="365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dirty="0"/>
              <a:t>1)</a:t>
            </a:r>
            <a:r>
              <a:rPr lang="en-US" b="0" dirty="0"/>
              <a:t>	</a:t>
            </a:r>
          </a:p>
        </p:txBody>
      </p:sp>
      <p:graphicFrame>
        <p:nvGraphicFramePr>
          <p:cNvPr id="1710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817709"/>
              </p:ext>
            </p:extLst>
          </p:nvPr>
        </p:nvGraphicFramePr>
        <p:xfrm>
          <a:off x="1600200" y="2698750"/>
          <a:ext cx="19891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98750"/>
                        <a:ext cx="19891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685800" y="3687762"/>
            <a:ext cx="365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2</a:t>
            </a:r>
            <a:r>
              <a:rPr lang="en-US" sz="3200" b="0" dirty="0" smtClean="0"/>
              <a:t>)</a:t>
            </a:r>
            <a:r>
              <a:rPr lang="en-US" b="0" dirty="0"/>
              <a:t>	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85800" y="4525962"/>
            <a:ext cx="365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3</a:t>
            </a:r>
            <a:r>
              <a:rPr lang="en-US" sz="3200" b="0" dirty="0" smtClean="0"/>
              <a:t>)</a:t>
            </a:r>
            <a:r>
              <a:rPr lang="en-US" b="0" dirty="0"/>
              <a:t>	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85800" y="5334000"/>
            <a:ext cx="365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4</a:t>
            </a:r>
            <a:r>
              <a:rPr lang="en-US" sz="3200" b="0" dirty="0" smtClean="0"/>
              <a:t>)</a:t>
            </a:r>
            <a:r>
              <a:rPr lang="en-US" b="0" dirty="0"/>
              <a:t>	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240849"/>
              </p:ext>
            </p:extLst>
          </p:nvPr>
        </p:nvGraphicFramePr>
        <p:xfrm>
          <a:off x="1524000" y="3543300"/>
          <a:ext cx="2260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6" imgW="634680" imgH="203040" progId="Equation.3">
                  <p:embed/>
                </p:oleObj>
              </mc:Choice>
              <mc:Fallback>
                <p:oleObj name="Equation" r:id="rId6" imgW="63468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43300"/>
                        <a:ext cx="2260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779116"/>
              </p:ext>
            </p:extLst>
          </p:nvPr>
        </p:nvGraphicFramePr>
        <p:xfrm>
          <a:off x="1512888" y="4457700"/>
          <a:ext cx="26209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4457700"/>
                        <a:ext cx="2620962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671568"/>
              </p:ext>
            </p:extLst>
          </p:nvPr>
        </p:nvGraphicFramePr>
        <p:xfrm>
          <a:off x="1524000" y="5257800"/>
          <a:ext cx="22145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0" imgW="622080" imgH="203040" progId="Equation.3">
                  <p:embed/>
                </p:oleObj>
              </mc:Choice>
              <mc:Fallback>
                <p:oleObj name="Equation" r:id="rId10" imgW="62208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57800"/>
                        <a:ext cx="2214562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8382000" y="3276600"/>
            <a:ext cx="45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+</a:t>
            </a:r>
          </a:p>
          <a:p>
            <a:pPr>
              <a:spcBef>
                <a:spcPct val="50000"/>
              </a:spcBef>
            </a:pPr>
            <a:endParaRPr lang="en-US" sz="100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9055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Why Teachers </a:t>
            </a:r>
            <a:r>
              <a:rPr lang="en-US" dirty="0" smtClean="0"/>
              <a:t>Should </a:t>
            </a:r>
            <a:r>
              <a:rPr lang="en-US" dirty="0"/>
              <a:t>Use </a:t>
            </a:r>
            <a:r>
              <a:rPr lang="en-US" dirty="0" err="1"/>
              <a:t>Manipulatives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Research-based studies show that students who use concrete materials develop more precise and more comprehensive mental representations, often show more motivation and on-task behavior, understand mathematical ideas, and better apply these ideas to life situations (Harrison &amp; Harrison, 1986; </a:t>
            </a:r>
            <a:r>
              <a:rPr lang="en-US" dirty="0" err="1"/>
              <a:t>Suydam</a:t>
            </a:r>
            <a:r>
              <a:rPr lang="en-US" dirty="0"/>
              <a:t> &amp; Higgins, 1977). </a:t>
            </a:r>
          </a:p>
          <a:p>
            <a:pPr marL="13716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C</a:t>
            </a:r>
            <a:r>
              <a:rPr lang="en-US" sz="3200" dirty="0" smtClean="0"/>
              <a:t>oncrete</a:t>
            </a:r>
            <a:r>
              <a:rPr lang="en-US" sz="3200" dirty="0" smtClean="0">
                <a:latin typeface="Calibri"/>
                <a:cs typeface="Calibri"/>
              </a:rPr>
              <a:t>→</a:t>
            </a:r>
            <a:r>
              <a:rPr lang="en-US" sz="3200" dirty="0" smtClean="0"/>
              <a:t> </a:t>
            </a:r>
            <a:r>
              <a:rPr lang="en-US" sz="3200" u="sng" dirty="0" smtClean="0"/>
              <a:t>R</a:t>
            </a:r>
            <a:r>
              <a:rPr lang="en-US" sz="3200" dirty="0" smtClean="0"/>
              <a:t>epresentational </a:t>
            </a:r>
            <a:r>
              <a:rPr lang="en-US" sz="3200" dirty="0">
                <a:latin typeface="Calibri"/>
                <a:cs typeface="Calibri"/>
              </a:rPr>
              <a:t>→</a:t>
            </a:r>
            <a:r>
              <a:rPr lang="en-US" sz="3200" dirty="0" smtClean="0"/>
              <a:t> </a:t>
            </a:r>
            <a:r>
              <a:rPr lang="en-US" sz="3200" u="sng" dirty="0" smtClean="0"/>
              <a:t>A</a:t>
            </a:r>
            <a:r>
              <a:rPr lang="en-US" sz="3200" dirty="0" smtClean="0"/>
              <a:t>bstract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8194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/>
              <a:t>Concrete</a:t>
            </a:r>
            <a:r>
              <a:rPr lang="en-US" i="1" dirty="0"/>
              <a:t>:</a:t>
            </a:r>
            <a:r>
              <a:rPr lang="en-US" dirty="0"/>
              <a:t> The “doing” stage using concrete objects to model problems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/>
              <a:t>Representational</a:t>
            </a:r>
            <a:r>
              <a:rPr lang="en-US" i="1" dirty="0"/>
              <a:t>:</a:t>
            </a:r>
            <a:r>
              <a:rPr lang="en-US" dirty="0"/>
              <a:t> The “seeing” stage using representations of the objects to model problems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/>
              <a:t>Abstract</a:t>
            </a:r>
            <a:r>
              <a:rPr lang="en-US" i="1" dirty="0"/>
              <a:t>:</a:t>
            </a:r>
            <a:r>
              <a:rPr lang="en-US" dirty="0"/>
              <a:t> The “symbolic” stage using abstract symbols to model problems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087090"/>
            <a:ext cx="6172200" cy="261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6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Manipulatives</a:t>
            </a:r>
            <a:r>
              <a:rPr lang="en-US" dirty="0" smtClean="0"/>
              <a:t> in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Flip chips</a:t>
            </a:r>
          </a:p>
          <a:p>
            <a:r>
              <a:rPr lang="en-US" dirty="0" smtClean="0"/>
              <a:t>Tile Spacers</a:t>
            </a:r>
          </a:p>
          <a:p>
            <a:r>
              <a:rPr lang="en-US" dirty="0" smtClean="0"/>
              <a:t>Cups and tiles</a:t>
            </a:r>
          </a:p>
          <a:p>
            <a:r>
              <a:rPr lang="en-US" dirty="0" smtClean="0"/>
              <a:t>Algebra Tiles</a:t>
            </a:r>
          </a:p>
          <a:p>
            <a:r>
              <a:rPr lang="en-US" dirty="0" smtClean="0"/>
              <a:t>Algebra Models</a:t>
            </a:r>
          </a:p>
          <a:p>
            <a:pPr lvl="1"/>
            <a:r>
              <a:rPr lang="en-US" dirty="0" smtClean="0"/>
              <a:t>Just like Algebra Tiles but with “y” pieces</a:t>
            </a:r>
          </a:p>
          <a:p>
            <a:pPr lvl="1"/>
            <a:endParaRPr lang="en-US" dirty="0"/>
          </a:p>
          <a:p>
            <a:pPr marL="137160" indent="0">
              <a:buNone/>
            </a:pPr>
            <a:r>
              <a:rPr lang="en-US" dirty="0" smtClean="0"/>
              <a:t>Why use Algebra Models?</a:t>
            </a:r>
          </a:p>
          <a:p>
            <a:pPr lvl="1"/>
            <a:r>
              <a:rPr lang="en-US" dirty="0" smtClean="0"/>
              <a:t>Multiplying </a:t>
            </a:r>
            <a:r>
              <a:rPr lang="en-US" dirty="0"/>
              <a:t>and factoring </a:t>
            </a:r>
            <a:r>
              <a:rPr lang="en-US" dirty="0" smtClean="0"/>
              <a:t>polynomials, adding and subtracting integers and polynomials, </a:t>
            </a:r>
            <a:r>
              <a:rPr lang="en-US" dirty="0"/>
              <a:t>solving </a:t>
            </a:r>
            <a:r>
              <a:rPr lang="en-US" dirty="0" smtClean="0"/>
              <a:t>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Look at Algebra Models</a:t>
            </a:r>
            <a:endParaRPr lang="en-US" dirty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057400" y="2819400"/>
            <a:ext cx="1143000" cy="304800"/>
          </a:xfrm>
          <a:prstGeom prst="rect">
            <a:avLst/>
          </a:prstGeom>
          <a:solidFill>
            <a:srgbClr val="177DBB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x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2057400" y="3581400"/>
            <a:ext cx="1143000" cy="1143000"/>
          </a:xfrm>
          <a:prstGeom prst="rect">
            <a:avLst/>
          </a:prstGeom>
          <a:solidFill>
            <a:srgbClr val="177DBB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x</a:t>
            </a:r>
            <a:r>
              <a:rPr lang="en-US" b="1" baseline="30000">
                <a:solidFill>
                  <a:srgbClr val="F6EDF7"/>
                </a:solidFill>
                <a:latin typeface="Arial" charset="0"/>
              </a:rPr>
              <a:t>2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3810000" y="2819400"/>
            <a:ext cx="1905000" cy="304800"/>
          </a:xfrm>
          <a:prstGeom prst="rect">
            <a:avLst/>
          </a:prstGeom>
          <a:solidFill>
            <a:srgbClr val="A513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y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1219200" y="28194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3810000" y="3657600"/>
            <a:ext cx="1905000" cy="1905000"/>
          </a:xfrm>
          <a:prstGeom prst="rect">
            <a:avLst/>
          </a:prstGeom>
          <a:solidFill>
            <a:srgbClr val="A513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y</a:t>
            </a:r>
            <a:r>
              <a:rPr lang="en-US" b="1" baseline="30000">
                <a:solidFill>
                  <a:srgbClr val="F6EDF7"/>
                </a:solidFill>
                <a:latin typeface="Arial" charset="0"/>
              </a:rPr>
              <a:t>2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6324600" y="3657600"/>
            <a:ext cx="1143000" cy="1905000"/>
          </a:xfrm>
          <a:prstGeom prst="rect">
            <a:avLst/>
          </a:prstGeom>
          <a:solidFill>
            <a:srgbClr val="0054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xy</a:t>
            </a:r>
          </a:p>
        </p:txBody>
      </p:sp>
      <p:sp>
        <p:nvSpPr>
          <p:cNvPr id="94243" name="Rectangle 35"/>
          <p:cNvSpPr>
            <a:spLocks noChangeArrowheads="1"/>
          </p:cNvSpPr>
          <p:nvPr/>
        </p:nvSpPr>
        <p:spPr bwMode="auto">
          <a:xfrm>
            <a:off x="1219200" y="35052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44" name="Rectangle 36"/>
          <p:cNvSpPr>
            <a:spLocks noChangeArrowheads="1"/>
          </p:cNvSpPr>
          <p:nvPr/>
        </p:nvSpPr>
        <p:spPr bwMode="auto">
          <a:xfrm>
            <a:off x="1219200" y="38100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45" name="Rectangle 37"/>
          <p:cNvSpPr>
            <a:spLocks noChangeArrowheads="1"/>
          </p:cNvSpPr>
          <p:nvPr/>
        </p:nvSpPr>
        <p:spPr bwMode="auto">
          <a:xfrm>
            <a:off x="1219200" y="41148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46" name="Rectangle 38"/>
          <p:cNvSpPr>
            <a:spLocks noChangeArrowheads="1"/>
          </p:cNvSpPr>
          <p:nvPr/>
        </p:nvSpPr>
        <p:spPr bwMode="auto">
          <a:xfrm>
            <a:off x="1219200" y="44196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47" name="Rectangle 39"/>
          <p:cNvSpPr>
            <a:spLocks noChangeArrowheads="1"/>
          </p:cNvSpPr>
          <p:nvPr/>
        </p:nvSpPr>
        <p:spPr bwMode="auto">
          <a:xfrm>
            <a:off x="1219200" y="4699000"/>
            <a:ext cx="304800" cy="304800"/>
          </a:xfrm>
          <a:prstGeom prst="rect">
            <a:avLst/>
          </a:prstGeom>
          <a:solidFill>
            <a:srgbClr val="0028A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6EDF7"/>
                </a:solidFill>
                <a:latin typeface="Arial" charset="0"/>
              </a:rPr>
              <a:t>1</a:t>
            </a:r>
          </a:p>
        </p:txBody>
      </p:sp>
      <p:sp>
        <p:nvSpPr>
          <p:cNvPr id="94248" name="AutoShape 40"/>
          <p:cNvSpPr>
            <a:spLocks/>
          </p:cNvSpPr>
          <p:nvPr/>
        </p:nvSpPr>
        <p:spPr bwMode="auto">
          <a:xfrm>
            <a:off x="762000" y="3505200"/>
            <a:ext cx="381000" cy="15240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49" name="Text Box 41"/>
          <p:cNvSpPr txBox="1">
            <a:spLocks noChangeArrowheads="1"/>
          </p:cNvSpPr>
          <p:nvPr/>
        </p:nvSpPr>
        <p:spPr bwMode="auto">
          <a:xfrm>
            <a:off x="520700" y="4090988"/>
            <a:ext cx="45720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473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4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4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  <p:bldP spid="94213" grpId="0" animBg="1"/>
      <p:bldP spid="94214" grpId="0" animBg="1"/>
      <p:bldP spid="94215" grpId="0" animBg="1"/>
      <p:bldP spid="94216" grpId="0" animBg="1"/>
      <p:bldP spid="94217" grpId="0" animBg="1"/>
      <p:bldP spid="94243" grpId="0" animBg="1"/>
      <p:bldP spid="94244" grpId="0" animBg="1"/>
      <p:bldP spid="94245" grpId="0" animBg="1"/>
      <p:bldP spid="94246" grpId="0" animBg="1"/>
      <p:bldP spid="94247" grpId="0" animBg="1"/>
      <p:bldP spid="94248" grpId="0" animBg="1"/>
      <p:bldP spid="942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Multiplying and Factoring Polynomials-a Quick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First Look at Base Ten Blocks</a:t>
            </a:r>
            <a:endParaRPr lang="en-US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398526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7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87" name="Text Box 1115"/>
          <p:cNvSpPr txBox="1">
            <a:spLocks noChangeArrowheads="1"/>
          </p:cNvSpPr>
          <p:nvPr/>
        </p:nvSpPr>
        <p:spPr bwMode="auto">
          <a:xfrm>
            <a:off x="6400800" y="3581400"/>
            <a:ext cx="22098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    </a:t>
            </a:r>
            <a:r>
              <a:rPr lang="en-US" sz="2800" dirty="0"/>
              <a:t>  </a:t>
            </a:r>
            <a:r>
              <a:rPr lang="en-US" sz="2800" dirty="0" smtClean="0"/>
              <a:t>1</a:t>
            </a:r>
            <a:r>
              <a:rPr lang="en-US" sz="900" dirty="0" smtClean="0"/>
              <a:t> </a:t>
            </a:r>
            <a:r>
              <a:rPr lang="en-US" sz="2800" dirty="0"/>
              <a:t>2 </a:t>
            </a:r>
          </a:p>
          <a:p>
            <a:r>
              <a:rPr lang="en-US" sz="2800" dirty="0"/>
              <a:t>     </a:t>
            </a:r>
            <a:r>
              <a:rPr lang="en-US" sz="2800" dirty="0" smtClean="0"/>
              <a:t>• </a:t>
            </a:r>
            <a:r>
              <a:rPr lang="en-US" sz="2800" dirty="0"/>
              <a:t>22</a:t>
            </a:r>
          </a:p>
          <a:p>
            <a:r>
              <a:rPr lang="en-US" sz="2800" dirty="0"/>
              <a:t>         </a:t>
            </a:r>
            <a:r>
              <a:rPr lang="en-US" dirty="0"/>
              <a:t>  </a:t>
            </a:r>
            <a:r>
              <a:rPr lang="en-US" sz="800" dirty="0"/>
              <a:t> </a:t>
            </a:r>
            <a:r>
              <a:rPr lang="en-US" sz="2800" dirty="0"/>
              <a:t>4</a:t>
            </a:r>
          </a:p>
          <a:p>
            <a:r>
              <a:rPr lang="en-US" sz="2800" dirty="0"/>
              <a:t>         20</a:t>
            </a:r>
          </a:p>
          <a:p>
            <a:r>
              <a:rPr lang="en-US" sz="2800" dirty="0"/>
              <a:t>         40</a:t>
            </a:r>
          </a:p>
          <a:p>
            <a:r>
              <a:rPr lang="en-US" sz="2800" dirty="0"/>
              <a:t>       20</a:t>
            </a:r>
            <a:r>
              <a:rPr lang="en-US" sz="900" dirty="0"/>
              <a:t> </a:t>
            </a:r>
            <a:r>
              <a:rPr lang="en-US" sz="2800" dirty="0"/>
              <a:t>0</a:t>
            </a:r>
          </a:p>
          <a:p>
            <a:r>
              <a:rPr lang="en-US" sz="2800" dirty="0"/>
              <a:t>       264</a:t>
            </a:r>
          </a:p>
        </p:txBody>
      </p:sp>
      <p:sp>
        <p:nvSpPr>
          <p:cNvPr id="29784" name="Text Box 1112"/>
          <p:cNvSpPr txBox="1">
            <a:spLocks noChangeArrowheads="1"/>
          </p:cNvSpPr>
          <p:nvPr/>
        </p:nvSpPr>
        <p:spPr bwMode="auto">
          <a:xfrm>
            <a:off x="6324600" y="2743200"/>
            <a:ext cx="2286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Using the Multiplication Algorithm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Multiplying With Base Ten Blocks-Area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229600" cy="4530725"/>
          </a:xfrm>
        </p:spPr>
        <p:txBody>
          <a:bodyPr/>
          <a:lstStyle/>
          <a:p>
            <a:r>
              <a:rPr lang="en-US" dirty="0"/>
              <a:t>Use base ten blocks to model  12</a:t>
            </a:r>
            <a:r>
              <a:rPr lang="en-US" dirty="0">
                <a:cs typeface="Tahoma" pitchFamily="34" charset="0"/>
              </a:rPr>
              <a:t>•22</a:t>
            </a:r>
          </a:p>
        </p:txBody>
      </p:sp>
      <p:grpSp>
        <p:nvGrpSpPr>
          <p:cNvPr id="23746" name="Group 194"/>
          <p:cNvGrpSpPr>
            <a:grpSpLocks/>
          </p:cNvGrpSpPr>
          <p:nvPr/>
        </p:nvGrpSpPr>
        <p:grpSpPr bwMode="auto">
          <a:xfrm>
            <a:off x="1676400" y="4648200"/>
            <a:ext cx="152400" cy="1524000"/>
            <a:chOff x="2136" y="2600"/>
            <a:chExt cx="96" cy="960"/>
          </a:xfrm>
        </p:grpSpPr>
        <p:sp>
          <p:nvSpPr>
            <p:cNvPr id="23690" name="Rectangle 138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1" name="Rectangle 139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2" name="Rectangle 140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3" name="Rectangle 141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4" name="Rectangle 142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5" name="Rectangle 143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6" name="Rectangle 144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7" name="Rectangle 145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8" name="Rectangle 146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99" name="Rectangle 147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723" name="Group 171"/>
          <p:cNvGrpSpPr>
            <a:grpSpLocks/>
          </p:cNvGrpSpPr>
          <p:nvPr/>
        </p:nvGrpSpPr>
        <p:grpSpPr bwMode="auto">
          <a:xfrm>
            <a:off x="1892300" y="2882900"/>
            <a:ext cx="1524000" cy="152400"/>
            <a:chOff x="1632" y="3072"/>
            <a:chExt cx="960" cy="96"/>
          </a:xfrm>
        </p:grpSpPr>
        <p:sp>
          <p:nvSpPr>
            <p:cNvPr id="23724" name="Rectangle 172"/>
            <p:cNvSpPr>
              <a:spLocks noChangeArrowheads="1"/>
            </p:cNvSpPr>
            <p:nvPr/>
          </p:nvSpPr>
          <p:spPr bwMode="auto">
            <a:xfrm>
              <a:off x="163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5" name="Rectangle 173"/>
            <p:cNvSpPr>
              <a:spLocks noChangeArrowheads="1"/>
            </p:cNvSpPr>
            <p:nvPr/>
          </p:nvSpPr>
          <p:spPr bwMode="auto">
            <a:xfrm>
              <a:off x="172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6" name="Rectangle 174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7" name="Rectangle 175"/>
            <p:cNvSpPr>
              <a:spLocks noChangeArrowheads="1"/>
            </p:cNvSpPr>
            <p:nvPr/>
          </p:nvSpPr>
          <p:spPr bwMode="auto">
            <a:xfrm>
              <a:off x="192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8" name="Rectangle 176"/>
            <p:cNvSpPr>
              <a:spLocks noChangeArrowheads="1"/>
            </p:cNvSpPr>
            <p:nvPr/>
          </p:nvSpPr>
          <p:spPr bwMode="auto">
            <a:xfrm>
              <a:off x="201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9" name="Rectangle 177"/>
            <p:cNvSpPr>
              <a:spLocks noChangeArrowheads="1"/>
            </p:cNvSpPr>
            <p:nvPr/>
          </p:nvSpPr>
          <p:spPr bwMode="auto">
            <a:xfrm>
              <a:off x="211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30" name="Rectangle 178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31" name="Rectangle 179"/>
            <p:cNvSpPr>
              <a:spLocks noChangeArrowheads="1"/>
            </p:cNvSpPr>
            <p:nvPr/>
          </p:nvSpPr>
          <p:spPr bwMode="auto">
            <a:xfrm>
              <a:off x="230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32" name="Rectangle 180"/>
            <p:cNvSpPr>
              <a:spLocks noChangeArrowheads="1"/>
            </p:cNvSpPr>
            <p:nvPr/>
          </p:nvSpPr>
          <p:spPr bwMode="auto">
            <a:xfrm>
              <a:off x="240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33" name="Rectangle 181"/>
            <p:cNvSpPr>
              <a:spLocks noChangeArrowheads="1"/>
            </p:cNvSpPr>
            <p:nvPr/>
          </p:nvSpPr>
          <p:spPr bwMode="auto">
            <a:xfrm>
              <a:off x="249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745" name="Rectangle 193"/>
          <p:cNvSpPr>
            <a:spLocks noChangeArrowheads="1"/>
          </p:cNvSpPr>
          <p:nvPr/>
        </p:nvSpPr>
        <p:spPr bwMode="auto">
          <a:xfrm rot="5400000">
            <a:off x="1676400" y="61849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47" name="Rectangle 195"/>
          <p:cNvSpPr>
            <a:spLocks noChangeArrowheads="1"/>
          </p:cNvSpPr>
          <p:nvPr/>
        </p:nvSpPr>
        <p:spPr bwMode="auto">
          <a:xfrm rot="5400000">
            <a:off x="1676400" y="6350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48" name="Rectangle 196"/>
          <p:cNvSpPr>
            <a:spLocks noChangeArrowheads="1"/>
          </p:cNvSpPr>
          <p:nvPr/>
        </p:nvSpPr>
        <p:spPr bwMode="auto">
          <a:xfrm rot="5400000">
            <a:off x="3416300" y="28829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49" name="Rectangle 197"/>
          <p:cNvSpPr>
            <a:spLocks noChangeArrowheads="1"/>
          </p:cNvSpPr>
          <p:nvPr/>
        </p:nvSpPr>
        <p:spPr bwMode="auto">
          <a:xfrm rot="5400000">
            <a:off x="3581400" y="28829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50" name="Text Box 198"/>
          <p:cNvSpPr txBox="1">
            <a:spLocks noChangeArrowheads="1"/>
          </p:cNvSpPr>
          <p:nvPr/>
        </p:nvSpPr>
        <p:spPr bwMode="auto">
          <a:xfrm>
            <a:off x="1651000" y="2819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•</a:t>
            </a:r>
          </a:p>
        </p:txBody>
      </p:sp>
      <p:grpSp>
        <p:nvGrpSpPr>
          <p:cNvPr id="24084" name="Group 532"/>
          <p:cNvGrpSpPr>
            <a:grpSpLocks/>
          </p:cNvGrpSpPr>
          <p:nvPr/>
        </p:nvGrpSpPr>
        <p:grpSpPr bwMode="auto">
          <a:xfrm>
            <a:off x="1905000" y="4648200"/>
            <a:ext cx="1524000" cy="1524000"/>
            <a:chOff x="672" y="1728"/>
            <a:chExt cx="960" cy="960"/>
          </a:xfrm>
        </p:grpSpPr>
        <p:grpSp>
          <p:nvGrpSpPr>
            <p:cNvPr id="24085" name="Group 533"/>
            <p:cNvGrpSpPr>
              <a:grpSpLocks/>
            </p:cNvGrpSpPr>
            <p:nvPr/>
          </p:nvGrpSpPr>
          <p:grpSpPr bwMode="auto">
            <a:xfrm>
              <a:off x="672" y="1728"/>
              <a:ext cx="960" cy="96"/>
              <a:chOff x="1632" y="3072"/>
              <a:chExt cx="960" cy="96"/>
            </a:xfrm>
          </p:grpSpPr>
          <p:sp>
            <p:nvSpPr>
              <p:cNvPr id="24086" name="Rectangle 534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87" name="Rectangle 535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88" name="Rectangle 536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89" name="Rectangle 537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0" name="Rectangle 538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1" name="Rectangle 539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2" name="Rectangle 540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3" name="Rectangle 541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4" name="Rectangle 542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5" name="Rectangle 543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096" name="Group 544"/>
            <p:cNvGrpSpPr>
              <a:grpSpLocks/>
            </p:cNvGrpSpPr>
            <p:nvPr/>
          </p:nvGrpSpPr>
          <p:grpSpPr bwMode="auto">
            <a:xfrm>
              <a:off x="672" y="1824"/>
              <a:ext cx="960" cy="96"/>
              <a:chOff x="1632" y="3072"/>
              <a:chExt cx="960" cy="96"/>
            </a:xfrm>
          </p:grpSpPr>
          <p:sp>
            <p:nvSpPr>
              <p:cNvPr id="24097" name="Rectangle 545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8" name="Rectangle 546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99" name="Rectangle 547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0" name="Rectangle 548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1" name="Rectangle 549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2" name="Rectangle 550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3" name="Rectangle 551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4" name="Rectangle 552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5" name="Rectangle 553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6" name="Rectangle 554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07" name="Group 555"/>
            <p:cNvGrpSpPr>
              <a:grpSpLocks/>
            </p:cNvGrpSpPr>
            <p:nvPr/>
          </p:nvGrpSpPr>
          <p:grpSpPr bwMode="auto">
            <a:xfrm>
              <a:off x="672" y="1920"/>
              <a:ext cx="960" cy="96"/>
              <a:chOff x="1632" y="3072"/>
              <a:chExt cx="960" cy="96"/>
            </a:xfrm>
          </p:grpSpPr>
          <p:sp>
            <p:nvSpPr>
              <p:cNvPr id="24108" name="Rectangle 556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09" name="Rectangle 557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0" name="Rectangle 558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1" name="Rectangle 559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2" name="Rectangle 560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3" name="Rectangle 561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4" name="Rectangle 562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5" name="Rectangle 563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6" name="Rectangle 564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17" name="Rectangle 565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18" name="Group 566"/>
            <p:cNvGrpSpPr>
              <a:grpSpLocks/>
            </p:cNvGrpSpPr>
            <p:nvPr/>
          </p:nvGrpSpPr>
          <p:grpSpPr bwMode="auto">
            <a:xfrm>
              <a:off x="672" y="2016"/>
              <a:ext cx="960" cy="96"/>
              <a:chOff x="1632" y="3072"/>
              <a:chExt cx="960" cy="96"/>
            </a:xfrm>
          </p:grpSpPr>
          <p:sp>
            <p:nvSpPr>
              <p:cNvPr id="24119" name="Rectangle 567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0" name="Rectangle 568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1" name="Rectangle 569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2" name="Rectangle 570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3" name="Rectangle 571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4" name="Rectangle 572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5" name="Rectangle 573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6" name="Rectangle 574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7" name="Rectangle 575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28" name="Rectangle 576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29" name="Group 577"/>
            <p:cNvGrpSpPr>
              <a:grpSpLocks/>
            </p:cNvGrpSpPr>
            <p:nvPr/>
          </p:nvGrpSpPr>
          <p:grpSpPr bwMode="auto">
            <a:xfrm>
              <a:off x="672" y="2112"/>
              <a:ext cx="960" cy="96"/>
              <a:chOff x="1632" y="3072"/>
              <a:chExt cx="960" cy="96"/>
            </a:xfrm>
          </p:grpSpPr>
          <p:sp>
            <p:nvSpPr>
              <p:cNvPr id="24130" name="Rectangle 578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1" name="Rectangle 579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2" name="Rectangle 580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3" name="Rectangle 581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4" name="Rectangle 582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5" name="Rectangle 583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6" name="Rectangle 584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7" name="Rectangle 585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8" name="Rectangle 586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39" name="Rectangle 587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40" name="Group 588"/>
            <p:cNvGrpSpPr>
              <a:grpSpLocks/>
            </p:cNvGrpSpPr>
            <p:nvPr/>
          </p:nvGrpSpPr>
          <p:grpSpPr bwMode="auto">
            <a:xfrm>
              <a:off x="672" y="2208"/>
              <a:ext cx="960" cy="96"/>
              <a:chOff x="1632" y="3072"/>
              <a:chExt cx="960" cy="96"/>
            </a:xfrm>
          </p:grpSpPr>
          <p:sp>
            <p:nvSpPr>
              <p:cNvPr id="24141" name="Rectangle 589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2" name="Rectangle 590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3" name="Rectangle 591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4" name="Rectangle 592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5" name="Rectangle 593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6" name="Rectangle 594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7" name="Rectangle 595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8" name="Rectangle 596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49" name="Rectangle 597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0" name="Rectangle 598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51" name="Group 599"/>
            <p:cNvGrpSpPr>
              <a:grpSpLocks/>
            </p:cNvGrpSpPr>
            <p:nvPr/>
          </p:nvGrpSpPr>
          <p:grpSpPr bwMode="auto">
            <a:xfrm>
              <a:off x="672" y="2304"/>
              <a:ext cx="960" cy="96"/>
              <a:chOff x="1632" y="3072"/>
              <a:chExt cx="960" cy="96"/>
            </a:xfrm>
          </p:grpSpPr>
          <p:sp>
            <p:nvSpPr>
              <p:cNvPr id="24152" name="Rectangle 600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3" name="Rectangle 601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4" name="Rectangle 602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5" name="Rectangle 603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6" name="Rectangle 604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7" name="Rectangle 60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8" name="Rectangle 606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59" name="Rectangle 607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0" name="Rectangle 608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1" name="Rectangle 609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62" name="Group 610"/>
            <p:cNvGrpSpPr>
              <a:grpSpLocks/>
            </p:cNvGrpSpPr>
            <p:nvPr/>
          </p:nvGrpSpPr>
          <p:grpSpPr bwMode="auto">
            <a:xfrm>
              <a:off x="672" y="2400"/>
              <a:ext cx="960" cy="96"/>
              <a:chOff x="1632" y="3072"/>
              <a:chExt cx="960" cy="96"/>
            </a:xfrm>
          </p:grpSpPr>
          <p:sp>
            <p:nvSpPr>
              <p:cNvPr id="24163" name="Rectangle 611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4" name="Rectangle 612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5" name="Rectangle 613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6" name="Rectangle 614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7" name="Rectangle 615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8" name="Rectangle 6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69" name="Rectangle 617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0" name="Rectangle 618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1" name="Rectangle 619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2" name="Rectangle 620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73" name="Group 621"/>
            <p:cNvGrpSpPr>
              <a:grpSpLocks/>
            </p:cNvGrpSpPr>
            <p:nvPr/>
          </p:nvGrpSpPr>
          <p:grpSpPr bwMode="auto">
            <a:xfrm>
              <a:off x="672" y="2496"/>
              <a:ext cx="960" cy="96"/>
              <a:chOff x="1632" y="3072"/>
              <a:chExt cx="960" cy="96"/>
            </a:xfrm>
          </p:grpSpPr>
          <p:sp>
            <p:nvSpPr>
              <p:cNvPr id="24174" name="Rectangle 622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5" name="Rectangle 623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6" name="Rectangle 624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7" name="Rectangle 625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8" name="Rectangle 626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79" name="Rectangle 627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0" name="Rectangle 628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1" name="Rectangle 629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2" name="Rectangle 630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3" name="Rectangle 631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184" name="Group 632"/>
            <p:cNvGrpSpPr>
              <a:grpSpLocks/>
            </p:cNvGrpSpPr>
            <p:nvPr/>
          </p:nvGrpSpPr>
          <p:grpSpPr bwMode="auto">
            <a:xfrm>
              <a:off x="672" y="2592"/>
              <a:ext cx="960" cy="96"/>
              <a:chOff x="1632" y="3072"/>
              <a:chExt cx="960" cy="96"/>
            </a:xfrm>
          </p:grpSpPr>
          <p:sp>
            <p:nvSpPr>
              <p:cNvPr id="24185" name="Rectangle 633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6" name="Rectangle 63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7" name="Rectangle 635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8" name="Rectangle 636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89" name="Rectangle 637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90" name="Rectangle 638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91" name="Rectangle 639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92" name="Rectangle 640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93" name="Rectangle 641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94" name="Rectangle 642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417" name="Group 865"/>
          <p:cNvGrpSpPr>
            <a:grpSpLocks/>
          </p:cNvGrpSpPr>
          <p:nvPr/>
        </p:nvGrpSpPr>
        <p:grpSpPr bwMode="auto">
          <a:xfrm>
            <a:off x="1905000" y="3111500"/>
            <a:ext cx="1524000" cy="1524000"/>
            <a:chOff x="672" y="1728"/>
            <a:chExt cx="960" cy="960"/>
          </a:xfrm>
        </p:grpSpPr>
        <p:grpSp>
          <p:nvGrpSpPr>
            <p:cNvPr id="24418" name="Group 866"/>
            <p:cNvGrpSpPr>
              <a:grpSpLocks/>
            </p:cNvGrpSpPr>
            <p:nvPr/>
          </p:nvGrpSpPr>
          <p:grpSpPr bwMode="auto">
            <a:xfrm>
              <a:off x="672" y="1728"/>
              <a:ext cx="960" cy="96"/>
              <a:chOff x="1632" y="3072"/>
              <a:chExt cx="960" cy="96"/>
            </a:xfrm>
          </p:grpSpPr>
          <p:sp>
            <p:nvSpPr>
              <p:cNvPr id="24419" name="Rectangle 867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0" name="Rectangle 868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1" name="Rectangle 869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2" name="Rectangle 870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3" name="Rectangle 871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4" name="Rectangle 872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5" name="Rectangle 873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6" name="Rectangle 874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7" name="Rectangle 875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28" name="Rectangle 876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29" name="Group 877"/>
            <p:cNvGrpSpPr>
              <a:grpSpLocks/>
            </p:cNvGrpSpPr>
            <p:nvPr/>
          </p:nvGrpSpPr>
          <p:grpSpPr bwMode="auto">
            <a:xfrm>
              <a:off x="672" y="1824"/>
              <a:ext cx="960" cy="96"/>
              <a:chOff x="1632" y="3072"/>
              <a:chExt cx="960" cy="96"/>
            </a:xfrm>
          </p:grpSpPr>
          <p:sp>
            <p:nvSpPr>
              <p:cNvPr id="24430" name="Rectangle 878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1" name="Rectangle 879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2" name="Rectangle 880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3" name="Rectangle 881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4" name="Rectangle 882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5" name="Rectangle 883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6" name="Rectangle 884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7" name="Rectangle 885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8" name="Rectangle 886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39" name="Rectangle 887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40" name="Group 888"/>
            <p:cNvGrpSpPr>
              <a:grpSpLocks/>
            </p:cNvGrpSpPr>
            <p:nvPr/>
          </p:nvGrpSpPr>
          <p:grpSpPr bwMode="auto">
            <a:xfrm>
              <a:off x="672" y="1920"/>
              <a:ext cx="960" cy="96"/>
              <a:chOff x="1632" y="3072"/>
              <a:chExt cx="960" cy="96"/>
            </a:xfrm>
          </p:grpSpPr>
          <p:sp>
            <p:nvSpPr>
              <p:cNvPr id="24441" name="Rectangle 889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2" name="Rectangle 890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3" name="Rectangle 891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4" name="Rectangle 892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5" name="Rectangle 893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6" name="Rectangle 894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7" name="Rectangle 895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8" name="Rectangle 896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49" name="Rectangle 897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0" name="Rectangle 898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51" name="Group 899"/>
            <p:cNvGrpSpPr>
              <a:grpSpLocks/>
            </p:cNvGrpSpPr>
            <p:nvPr/>
          </p:nvGrpSpPr>
          <p:grpSpPr bwMode="auto">
            <a:xfrm>
              <a:off x="672" y="2016"/>
              <a:ext cx="960" cy="96"/>
              <a:chOff x="1632" y="3072"/>
              <a:chExt cx="960" cy="96"/>
            </a:xfrm>
          </p:grpSpPr>
          <p:sp>
            <p:nvSpPr>
              <p:cNvPr id="24452" name="Rectangle 900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3" name="Rectangle 901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4" name="Rectangle 902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5" name="Rectangle 903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6" name="Rectangle 904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7" name="Rectangle 90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8" name="Rectangle 906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59" name="Rectangle 907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0" name="Rectangle 908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1" name="Rectangle 909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62" name="Group 910"/>
            <p:cNvGrpSpPr>
              <a:grpSpLocks/>
            </p:cNvGrpSpPr>
            <p:nvPr/>
          </p:nvGrpSpPr>
          <p:grpSpPr bwMode="auto">
            <a:xfrm>
              <a:off x="672" y="2112"/>
              <a:ext cx="960" cy="96"/>
              <a:chOff x="1632" y="3072"/>
              <a:chExt cx="960" cy="96"/>
            </a:xfrm>
          </p:grpSpPr>
          <p:sp>
            <p:nvSpPr>
              <p:cNvPr id="24463" name="Rectangle 911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4" name="Rectangle 912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5" name="Rectangle 913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6" name="Rectangle 914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7" name="Rectangle 915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8" name="Rectangle 9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69" name="Rectangle 917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0" name="Rectangle 918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1" name="Rectangle 919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2" name="Rectangle 920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73" name="Group 921"/>
            <p:cNvGrpSpPr>
              <a:grpSpLocks/>
            </p:cNvGrpSpPr>
            <p:nvPr/>
          </p:nvGrpSpPr>
          <p:grpSpPr bwMode="auto">
            <a:xfrm>
              <a:off x="672" y="2208"/>
              <a:ext cx="960" cy="96"/>
              <a:chOff x="1632" y="3072"/>
              <a:chExt cx="960" cy="96"/>
            </a:xfrm>
          </p:grpSpPr>
          <p:sp>
            <p:nvSpPr>
              <p:cNvPr id="24474" name="Rectangle 922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5" name="Rectangle 923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6" name="Rectangle 924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7" name="Rectangle 925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8" name="Rectangle 926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79" name="Rectangle 927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0" name="Rectangle 928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1" name="Rectangle 929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2" name="Rectangle 930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3" name="Rectangle 931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84" name="Group 932"/>
            <p:cNvGrpSpPr>
              <a:grpSpLocks/>
            </p:cNvGrpSpPr>
            <p:nvPr/>
          </p:nvGrpSpPr>
          <p:grpSpPr bwMode="auto">
            <a:xfrm>
              <a:off x="672" y="2304"/>
              <a:ext cx="960" cy="96"/>
              <a:chOff x="1632" y="3072"/>
              <a:chExt cx="960" cy="96"/>
            </a:xfrm>
          </p:grpSpPr>
          <p:sp>
            <p:nvSpPr>
              <p:cNvPr id="24485" name="Rectangle 933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6" name="Rectangle 93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7" name="Rectangle 935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8" name="Rectangle 936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89" name="Rectangle 937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0" name="Rectangle 938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1" name="Rectangle 939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2" name="Rectangle 940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3" name="Rectangle 941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4" name="Rectangle 942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495" name="Group 943"/>
            <p:cNvGrpSpPr>
              <a:grpSpLocks/>
            </p:cNvGrpSpPr>
            <p:nvPr/>
          </p:nvGrpSpPr>
          <p:grpSpPr bwMode="auto">
            <a:xfrm>
              <a:off x="672" y="2400"/>
              <a:ext cx="960" cy="96"/>
              <a:chOff x="1632" y="3072"/>
              <a:chExt cx="960" cy="96"/>
            </a:xfrm>
          </p:grpSpPr>
          <p:sp>
            <p:nvSpPr>
              <p:cNvPr id="24496" name="Rectangle 944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7" name="Rectangle 945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8" name="Rectangle 946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99" name="Rectangle 947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0" name="Rectangle 948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1" name="Rectangle 949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2" name="Rectangle 950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3" name="Rectangle 951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4" name="Rectangle 952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5" name="Rectangle 953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06" name="Group 954"/>
            <p:cNvGrpSpPr>
              <a:grpSpLocks/>
            </p:cNvGrpSpPr>
            <p:nvPr/>
          </p:nvGrpSpPr>
          <p:grpSpPr bwMode="auto">
            <a:xfrm>
              <a:off x="672" y="2496"/>
              <a:ext cx="960" cy="96"/>
              <a:chOff x="1632" y="3072"/>
              <a:chExt cx="960" cy="96"/>
            </a:xfrm>
          </p:grpSpPr>
          <p:sp>
            <p:nvSpPr>
              <p:cNvPr id="24507" name="Rectangle 955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8" name="Rectangle 956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09" name="Rectangle 957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0" name="Rectangle 958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1" name="Rectangle 959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2" name="Rectangle 960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3" name="Rectangle 961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4" name="Rectangle 962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5" name="Rectangle 963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6" name="Rectangle 964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17" name="Group 965"/>
            <p:cNvGrpSpPr>
              <a:grpSpLocks/>
            </p:cNvGrpSpPr>
            <p:nvPr/>
          </p:nvGrpSpPr>
          <p:grpSpPr bwMode="auto">
            <a:xfrm>
              <a:off x="672" y="2592"/>
              <a:ext cx="960" cy="96"/>
              <a:chOff x="1632" y="3072"/>
              <a:chExt cx="960" cy="96"/>
            </a:xfrm>
          </p:grpSpPr>
          <p:sp>
            <p:nvSpPr>
              <p:cNvPr id="24518" name="Rectangle 966"/>
              <p:cNvSpPr>
                <a:spLocks noChangeArrowheads="1"/>
              </p:cNvSpPr>
              <p:nvPr/>
            </p:nvSpPr>
            <p:spPr bwMode="auto">
              <a:xfrm>
                <a:off x="163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19" name="Rectangle 967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0" name="Rectangle 968"/>
              <p:cNvSpPr>
                <a:spLocks noChangeArrowheads="1"/>
              </p:cNvSpPr>
              <p:nvPr/>
            </p:nvSpPr>
            <p:spPr bwMode="auto">
              <a:xfrm>
                <a:off x="182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1" name="Rectangle 969"/>
              <p:cNvSpPr>
                <a:spLocks noChangeArrowheads="1"/>
              </p:cNvSpPr>
              <p:nvPr/>
            </p:nvSpPr>
            <p:spPr bwMode="auto">
              <a:xfrm>
                <a:off x="192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2" name="Rectangle 970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3" name="Rectangle 971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4" name="Rectangle 972"/>
              <p:cNvSpPr>
                <a:spLocks noChangeArrowheads="1"/>
              </p:cNvSpPr>
              <p:nvPr/>
            </p:nvSpPr>
            <p:spPr bwMode="auto">
              <a:xfrm>
                <a:off x="2208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5" name="Rectangle 973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6" name="Rectangle 974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27" name="Rectangle 975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96" cy="9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528" name="Group 976"/>
          <p:cNvGrpSpPr>
            <a:grpSpLocks/>
          </p:cNvGrpSpPr>
          <p:nvPr/>
        </p:nvGrpSpPr>
        <p:grpSpPr bwMode="auto">
          <a:xfrm>
            <a:off x="3594100" y="4648200"/>
            <a:ext cx="152400" cy="1524000"/>
            <a:chOff x="2136" y="2600"/>
            <a:chExt cx="96" cy="960"/>
          </a:xfrm>
        </p:grpSpPr>
        <p:sp>
          <p:nvSpPr>
            <p:cNvPr id="24529" name="Rectangle 977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0" name="Rectangle 978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1" name="Rectangle 979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2" name="Rectangle 980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3" name="Rectangle 981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4" name="Rectangle 982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5" name="Rectangle 983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6" name="Rectangle 984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7" name="Rectangle 985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38" name="Rectangle 986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39" name="Group 987"/>
          <p:cNvGrpSpPr>
            <a:grpSpLocks/>
          </p:cNvGrpSpPr>
          <p:nvPr/>
        </p:nvGrpSpPr>
        <p:grpSpPr bwMode="auto">
          <a:xfrm>
            <a:off x="3594100" y="3111500"/>
            <a:ext cx="152400" cy="1524000"/>
            <a:chOff x="2136" y="2600"/>
            <a:chExt cx="96" cy="960"/>
          </a:xfrm>
        </p:grpSpPr>
        <p:sp>
          <p:nvSpPr>
            <p:cNvPr id="24540" name="Rectangle 988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1" name="Rectangle 989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2" name="Rectangle 990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3" name="Rectangle 991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4" name="Rectangle 992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5" name="Rectangle 993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6" name="Rectangle 994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7" name="Rectangle 995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8" name="Rectangle 996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49" name="Rectangle 997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50" name="Group 998"/>
          <p:cNvGrpSpPr>
            <a:grpSpLocks/>
          </p:cNvGrpSpPr>
          <p:nvPr/>
        </p:nvGrpSpPr>
        <p:grpSpPr bwMode="auto">
          <a:xfrm>
            <a:off x="3429000" y="4648200"/>
            <a:ext cx="152400" cy="1524000"/>
            <a:chOff x="2136" y="2600"/>
            <a:chExt cx="96" cy="960"/>
          </a:xfrm>
        </p:grpSpPr>
        <p:sp>
          <p:nvSpPr>
            <p:cNvPr id="24551" name="Rectangle 999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2" name="Rectangle 1000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3" name="Rectangle 1001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4" name="Rectangle 1002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5" name="Rectangle 1003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6" name="Rectangle 1004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7" name="Rectangle 1005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8" name="Rectangle 1006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59" name="Rectangle 1007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0" name="Rectangle 1008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61" name="Group 1009"/>
          <p:cNvGrpSpPr>
            <a:grpSpLocks/>
          </p:cNvGrpSpPr>
          <p:nvPr/>
        </p:nvGrpSpPr>
        <p:grpSpPr bwMode="auto">
          <a:xfrm>
            <a:off x="3429000" y="3111500"/>
            <a:ext cx="152400" cy="1524000"/>
            <a:chOff x="2136" y="2600"/>
            <a:chExt cx="96" cy="960"/>
          </a:xfrm>
        </p:grpSpPr>
        <p:sp>
          <p:nvSpPr>
            <p:cNvPr id="24562" name="Rectangle 1010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3" name="Rectangle 1011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4" name="Rectangle 1012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5" name="Rectangle 1013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6" name="Rectangle 1014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7" name="Rectangle 1015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8" name="Rectangle 1016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69" name="Rectangle 1017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0" name="Rectangle 1018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1" name="Rectangle 1019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36" name="Group 1064"/>
          <p:cNvGrpSpPr>
            <a:grpSpLocks/>
          </p:cNvGrpSpPr>
          <p:nvPr/>
        </p:nvGrpSpPr>
        <p:grpSpPr bwMode="auto">
          <a:xfrm>
            <a:off x="1905000" y="6350000"/>
            <a:ext cx="1524000" cy="152400"/>
            <a:chOff x="1632" y="3072"/>
            <a:chExt cx="960" cy="96"/>
          </a:xfrm>
        </p:grpSpPr>
        <p:sp>
          <p:nvSpPr>
            <p:cNvPr id="29737" name="Rectangle 1065"/>
            <p:cNvSpPr>
              <a:spLocks noChangeArrowheads="1"/>
            </p:cNvSpPr>
            <p:nvPr/>
          </p:nvSpPr>
          <p:spPr bwMode="auto">
            <a:xfrm>
              <a:off x="163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Rectangle 1066"/>
            <p:cNvSpPr>
              <a:spLocks noChangeArrowheads="1"/>
            </p:cNvSpPr>
            <p:nvPr/>
          </p:nvSpPr>
          <p:spPr bwMode="auto">
            <a:xfrm>
              <a:off x="172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Rectangle 1067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Rectangle 1068"/>
            <p:cNvSpPr>
              <a:spLocks noChangeArrowheads="1"/>
            </p:cNvSpPr>
            <p:nvPr/>
          </p:nvSpPr>
          <p:spPr bwMode="auto">
            <a:xfrm>
              <a:off x="192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Rectangle 1069"/>
            <p:cNvSpPr>
              <a:spLocks noChangeArrowheads="1"/>
            </p:cNvSpPr>
            <p:nvPr/>
          </p:nvSpPr>
          <p:spPr bwMode="auto">
            <a:xfrm>
              <a:off x="201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Rectangle 1070"/>
            <p:cNvSpPr>
              <a:spLocks noChangeArrowheads="1"/>
            </p:cNvSpPr>
            <p:nvPr/>
          </p:nvSpPr>
          <p:spPr bwMode="auto">
            <a:xfrm>
              <a:off x="211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Rectangle 1071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Rectangle 1072"/>
            <p:cNvSpPr>
              <a:spLocks noChangeArrowheads="1"/>
            </p:cNvSpPr>
            <p:nvPr/>
          </p:nvSpPr>
          <p:spPr bwMode="auto">
            <a:xfrm>
              <a:off x="230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Rectangle 1073"/>
            <p:cNvSpPr>
              <a:spLocks noChangeArrowheads="1"/>
            </p:cNvSpPr>
            <p:nvPr/>
          </p:nvSpPr>
          <p:spPr bwMode="auto">
            <a:xfrm>
              <a:off x="240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Rectangle 1074"/>
            <p:cNvSpPr>
              <a:spLocks noChangeArrowheads="1"/>
            </p:cNvSpPr>
            <p:nvPr/>
          </p:nvSpPr>
          <p:spPr bwMode="auto">
            <a:xfrm>
              <a:off x="249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47" name="Group 1075"/>
          <p:cNvGrpSpPr>
            <a:grpSpLocks/>
          </p:cNvGrpSpPr>
          <p:nvPr/>
        </p:nvGrpSpPr>
        <p:grpSpPr bwMode="auto">
          <a:xfrm>
            <a:off x="1905000" y="6184900"/>
            <a:ext cx="1524000" cy="152400"/>
            <a:chOff x="1632" y="3072"/>
            <a:chExt cx="960" cy="96"/>
          </a:xfrm>
        </p:grpSpPr>
        <p:sp>
          <p:nvSpPr>
            <p:cNvPr id="29748" name="Rectangle 1076"/>
            <p:cNvSpPr>
              <a:spLocks noChangeArrowheads="1"/>
            </p:cNvSpPr>
            <p:nvPr/>
          </p:nvSpPr>
          <p:spPr bwMode="auto">
            <a:xfrm>
              <a:off x="163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Rectangle 1077"/>
            <p:cNvSpPr>
              <a:spLocks noChangeArrowheads="1"/>
            </p:cNvSpPr>
            <p:nvPr/>
          </p:nvSpPr>
          <p:spPr bwMode="auto">
            <a:xfrm>
              <a:off x="172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0" name="Rectangle 1078"/>
            <p:cNvSpPr>
              <a:spLocks noChangeArrowheads="1"/>
            </p:cNvSpPr>
            <p:nvPr/>
          </p:nvSpPr>
          <p:spPr bwMode="auto">
            <a:xfrm>
              <a:off x="182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1" name="Rectangle 1079"/>
            <p:cNvSpPr>
              <a:spLocks noChangeArrowheads="1"/>
            </p:cNvSpPr>
            <p:nvPr/>
          </p:nvSpPr>
          <p:spPr bwMode="auto">
            <a:xfrm>
              <a:off x="192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2" name="Rectangle 1080"/>
            <p:cNvSpPr>
              <a:spLocks noChangeArrowheads="1"/>
            </p:cNvSpPr>
            <p:nvPr/>
          </p:nvSpPr>
          <p:spPr bwMode="auto">
            <a:xfrm>
              <a:off x="201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Rectangle 1081"/>
            <p:cNvSpPr>
              <a:spLocks noChangeArrowheads="1"/>
            </p:cNvSpPr>
            <p:nvPr/>
          </p:nvSpPr>
          <p:spPr bwMode="auto">
            <a:xfrm>
              <a:off x="2112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Rectangle 1082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Rectangle 1083"/>
            <p:cNvSpPr>
              <a:spLocks noChangeArrowheads="1"/>
            </p:cNvSpPr>
            <p:nvPr/>
          </p:nvSpPr>
          <p:spPr bwMode="auto">
            <a:xfrm>
              <a:off x="2304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Rectangle 1084"/>
            <p:cNvSpPr>
              <a:spLocks noChangeArrowheads="1"/>
            </p:cNvSpPr>
            <p:nvPr/>
          </p:nvSpPr>
          <p:spPr bwMode="auto">
            <a:xfrm>
              <a:off x="2400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7" name="Rectangle 1085"/>
            <p:cNvSpPr>
              <a:spLocks noChangeArrowheads="1"/>
            </p:cNvSpPr>
            <p:nvPr/>
          </p:nvSpPr>
          <p:spPr bwMode="auto">
            <a:xfrm>
              <a:off x="2496" y="30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60" name="Rectangle 1088"/>
          <p:cNvSpPr>
            <a:spLocks noChangeArrowheads="1"/>
          </p:cNvSpPr>
          <p:nvPr/>
        </p:nvSpPr>
        <p:spPr bwMode="auto">
          <a:xfrm rot="5400000">
            <a:off x="3594100" y="6350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1" name="Rectangle 1089"/>
          <p:cNvSpPr>
            <a:spLocks noChangeArrowheads="1"/>
          </p:cNvSpPr>
          <p:nvPr/>
        </p:nvSpPr>
        <p:spPr bwMode="auto">
          <a:xfrm rot="5400000">
            <a:off x="3594100" y="61849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2" name="Rectangle 1090"/>
          <p:cNvSpPr>
            <a:spLocks noChangeArrowheads="1"/>
          </p:cNvSpPr>
          <p:nvPr/>
        </p:nvSpPr>
        <p:spPr bwMode="auto">
          <a:xfrm rot="5400000">
            <a:off x="3429000" y="61849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3" name="Rectangle 1091"/>
          <p:cNvSpPr>
            <a:spLocks noChangeArrowheads="1"/>
          </p:cNvSpPr>
          <p:nvPr/>
        </p:nvSpPr>
        <p:spPr bwMode="auto">
          <a:xfrm rot="5400000">
            <a:off x="3429000" y="6350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64" name="Line 1092"/>
          <p:cNvSpPr>
            <a:spLocks noChangeShapeType="1"/>
          </p:cNvSpPr>
          <p:nvPr/>
        </p:nvSpPr>
        <p:spPr bwMode="auto">
          <a:xfrm flipV="1">
            <a:off x="1600200" y="3048000"/>
            <a:ext cx="2895600" cy="23813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5" name="Line 1093"/>
          <p:cNvSpPr>
            <a:spLocks noChangeShapeType="1"/>
          </p:cNvSpPr>
          <p:nvPr/>
        </p:nvSpPr>
        <p:spPr bwMode="auto">
          <a:xfrm rot="5400000">
            <a:off x="-38100" y="4786313"/>
            <a:ext cx="38100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7" name="Text Box 1095"/>
          <p:cNvSpPr txBox="1">
            <a:spLocks noChangeArrowheads="1"/>
          </p:cNvSpPr>
          <p:nvPr/>
        </p:nvSpPr>
        <p:spPr bwMode="auto">
          <a:xfrm>
            <a:off x="1371600" y="2133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200+20+40+4=264</a:t>
            </a:r>
          </a:p>
        </p:txBody>
      </p:sp>
      <p:grpSp>
        <p:nvGrpSpPr>
          <p:cNvPr id="29768" name="Group 1096"/>
          <p:cNvGrpSpPr>
            <a:grpSpLocks/>
          </p:cNvGrpSpPr>
          <p:nvPr/>
        </p:nvGrpSpPr>
        <p:grpSpPr bwMode="auto">
          <a:xfrm>
            <a:off x="1676400" y="3111500"/>
            <a:ext cx="152400" cy="1524000"/>
            <a:chOff x="2136" y="2600"/>
            <a:chExt cx="96" cy="960"/>
          </a:xfrm>
        </p:grpSpPr>
        <p:sp>
          <p:nvSpPr>
            <p:cNvPr id="29769" name="Rectangle 1097"/>
            <p:cNvSpPr>
              <a:spLocks noChangeArrowheads="1"/>
            </p:cNvSpPr>
            <p:nvPr/>
          </p:nvSpPr>
          <p:spPr bwMode="auto">
            <a:xfrm rot="5400000">
              <a:off x="2136" y="26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Rectangle 1098"/>
            <p:cNvSpPr>
              <a:spLocks noChangeArrowheads="1"/>
            </p:cNvSpPr>
            <p:nvPr/>
          </p:nvSpPr>
          <p:spPr bwMode="auto">
            <a:xfrm rot="5400000">
              <a:off x="2136" y="269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1" name="Rectangle 1099"/>
            <p:cNvSpPr>
              <a:spLocks noChangeArrowheads="1"/>
            </p:cNvSpPr>
            <p:nvPr/>
          </p:nvSpPr>
          <p:spPr bwMode="auto">
            <a:xfrm rot="5400000">
              <a:off x="2136" y="279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2" name="Rectangle 1100"/>
            <p:cNvSpPr>
              <a:spLocks noChangeArrowheads="1"/>
            </p:cNvSpPr>
            <p:nvPr/>
          </p:nvSpPr>
          <p:spPr bwMode="auto">
            <a:xfrm rot="5400000">
              <a:off x="2136" y="288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3" name="Rectangle 1101"/>
            <p:cNvSpPr>
              <a:spLocks noChangeArrowheads="1"/>
            </p:cNvSpPr>
            <p:nvPr/>
          </p:nvSpPr>
          <p:spPr bwMode="auto">
            <a:xfrm rot="5400000">
              <a:off x="2136" y="298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4" name="Rectangle 1102"/>
            <p:cNvSpPr>
              <a:spLocks noChangeArrowheads="1"/>
            </p:cNvSpPr>
            <p:nvPr/>
          </p:nvSpPr>
          <p:spPr bwMode="auto">
            <a:xfrm rot="5400000">
              <a:off x="2136" y="30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5" name="Rectangle 1103"/>
            <p:cNvSpPr>
              <a:spLocks noChangeArrowheads="1"/>
            </p:cNvSpPr>
            <p:nvPr/>
          </p:nvSpPr>
          <p:spPr bwMode="auto">
            <a:xfrm rot="5400000">
              <a:off x="2136" y="3176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6" name="Rectangle 1104"/>
            <p:cNvSpPr>
              <a:spLocks noChangeArrowheads="1"/>
            </p:cNvSpPr>
            <p:nvPr/>
          </p:nvSpPr>
          <p:spPr bwMode="auto">
            <a:xfrm rot="5400000">
              <a:off x="2136" y="327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7" name="Rectangle 1105"/>
            <p:cNvSpPr>
              <a:spLocks noChangeArrowheads="1"/>
            </p:cNvSpPr>
            <p:nvPr/>
          </p:nvSpPr>
          <p:spPr bwMode="auto">
            <a:xfrm rot="5400000">
              <a:off x="2136" y="3368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8" name="Rectangle 1106"/>
            <p:cNvSpPr>
              <a:spLocks noChangeArrowheads="1"/>
            </p:cNvSpPr>
            <p:nvPr/>
          </p:nvSpPr>
          <p:spPr bwMode="auto">
            <a:xfrm rot="5400000">
              <a:off x="2136" y="3464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80" name="Line 1108"/>
          <p:cNvSpPr>
            <a:spLocks noChangeShapeType="1"/>
          </p:cNvSpPr>
          <p:nvPr/>
        </p:nvSpPr>
        <p:spPr bwMode="auto">
          <a:xfrm>
            <a:off x="6705600" y="45339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81" name="Line 1109"/>
          <p:cNvSpPr>
            <a:spLocks noChangeShapeType="1"/>
          </p:cNvSpPr>
          <p:nvPr/>
        </p:nvSpPr>
        <p:spPr bwMode="auto">
          <a:xfrm>
            <a:off x="6642100" y="6172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82" name="Text Box 1110"/>
          <p:cNvSpPr txBox="1">
            <a:spLocks noChangeArrowheads="1"/>
          </p:cNvSpPr>
          <p:nvPr/>
        </p:nvSpPr>
        <p:spPr bwMode="auto">
          <a:xfrm>
            <a:off x="6642100" y="5668963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29783" name="Rectangle 1111"/>
          <p:cNvSpPr>
            <a:spLocks noChangeArrowheads="1"/>
          </p:cNvSpPr>
          <p:nvPr/>
        </p:nvSpPr>
        <p:spPr bwMode="auto">
          <a:xfrm>
            <a:off x="6324600" y="2667000"/>
            <a:ext cx="2286000" cy="3962400"/>
          </a:xfrm>
          <a:prstGeom prst="rect">
            <a:avLst/>
          </a:prstGeom>
          <a:noFill/>
          <a:ln w="76200" cmpd="tri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788" name="Rectangle 1116"/>
          <p:cNvSpPr>
            <a:spLocks noChangeArrowheads="1"/>
          </p:cNvSpPr>
          <p:nvPr/>
        </p:nvSpPr>
        <p:spPr bwMode="auto">
          <a:xfrm>
            <a:off x="5486400" y="1447800"/>
            <a:ext cx="457200" cy="457200"/>
          </a:xfrm>
          <a:prstGeom prst="rect">
            <a:avLst/>
          </a:prstGeom>
          <a:solidFill>
            <a:schemeClr val="tx2">
              <a:lumMod val="20000"/>
              <a:lumOff val="80000"/>
              <a:alpha val="31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89" name="Rectangle 1117"/>
          <p:cNvSpPr>
            <a:spLocks noChangeArrowheads="1"/>
          </p:cNvSpPr>
          <p:nvPr/>
        </p:nvSpPr>
        <p:spPr bwMode="auto">
          <a:xfrm>
            <a:off x="6019800" y="1447800"/>
            <a:ext cx="457200" cy="457200"/>
          </a:xfrm>
          <a:prstGeom prst="rect">
            <a:avLst/>
          </a:prstGeom>
          <a:solidFill>
            <a:schemeClr val="accent2">
              <a:alpha val="31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0" name="Rectangle 1118"/>
          <p:cNvSpPr>
            <a:spLocks noChangeArrowheads="1"/>
          </p:cNvSpPr>
          <p:nvPr/>
        </p:nvSpPr>
        <p:spPr bwMode="auto">
          <a:xfrm>
            <a:off x="6781800" y="4546600"/>
            <a:ext cx="1524000" cy="3048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1" name="Rectangle 1119"/>
          <p:cNvSpPr>
            <a:spLocks noChangeArrowheads="1"/>
          </p:cNvSpPr>
          <p:nvPr/>
        </p:nvSpPr>
        <p:spPr bwMode="auto">
          <a:xfrm>
            <a:off x="6705600" y="4953000"/>
            <a:ext cx="1524000" cy="3048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2" name="Rectangle 1120"/>
          <p:cNvSpPr>
            <a:spLocks noChangeArrowheads="1"/>
          </p:cNvSpPr>
          <p:nvPr/>
        </p:nvSpPr>
        <p:spPr bwMode="auto">
          <a:xfrm>
            <a:off x="6705600" y="5410200"/>
            <a:ext cx="1524000" cy="3048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3" name="Rectangle 1121"/>
          <p:cNvSpPr>
            <a:spLocks noChangeArrowheads="1"/>
          </p:cNvSpPr>
          <p:nvPr/>
        </p:nvSpPr>
        <p:spPr bwMode="auto">
          <a:xfrm>
            <a:off x="6705600" y="5778500"/>
            <a:ext cx="1524000" cy="3810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4" name="Rectangle 1122"/>
          <p:cNvSpPr>
            <a:spLocks noChangeArrowheads="1"/>
          </p:cNvSpPr>
          <p:nvPr/>
        </p:nvSpPr>
        <p:spPr bwMode="auto">
          <a:xfrm>
            <a:off x="6629400" y="6172200"/>
            <a:ext cx="1676400" cy="3937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9795" name="Rectangle 1123"/>
          <p:cNvSpPr>
            <a:spLocks noChangeArrowheads="1"/>
          </p:cNvSpPr>
          <p:nvPr/>
        </p:nvSpPr>
        <p:spPr bwMode="auto">
          <a:xfrm>
            <a:off x="6591300" y="5715000"/>
            <a:ext cx="381000" cy="381000"/>
          </a:xfrm>
          <a:prstGeom prst="rect">
            <a:avLst/>
          </a:prstGeom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7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2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2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20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2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2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2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2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20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20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20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2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237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2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237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2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2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237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6" dur="indefinite"/>
                                        <p:tgtEl>
                                          <p:spTgt spid="2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9" dur="indefinite"/>
                                        <p:tgtEl>
                                          <p:spTgt spid="2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29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39" dur="indefinite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42" dur="indefinite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45" dur="indefinite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48" dur="indefinite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29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6" dur="indefinite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9" dur="indefinite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29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245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67" dur="indefinite"/>
                                        <p:tgtEl>
                                          <p:spTgt spid="2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245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70" dur="indefinite"/>
                                        <p:tgtEl>
                                          <p:spTgt spid="2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245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73" dur="indefinite"/>
                                        <p:tgtEl>
                                          <p:spTgt spid="2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24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76" dur="indefinite"/>
                                        <p:tgtEl>
                                          <p:spTgt spid="2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29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244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84" dur="indefinite"/>
                                        <p:tgtEl>
                                          <p:spTgt spid="2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240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187" dur="indefinite"/>
                                        <p:tgtEl>
                                          <p:spTgt spid="2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29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29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87" grpId="0"/>
      <p:bldP spid="29784" grpId="0"/>
      <p:bldP spid="23745" grpId="0" animBg="1"/>
      <p:bldP spid="23745" grpId="1" animBg="1"/>
      <p:bldP spid="23747" grpId="0" animBg="1"/>
      <p:bldP spid="23747" grpId="1" animBg="1"/>
      <p:bldP spid="23748" grpId="0" animBg="1"/>
      <p:bldP spid="23748" grpId="1" animBg="1"/>
      <p:bldP spid="23749" grpId="0" animBg="1"/>
      <p:bldP spid="23749" grpId="1" animBg="1"/>
      <p:bldP spid="23750" grpId="0"/>
      <p:bldP spid="29760" grpId="0" animBg="1"/>
      <p:bldP spid="29760" grpId="1" animBg="1"/>
      <p:bldP spid="29761" grpId="0" animBg="1"/>
      <p:bldP spid="29761" grpId="1" animBg="1"/>
      <p:bldP spid="29762" grpId="0" animBg="1"/>
      <p:bldP spid="29762" grpId="1" animBg="1"/>
      <p:bldP spid="29763" grpId="0" animBg="1"/>
      <p:bldP spid="29763" grpId="1" animBg="1"/>
      <p:bldP spid="29764" grpId="0" animBg="1"/>
      <p:bldP spid="29765" grpId="0" animBg="1"/>
      <p:bldP spid="29767" grpId="0"/>
      <p:bldP spid="29780" grpId="0" animBg="1"/>
      <p:bldP spid="29781" grpId="0" animBg="1"/>
      <p:bldP spid="29782" grpId="0"/>
      <p:bldP spid="29783" grpId="0" animBg="1"/>
      <p:bldP spid="29788" grpId="0" animBg="1"/>
      <p:bldP spid="29789" grpId="0" animBg="1"/>
      <p:bldP spid="29790" grpId="0" animBg="1"/>
      <p:bldP spid="29790" grpId="1" animBg="1"/>
      <p:bldP spid="29791" grpId="0" animBg="1"/>
      <p:bldP spid="29791" grpId="1" animBg="1"/>
      <p:bldP spid="29792" grpId="0" animBg="1"/>
      <p:bldP spid="29792" grpId="1" animBg="1"/>
      <p:bldP spid="29793" grpId="0" animBg="1"/>
      <p:bldP spid="29793" grpId="1" animBg="1"/>
      <p:bldP spid="29794" grpId="0" animBg="1"/>
      <p:bldP spid="29794" grpId="1" animBg="1"/>
      <p:bldP spid="29795" grpId="0" animBg="1"/>
      <p:bldP spid="2979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Extending the Model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229600" cy="4530725"/>
          </a:xfrm>
        </p:spPr>
        <p:txBody>
          <a:bodyPr/>
          <a:lstStyle/>
          <a:p>
            <a:r>
              <a:rPr lang="en-US" dirty="0"/>
              <a:t>Use expanded notation and a generic rectangle to model  12</a:t>
            </a:r>
            <a:r>
              <a:rPr lang="en-US" dirty="0">
                <a:cs typeface="Tahoma" pitchFamily="34" charset="0"/>
              </a:rPr>
              <a:t>•22</a:t>
            </a:r>
          </a:p>
        </p:txBody>
      </p:sp>
      <p:sp>
        <p:nvSpPr>
          <p:cNvPr id="31557" name="Text Box 837"/>
          <p:cNvSpPr txBox="1">
            <a:spLocks noChangeArrowheads="1"/>
          </p:cNvSpPr>
          <p:nvPr/>
        </p:nvSpPr>
        <p:spPr bwMode="auto">
          <a:xfrm>
            <a:off x="3505200" y="1828800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=</a:t>
            </a:r>
            <a:r>
              <a:rPr lang="en-US" sz="2800" dirty="0"/>
              <a:t>200+20+40+4=264</a:t>
            </a:r>
          </a:p>
        </p:txBody>
      </p:sp>
      <p:sp>
        <p:nvSpPr>
          <p:cNvPr id="31582" name="Rectangle 862"/>
          <p:cNvSpPr>
            <a:spLocks noChangeArrowheads="1"/>
          </p:cNvSpPr>
          <p:nvPr/>
        </p:nvSpPr>
        <p:spPr bwMode="auto">
          <a:xfrm>
            <a:off x="3200400" y="3505200"/>
            <a:ext cx="2514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83" name="Line 863"/>
          <p:cNvSpPr>
            <a:spLocks noChangeShapeType="1"/>
          </p:cNvSpPr>
          <p:nvPr/>
        </p:nvSpPr>
        <p:spPr bwMode="auto">
          <a:xfrm>
            <a:off x="32004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84" name="Line 864"/>
          <p:cNvSpPr>
            <a:spLocks noChangeShapeType="1"/>
          </p:cNvSpPr>
          <p:nvPr/>
        </p:nvSpPr>
        <p:spPr bwMode="auto">
          <a:xfrm rot="5400000">
            <a:off x="3162300" y="47625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85" name="Text Box 865"/>
          <p:cNvSpPr txBox="1">
            <a:spLocks noChangeArrowheads="1"/>
          </p:cNvSpPr>
          <p:nvPr/>
        </p:nvSpPr>
        <p:spPr bwMode="auto">
          <a:xfrm>
            <a:off x="3390900" y="3048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10 </a:t>
            </a:r>
            <a:r>
              <a:rPr lang="en-US" sz="2800" dirty="0" smtClean="0"/>
              <a:t>   </a:t>
            </a:r>
            <a:r>
              <a:rPr lang="en-US" sz="2800" dirty="0"/>
              <a:t>+   2</a:t>
            </a:r>
          </a:p>
        </p:txBody>
      </p:sp>
      <p:sp>
        <p:nvSpPr>
          <p:cNvPr id="31586" name="Text Box 866"/>
          <p:cNvSpPr txBox="1">
            <a:spLocks noChangeArrowheads="1"/>
          </p:cNvSpPr>
          <p:nvPr/>
        </p:nvSpPr>
        <p:spPr bwMode="auto">
          <a:xfrm>
            <a:off x="2438400" y="3657600"/>
            <a:ext cx="762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  </a:t>
            </a:r>
            <a:r>
              <a:rPr lang="en-US" sz="2800" dirty="0" smtClean="0"/>
              <a:t>20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/>
              <a:t>  +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/>
              <a:t>    </a:t>
            </a:r>
            <a:r>
              <a:rPr lang="en-US" sz="2800" dirty="0"/>
              <a:t>2</a:t>
            </a:r>
          </a:p>
        </p:txBody>
      </p:sp>
      <p:sp>
        <p:nvSpPr>
          <p:cNvPr id="31587" name="Text Box 867"/>
          <p:cNvSpPr txBox="1">
            <a:spLocks noChangeArrowheads="1"/>
          </p:cNvSpPr>
          <p:nvPr/>
        </p:nvSpPr>
        <p:spPr bwMode="auto">
          <a:xfrm>
            <a:off x="3352800" y="40528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200</a:t>
            </a:r>
          </a:p>
        </p:txBody>
      </p:sp>
      <p:sp>
        <p:nvSpPr>
          <p:cNvPr id="31588" name="Text Box 868"/>
          <p:cNvSpPr txBox="1">
            <a:spLocks noChangeArrowheads="1"/>
          </p:cNvSpPr>
          <p:nvPr/>
        </p:nvSpPr>
        <p:spPr bwMode="auto">
          <a:xfrm>
            <a:off x="3352800" y="52720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20</a:t>
            </a:r>
          </a:p>
        </p:txBody>
      </p:sp>
      <p:sp>
        <p:nvSpPr>
          <p:cNvPr id="31589" name="Text Box 869"/>
          <p:cNvSpPr txBox="1">
            <a:spLocks noChangeArrowheads="1"/>
          </p:cNvSpPr>
          <p:nvPr/>
        </p:nvSpPr>
        <p:spPr bwMode="auto">
          <a:xfrm>
            <a:off x="4572000" y="4038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40</a:t>
            </a:r>
          </a:p>
        </p:txBody>
      </p:sp>
      <p:sp>
        <p:nvSpPr>
          <p:cNvPr id="31590" name="Text Box 870"/>
          <p:cNvSpPr txBox="1">
            <a:spLocks noChangeArrowheads="1"/>
          </p:cNvSpPr>
          <p:nvPr/>
        </p:nvSpPr>
        <p:spPr bwMode="auto">
          <a:xfrm>
            <a:off x="4648200" y="52720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1591" name="Rectangle 871"/>
          <p:cNvSpPr>
            <a:spLocks noChangeArrowheads="1"/>
          </p:cNvSpPr>
          <p:nvPr/>
        </p:nvSpPr>
        <p:spPr bwMode="auto">
          <a:xfrm>
            <a:off x="3200400" y="3505200"/>
            <a:ext cx="12192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92" name="Rectangle 872"/>
          <p:cNvSpPr>
            <a:spLocks noChangeArrowheads="1"/>
          </p:cNvSpPr>
          <p:nvPr/>
        </p:nvSpPr>
        <p:spPr bwMode="auto">
          <a:xfrm>
            <a:off x="4419600" y="4800600"/>
            <a:ext cx="12954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93" name="Rectangle 873"/>
          <p:cNvSpPr>
            <a:spLocks noChangeArrowheads="1"/>
          </p:cNvSpPr>
          <p:nvPr/>
        </p:nvSpPr>
        <p:spPr bwMode="auto">
          <a:xfrm>
            <a:off x="3200400" y="4800600"/>
            <a:ext cx="1219200" cy="1219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94" name="Rectangle 874"/>
          <p:cNvSpPr>
            <a:spLocks noChangeArrowheads="1"/>
          </p:cNvSpPr>
          <p:nvPr/>
        </p:nvSpPr>
        <p:spPr bwMode="auto">
          <a:xfrm>
            <a:off x="4419600" y="3505200"/>
            <a:ext cx="12954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4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15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3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315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3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315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3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15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3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57" grpId="0"/>
      <p:bldP spid="31582" grpId="0" animBg="1"/>
      <p:bldP spid="31583" grpId="0" animBg="1"/>
      <p:bldP spid="31584" grpId="0" animBg="1"/>
      <p:bldP spid="31585" grpId="0"/>
      <p:bldP spid="31586" grpId="0"/>
      <p:bldP spid="31587" grpId="0"/>
      <p:bldP spid="31588" grpId="0"/>
      <p:bldP spid="31589" grpId="0"/>
      <p:bldP spid="31590" grpId="0"/>
      <p:bldP spid="31591" grpId="0" animBg="1"/>
      <p:bldP spid="31591" grpId="1" animBg="1"/>
      <p:bldP spid="31592" grpId="0" animBg="1"/>
      <p:bldP spid="31592" grpId="1" animBg="1"/>
      <p:bldP spid="31593" grpId="0" animBg="1"/>
      <p:bldP spid="31593" grpId="1" animBg="1"/>
      <p:bldP spid="31594" grpId="0" animBg="1"/>
      <p:bldP spid="3159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9322</TotalTime>
  <Words>947</Words>
  <Application>Microsoft Office PowerPoint</Application>
  <PresentationFormat>On-screen Show (4:3)</PresentationFormat>
  <Paragraphs>238</Paragraphs>
  <Slides>27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Apex</vt:lpstr>
      <vt:lpstr>Equation</vt:lpstr>
      <vt:lpstr>Microsoft Equation 3.0</vt:lpstr>
      <vt:lpstr> The Vision of the Common Core: Changing Beliefs, Transforming Practice</vt:lpstr>
      <vt:lpstr>Why Teachers Don’t Use Manipulatives</vt:lpstr>
      <vt:lpstr>Why Teachers Should Use Manipulatives</vt:lpstr>
      <vt:lpstr>Concrete→ Representational → Abstract</vt:lpstr>
      <vt:lpstr>Manipulatives in Algebra</vt:lpstr>
      <vt:lpstr>Let’s Look at Algebra Models</vt:lpstr>
      <vt:lpstr>Multiplying and Factoring Polynomials-a Quick Look</vt:lpstr>
      <vt:lpstr>Multiplying With Base Ten Blocks-Area Model</vt:lpstr>
      <vt:lpstr>Extending the Model</vt:lpstr>
      <vt:lpstr>Multiplying With Algebra Tiles- Area Model</vt:lpstr>
      <vt:lpstr>Extending the Model</vt:lpstr>
      <vt:lpstr>Extending the Model</vt:lpstr>
      <vt:lpstr>Multiplying Polynomials with Tiles Leads Directly to Factoring (and Completing the Square)</vt:lpstr>
      <vt:lpstr>Factoring With Algebra Tiles- Area Model</vt:lpstr>
      <vt:lpstr>Completing the Square</vt:lpstr>
      <vt:lpstr>Adding and Subtracting Integers and Polynomials… a Part-Part-Whole Approach</vt:lpstr>
      <vt:lpstr>An Addition Model</vt:lpstr>
      <vt:lpstr>An Addition Model</vt:lpstr>
      <vt:lpstr>A Look at Subtraction</vt:lpstr>
      <vt:lpstr>A Look at Subtraction</vt:lpstr>
      <vt:lpstr>Polynomials-Addition</vt:lpstr>
      <vt:lpstr>Polynomials-Subtraction</vt:lpstr>
      <vt:lpstr>Try a few on your own</vt:lpstr>
      <vt:lpstr>A Quick Look at Solving Equations with Algebra Models</vt:lpstr>
      <vt:lpstr>Solving Equations in One Variable</vt:lpstr>
      <vt:lpstr>Solving Equations in One Variable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True?</dc:title>
  <dc:creator>Julie Orosco</dc:creator>
  <cp:lastModifiedBy>Julie Orosco</cp:lastModifiedBy>
  <cp:revision>67</cp:revision>
  <dcterms:created xsi:type="dcterms:W3CDTF">2012-07-26T05:49:05Z</dcterms:created>
  <dcterms:modified xsi:type="dcterms:W3CDTF">2013-01-24T19:23:33Z</dcterms:modified>
</cp:coreProperties>
</file>