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302" r:id="rId2"/>
    <p:sldId id="339" r:id="rId3"/>
    <p:sldId id="290" r:id="rId4"/>
    <p:sldId id="299" r:id="rId5"/>
    <p:sldId id="301" r:id="rId6"/>
    <p:sldId id="343" r:id="rId7"/>
    <p:sldId id="344" r:id="rId8"/>
    <p:sldId id="345" r:id="rId9"/>
    <p:sldId id="352" r:id="rId10"/>
    <p:sldId id="346" r:id="rId11"/>
    <p:sldId id="347" r:id="rId12"/>
    <p:sldId id="348" r:id="rId13"/>
    <p:sldId id="349" r:id="rId14"/>
    <p:sldId id="350" r:id="rId15"/>
    <p:sldId id="353" r:id="rId16"/>
    <p:sldId id="351" r:id="rId17"/>
    <p:sldId id="297" r:id="rId18"/>
    <p:sldId id="354" r:id="rId19"/>
    <p:sldId id="321" r:id="rId20"/>
    <p:sldId id="323" r:id="rId21"/>
    <p:sldId id="340" r:id="rId22"/>
    <p:sldId id="341" r:id="rId23"/>
    <p:sldId id="355" r:id="rId24"/>
    <p:sldId id="35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276" y="234"/>
      </p:cViewPr>
      <p:guideLst>
        <p:guide orient="horz" pos="2160"/>
        <p:guide pos="2880"/>
      </p:guideLst>
    </p:cSldViewPr>
  </p:slideViewPr>
  <p:notesTextViewPr>
    <p:cViewPr>
      <p:scale>
        <a:sx n="1" d="1"/>
        <a:sy n="1" d="1"/>
      </p:scale>
      <p:origin x="0" y="0"/>
    </p:cViewPr>
  </p:notesTextViewPr>
  <p:sorterViewPr>
    <p:cViewPr>
      <p:scale>
        <a:sx n="110" d="100"/>
        <a:sy n="110" d="100"/>
      </p:scale>
      <p:origin x="0" y="21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9CDE1F-F455-4A9C-B09F-49B28EEE1439}" type="datetimeFigureOut">
              <a:rPr lang="en-US" smtClean="0"/>
              <a:t>1/24/2013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B735A-1B40-4594-82FB-BD2B60962414}" type="slidenum">
              <a:rPr lang="en-US" smtClean="0"/>
              <a:t>‹#›</a:t>
            </a:fld>
            <a:endParaRPr lang="en-US"/>
          </a:p>
        </p:txBody>
      </p:sp>
    </p:spTree>
    <p:extLst>
      <p:ext uri="{BB962C8B-B14F-4D97-AF65-F5344CB8AC3E}">
        <p14:creationId xmlns:p14="http://schemas.microsoft.com/office/powerpoint/2010/main" val="763334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1" charset="-128"/>
              </a:defRPr>
            </a:lvl1pPr>
            <a:lvl2pPr marL="723567" indent="-278295" eaLnBrk="0" hangingPunct="0">
              <a:defRPr>
                <a:solidFill>
                  <a:schemeClr val="tx1"/>
                </a:solidFill>
                <a:latin typeface="Arial" charset="0"/>
                <a:ea typeface="ＭＳ Ｐゴシック" pitchFamily="-111" charset="-128"/>
              </a:defRPr>
            </a:lvl2pPr>
            <a:lvl3pPr marL="1113180" indent="-222636" eaLnBrk="0" hangingPunct="0">
              <a:defRPr>
                <a:solidFill>
                  <a:schemeClr val="tx1"/>
                </a:solidFill>
                <a:latin typeface="Arial" charset="0"/>
                <a:ea typeface="ＭＳ Ｐゴシック" pitchFamily="-111" charset="-128"/>
              </a:defRPr>
            </a:lvl3pPr>
            <a:lvl4pPr marL="1558453" indent="-222636" eaLnBrk="0" hangingPunct="0">
              <a:defRPr>
                <a:solidFill>
                  <a:schemeClr val="tx1"/>
                </a:solidFill>
                <a:latin typeface="Arial" charset="0"/>
                <a:ea typeface="ＭＳ Ｐゴシック" pitchFamily="-111" charset="-128"/>
              </a:defRPr>
            </a:lvl4pPr>
            <a:lvl5pPr marL="2003725" indent="-222636" eaLnBrk="0" hangingPunct="0">
              <a:defRPr>
                <a:solidFill>
                  <a:schemeClr val="tx1"/>
                </a:solidFill>
                <a:latin typeface="Arial" charset="0"/>
                <a:ea typeface="ＭＳ Ｐゴシック" pitchFamily="-111" charset="-128"/>
              </a:defRPr>
            </a:lvl5pPr>
            <a:lvl6pPr marL="2448996" indent="-222636" eaLnBrk="0" fontAlgn="base" hangingPunct="0">
              <a:spcBef>
                <a:spcPct val="0"/>
              </a:spcBef>
              <a:spcAft>
                <a:spcPct val="0"/>
              </a:spcAft>
              <a:defRPr>
                <a:solidFill>
                  <a:schemeClr val="tx1"/>
                </a:solidFill>
                <a:latin typeface="Arial" charset="0"/>
                <a:ea typeface="ＭＳ Ｐゴシック" pitchFamily="-111" charset="-128"/>
              </a:defRPr>
            </a:lvl6pPr>
            <a:lvl7pPr marL="2894270" indent="-222636" eaLnBrk="0" fontAlgn="base" hangingPunct="0">
              <a:spcBef>
                <a:spcPct val="0"/>
              </a:spcBef>
              <a:spcAft>
                <a:spcPct val="0"/>
              </a:spcAft>
              <a:defRPr>
                <a:solidFill>
                  <a:schemeClr val="tx1"/>
                </a:solidFill>
                <a:latin typeface="Arial" charset="0"/>
                <a:ea typeface="ＭＳ Ｐゴシック" pitchFamily="-111" charset="-128"/>
              </a:defRPr>
            </a:lvl7pPr>
            <a:lvl8pPr marL="3339541" indent="-222636" eaLnBrk="0" fontAlgn="base" hangingPunct="0">
              <a:spcBef>
                <a:spcPct val="0"/>
              </a:spcBef>
              <a:spcAft>
                <a:spcPct val="0"/>
              </a:spcAft>
              <a:defRPr>
                <a:solidFill>
                  <a:schemeClr val="tx1"/>
                </a:solidFill>
                <a:latin typeface="Arial" charset="0"/>
                <a:ea typeface="ＭＳ Ｐゴシック" pitchFamily="-111" charset="-128"/>
              </a:defRPr>
            </a:lvl8pPr>
            <a:lvl9pPr marL="3784813" indent="-222636" eaLnBrk="0" fontAlgn="base" hangingPunct="0">
              <a:spcBef>
                <a:spcPct val="0"/>
              </a:spcBef>
              <a:spcAft>
                <a:spcPct val="0"/>
              </a:spcAft>
              <a:defRPr>
                <a:solidFill>
                  <a:schemeClr val="tx1"/>
                </a:solidFill>
                <a:latin typeface="Arial" charset="0"/>
                <a:ea typeface="ＭＳ Ｐゴシック" pitchFamily="-111" charset="-128"/>
              </a:defRPr>
            </a:lvl9pPr>
          </a:lstStyle>
          <a:p>
            <a:pPr eaLnBrk="1" hangingPunct="1"/>
            <a:fld id="{37707775-AC08-4B5C-B12D-FD033219B670}" type="slidenum">
              <a:rPr lang="en-US">
                <a:latin typeface="Calibri" pitchFamily="-111" charset="0"/>
              </a:rPr>
              <a:pPr eaLnBrk="1" hangingPunct="1"/>
              <a:t>4</a:t>
            </a:fld>
            <a:endParaRPr lang="en-US">
              <a:latin typeface="Calibri" pitchFamily="-111" charset="0"/>
            </a:endParaRPr>
          </a:p>
        </p:txBody>
      </p:sp>
      <p:sp>
        <p:nvSpPr>
          <p:cNvPr id="8294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294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grade 7, there </a:t>
            </a:r>
            <a:r>
              <a:rPr lang="en-US" sz="1200" kern="1200" dirty="0" smtClean="0">
                <a:solidFill>
                  <a:schemeClr val="tx1"/>
                </a:solidFill>
                <a:effectLst/>
                <a:latin typeface="+mn-lt"/>
                <a:ea typeface="+mn-ea"/>
                <a:cs typeface="+mn-cs"/>
              </a:rPr>
              <a:t>are nine assessment targets</a:t>
            </a:r>
            <a:r>
              <a:rPr lang="en-US" sz="1200" kern="1200" baseline="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first target is classified under the Ratios and Proportional Relationships domain.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One target falls within the Number System domain.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Two targets are specified for Expressions and Equations.</a:t>
            </a:r>
          </a:p>
          <a:p>
            <a:endParaRPr lang="en-US" dirty="0"/>
          </a:p>
        </p:txBody>
      </p:sp>
      <p:sp>
        <p:nvSpPr>
          <p:cNvPr id="4" name="Slide Number Placeholder 3"/>
          <p:cNvSpPr>
            <a:spLocks noGrp="1"/>
          </p:cNvSpPr>
          <p:nvPr>
            <p:ph type="sldNum" sz="quarter" idx="10"/>
          </p:nvPr>
        </p:nvSpPr>
        <p:spPr/>
        <p:txBody>
          <a:bodyPr/>
          <a:lstStyle/>
          <a:p>
            <a:fld id="{0263E34C-58B9-C244-A8B0-647CCC064057}" type="slidenum">
              <a:rPr lang="en-US" smtClean="0"/>
              <a:pPr/>
              <a:t>19</a:t>
            </a:fld>
            <a:endParaRPr lang="en-US"/>
          </a:p>
        </p:txBody>
      </p:sp>
    </p:spTree>
    <p:extLst>
      <p:ext uri="{BB962C8B-B14F-4D97-AF65-F5344CB8AC3E}">
        <p14:creationId xmlns:p14="http://schemas.microsoft.com/office/powerpoint/2010/main" val="1668912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grade 8, there </a:t>
            </a:r>
            <a:r>
              <a:rPr lang="en-US" sz="1200" kern="1200" dirty="0" smtClean="0">
                <a:solidFill>
                  <a:schemeClr val="tx1"/>
                </a:solidFill>
                <a:effectLst/>
                <a:latin typeface="+mn-lt"/>
                <a:ea typeface="+mn-ea"/>
                <a:cs typeface="+mn-cs"/>
              </a:rPr>
              <a:t>are ten assessment targets</a:t>
            </a:r>
            <a:r>
              <a:rPr lang="en-US" sz="1200" kern="1200" baseline="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first target is classified under the Number Systems domain.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Three targets fall within Expressions and Equations.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Two targets are specified for Functions.</a:t>
            </a:r>
          </a:p>
          <a:p>
            <a:endParaRPr lang="en-US" dirty="0"/>
          </a:p>
        </p:txBody>
      </p:sp>
      <p:sp>
        <p:nvSpPr>
          <p:cNvPr id="4" name="Slide Number Placeholder 3"/>
          <p:cNvSpPr>
            <a:spLocks noGrp="1"/>
          </p:cNvSpPr>
          <p:nvPr>
            <p:ph type="sldNum" sz="quarter" idx="10"/>
          </p:nvPr>
        </p:nvSpPr>
        <p:spPr/>
        <p:txBody>
          <a:bodyPr/>
          <a:lstStyle/>
          <a:p>
            <a:fld id="{0263E34C-58B9-C244-A8B0-647CCC064057}" type="slidenum">
              <a:rPr lang="en-US" smtClean="0"/>
              <a:pPr/>
              <a:t>20</a:t>
            </a:fld>
            <a:endParaRPr lang="en-US"/>
          </a:p>
        </p:txBody>
      </p:sp>
    </p:spTree>
    <p:extLst>
      <p:ext uri="{BB962C8B-B14F-4D97-AF65-F5344CB8AC3E}">
        <p14:creationId xmlns:p14="http://schemas.microsoft.com/office/powerpoint/2010/main" val="1668912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Finally, for</a:t>
            </a:r>
            <a:r>
              <a:rPr lang="en-US" sz="1200" kern="1200" baseline="0" dirty="0" smtClean="0">
                <a:solidFill>
                  <a:schemeClr val="tx1"/>
                </a:solidFill>
                <a:effectLst/>
                <a:latin typeface="+mn-lt"/>
                <a:ea typeface="+mn-ea"/>
                <a:cs typeface="+mn-cs"/>
              </a:rPr>
              <a:t> grade 11, there </a:t>
            </a:r>
            <a:r>
              <a:rPr lang="en-US" sz="1200" kern="1200" dirty="0" smtClean="0">
                <a:solidFill>
                  <a:schemeClr val="tx1"/>
                </a:solidFill>
                <a:effectLst/>
                <a:latin typeface="+mn-lt"/>
                <a:ea typeface="+mn-ea"/>
                <a:cs typeface="+mn-cs"/>
              </a:rPr>
              <a:t>are sixteen assessment targets</a:t>
            </a:r>
            <a:r>
              <a:rPr lang="en-US" sz="1200" kern="1200" baseline="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first three targets are classified under the Number and Quantity conceptual category.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Seven targets fall within Algebra.</a:t>
            </a:r>
          </a:p>
          <a:p>
            <a:endParaRPr lang="en-US" dirty="0"/>
          </a:p>
        </p:txBody>
      </p:sp>
      <p:sp>
        <p:nvSpPr>
          <p:cNvPr id="4" name="Slide Number Placeholder 3"/>
          <p:cNvSpPr>
            <a:spLocks noGrp="1"/>
          </p:cNvSpPr>
          <p:nvPr>
            <p:ph type="sldNum" sz="quarter" idx="10"/>
          </p:nvPr>
        </p:nvSpPr>
        <p:spPr/>
        <p:txBody>
          <a:bodyPr/>
          <a:lstStyle/>
          <a:p>
            <a:fld id="{0263E34C-58B9-C244-A8B0-647CCC064057}" type="slidenum">
              <a:rPr lang="en-US" smtClean="0"/>
              <a:pPr/>
              <a:t>21</a:t>
            </a:fld>
            <a:endParaRPr lang="en-US"/>
          </a:p>
        </p:txBody>
      </p:sp>
    </p:spTree>
    <p:extLst>
      <p:ext uri="{BB962C8B-B14F-4D97-AF65-F5344CB8AC3E}">
        <p14:creationId xmlns:p14="http://schemas.microsoft.com/office/powerpoint/2010/main" val="1668912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For the Functions conceptual category, there are four targets specified.</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There is one target specified for Geometry.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Finally, there is one target specified for Statistics and Probability.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Participants should spend time reviewing the assessment targets for the grade levels for which they will be developing or reviewing items and tasks.</a:t>
            </a:r>
          </a:p>
          <a:p>
            <a:endParaRPr lang="en-US" dirty="0"/>
          </a:p>
        </p:txBody>
      </p:sp>
      <p:sp>
        <p:nvSpPr>
          <p:cNvPr id="4" name="Slide Number Placeholder 3"/>
          <p:cNvSpPr>
            <a:spLocks noGrp="1"/>
          </p:cNvSpPr>
          <p:nvPr>
            <p:ph type="sldNum" sz="quarter" idx="10"/>
          </p:nvPr>
        </p:nvSpPr>
        <p:spPr/>
        <p:txBody>
          <a:bodyPr/>
          <a:lstStyle/>
          <a:p>
            <a:fld id="{0263E34C-58B9-C244-A8B0-647CCC064057}" type="slidenum">
              <a:rPr lang="en-US" smtClean="0"/>
              <a:pPr/>
              <a:t>22</a:t>
            </a:fld>
            <a:endParaRPr lang="en-US"/>
          </a:p>
        </p:txBody>
      </p:sp>
    </p:spTree>
    <p:extLst>
      <p:ext uri="{BB962C8B-B14F-4D97-AF65-F5344CB8AC3E}">
        <p14:creationId xmlns:p14="http://schemas.microsoft.com/office/powerpoint/2010/main" val="1668912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A6277EF-898C-4B1F-B601-69F346927B86}" type="datetimeFigureOut">
              <a:rPr lang="en-US" smtClean="0"/>
              <a:t>1/24/2013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3E15C6A-01DB-448C-B9FD-134C284E39D7}"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6277EF-898C-4B1F-B601-69F346927B86}"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6277EF-898C-4B1F-B601-69F346927B86}"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6277EF-898C-4B1F-B601-69F346927B86}"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6277EF-898C-4B1F-B601-69F346927B86}"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3E15C6A-01DB-448C-B9FD-134C284E39D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6277EF-898C-4B1F-B601-69F346927B86}"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A6277EF-898C-4B1F-B601-69F346927B86}" type="datetimeFigureOut">
              <a:rPr lang="en-US" smtClean="0"/>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6277EF-898C-4B1F-B601-69F346927B86}" type="datetimeFigureOut">
              <a:rPr lang="en-US" smtClean="0"/>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6277EF-898C-4B1F-B601-69F346927B86}" type="datetimeFigureOut">
              <a:rPr lang="en-US" smtClean="0"/>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6277EF-898C-4B1F-B601-69F346927B86}"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6277EF-898C-4B1F-B601-69F346927B86}"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15C6A-01DB-448C-B9FD-134C284E39D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6277EF-898C-4B1F-B601-69F346927B86}" type="datetimeFigureOut">
              <a:rPr lang="en-US" smtClean="0"/>
              <a:t>1/24/2013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3E15C6A-01DB-448C-B9FD-134C284E39D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0" dirty="0">
                <a:effectLst/>
              </a:rPr>
              <a:t> </a:t>
            </a:r>
            <a:r>
              <a:rPr lang="en-US" dirty="0"/>
              <a:t>The Vision of the Common Core</a:t>
            </a:r>
            <a:br>
              <a:rPr lang="en-US" dirty="0"/>
            </a:br>
            <a:r>
              <a:rPr lang="en-US" dirty="0"/>
              <a:t>Changing Beliefs, Transforming Practice</a:t>
            </a:r>
          </a:p>
        </p:txBody>
      </p:sp>
      <p:sp>
        <p:nvSpPr>
          <p:cNvPr id="3" name="Subtitle 2"/>
          <p:cNvSpPr>
            <a:spLocks noGrp="1"/>
          </p:cNvSpPr>
          <p:nvPr>
            <p:ph type="subTitle" idx="1"/>
          </p:nvPr>
        </p:nvSpPr>
        <p:spPr>
          <a:xfrm>
            <a:off x="1371600" y="4038600"/>
            <a:ext cx="6400800" cy="1752600"/>
          </a:xfrm>
        </p:spPr>
        <p:txBody>
          <a:bodyPr>
            <a:normAutofit/>
          </a:bodyPr>
          <a:lstStyle/>
          <a:p>
            <a:r>
              <a:rPr lang="en-US" dirty="0" smtClean="0"/>
              <a:t>UCDMP Saturday Series</a:t>
            </a:r>
          </a:p>
          <a:p>
            <a:r>
              <a:rPr lang="en-US" dirty="0" smtClean="0"/>
              <a:t>Secondary Session 3</a:t>
            </a:r>
          </a:p>
          <a:p>
            <a:r>
              <a:rPr lang="en-US" dirty="0" smtClean="0"/>
              <a:t>January 26, 2013</a:t>
            </a:r>
            <a:endParaRPr lang="en-US" dirty="0"/>
          </a:p>
        </p:txBody>
      </p:sp>
    </p:spTree>
    <p:extLst>
      <p:ext uri="{BB962C8B-B14F-4D97-AF65-F5344CB8AC3E}">
        <p14:creationId xmlns:p14="http://schemas.microsoft.com/office/powerpoint/2010/main" val="1973492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SMP 4: Modeling</a:t>
            </a:r>
          </a:p>
        </p:txBody>
      </p:sp>
      <p:sp>
        <p:nvSpPr>
          <p:cNvPr id="3" name="Content Placeholder 2"/>
          <p:cNvSpPr>
            <a:spLocks noGrp="1"/>
          </p:cNvSpPr>
          <p:nvPr>
            <p:ph idx="1"/>
          </p:nvPr>
        </p:nvSpPr>
        <p:spPr/>
        <p:txBody>
          <a:bodyPr>
            <a:normAutofit/>
          </a:bodyPr>
          <a:lstStyle/>
          <a:p>
            <a:r>
              <a:rPr lang="en-US" sz="3600" dirty="0" smtClean="0"/>
              <a:t>One of the Break-Out sessions this afternoon will look further into Modeling</a:t>
            </a:r>
            <a:endParaRPr lang="en-US" sz="3600" dirty="0"/>
          </a:p>
        </p:txBody>
      </p:sp>
    </p:spTree>
    <p:extLst>
      <p:ext uri="{BB962C8B-B14F-4D97-AF65-F5344CB8AC3E}">
        <p14:creationId xmlns:p14="http://schemas.microsoft.com/office/powerpoint/2010/main" val="1156393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SMP5: Use Appropriate Tools Strategically</a:t>
            </a:r>
            <a:endParaRPr lang="en-US" dirty="0"/>
          </a:p>
        </p:txBody>
      </p:sp>
      <p:sp>
        <p:nvSpPr>
          <p:cNvPr id="3" name="Content Placeholder 2"/>
          <p:cNvSpPr>
            <a:spLocks noGrp="1"/>
          </p:cNvSpPr>
          <p:nvPr>
            <p:ph idx="1"/>
          </p:nvPr>
        </p:nvSpPr>
        <p:spPr/>
        <p:txBody>
          <a:bodyPr/>
          <a:lstStyle/>
          <a:p>
            <a:r>
              <a:rPr lang="en-US" dirty="0"/>
              <a:t>Mathematically proficient students consider the available tools when solving a mathematical problem. These tools might include pencil and paper, concrete models, a ruler, a protractor, a calculator, a spreadsheet, a computer algebra system, a statistical package, or dynamic geometry </a:t>
            </a:r>
            <a:r>
              <a:rPr lang="en-US" dirty="0" smtClean="0"/>
              <a:t>software.</a:t>
            </a:r>
            <a:endParaRPr lang="en-US" dirty="0"/>
          </a:p>
        </p:txBody>
      </p:sp>
    </p:spTree>
    <p:extLst>
      <p:ext uri="{BB962C8B-B14F-4D97-AF65-F5344CB8AC3E}">
        <p14:creationId xmlns:p14="http://schemas.microsoft.com/office/powerpoint/2010/main" val="3615280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SMP5: Use Appropriate Tools Strategically</a:t>
            </a:r>
          </a:p>
        </p:txBody>
      </p:sp>
      <p:sp>
        <p:nvSpPr>
          <p:cNvPr id="3" name="Content Placeholder 2"/>
          <p:cNvSpPr>
            <a:spLocks noGrp="1"/>
          </p:cNvSpPr>
          <p:nvPr>
            <p:ph idx="1"/>
          </p:nvPr>
        </p:nvSpPr>
        <p:spPr/>
        <p:txBody>
          <a:bodyPr>
            <a:normAutofit/>
          </a:bodyPr>
          <a:lstStyle/>
          <a:p>
            <a:r>
              <a:rPr lang="en-US" dirty="0"/>
              <a:t>Proficient students are sufficiently familiar with tools appropriate for their grade or course to make sound decisions about when each of these tools might be helpful, recognizing both the insight to be gained and their limitations</a:t>
            </a:r>
            <a:r>
              <a:rPr lang="en-US" dirty="0" smtClean="0"/>
              <a:t>.</a:t>
            </a:r>
            <a:endParaRPr lang="en-US" dirty="0"/>
          </a:p>
        </p:txBody>
      </p:sp>
    </p:spTree>
    <p:extLst>
      <p:ext uri="{BB962C8B-B14F-4D97-AF65-F5344CB8AC3E}">
        <p14:creationId xmlns:p14="http://schemas.microsoft.com/office/powerpoint/2010/main" val="3011615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SMP5: Use Appropriate Tools Strategically</a:t>
            </a:r>
          </a:p>
        </p:txBody>
      </p:sp>
      <p:sp>
        <p:nvSpPr>
          <p:cNvPr id="3" name="Content Placeholder 2"/>
          <p:cNvSpPr>
            <a:spLocks noGrp="1"/>
          </p:cNvSpPr>
          <p:nvPr>
            <p:ph idx="1"/>
          </p:nvPr>
        </p:nvSpPr>
        <p:spPr/>
        <p:txBody>
          <a:bodyPr>
            <a:normAutofit lnSpcReduction="10000"/>
          </a:bodyPr>
          <a:lstStyle/>
          <a:p>
            <a:r>
              <a:rPr lang="en-US" dirty="0"/>
              <a:t>For example, mathematically proficient high school students analyze graphs of functions and solutions generated using a graphing calculator. They detect possible errors by strategically using estimation and other mathematical knowledge. When making mathematical models, they know that technology can enable them to visualize the results of varying assumptions, explore consequences, and compare predictions with data. </a:t>
            </a:r>
          </a:p>
        </p:txBody>
      </p:sp>
    </p:spTree>
    <p:extLst>
      <p:ext uri="{BB962C8B-B14F-4D97-AF65-F5344CB8AC3E}">
        <p14:creationId xmlns:p14="http://schemas.microsoft.com/office/powerpoint/2010/main" val="2483906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SMP5: Use Appropriate Tools Strategically</a:t>
            </a:r>
          </a:p>
        </p:txBody>
      </p:sp>
      <p:sp>
        <p:nvSpPr>
          <p:cNvPr id="3" name="Content Placeholder 2"/>
          <p:cNvSpPr>
            <a:spLocks noGrp="1"/>
          </p:cNvSpPr>
          <p:nvPr>
            <p:ph idx="1"/>
          </p:nvPr>
        </p:nvSpPr>
        <p:spPr/>
        <p:txBody>
          <a:bodyPr>
            <a:normAutofit/>
          </a:bodyPr>
          <a:lstStyle/>
          <a:p>
            <a:r>
              <a:rPr lang="en-US" dirty="0" smtClean="0"/>
              <a:t>Mathematically </a:t>
            </a:r>
            <a:r>
              <a:rPr lang="en-US" dirty="0"/>
              <a:t>proficient students at various grade levels are able to identify relevant external mathematical resources, such as digital content located on a website, and use them to pose or solve problems. They are able to use technological tools to explore and deepen their understanding of concepts.</a:t>
            </a:r>
          </a:p>
          <a:p>
            <a:endParaRPr lang="en-US" dirty="0"/>
          </a:p>
        </p:txBody>
      </p:sp>
    </p:spTree>
    <p:extLst>
      <p:ext uri="{BB962C8B-B14F-4D97-AF65-F5344CB8AC3E}">
        <p14:creationId xmlns:p14="http://schemas.microsoft.com/office/powerpoint/2010/main" val="4137414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a:t>
            </a:r>
            <a:r>
              <a:rPr lang="en-US" dirty="0"/>
              <a:t>Appropriate Tools Strategically</a:t>
            </a:r>
          </a:p>
        </p:txBody>
      </p:sp>
      <p:sp>
        <p:nvSpPr>
          <p:cNvPr id="3" name="Content Placeholder 2"/>
          <p:cNvSpPr>
            <a:spLocks noGrp="1"/>
          </p:cNvSpPr>
          <p:nvPr>
            <p:ph idx="1"/>
          </p:nvPr>
        </p:nvSpPr>
        <p:spPr/>
        <p:txBody>
          <a:bodyPr>
            <a:normAutofit lnSpcReduction="10000"/>
          </a:bodyPr>
          <a:lstStyle/>
          <a:p>
            <a:pPr marL="137160" indent="0">
              <a:buNone/>
            </a:pPr>
            <a:r>
              <a:rPr lang="en-US" dirty="0" smtClean="0"/>
              <a:t>From Appendix A:</a:t>
            </a:r>
          </a:p>
          <a:p>
            <a:pPr marL="137160" indent="0">
              <a:buNone/>
            </a:pPr>
            <a:r>
              <a:rPr lang="en-US" dirty="0" smtClean="0"/>
              <a:t>Strategic </a:t>
            </a:r>
            <a:r>
              <a:rPr lang="en-US" dirty="0"/>
              <a:t>use of technology is expected in all work. This may include employing technological tools to assist </a:t>
            </a:r>
            <a:r>
              <a:rPr lang="en-US" dirty="0" smtClean="0"/>
              <a:t>students in </a:t>
            </a:r>
            <a:r>
              <a:rPr lang="en-US" u="sng" dirty="0"/>
              <a:t>forming and testing conjectures</a:t>
            </a:r>
            <a:r>
              <a:rPr lang="en-US" dirty="0"/>
              <a:t>, </a:t>
            </a:r>
            <a:r>
              <a:rPr lang="en-US" u="sng" dirty="0"/>
              <a:t>creating graphs and data displays</a:t>
            </a:r>
            <a:r>
              <a:rPr lang="en-US" dirty="0"/>
              <a:t> and </a:t>
            </a:r>
            <a:r>
              <a:rPr lang="en-US" u="sng" dirty="0"/>
              <a:t>determining and assessing lines of fit</a:t>
            </a:r>
            <a:r>
              <a:rPr lang="en-US" dirty="0"/>
              <a:t> </a:t>
            </a:r>
            <a:r>
              <a:rPr lang="en-US" dirty="0" smtClean="0"/>
              <a:t>for data</a:t>
            </a:r>
            <a:r>
              <a:rPr lang="en-US" dirty="0"/>
              <a:t>. </a:t>
            </a:r>
            <a:r>
              <a:rPr lang="en-US" u="sng" dirty="0"/>
              <a:t>Geometric constructions</a:t>
            </a:r>
            <a:r>
              <a:rPr lang="en-US" dirty="0"/>
              <a:t> may also be performed using geometric software as well as </a:t>
            </a:r>
            <a:r>
              <a:rPr lang="en-US" u="sng" dirty="0"/>
              <a:t>classical tools and </a:t>
            </a:r>
            <a:r>
              <a:rPr lang="en-US" u="sng" dirty="0" smtClean="0"/>
              <a:t>technology</a:t>
            </a:r>
            <a:r>
              <a:rPr lang="en-US" dirty="0" smtClean="0"/>
              <a:t> may </a:t>
            </a:r>
            <a:r>
              <a:rPr lang="en-US" dirty="0"/>
              <a:t>aid three-dimensional visualization. Testing with and without technological tools is recommended</a:t>
            </a:r>
            <a:r>
              <a:rPr lang="en-US" dirty="0" smtClean="0"/>
              <a:t>.</a:t>
            </a:r>
            <a:endParaRPr lang="en-US" dirty="0"/>
          </a:p>
        </p:txBody>
      </p:sp>
    </p:spTree>
    <p:extLst>
      <p:ext uri="{BB962C8B-B14F-4D97-AF65-F5344CB8AC3E}">
        <p14:creationId xmlns:p14="http://schemas.microsoft.com/office/powerpoint/2010/main" val="3674133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a:t>SMP5: Use Appropriate Tools Strategically</a:t>
            </a:r>
          </a:p>
        </p:txBody>
      </p:sp>
      <p:sp>
        <p:nvSpPr>
          <p:cNvPr id="3" name="Content Placeholder 2"/>
          <p:cNvSpPr>
            <a:spLocks noGrp="1"/>
          </p:cNvSpPr>
          <p:nvPr>
            <p:ph idx="1"/>
          </p:nvPr>
        </p:nvSpPr>
        <p:spPr/>
        <p:txBody>
          <a:bodyPr>
            <a:normAutofit/>
          </a:bodyPr>
          <a:lstStyle/>
          <a:p>
            <a:r>
              <a:rPr lang="en-US" sz="3600" dirty="0" smtClean="0"/>
              <a:t>Two of the Break-Out sessions this afternoon will look further into Using Tools</a:t>
            </a:r>
            <a:r>
              <a:rPr lang="en-US" sz="3600" dirty="0" smtClean="0"/>
              <a:t>.</a:t>
            </a:r>
          </a:p>
          <a:p>
            <a:endParaRPr lang="en-US" sz="3600" dirty="0"/>
          </a:p>
          <a:p>
            <a:endParaRPr lang="en-US" sz="3600" dirty="0" smtClean="0"/>
          </a:p>
          <a:p>
            <a:r>
              <a:rPr lang="en-US" sz="3600" dirty="0" smtClean="0"/>
              <a:t>Let’s take a 10 minute break. See you back here at ________</a:t>
            </a:r>
            <a:endParaRPr lang="en-US" sz="3600" dirty="0"/>
          </a:p>
        </p:txBody>
      </p:sp>
    </p:spTree>
    <p:extLst>
      <p:ext uri="{BB962C8B-B14F-4D97-AF65-F5344CB8AC3E}">
        <p14:creationId xmlns:p14="http://schemas.microsoft.com/office/powerpoint/2010/main" val="46732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9191596" cy="3011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3" name="TextBox 1"/>
          <p:cNvSpPr txBox="1">
            <a:spLocks noChangeArrowheads="1"/>
          </p:cNvSpPr>
          <p:nvPr/>
        </p:nvSpPr>
        <p:spPr bwMode="auto">
          <a:xfrm>
            <a:off x="685800" y="45072"/>
            <a:ext cx="815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4400" dirty="0"/>
              <a:t>K-8 Domains</a:t>
            </a:r>
          </a:p>
        </p:txBody>
      </p:sp>
      <p:pic>
        <p:nvPicPr>
          <p:cNvPr id="155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27" y="5343928"/>
            <a:ext cx="9191596" cy="51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a:spLocks noChangeArrowheads="1"/>
          </p:cNvSpPr>
          <p:nvPr/>
        </p:nvSpPr>
        <p:spPr bwMode="auto">
          <a:xfrm>
            <a:off x="504071" y="4292954"/>
            <a:ext cx="815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4400" dirty="0" smtClean="0"/>
              <a:t>High School Categories</a:t>
            </a:r>
            <a:endParaRPr lang="en-US" sz="4400" dirty="0"/>
          </a:p>
        </p:txBody>
      </p:sp>
      <p:sp>
        <p:nvSpPr>
          <p:cNvPr id="2" name="Oval 1"/>
          <p:cNvSpPr/>
          <p:nvPr/>
        </p:nvSpPr>
        <p:spPr>
          <a:xfrm>
            <a:off x="5791200" y="2438400"/>
            <a:ext cx="2971800" cy="381000"/>
          </a:xfrm>
          <a:prstGeom prst="ellipse">
            <a:avLst/>
          </a:prstGeom>
          <a:noFill/>
          <a:ln w="3810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cmpd="sng">
                <a:solidFill>
                  <a:schemeClr val="tx1"/>
                </a:solidFill>
              </a:ln>
            </a:endParaRPr>
          </a:p>
        </p:txBody>
      </p:sp>
      <p:sp>
        <p:nvSpPr>
          <p:cNvPr id="7" name="Oval 6"/>
          <p:cNvSpPr/>
          <p:nvPr/>
        </p:nvSpPr>
        <p:spPr>
          <a:xfrm>
            <a:off x="7543800" y="3048000"/>
            <a:ext cx="1600200" cy="533400"/>
          </a:xfrm>
          <a:prstGeom prst="ellipse">
            <a:avLst/>
          </a:prstGeom>
          <a:noFill/>
          <a:ln w="3810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cmpd="sng">
                <a:solidFill>
                  <a:schemeClr val="tx1"/>
                </a:solidFill>
              </a:ln>
            </a:endParaRPr>
          </a:p>
        </p:txBody>
      </p:sp>
      <p:sp>
        <p:nvSpPr>
          <p:cNvPr id="8" name="Oval 7"/>
          <p:cNvSpPr/>
          <p:nvPr/>
        </p:nvSpPr>
        <p:spPr>
          <a:xfrm>
            <a:off x="2209800" y="5334000"/>
            <a:ext cx="2743200" cy="533400"/>
          </a:xfrm>
          <a:prstGeom prst="ellipse">
            <a:avLst/>
          </a:prstGeom>
          <a:noFill/>
          <a:ln w="3810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cmpd="sng">
                <a:solidFill>
                  <a:schemeClr val="tx1"/>
                </a:solidFill>
              </a:ln>
            </a:endParaRPr>
          </a:p>
        </p:txBody>
      </p:sp>
    </p:spTree>
    <p:extLst>
      <p:ext uri="{BB962C8B-B14F-4D97-AF65-F5344CB8AC3E}">
        <p14:creationId xmlns:p14="http://schemas.microsoft.com/office/powerpoint/2010/main" val="1709718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Algebra and Algebraic Thinking in the CCSS-M Grades 6-</a:t>
            </a:r>
            <a:r>
              <a:rPr lang="en-US" dirty="0" smtClean="0">
                <a:effectLst/>
              </a:rPr>
              <a:t>12</a:t>
            </a:r>
            <a:endParaRPr lang="en-US" dirty="0"/>
          </a:p>
        </p:txBody>
      </p:sp>
      <p:sp>
        <p:nvSpPr>
          <p:cNvPr id="3" name="Content Placeholder 2"/>
          <p:cNvSpPr>
            <a:spLocks noGrp="1"/>
          </p:cNvSpPr>
          <p:nvPr>
            <p:ph idx="1"/>
          </p:nvPr>
        </p:nvSpPr>
        <p:spPr/>
        <p:txBody>
          <a:bodyPr/>
          <a:lstStyle/>
          <a:p>
            <a:r>
              <a:rPr lang="en-US" dirty="0" smtClean="0"/>
              <a:t>Take a look at the document: </a:t>
            </a:r>
            <a:r>
              <a:rPr lang="en-US" dirty="0"/>
              <a:t>Algebra and Algebraic Thinking in the CCSS-M Grades 6-12</a:t>
            </a:r>
          </a:p>
          <a:p>
            <a:r>
              <a:rPr lang="en-US" dirty="0" smtClean="0"/>
              <a:t>Create a map depicting a students “Algebraic Journey” from 6</a:t>
            </a:r>
            <a:r>
              <a:rPr lang="en-US" baseline="30000" dirty="0" smtClean="0"/>
              <a:t>th</a:t>
            </a:r>
            <a:r>
              <a:rPr lang="en-US" dirty="0" smtClean="0"/>
              <a:t> grade through High School.</a:t>
            </a:r>
          </a:p>
          <a:p>
            <a:pPr lvl="1"/>
            <a:r>
              <a:rPr lang="en-US" dirty="0" smtClean="0"/>
              <a:t>Where do they begin? </a:t>
            </a:r>
          </a:p>
          <a:p>
            <a:pPr lvl="1"/>
            <a:r>
              <a:rPr lang="en-US" dirty="0" smtClean="0"/>
              <a:t>What is their destination? </a:t>
            </a:r>
          </a:p>
          <a:p>
            <a:pPr lvl="1"/>
            <a:r>
              <a:rPr lang="en-US" dirty="0" smtClean="0"/>
              <a:t>What are some of the important </a:t>
            </a:r>
            <a:r>
              <a:rPr lang="en-US" b="1" dirty="0" smtClean="0"/>
              <a:t>“must-sees”</a:t>
            </a:r>
            <a:r>
              <a:rPr lang="en-US" dirty="0" smtClean="0"/>
              <a:t> along the way?</a:t>
            </a:r>
            <a:endParaRPr lang="en-US" dirty="0"/>
          </a:p>
        </p:txBody>
      </p:sp>
    </p:spTree>
    <p:extLst>
      <p:ext uri="{BB962C8B-B14F-4D97-AF65-F5344CB8AC3E}">
        <p14:creationId xmlns:p14="http://schemas.microsoft.com/office/powerpoint/2010/main" val="85374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Claim 1 Assessment Targets Algebra and Algebraic Thinking</a:t>
            </a:r>
            <a:br>
              <a:rPr lang="en-US" dirty="0" smtClean="0"/>
            </a:br>
            <a:endParaRPr lang="en-US" dirty="0"/>
          </a:p>
        </p:txBody>
      </p:sp>
      <p:sp>
        <p:nvSpPr>
          <p:cNvPr id="3" name="Content Placeholder 2"/>
          <p:cNvSpPr>
            <a:spLocks noGrp="1"/>
          </p:cNvSpPr>
          <p:nvPr>
            <p:ph idx="1"/>
          </p:nvPr>
        </p:nvSpPr>
        <p:spPr>
          <a:xfrm>
            <a:off x="457200" y="1459072"/>
            <a:ext cx="8382000" cy="5398928"/>
          </a:xfrm>
        </p:spPr>
        <p:txBody>
          <a:bodyPr>
            <a:normAutofit lnSpcReduction="10000"/>
          </a:bodyPr>
          <a:lstStyle/>
          <a:p>
            <a:pPr marL="0" indent="0" algn="ctr">
              <a:spcBef>
                <a:spcPts val="1200"/>
              </a:spcBef>
              <a:spcAft>
                <a:spcPts val="500"/>
              </a:spcAft>
              <a:buSzPct val="90000"/>
              <a:buNone/>
            </a:pPr>
            <a:r>
              <a:rPr lang="en-US" sz="2400" b="1" dirty="0" smtClean="0"/>
              <a:t>6</a:t>
            </a:r>
            <a:r>
              <a:rPr lang="en-US" sz="2400" b="1" baseline="30000" dirty="0" smtClean="0"/>
              <a:t>th</a:t>
            </a:r>
            <a:r>
              <a:rPr lang="en-US" sz="2400" b="1" dirty="0" smtClean="0"/>
              <a:t>: Expressions and Equations</a:t>
            </a:r>
            <a:endParaRPr lang="en-US" sz="2400" dirty="0" smtClean="0"/>
          </a:p>
          <a:p>
            <a:pPr>
              <a:spcBef>
                <a:spcPts val="1200"/>
              </a:spcBef>
              <a:buSzPct val="90000"/>
            </a:pPr>
            <a:r>
              <a:rPr lang="en-US" sz="2400" dirty="0" smtClean="0"/>
              <a:t>Apply and extend previous understandings of arithmetic to algebraic expressions. 	</a:t>
            </a:r>
          </a:p>
          <a:p>
            <a:pPr>
              <a:spcBef>
                <a:spcPts val="1200"/>
              </a:spcBef>
              <a:buSzPct val="90000"/>
            </a:pPr>
            <a:r>
              <a:rPr lang="en-US" sz="2400" dirty="0" smtClean="0"/>
              <a:t>Reason about and solve one-variable equations and inequalities. </a:t>
            </a:r>
          </a:p>
          <a:p>
            <a:pPr>
              <a:spcBef>
                <a:spcPts val="1200"/>
              </a:spcBef>
              <a:buSzPct val="90000"/>
            </a:pPr>
            <a:r>
              <a:rPr lang="en-US" sz="2400" dirty="0" smtClean="0"/>
              <a:t>Represent and analyze quantitative relationships between dependent and independent variables.</a:t>
            </a:r>
            <a:endParaRPr lang="en-US" sz="2400" b="1" dirty="0" smtClean="0"/>
          </a:p>
          <a:p>
            <a:pPr marL="0" indent="0" algn="ctr">
              <a:spcBef>
                <a:spcPts val="1200"/>
              </a:spcBef>
              <a:spcAft>
                <a:spcPts val="500"/>
              </a:spcAft>
              <a:buSzPct val="90000"/>
              <a:buNone/>
            </a:pPr>
            <a:r>
              <a:rPr lang="en-US" sz="2400" b="1" dirty="0" smtClean="0"/>
              <a:t>7</a:t>
            </a:r>
            <a:r>
              <a:rPr lang="en-US" sz="2400" b="1" baseline="30000" dirty="0" smtClean="0"/>
              <a:t>th</a:t>
            </a:r>
            <a:r>
              <a:rPr lang="en-US" sz="2400" b="1" dirty="0" smtClean="0"/>
              <a:t>: Expressions </a:t>
            </a:r>
            <a:r>
              <a:rPr lang="en-US" sz="2400" b="1" dirty="0"/>
              <a:t>and Equations</a:t>
            </a:r>
            <a:endParaRPr lang="en-US" sz="2400" dirty="0"/>
          </a:p>
          <a:p>
            <a:pPr>
              <a:spcBef>
                <a:spcPts val="1200"/>
              </a:spcBef>
              <a:buSzPct val="90000"/>
            </a:pPr>
            <a:r>
              <a:rPr lang="en-US" sz="2400" dirty="0"/>
              <a:t>Use properties of operations to generate equivalent </a:t>
            </a:r>
            <a:r>
              <a:rPr lang="en-US" sz="2400" dirty="0" smtClean="0"/>
              <a:t>expressions.</a:t>
            </a:r>
            <a:endParaRPr lang="en-US" sz="2400" dirty="0"/>
          </a:p>
          <a:p>
            <a:pPr>
              <a:spcBef>
                <a:spcPts val="1200"/>
              </a:spcBef>
              <a:buSzPct val="90000"/>
            </a:pPr>
            <a:r>
              <a:rPr lang="en-US" sz="2400" dirty="0"/>
              <a:t>Solve real-life and mathematical problems </a:t>
            </a:r>
            <a:r>
              <a:rPr lang="en-US" sz="2200" dirty="0"/>
              <a:t>using numerical and algebraic expressions and </a:t>
            </a:r>
            <a:r>
              <a:rPr lang="en-US" sz="2200" dirty="0" smtClean="0"/>
              <a:t>equations.</a:t>
            </a:r>
            <a:r>
              <a:rPr lang="en-US" sz="2200" dirty="0"/>
              <a:t>	</a:t>
            </a:r>
          </a:p>
          <a:p>
            <a:pPr>
              <a:spcBef>
                <a:spcPts val="0"/>
              </a:spcBef>
              <a:buSzPct val="90000"/>
              <a:buFont typeface="+mj-lt"/>
              <a:buAutoNum type="alphaUcPeriod" startAt="5"/>
            </a:pPr>
            <a:endParaRPr lang="en-US" sz="2400" dirty="0"/>
          </a:p>
          <a:p>
            <a:pPr marL="0" indent="0">
              <a:spcBef>
                <a:spcPts val="0"/>
              </a:spcBef>
              <a:buNone/>
            </a:pPr>
            <a:endParaRPr lang="en-US" sz="2000" dirty="0"/>
          </a:p>
        </p:txBody>
      </p:sp>
    </p:spTree>
    <p:custDataLst>
      <p:tags r:id="rId1"/>
    </p:custDataLst>
    <p:extLst>
      <p:ext uri="{BB962C8B-B14F-4D97-AF65-F5344CB8AC3E}">
        <p14:creationId xmlns:p14="http://schemas.microsoft.com/office/powerpoint/2010/main" val="22345188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An </a:t>
            </a:r>
            <a:r>
              <a:rPr lang="en-US" dirty="0"/>
              <a:t>Algebra </a:t>
            </a:r>
            <a:r>
              <a:rPr lang="en-US" dirty="0" smtClean="0"/>
              <a:t>Warm-Up</a:t>
            </a:r>
            <a:endParaRPr lang="en-US" dirty="0"/>
          </a:p>
          <a:p>
            <a:r>
              <a:rPr lang="en-US" dirty="0" smtClean="0"/>
              <a:t>Introduction </a:t>
            </a:r>
            <a:r>
              <a:rPr lang="en-US" dirty="0"/>
              <a:t>to the CCSS Standards for Mathematical Practice, SMP 4 and SMP </a:t>
            </a:r>
            <a:r>
              <a:rPr lang="en-US" dirty="0" smtClean="0"/>
              <a:t>5</a:t>
            </a:r>
          </a:p>
          <a:p>
            <a:r>
              <a:rPr lang="en-US" dirty="0" smtClean="0"/>
              <a:t>Algebra </a:t>
            </a:r>
            <a:r>
              <a:rPr lang="en-US" dirty="0"/>
              <a:t>and Algebraic Thinking in Secondary School  </a:t>
            </a:r>
            <a:endParaRPr lang="en-US" dirty="0" smtClean="0"/>
          </a:p>
          <a:p>
            <a:r>
              <a:rPr lang="en-US" dirty="0" smtClean="0"/>
              <a:t>Wiring </a:t>
            </a:r>
            <a:r>
              <a:rPr lang="en-US" dirty="0"/>
              <a:t>a </a:t>
            </a:r>
            <a:r>
              <a:rPr lang="en-US" dirty="0" smtClean="0"/>
              <a:t>Calendar</a:t>
            </a:r>
          </a:p>
          <a:p>
            <a:r>
              <a:rPr lang="en-US" dirty="0" smtClean="0"/>
              <a:t>Lunch</a:t>
            </a:r>
            <a:endParaRPr lang="en-US" dirty="0"/>
          </a:p>
          <a:p>
            <a:r>
              <a:rPr lang="en-US" dirty="0" smtClean="0"/>
              <a:t>Small Group Breakout sessions</a:t>
            </a:r>
          </a:p>
          <a:p>
            <a:r>
              <a:rPr lang="en-US" dirty="0" smtClean="0"/>
              <a:t>Feedback </a:t>
            </a:r>
            <a:r>
              <a:rPr lang="en-US" dirty="0"/>
              <a:t>and </a:t>
            </a:r>
            <a:r>
              <a:rPr lang="en-US" dirty="0" smtClean="0"/>
              <a:t>Reflection</a:t>
            </a:r>
            <a:endParaRPr lang="en-US" dirty="0"/>
          </a:p>
          <a:p>
            <a:endParaRPr lang="en-US" dirty="0"/>
          </a:p>
        </p:txBody>
      </p:sp>
    </p:spTree>
    <p:extLst>
      <p:ext uri="{BB962C8B-B14F-4D97-AF65-F5344CB8AC3E}">
        <p14:creationId xmlns:p14="http://schemas.microsoft.com/office/powerpoint/2010/main" val="2173101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3790"/>
            <a:ext cx="8229600" cy="5281810"/>
          </a:xfrm>
        </p:spPr>
        <p:txBody>
          <a:bodyPr>
            <a:normAutofit/>
          </a:bodyPr>
          <a:lstStyle/>
          <a:p>
            <a:pPr marL="0" indent="0" algn="ctr">
              <a:spcBef>
                <a:spcPts val="2000"/>
              </a:spcBef>
              <a:spcAft>
                <a:spcPts val="300"/>
              </a:spcAft>
              <a:buNone/>
            </a:pPr>
            <a:r>
              <a:rPr lang="en-US" sz="2200" dirty="0"/>
              <a:t>	</a:t>
            </a:r>
          </a:p>
          <a:p>
            <a:pPr marL="0" indent="0" algn="ctr">
              <a:spcBef>
                <a:spcPts val="1200"/>
              </a:spcBef>
              <a:spcAft>
                <a:spcPts val="300"/>
              </a:spcAft>
              <a:buSzPct val="90000"/>
              <a:buNone/>
            </a:pPr>
            <a:r>
              <a:rPr lang="en-US" sz="2400" b="1" dirty="0" smtClean="0"/>
              <a:t>8</a:t>
            </a:r>
            <a:r>
              <a:rPr lang="en-US" sz="2400" b="1" baseline="30000" dirty="0" smtClean="0"/>
              <a:t>th</a:t>
            </a:r>
            <a:r>
              <a:rPr lang="en-US" sz="2400" b="1" dirty="0" smtClean="0"/>
              <a:t>: Expressions </a:t>
            </a:r>
            <a:r>
              <a:rPr lang="en-US" sz="2400" b="1" dirty="0"/>
              <a:t>and Equations</a:t>
            </a:r>
            <a:endParaRPr lang="en-US" sz="2400" dirty="0"/>
          </a:p>
          <a:p>
            <a:pPr>
              <a:spcBef>
                <a:spcPts val="1200"/>
              </a:spcBef>
              <a:buSzPct val="90000"/>
            </a:pPr>
            <a:r>
              <a:rPr lang="en-US" sz="2400" dirty="0"/>
              <a:t>Work with radicals and integer exponents</a:t>
            </a:r>
            <a:r>
              <a:rPr lang="en-US" sz="2400" dirty="0" smtClean="0"/>
              <a:t>.</a:t>
            </a:r>
          </a:p>
          <a:p>
            <a:pPr>
              <a:spcBef>
                <a:spcPts val="1200"/>
              </a:spcBef>
              <a:buSzPct val="90000"/>
            </a:pPr>
            <a:r>
              <a:rPr lang="en-US" sz="2400" dirty="0" smtClean="0"/>
              <a:t>Understand </a:t>
            </a:r>
            <a:r>
              <a:rPr lang="en-US" sz="2400" dirty="0"/>
              <a:t>the connections between proportional relationships, lines, and linear equations. 	</a:t>
            </a:r>
          </a:p>
          <a:p>
            <a:pPr>
              <a:spcBef>
                <a:spcPts val="1200"/>
              </a:spcBef>
              <a:buSzPct val="90000"/>
            </a:pPr>
            <a:r>
              <a:rPr lang="en-US" sz="2400" dirty="0"/>
              <a:t>Analyze and solve linear equations and pairs of simultaneous linear equations. 	</a:t>
            </a:r>
            <a:endParaRPr lang="en-US" sz="2400" dirty="0" smtClean="0"/>
          </a:p>
          <a:p>
            <a:pPr marL="0" indent="0" algn="ctr">
              <a:spcBef>
                <a:spcPts val="1200"/>
              </a:spcBef>
              <a:spcAft>
                <a:spcPts val="300"/>
              </a:spcAft>
              <a:buSzPct val="90000"/>
              <a:buNone/>
            </a:pPr>
            <a:r>
              <a:rPr lang="en-US" sz="2400" b="1" dirty="0" smtClean="0"/>
              <a:t>8</a:t>
            </a:r>
            <a:r>
              <a:rPr lang="en-US" sz="2400" b="1" baseline="30000" dirty="0" smtClean="0"/>
              <a:t>th</a:t>
            </a:r>
            <a:r>
              <a:rPr lang="en-US" sz="2400" b="1" dirty="0" smtClean="0"/>
              <a:t>: Functions</a:t>
            </a:r>
            <a:endParaRPr lang="en-US" sz="2400" dirty="0" smtClean="0"/>
          </a:p>
          <a:p>
            <a:pPr>
              <a:spcBef>
                <a:spcPts val="1200"/>
              </a:spcBef>
              <a:buSzPct val="90000"/>
            </a:pPr>
            <a:r>
              <a:rPr lang="en-US" sz="2400" dirty="0" smtClean="0"/>
              <a:t>Define</a:t>
            </a:r>
            <a:r>
              <a:rPr lang="en-US" sz="2400" dirty="0"/>
              <a:t>, evaluate, and compare functions. 	</a:t>
            </a:r>
          </a:p>
          <a:p>
            <a:pPr>
              <a:spcBef>
                <a:spcPts val="1200"/>
              </a:spcBef>
              <a:buSzPct val="90000"/>
            </a:pPr>
            <a:r>
              <a:rPr lang="en-US" sz="2400" dirty="0"/>
              <a:t>Use functions to model relationships between quantities. 	</a:t>
            </a:r>
          </a:p>
        </p:txBody>
      </p:sp>
      <p:sp>
        <p:nvSpPr>
          <p:cNvPr id="6" name="Title 1"/>
          <p:cNvSpPr>
            <a:spLocks noGrp="1"/>
          </p:cNvSpPr>
          <p:nvPr>
            <p:ph type="title"/>
          </p:nvPr>
        </p:nvSpPr>
        <p:spPr/>
        <p:txBody>
          <a:bodyPr>
            <a:normAutofit fontScale="90000"/>
          </a:bodyPr>
          <a:lstStyle/>
          <a:p>
            <a:r>
              <a:rPr lang="en-US" dirty="0" smtClean="0"/>
              <a:t>Claim 1 Assessment Targets Algebra and Algebraic Thinking</a:t>
            </a:r>
            <a:endParaRPr lang="en-US" dirty="0"/>
          </a:p>
        </p:txBody>
      </p:sp>
    </p:spTree>
    <p:custDataLst>
      <p:tags r:id="rId1"/>
    </p:custDataLst>
    <p:extLst>
      <p:ext uri="{BB962C8B-B14F-4D97-AF65-F5344CB8AC3E}">
        <p14:creationId xmlns:p14="http://schemas.microsoft.com/office/powerpoint/2010/main" val="23827749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Claim 1 Assessment Targets Algebra and Algebraic Thinking</a:t>
            </a:r>
          </a:p>
        </p:txBody>
      </p:sp>
      <p:sp>
        <p:nvSpPr>
          <p:cNvPr id="3" name="Content Placeholder 2"/>
          <p:cNvSpPr>
            <a:spLocks noGrp="1"/>
          </p:cNvSpPr>
          <p:nvPr>
            <p:ph idx="1"/>
          </p:nvPr>
        </p:nvSpPr>
        <p:spPr>
          <a:xfrm>
            <a:off x="152400" y="1600200"/>
            <a:ext cx="8790948" cy="5434210"/>
          </a:xfrm>
        </p:spPr>
        <p:txBody>
          <a:bodyPr>
            <a:normAutofit fontScale="92500" lnSpcReduction="20000"/>
          </a:bodyPr>
          <a:lstStyle/>
          <a:p>
            <a:pPr marL="0" indent="0" algn="ctr">
              <a:spcBef>
                <a:spcPts val="2000"/>
              </a:spcBef>
              <a:spcAft>
                <a:spcPts val="500"/>
              </a:spcAft>
              <a:buNone/>
            </a:pPr>
            <a:r>
              <a:rPr lang="en-US" dirty="0"/>
              <a:t>	</a:t>
            </a:r>
            <a:r>
              <a:rPr lang="en-US" b="1" dirty="0" smtClean="0"/>
              <a:t>11</a:t>
            </a:r>
            <a:r>
              <a:rPr lang="en-US" b="1" baseline="30000" dirty="0" smtClean="0"/>
              <a:t>th</a:t>
            </a:r>
            <a:r>
              <a:rPr lang="en-US" b="1" dirty="0" smtClean="0"/>
              <a:t>: Algebra</a:t>
            </a:r>
            <a:endParaRPr lang="en-US" dirty="0"/>
          </a:p>
          <a:p>
            <a:pPr>
              <a:spcBef>
                <a:spcPts val="1200"/>
              </a:spcBef>
              <a:buSzPct val="90000"/>
            </a:pPr>
            <a:r>
              <a:rPr lang="en-US" dirty="0"/>
              <a:t>Interpret the structure of expressions. 	</a:t>
            </a:r>
          </a:p>
          <a:p>
            <a:pPr>
              <a:spcBef>
                <a:spcPts val="1200"/>
              </a:spcBef>
              <a:buSzPct val="90000"/>
            </a:pPr>
            <a:r>
              <a:rPr lang="en-US" dirty="0"/>
              <a:t>Write expressions in equivalent forms to solve problems. </a:t>
            </a:r>
          </a:p>
          <a:p>
            <a:pPr>
              <a:spcBef>
                <a:spcPts val="1200"/>
              </a:spcBef>
              <a:buSzPct val="90000"/>
            </a:pPr>
            <a:r>
              <a:rPr lang="en-US" dirty="0"/>
              <a:t>Perform arithmetic operations on polynomials. </a:t>
            </a:r>
            <a:endParaRPr lang="en-US" dirty="0" smtClean="0"/>
          </a:p>
          <a:p>
            <a:pPr>
              <a:spcBef>
                <a:spcPts val="1200"/>
              </a:spcBef>
              <a:buSzPct val="90000"/>
            </a:pPr>
            <a:r>
              <a:rPr lang="en-US" dirty="0"/>
              <a:t>Create equations that describe numbers or relationships. 	</a:t>
            </a:r>
          </a:p>
          <a:p>
            <a:pPr>
              <a:spcBef>
                <a:spcPts val="1200"/>
              </a:spcBef>
              <a:buSzPct val="90000"/>
            </a:pPr>
            <a:r>
              <a:rPr lang="en-US" dirty="0"/>
              <a:t>Understand solving equations as a process of reasoning and</a:t>
            </a:r>
            <a:r>
              <a:rPr lang="en-US" dirty="0" smtClean="0"/>
              <a:t> explain </a:t>
            </a:r>
            <a:r>
              <a:rPr lang="en-US" dirty="0"/>
              <a:t>the reasoning. 	</a:t>
            </a:r>
          </a:p>
          <a:p>
            <a:pPr>
              <a:spcBef>
                <a:spcPts val="1200"/>
              </a:spcBef>
              <a:buSzPct val="90000"/>
            </a:pPr>
            <a:r>
              <a:rPr lang="en-US" dirty="0"/>
              <a:t>Solve equations and inequalities in one variable. 	</a:t>
            </a:r>
          </a:p>
          <a:p>
            <a:pPr>
              <a:spcBef>
                <a:spcPts val="1200"/>
              </a:spcBef>
              <a:buSzPct val="90000"/>
            </a:pPr>
            <a:r>
              <a:rPr lang="en-US" dirty="0"/>
              <a:t>Represent and solve equations and inequalities</a:t>
            </a:r>
            <a:r>
              <a:rPr lang="en-US" dirty="0" smtClean="0"/>
              <a:t> </a:t>
            </a:r>
            <a:r>
              <a:rPr lang="en-US" dirty="0"/>
              <a:t/>
            </a:r>
            <a:br>
              <a:rPr lang="en-US" dirty="0"/>
            </a:br>
            <a:r>
              <a:rPr lang="en-US" dirty="0" smtClean="0"/>
              <a:t>graphically</a:t>
            </a:r>
            <a:r>
              <a:rPr lang="en-US" dirty="0"/>
              <a:t>. </a:t>
            </a:r>
            <a:r>
              <a:rPr lang="en-US" sz="2600" dirty="0"/>
              <a:t>	</a:t>
            </a:r>
          </a:p>
        </p:txBody>
      </p:sp>
    </p:spTree>
    <p:custDataLst>
      <p:tags r:id="rId1"/>
    </p:custDataLst>
    <p:extLst>
      <p:ext uri="{BB962C8B-B14F-4D97-AF65-F5344CB8AC3E}">
        <p14:creationId xmlns:p14="http://schemas.microsoft.com/office/powerpoint/2010/main" val="13233040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Claim 1 Assessment Targets Algebra and Algebraic Thinking</a:t>
            </a:r>
          </a:p>
        </p:txBody>
      </p:sp>
      <p:sp>
        <p:nvSpPr>
          <p:cNvPr id="3" name="Content Placeholder 2"/>
          <p:cNvSpPr>
            <a:spLocks noGrp="1"/>
          </p:cNvSpPr>
          <p:nvPr>
            <p:ph idx="1"/>
          </p:nvPr>
        </p:nvSpPr>
        <p:spPr>
          <a:xfrm>
            <a:off x="457200" y="1547277"/>
            <a:ext cx="8229600" cy="5015234"/>
          </a:xfrm>
        </p:spPr>
        <p:txBody>
          <a:bodyPr>
            <a:normAutofit/>
          </a:bodyPr>
          <a:lstStyle/>
          <a:p>
            <a:pPr marL="0" indent="0" algn="ctr">
              <a:spcBef>
                <a:spcPts val="1200"/>
              </a:spcBef>
              <a:spcAft>
                <a:spcPts val="500"/>
              </a:spcAft>
              <a:buSzPct val="90000"/>
              <a:buNone/>
            </a:pPr>
            <a:r>
              <a:rPr lang="en-US" sz="2800" b="1" dirty="0" smtClean="0"/>
              <a:t>11</a:t>
            </a:r>
            <a:r>
              <a:rPr lang="en-US" sz="2800" b="1" baseline="30000" dirty="0" smtClean="0"/>
              <a:t>th</a:t>
            </a:r>
            <a:r>
              <a:rPr lang="en-US" sz="2800" b="1" dirty="0" smtClean="0"/>
              <a:t>: Functions</a:t>
            </a:r>
            <a:endParaRPr lang="en-US" sz="2800" dirty="0"/>
          </a:p>
          <a:p>
            <a:pPr marL="514350" indent="-514350">
              <a:spcBef>
                <a:spcPts val="1200"/>
              </a:spcBef>
              <a:buSzPct val="90000"/>
            </a:pPr>
            <a:r>
              <a:rPr lang="en-US" sz="2600" dirty="0"/>
              <a:t>Understand the concept of a function and use function notation. 	</a:t>
            </a:r>
          </a:p>
          <a:p>
            <a:pPr marL="514350" indent="-514350">
              <a:spcBef>
                <a:spcPts val="1200"/>
              </a:spcBef>
              <a:buSzPct val="90000"/>
            </a:pPr>
            <a:r>
              <a:rPr lang="en-US" sz="2600" dirty="0"/>
              <a:t>Interpret functions that arise in applications in terms of a context. 	</a:t>
            </a:r>
          </a:p>
          <a:p>
            <a:pPr marL="514350" indent="-514350">
              <a:spcBef>
                <a:spcPts val="1200"/>
              </a:spcBef>
              <a:buSzPct val="90000"/>
            </a:pPr>
            <a:r>
              <a:rPr lang="en-US" sz="2600" dirty="0"/>
              <a:t>Analyze functions using different representations. </a:t>
            </a:r>
            <a:endParaRPr lang="en-US" sz="2600" dirty="0" smtClean="0"/>
          </a:p>
          <a:p>
            <a:pPr marL="514350" indent="-514350">
              <a:spcBef>
                <a:spcPts val="1200"/>
              </a:spcBef>
              <a:buSzPct val="90000"/>
            </a:pPr>
            <a:r>
              <a:rPr lang="en-US" sz="2600" dirty="0" smtClean="0"/>
              <a:t>Build </a:t>
            </a:r>
            <a:r>
              <a:rPr lang="en-US" sz="2600" dirty="0"/>
              <a:t>a function that models a relationship between two quantities. </a:t>
            </a:r>
            <a:r>
              <a:rPr lang="en-US" sz="2400" dirty="0"/>
              <a:t>	</a:t>
            </a:r>
          </a:p>
        </p:txBody>
      </p:sp>
    </p:spTree>
    <p:custDataLst>
      <p:tags r:id="rId1"/>
    </p:custDataLst>
    <p:extLst>
      <p:ext uri="{BB962C8B-B14F-4D97-AF65-F5344CB8AC3E}">
        <p14:creationId xmlns:p14="http://schemas.microsoft.com/office/powerpoint/2010/main" val="37786696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Wiring a Calendar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198583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Lunch</a:t>
            </a:r>
            <a:endParaRPr lang="en-US" dirty="0"/>
          </a:p>
        </p:txBody>
      </p:sp>
      <p:sp>
        <p:nvSpPr>
          <p:cNvPr id="3" name="Content Placeholder 2"/>
          <p:cNvSpPr>
            <a:spLocks noGrp="1"/>
          </p:cNvSpPr>
          <p:nvPr>
            <p:ph idx="1"/>
          </p:nvPr>
        </p:nvSpPr>
        <p:spPr/>
        <p:txBody>
          <a:bodyPr>
            <a:normAutofit lnSpcReduction="10000"/>
          </a:bodyPr>
          <a:lstStyle/>
          <a:p>
            <a:pPr>
              <a:spcBef>
                <a:spcPts val="1800"/>
              </a:spcBef>
            </a:pPr>
            <a:r>
              <a:rPr lang="en-US" dirty="0" smtClean="0"/>
              <a:t>When you come back from lunch we will break you into three smaller group.</a:t>
            </a:r>
            <a:endParaRPr lang="en-US" dirty="0"/>
          </a:p>
          <a:p>
            <a:pPr>
              <a:spcBef>
                <a:spcPts val="1800"/>
              </a:spcBef>
            </a:pPr>
            <a:r>
              <a:rPr lang="en-US" dirty="0" smtClean="0"/>
              <a:t>Each group will attend three breakout sessions designed to give you a more in depth experience with Modeling and Using Tools.  </a:t>
            </a:r>
          </a:p>
          <a:p>
            <a:pPr>
              <a:spcBef>
                <a:spcPts val="1800"/>
              </a:spcBef>
            </a:pPr>
            <a:r>
              <a:rPr lang="en-US" dirty="0" smtClean="0"/>
              <a:t>All three sessions will take place in this room and you will rotate through them.</a:t>
            </a:r>
          </a:p>
          <a:p>
            <a:pPr>
              <a:spcBef>
                <a:spcPts val="1800"/>
              </a:spcBef>
            </a:pPr>
            <a:r>
              <a:rPr lang="en-US" dirty="0" smtClean="0"/>
              <a:t>The final 10 minutes of the afternoon will be devoted to feedback, signing out and getting your certificates.</a:t>
            </a:r>
            <a:endParaRPr lang="en-US" dirty="0"/>
          </a:p>
        </p:txBody>
      </p:sp>
    </p:spTree>
    <p:extLst>
      <p:ext uri="{BB962C8B-B14F-4D97-AF65-F5344CB8AC3E}">
        <p14:creationId xmlns:p14="http://schemas.microsoft.com/office/powerpoint/2010/main" val="1843315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 Algebra Warm-Up</a:t>
            </a:r>
            <a:endParaRPr lang="en-US" dirty="0"/>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112275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Title 6"/>
          <p:cNvSpPr>
            <a:spLocks noGrp="1"/>
          </p:cNvSpPr>
          <p:nvPr>
            <p:ph type="title"/>
          </p:nvPr>
        </p:nvSpPr>
        <p:spPr>
          <a:xfrm>
            <a:off x="4441825" y="228600"/>
            <a:ext cx="4191000" cy="1524000"/>
          </a:xfrm>
        </p:spPr>
        <p:txBody>
          <a:bodyPr/>
          <a:lstStyle/>
          <a:p>
            <a:pPr>
              <a:defRPr/>
            </a:pPr>
            <a:r>
              <a:rPr lang="en-US" dirty="0" smtClean="0">
                <a:solidFill>
                  <a:schemeClr val="accent5"/>
                </a:solidFill>
              </a:rPr>
              <a:t>Mathematical Practice</a:t>
            </a:r>
          </a:p>
        </p:txBody>
      </p:sp>
      <p:sp>
        <p:nvSpPr>
          <p:cNvPr id="25602" name="Rectangle 3"/>
          <p:cNvSpPr>
            <a:spLocks noGrp="1" noChangeArrowheads="1"/>
          </p:cNvSpPr>
          <p:nvPr>
            <p:ph idx="1"/>
          </p:nvPr>
        </p:nvSpPr>
        <p:spPr>
          <a:xfrm>
            <a:off x="457200" y="1828800"/>
            <a:ext cx="8382000" cy="4267200"/>
          </a:xfrm>
        </p:spPr>
        <p:txBody>
          <a:bodyPr/>
          <a:lstStyle/>
          <a:p>
            <a:pPr marL="514350" indent="-514350">
              <a:buFontTx/>
              <a:buAutoNum type="arabicPeriod"/>
            </a:pPr>
            <a:r>
              <a:rPr lang="en-US" sz="2300" b="1" dirty="0" smtClean="0"/>
              <a:t>Make sense of problems and persevere in solving them.</a:t>
            </a:r>
          </a:p>
          <a:p>
            <a:pPr marL="514350" indent="-514350">
              <a:buFontTx/>
              <a:buAutoNum type="arabicPeriod"/>
            </a:pPr>
            <a:r>
              <a:rPr lang="en-US" sz="2300" b="1" dirty="0" smtClean="0"/>
              <a:t>Reason abstractly and quantitatively.</a:t>
            </a:r>
          </a:p>
          <a:p>
            <a:pPr marL="514350" indent="-514350">
              <a:buFontTx/>
              <a:buAutoNum type="arabicPeriod"/>
            </a:pPr>
            <a:r>
              <a:rPr lang="en-US" sz="2300" b="1" dirty="0" smtClean="0"/>
              <a:t>Construct viable arguments and critique the reasoning of others.</a:t>
            </a:r>
          </a:p>
          <a:p>
            <a:pPr marL="514350" indent="-514350">
              <a:buFontTx/>
              <a:buAutoNum type="arabicPeriod"/>
            </a:pPr>
            <a:r>
              <a:rPr lang="en-US" sz="2300" b="1" dirty="0" smtClean="0"/>
              <a:t>Model with mathematics.</a:t>
            </a:r>
          </a:p>
          <a:p>
            <a:pPr marL="514350" indent="-514350">
              <a:buFontTx/>
              <a:buAutoNum type="arabicPeriod"/>
            </a:pPr>
            <a:r>
              <a:rPr lang="en-US" sz="2300" b="1" dirty="0" smtClean="0"/>
              <a:t>Use appropriate tools strategically.</a:t>
            </a:r>
          </a:p>
          <a:p>
            <a:pPr marL="514350" indent="-514350">
              <a:buFontTx/>
              <a:buAutoNum type="arabicPeriod"/>
            </a:pPr>
            <a:r>
              <a:rPr lang="en-US" sz="2300" b="1" dirty="0" smtClean="0"/>
              <a:t>Attend to precision.</a:t>
            </a:r>
          </a:p>
          <a:p>
            <a:pPr marL="514350" indent="-514350">
              <a:buFontTx/>
              <a:buAutoNum type="arabicPeriod"/>
            </a:pPr>
            <a:r>
              <a:rPr lang="en-US" sz="2300" b="1" dirty="0" smtClean="0"/>
              <a:t>Look for and make use of structure.</a:t>
            </a:r>
          </a:p>
          <a:p>
            <a:pPr marL="514350" indent="-514350">
              <a:buFontTx/>
              <a:buAutoNum type="arabicPeriod"/>
            </a:pPr>
            <a:r>
              <a:rPr lang="en-US" sz="2300" b="1" dirty="0" smtClean="0"/>
              <a:t>Look for and express regularity in repeated reasoning.</a:t>
            </a:r>
          </a:p>
          <a:p>
            <a:pPr marL="514350" indent="-514350"/>
            <a:endParaRPr lang="en-US" dirty="0" smtClean="0"/>
          </a:p>
        </p:txBody>
      </p:sp>
      <p:pic>
        <p:nvPicPr>
          <p:cNvPr id="2560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4592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654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2560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0"/>
                                  </p:iterate>
                                  <p:childTnLst>
                                    <p:set>
                                      <p:cBhvr>
                                        <p:cTn id="22" dur="1" fill="hold">
                                          <p:stCondLst>
                                            <p:cond delay="0"/>
                                          </p:stCondLst>
                                        </p:cTn>
                                        <p:tgtEl>
                                          <p:spTgt spid="2560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60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60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60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8" presetClass="emph" presetSubtype="0" fill="hold" nodeType="clickEffect">
                                  <p:stCondLst>
                                    <p:cond delay="0"/>
                                  </p:stCondLst>
                                  <p:iterate type="lt">
                                    <p:tmPct val="4000"/>
                                  </p:iterate>
                                  <p:childTnLst>
                                    <p:set>
                                      <p:cBhvr override="childStyle">
                                        <p:cTn id="38" dur="500" fill="hold"/>
                                        <p:tgtEl>
                                          <p:spTgt spid="25602">
                                            <p:txEl>
                                              <p:pRg st="3" end="3"/>
                                            </p:txEl>
                                          </p:spTgt>
                                        </p:tgtEl>
                                        <p:attrNameLst>
                                          <p:attrName>style.textDecorationUnderline</p:attrName>
                                        </p:attrNameLst>
                                      </p:cBhvr>
                                      <p:to>
                                        <p:strVal val="true"/>
                                      </p:to>
                                    </p:set>
                                  </p:childTnLst>
                                </p:cTn>
                              </p:par>
                              <p:par>
                                <p:cTn id="39" presetID="18" presetClass="emph" presetSubtype="0" fill="hold" nodeType="withEffect">
                                  <p:stCondLst>
                                    <p:cond delay="0"/>
                                  </p:stCondLst>
                                  <p:iterate type="lt">
                                    <p:tmPct val="4000"/>
                                  </p:iterate>
                                  <p:childTnLst>
                                    <p:set>
                                      <p:cBhvr override="childStyle">
                                        <p:cTn id="40" dur="500" fill="hold"/>
                                        <p:tgtEl>
                                          <p:spTgt spid="25602">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5545" y="274638"/>
            <a:ext cx="7499350" cy="1143000"/>
          </a:xfrm>
        </p:spPr>
        <p:txBody>
          <a:bodyPr vert="horz" wrap="square" lIns="91440" tIns="45720" rIns="91440" bIns="45720" numCol="1" anchorCtr="0" compatLnSpc="1">
            <a:prstTxWarp prst="textNoShape">
              <a:avLst/>
            </a:prstTxWarp>
            <a:normAutofit fontScale="90000"/>
          </a:bodyPr>
          <a:lstStyle/>
          <a:p>
            <a:pPr>
              <a:defRPr/>
            </a:pPr>
            <a:r>
              <a:rPr lang="en-US" dirty="0" smtClean="0">
                <a:effectLst>
                  <a:outerShdw blurRad="38100" dist="38100" dir="2700000" algn="tl">
                    <a:srgbClr val="C0C0C0"/>
                  </a:outerShdw>
                </a:effectLst>
              </a:rPr>
              <a:t>CCSS Mathematical Practices</a:t>
            </a:r>
          </a:p>
        </p:txBody>
      </p:sp>
      <p:sp>
        <p:nvSpPr>
          <p:cNvPr id="6" name="TextBox 5"/>
          <p:cNvSpPr txBox="1"/>
          <p:nvPr/>
        </p:nvSpPr>
        <p:spPr>
          <a:xfrm rot="16200000">
            <a:off x="-1360091" y="3178175"/>
            <a:ext cx="4803775" cy="1292225"/>
          </a:xfrm>
          <a:prstGeom prst="rect">
            <a:avLst/>
          </a:prstGeom>
          <a:solidFill>
            <a:schemeClr val="accent6"/>
          </a:solidFill>
        </p:spPr>
        <p:txBody>
          <a:bodyPr>
            <a:spAutoFit/>
          </a:bodyPr>
          <a:lstStyle/>
          <a:p>
            <a:pPr marL="342900" indent="-342900">
              <a:defRPr/>
            </a:pPr>
            <a:r>
              <a:rPr lang="en-US" sz="2400" b="1" dirty="0">
                <a:latin typeface="Arial Narrow"/>
                <a:cs typeface="Arial Narrow"/>
              </a:rPr>
              <a:t>OVERARCHING HABITS OF MIND</a:t>
            </a:r>
          </a:p>
          <a:p>
            <a:pPr marL="342900" indent="-342900">
              <a:defRPr/>
            </a:pPr>
            <a:r>
              <a:rPr lang="en-US" dirty="0">
                <a:latin typeface="Arial Narrow"/>
                <a:cs typeface="Arial Narrow"/>
              </a:rPr>
              <a:t>1. Make sense of problems and perseveres in solving them</a:t>
            </a:r>
          </a:p>
          <a:p>
            <a:pPr marL="342900" indent="-342900">
              <a:defRPr/>
            </a:pPr>
            <a:r>
              <a:rPr lang="en-US" dirty="0">
                <a:latin typeface="Arial Narrow"/>
                <a:cs typeface="Arial Narrow"/>
              </a:rPr>
              <a:t>6. Attend to precision</a:t>
            </a:r>
          </a:p>
        </p:txBody>
      </p:sp>
      <p:sp>
        <p:nvSpPr>
          <p:cNvPr id="7" name="TextBox 6"/>
          <p:cNvSpPr txBox="1"/>
          <p:nvPr/>
        </p:nvSpPr>
        <p:spPr>
          <a:xfrm>
            <a:off x="1857771" y="1436688"/>
            <a:ext cx="6448425" cy="1292225"/>
          </a:xfrm>
          <a:prstGeom prst="rect">
            <a:avLst/>
          </a:prstGeom>
          <a:solidFill>
            <a:schemeClr val="accent3">
              <a:lumMod val="60000"/>
              <a:lumOff val="40000"/>
            </a:schemeClr>
          </a:solidFill>
        </p:spPr>
        <p:txBody>
          <a:bodyPr>
            <a:spAutoFit/>
          </a:bodyPr>
          <a:lstStyle/>
          <a:p>
            <a:pPr>
              <a:defRPr/>
            </a:pPr>
            <a:r>
              <a:rPr lang="en-US" sz="2400" b="1" dirty="0"/>
              <a:t>REASONING AND EXPLAINING</a:t>
            </a:r>
          </a:p>
          <a:p>
            <a:pPr>
              <a:defRPr/>
            </a:pPr>
            <a:r>
              <a:rPr lang="en-US" dirty="0"/>
              <a:t>2. Reason abstractly and quantitatively</a:t>
            </a:r>
          </a:p>
          <a:p>
            <a:pPr>
              <a:defRPr/>
            </a:pPr>
            <a:r>
              <a:rPr lang="en-US" dirty="0"/>
              <a:t>3. Construct viable arguments are critique the reasoning of others</a:t>
            </a:r>
          </a:p>
        </p:txBody>
      </p:sp>
      <p:sp>
        <p:nvSpPr>
          <p:cNvPr id="8" name="TextBox 7"/>
          <p:cNvSpPr txBox="1"/>
          <p:nvPr/>
        </p:nvSpPr>
        <p:spPr>
          <a:xfrm>
            <a:off x="1857771" y="3217863"/>
            <a:ext cx="6448425" cy="1293812"/>
          </a:xfrm>
          <a:prstGeom prst="rect">
            <a:avLst/>
          </a:prstGeom>
          <a:solidFill>
            <a:schemeClr val="accent2">
              <a:lumMod val="60000"/>
              <a:lumOff val="40000"/>
            </a:schemeClr>
          </a:solid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b="1" dirty="0" smtClean="0"/>
              <a:t>MODELING AND USING TOOLS</a:t>
            </a:r>
          </a:p>
          <a:p>
            <a:pPr eaLnBrk="1" hangingPunct="1">
              <a:defRPr/>
            </a:pPr>
            <a:r>
              <a:rPr lang="en-US" sz="1800" dirty="0" smtClean="0"/>
              <a:t>4. Model with mathematics</a:t>
            </a:r>
          </a:p>
          <a:p>
            <a:pPr eaLnBrk="1" hangingPunct="1">
              <a:defRPr/>
            </a:pPr>
            <a:r>
              <a:rPr lang="en-US" sz="1800" dirty="0" smtClean="0"/>
              <a:t>5. Use appropriate tools strategically</a:t>
            </a:r>
          </a:p>
          <a:p>
            <a:pPr eaLnBrk="1" hangingPunct="1">
              <a:defRPr/>
            </a:pPr>
            <a:endParaRPr lang="en-US" sz="1800" dirty="0" smtClean="0"/>
          </a:p>
        </p:txBody>
      </p:sp>
      <p:sp>
        <p:nvSpPr>
          <p:cNvPr id="9" name="TextBox 8"/>
          <p:cNvSpPr txBox="1"/>
          <p:nvPr/>
        </p:nvSpPr>
        <p:spPr>
          <a:xfrm>
            <a:off x="1857771" y="4935538"/>
            <a:ext cx="6448425" cy="1292225"/>
          </a:xfrm>
          <a:prstGeom prst="rect">
            <a:avLst/>
          </a:prstGeom>
          <a:solidFill>
            <a:schemeClr val="accent1">
              <a:lumMod val="60000"/>
              <a:lumOff val="40000"/>
            </a:schemeClr>
          </a:solid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b="1" dirty="0" smtClean="0"/>
              <a:t>SEEING STRUCTURE AND GENERALIZING</a:t>
            </a:r>
          </a:p>
          <a:p>
            <a:pPr eaLnBrk="1" hangingPunct="1">
              <a:defRPr/>
            </a:pPr>
            <a:r>
              <a:rPr lang="en-US" sz="1800" dirty="0" smtClean="0"/>
              <a:t>7. Look for and make use of structure</a:t>
            </a:r>
          </a:p>
          <a:p>
            <a:pPr eaLnBrk="1" hangingPunct="1">
              <a:defRPr/>
            </a:pPr>
            <a:r>
              <a:rPr lang="en-US" sz="1800" dirty="0" smtClean="0"/>
              <a:t>8. Look for and express regularity in repeated reasoning</a:t>
            </a:r>
          </a:p>
          <a:p>
            <a:pPr eaLnBrk="1" hangingPunct="1">
              <a:defRPr/>
            </a:pPr>
            <a:endParaRPr lang="en-US" sz="1800" dirty="0" smtClean="0"/>
          </a:p>
        </p:txBody>
      </p:sp>
      <p:sp>
        <p:nvSpPr>
          <p:cNvPr id="10" name="TextBox 9"/>
          <p:cNvSpPr txBox="1"/>
          <p:nvPr/>
        </p:nvSpPr>
        <p:spPr>
          <a:xfrm>
            <a:off x="228600" y="2667000"/>
            <a:ext cx="8686800" cy="2154436"/>
          </a:xfrm>
          <a:prstGeom prst="rect">
            <a:avLst/>
          </a:prstGeom>
          <a:solidFill>
            <a:schemeClr val="accent2">
              <a:lumMod val="60000"/>
              <a:lumOff val="40000"/>
            </a:schemeClr>
          </a:solidFill>
        </p:spPr>
        <p:txBody>
          <a:bodyPr wrap="square">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sz="4400" b="1" dirty="0" smtClean="0">
                <a:solidFill>
                  <a:schemeClr val="accent6">
                    <a:lumMod val="75000"/>
                  </a:schemeClr>
                </a:solidFill>
              </a:rPr>
              <a:t>MODELING AND USING TOOLS</a:t>
            </a:r>
          </a:p>
          <a:p>
            <a:pPr eaLnBrk="1" hangingPunct="1">
              <a:defRPr/>
            </a:pPr>
            <a:r>
              <a:rPr lang="en-US" sz="3600" dirty="0" smtClean="0">
                <a:solidFill>
                  <a:schemeClr val="accent6">
                    <a:lumMod val="75000"/>
                  </a:schemeClr>
                </a:solidFill>
              </a:rPr>
              <a:t>4. Model with mathematics</a:t>
            </a:r>
          </a:p>
          <a:p>
            <a:pPr eaLnBrk="1" hangingPunct="1">
              <a:defRPr/>
            </a:pPr>
            <a:r>
              <a:rPr lang="en-US" sz="3600" dirty="0" smtClean="0">
                <a:solidFill>
                  <a:schemeClr val="accent6">
                    <a:lumMod val="75000"/>
                  </a:schemeClr>
                </a:solidFill>
              </a:rPr>
              <a:t>5. Use appropriate tools strategically</a:t>
            </a:r>
          </a:p>
          <a:p>
            <a:pPr eaLnBrk="1" hangingPunct="1">
              <a:defRPr/>
            </a:pPr>
            <a:endParaRPr lang="en-US" sz="1800" dirty="0" smtClean="0"/>
          </a:p>
        </p:txBody>
      </p:sp>
    </p:spTree>
    <p:extLst>
      <p:ext uri="{BB962C8B-B14F-4D97-AF65-F5344CB8AC3E}">
        <p14:creationId xmlns:p14="http://schemas.microsoft.com/office/powerpoint/2010/main" val="184883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SMP 4: Modeling</a:t>
            </a:r>
            <a:endParaRPr lang="en-US" dirty="0"/>
          </a:p>
        </p:txBody>
      </p:sp>
      <p:sp>
        <p:nvSpPr>
          <p:cNvPr id="4" name="Content Placeholder 3"/>
          <p:cNvSpPr>
            <a:spLocks noGrp="1"/>
          </p:cNvSpPr>
          <p:nvPr>
            <p:ph idx="1"/>
          </p:nvPr>
        </p:nvSpPr>
        <p:spPr/>
        <p:txBody>
          <a:bodyPr>
            <a:normAutofit/>
          </a:bodyPr>
          <a:lstStyle/>
          <a:p>
            <a:r>
              <a:rPr lang="en-US" dirty="0"/>
              <a:t>Mathematically proficient students can apply the mathematics they know to solve problems arising in everyday life, society, and the workplace</a:t>
            </a:r>
            <a:r>
              <a:rPr lang="en-US" dirty="0" smtClean="0"/>
              <a:t>.</a:t>
            </a:r>
          </a:p>
        </p:txBody>
      </p:sp>
    </p:spTree>
    <p:extLst>
      <p:ext uri="{BB962C8B-B14F-4D97-AF65-F5344CB8AC3E}">
        <p14:creationId xmlns:p14="http://schemas.microsoft.com/office/powerpoint/2010/main" val="188249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SMP 4: Modeling</a:t>
            </a:r>
          </a:p>
        </p:txBody>
      </p:sp>
      <p:sp>
        <p:nvSpPr>
          <p:cNvPr id="3" name="Content Placeholder 2"/>
          <p:cNvSpPr>
            <a:spLocks noGrp="1"/>
          </p:cNvSpPr>
          <p:nvPr>
            <p:ph idx="1"/>
          </p:nvPr>
        </p:nvSpPr>
        <p:spPr/>
        <p:txBody>
          <a:bodyPr>
            <a:normAutofit/>
          </a:bodyPr>
          <a:lstStyle/>
          <a:p>
            <a:r>
              <a:rPr lang="en-US" dirty="0"/>
              <a:t>In order to model with mathematics, students need to make simplifying assumptions about a context. It is important for students to have opportunities to do this in very familiar contexts before they are asked to do the more complex task of making such assumptions (based on appropriate research) for unfamiliar or scientifically complex contexts, as they will be asked to do in high </a:t>
            </a:r>
            <a:r>
              <a:rPr lang="en-US" dirty="0" smtClean="0"/>
              <a:t>school.</a:t>
            </a:r>
            <a:endParaRPr lang="en-US" dirty="0"/>
          </a:p>
        </p:txBody>
      </p:sp>
    </p:spTree>
    <p:extLst>
      <p:ext uri="{BB962C8B-B14F-4D97-AF65-F5344CB8AC3E}">
        <p14:creationId xmlns:p14="http://schemas.microsoft.com/office/powerpoint/2010/main" val="439786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SMP 4: Modeling</a:t>
            </a:r>
          </a:p>
        </p:txBody>
      </p:sp>
      <p:sp>
        <p:nvSpPr>
          <p:cNvPr id="3" name="Content Placeholder 2"/>
          <p:cNvSpPr>
            <a:spLocks noGrp="1"/>
          </p:cNvSpPr>
          <p:nvPr>
            <p:ph idx="1"/>
          </p:nvPr>
        </p:nvSpPr>
        <p:spPr/>
        <p:txBody>
          <a:bodyPr/>
          <a:lstStyle/>
          <a:p>
            <a:r>
              <a:rPr lang="en-US" dirty="0"/>
              <a:t>Full-blown modeling tasks require many different skills, including sifting through information and deciding what is relevant, interpreting graphs, locating information needed to solve a problem, and making simplifying assumptions. Students need opportunities to work on this skills a few at a time as well as in concert.</a:t>
            </a:r>
          </a:p>
          <a:p>
            <a:endParaRPr lang="en-US" dirty="0"/>
          </a:p>
        </p:txBody>
      </p:sp>
    </p:spTree>
    <p:extLst>
      <p:ext uri="{BB962C8B-B14F-4D97-AF65-F5344CB8AC3E}">
        <p14:creationId xmlns:p14="http://schemas.microsoft.com/office/powerpoint/2010/main" val="2201560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Modeling Problems</a:t>
            </a:r>
            <a:endParaRPr lang="en-US" dirty="0"/>
          </a:p>
        </p:txBody>
      </p:sp>
      <p:sp>
        <p:nvSpPr>
          <p:cNvPr id="3" name="Content Placeholder 2"/>
          <p:cNvSpPr>
            <a:spLocks noGrp="1"/>
          </p:cNvSpPr>
          <p:nvPr>
            <p:ph idx="1"/>
          </p:nvPr>
        </p:nvSpPr>
        <p:spPr/>
        <p:txBody>
          <a:bodyPr>
            <a:normAutofit lnSpcReduction="10000"/>
          </a:bodyPr>
          <a:lstStyle/>
          <a:p>
            <a:pPr>
              <a:spcBef>
                <a:spcPts val="1224"/>
              </a:spcBef>
            </a:pPr>
            <a:r>
              <a:rPr lang="en-US" dirty="0"/>
              <a:t>How many snow cones would I have to sell at the Davis “Picnic in the Park” if I wish to make a profit of $200? </a:t>
            </a:r>
          </a:p>
          <a:p>
            <a:pPr>
              <a:spcBef>
                <a:spcPts val="1224"/>
              </a:spcBef>
            </a:pPr>
            <a:r>
              <a:rPr lang="en-US" dirty="0"/>
              <a:t>What is the best way to package soda cans</a:t>
            </a:r>
            <a:r>
              <a:rPr lang="en-US" dirty="0" smtClean="0"/>
              <a:t>?</a:t>
            </a:r>
          </a:p>
          <a:p>
            <a:pPr>
              <a:spcBef>
                <a:spcPts val="1224"/>
              </a:spcBef>
            </a:pPr>
            <a:r>
              <a:rPr lang="en-US" dirty="0" smtClean="0"/>
              <a:t>What </a:t>
            </a:r>
            <a:r>
              <a:rPr lang="en-US" dirty="0"/>
              <a:t>dimensions would you recommend </a:t>
            </a:r>
            <a:r>
              <a:rPr lang="en-US" dirty="0" smtClean="0"/>
              <a:t>to a  company for packing their straws?</a:t>
            </a:r>
          </a:p>
          <a:p>
            <a:pPr>
              <a:spcBef>
                <a:spcPts val="1224"/>
              </a:spcBef>
            </a:pPr>
            <a:r>
              <a:rPr lang="en-US" dirty="0"/>
              <a:t>Given the weight and height of King Kong, could he really have existed</a:t>
            </a:r>
            <a:r>
              <a:rPr lang="en-US" dirty="0" smtClean="0"/>
              <a:t>?</a:t>
            </a:r>
          </a:p>
          <a:p>
            <a:pPr>
              <a:spcBef>
                <a:spcPts val="1224"/>
              </a:spcBef>
            </a:pPr>
            <a:r>
              <a:rPr lang="en-US" dirty="0"/>
              <a:t>How often should you feed the birds so they keep coming back?</a:t>
            </a:r>
          </a:p>
          <a:p>
            <a:endParaRPr lang="en-US" dirty="0"/>
          </a:p>
        </p:txBody>
      </p:sp>
    </p:spTree>
    <p:extLst>
      <p:ext uri="{BB962C8B-B14F-4D97-AF65-F5344CB8AC3E}">
        <p14:creationId xmlns:p14="http://schemas.microsoft.com/office/powerpoint/2010/main" val="36563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5|5.4|3.4"/>
</p:tagLst>
</file>

<file path=ppt/tags/tag2.xml><?xml version="1.0" encoding="utf-8"?>
<p:tagLst xmlns:a="http://schemas.openxmlformats.org/drawingml/2006/main" xmlns:r="http://schemas.openxmlformats.org/officeDocument/2006/relationships" xmlns:p="http://schemas.openxmlformats.org/presentationml/2006/main">
  <p:tag name="TIMING" val="|3.7|4.1|3.4"/>
</p:tagLst>
</file>

<file path=ppt/tags/tag3.xml><?xml version="1.0" encoding="utf-8"?>
<p:tagLst xmlns:a="http://schemas.openxmlformats.org/drawingml/2006/main" xmlns:r="http://schemas.openxmlformats.org/officeDocument/2006/relationships" xmlns:p="http://schemas.openxmlformats.org/presentationml/2006/main">
  <p:tag name="TIMING" val="|4.4|5.5"/>
</p:tagLst>
</file>

<file path=ppt/tags/tag4.xml><?xml version="1.0" encoding="utf-8"?>
<p:tagLst xmlns:a="http://schemas.openxmlformats.org/drawingml/2006/main" xmlns:r="http://schemas.openxmlformats.org/officeDocument/2006/relationships" xmlns:p="http://schemas.openxmlformats.org/presentationml/2006/main">
  <p:tag name="TIMING" val="|5.2|3.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2248</TotalTime>
  <Words>1173</Words>
  <Application>Microsoft Office PowerPoint</Application>
  <PresentationFormat>On-screen Show (4:3)</PresentationFormat>
  <Paragraphs>145</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 The Vision of the Common Core Changing Beliefs, Transforming Practice</vt:lpstr>
      <vt:lpstr>Agenda</vt:lpstr>
      <vt:lpstr>An Algebra Warm-Up</vt:lpstr>
      <vt:lpstr>Mathematical Practice</vt:lpstr>
      <vt:lpstr>CCSS Mathematical Practices</vt:lpstr>
      <vt:lpstr>SMP 4: Modeling</vt:lpstr>
      <vt:lpstr>SMP 4: Modeling</vt:lpstr>
      <vt:lpstr>SMP 4: Modeling</vt:lpstr>
      <vt:lpstr>Some Modeling Problems</vt:lpstr>
      <vt:lpstr>SMP 4: Modeling</vt:lpstr>
      <vt:lpstr>SMP5: Use Appropriate Tools Strategically</vt:lpstr>
      <vt:lpstr>SMP5: Use Appropriate Tools Strategically</vt:lpstr>
      <vt:lpstr>SMP5: Use Appropriate Tools Strategically</vt:lpstr>
      <vt:lpstr>SMP5: Use Appropriate Tools Strategically</vt:lpstr>
      <vt:lpstr>Use Appropriate Tools Strategically</vt:lpstr>
      <vt:lpstr>SMP5: Use Appropriate Tools Strategically</vt:lpstr>
      <vt:lpstr>PowerPoint Presentation</vt:lpstr>
      <vt:lpstr>Algebra and Algebraic Thinking in the CCSS-M Grades 6-12</vt:lpstr>
      <vt:lpstr>Claim 1 Assessment Targets Algebra and Algebraic Thinking </vt:lpstr>
      <vt:lpstr>Claim 1 Assessment Targets Algebra and Algebraic Thinking</vt:lpstr>
      <vt:lpstr>Claim 1 Assessment Targets Algebra and Algebraic Thinking</vt:lpstr>
      <vt:lpstr>Claim 1 Assessment Targets Algebra and Algebraic Thinking</vt:lpstr>
      <vt:lpstr>Wiring a Calendar</vt:lpstr>
      <vt:lpstr>After Lunch</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True?</dc:title>
  <dc:creator>Julie Orosco</dc:creator>
  <cp:lastModifiedBy>Julie Orosco</cp:lastModifiedBy>
  <cp:revision>34</cp:revision>
  <dcterms:created xsi:type="dcterms:W3CDTF">2012-07-26T05:49:05Z</dcterms:created>
  <dcterms:modified xsi:type="dcterms:W3CDTF">2013-01-24T19:03:52Z</dcterms:modified>
</cp:coreProperties>
</file>