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2"/>
  </p:notesMasterIdLst>
  <p:sldIdLst>
    <p:sldId id="257" r:id="rId2"/>
    <p:sldId id="258" r:id="rId3"/>
    <p:sldId id="259" r:id="rId4"/>
    <p:sldId id="262" r:id="rId5"/>
    <p:sldId id="265" r:id="rId6"/>
    <p:sldId id="264" r:id="rId7"/>
    <p:sldId id="263" r:id="rId8"/>
    <p:sldId id="266" r:id="rId9"/>
    <p:sldId id="268" r:id="rId10"/>
    <p:sldId id="269" r:id="rId11"/>
    <p:sldId id="282" r:id="rId12"/>
    <p:sldId id="260" r:id="rId13"/>
    <p:sldId id="261" r:id="rId14"/>
    <p:sldId id="288" r:id="rId15"/>
    <p:sldId id="270" r:id="rId16"/>
    <p:sldId id="279" r:id="rId17"/>
    <p:sldId id="289" r:id="rId18"/>
    <p:sldId id="278" r:id="rId19"/>
    <p:sldId id="275" r:id="rId20"/>
    <p:sldId id="284" r:id="rId21"/>
    <p:sldId id="276" r:id="rId22"/>
    <p:sldId id="280" r:id="rId23"/>
    <p:sldId id="272" r:id="rId24"/>
    <p:sldId id="277" r:id="rId25"/>
    <p:sldId id="273" r:id="rId26"/>
    <p:sldId id="281" r:id="rId27"/>
    <p:sldId id="286" r:id="rId28"/>
    <p:sldId id="287" r:id="rId29"/>
    <p:sldId id="274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146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3-06T17:47:31.709"/>
    </inkml:context>
    <inkml:brush xml:id="br0">
      <inkml:brushProperty name="width" value="0.05292" units="cm"/>
      <inkml:brushProperty name="height" value="0.05292" units="cm"/>
      <inkml:brushProperty name="color" value="#C0504D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15571 8692 37,'0'0'19,"-13"-4"2,13 4 0,0 0-4,0 0-2,0 0-3,0 0-1,0 0-1,0 0 1,0 0-3,0 0-1,0 0 0,0 0-2,0 0 0,0 0 0,0 0 0,0 0-1,0 0-1,0 0 0,0 0-1,0 0 0,0 0 0,0 0-1,13-2 0,-13 2 0,10 1 0,-10-1-1,13 0 1,-13 0 0,15 1 1,-15-1-1,12 0 0,-12 0 0,15-1 1,-15 1-1,16 0-1,-16 0 1,20 0 0,-10 0-1,0 1 1,2 0-1,-1 0 1,1 2 0,0-2 0,-1 0 0,-11-1 1,16 5-2,-16-5 0,12 0 0,-12 0 0,17 1 0,-17-1 0,15 1 0,-15-1 0,19 1 0,-19-1 0,14 3 0,-14-3 0,17 0 0,-17 0 0,18 0 0,-18 0 0,18-2 0,-18 2 0,20-1 0,-20 1 0,15-1 0,-15 1 0,16-1 0,-16 1 0,16 0 0,-4 0 0,-12 0 0,19 1 0,-9-1 0,1 1 0,1-1 0,0 0 0,-1 0 0,3 1 0,-1-1 0,-1-1 0,1 1 0,-2 0 0,0 0 0,1 0 0,-1 0 0,1 0 0,0 0 0,-1 3 0,1-2 0,1 0 0,-1 1 0,-1 1 0,2-1 0,-1 0 0,-2 1 0,2-1 0,-12-2 0,16 3 0,-16-3 0,15 3 0,-15-3 0,17 2 0,-6 0 0,-1 0 0,0 0 0,3-1 0,1 3 0,-2-1 0,2 1 0,-3-2 0,3 0 0,-2 1 0,1-1 0,-1-1 0,-2 1 0,2 0 0,-12-2 0,20 3 0,-20-3 0,16 2 0,-16-2 0,15 3 0,-15-3 0,13 2 0,-13-2 0,13 2 0,-13-2 0,14 3 0,-14-3 0,16 2 0,-16-2 0,19 2 0,-19-2 0,17 3 0,-17-3 0,18 2 0,-18-2 0,13 2 0,-13-2 0,11 3 0,-11-3 0,12 2 0,-12-2 0,13 5 0,-13-5 0,19 3 0,-19-3 0,19 6 0,-7-4 0,1 1 0,-3-2 0,3 1 0,-2 1 0,-11-3 0,17 2 0,-17-2 0,15 3 0,-15-3 0,15 3 0,-15-3 0,12 4 0,-12-4 0,17 5 0,-17-5 0,16 7 0,-16-7 0,20 6 0,-20-6 0,17 6 0,-17-6 0,17 4 0,-17-4 0,13 7 0,-13-7 0,18 6 0,-18-6 0,15 6 0,-3-1 0,0-1 0,-1 1 0,2-1 0,-1-1 0,-3 2 0,2-2 0,-11-3 0,18 6 0,-18-6 0,17 6 0,-17-6 0,11 8 0,-11-8 0,13 8 0,-13-8 0,15 9 0,-15-9 0,12 11 0,-12-11 0,13 11 0,-13-11 0,14 11 0,-14-11 0,16 14 0,-16-14 0,19 12 0,-19-12 0,20 12 0,-20-12 0,14 10 0,-14-10 0,14 11 0,-14-11 0,13 8 0,-13-8 0,14 8 0,-14-8 0,14 9 0,-14-9 0,14 10 0,-14-10 0,15 9 0,-15-9 0,13 11 0,-13-11 0,11 11 0,-11-11 0,12 13 0,-12-13 0,15 13 0,-15-13 0,18 15 0,-18-15 0,18 19 0,-18-19 0,17 18 0,-17-18 0,14 18 0,-14-18 0,13 19 0,-13-19 0,15 15 0,-15-15 0,13 15 0,-13-15 0,15 13 0,-15-13 0,15 13 0,-15-13 0,12 15 0,-12-15 0,11 14 0,-11-14 0,12 15 0,-12-15 0,8 14 0,-8-14 0,10 13 0,-10-13 0,11 16 0,-11-16 0,14 17 0,-14-17 0,17 17 0,-17-17 0,15 16 0,-15-16 0,14 14 0,-14-14 0,14 13 0,-14-13 0,13 13 0,-13-13 0,14 14 0,-14-14 0,9 13 0,-9-13 0,10 13 0,-10-13 0,12 11 0,-12-11 0,9 11 0,-9-11 0,12 12 0,-12-12 0,12 11 0,-12-11 0,11 14 0,-11-14 0,12 14 0,-12-14 0,12 16 0,-12-16 0,15 17 0,-15-17 0,13 19 0,-3-9 0,-10-10 0,18 18 0,-8-9 0,2 0 0,-12-9 0,20 19 0,-20-19 0,15 16 0,-15-16 0,14 16 0,-14-16 0,11 12 0,-11-12 0,11 16 0,-11-16 0,13 15 0,-13-15 0,14 16 0,-14-16 0,13 16 0,-13-16 0,12 18 0,-12-18 0,7 15 0,-7-15 0,3 13 0,-3-13 0,5 15 0,-5-15 0,8 15 0,-8-15 0,8 16 0,-8-16 0,11 17 0,-11-17 0,11 15 0,-11-15 0,10 15 0,-10-15 0,10 14 0,-10-14 0,8 13 0,-8-13 0,8 13 0,-8-13 0,5 12 0,-5-12 0,7 11 0,-7-11 0,7 14 0,-7-14 0,8 18 0,-8-18 0,10 17 0,-10-17 0,14 20 0,-14-20 0,9 17 0,-9-17 0,11 15 0,-11-15 0,8 14 0,-8-14 0,8 13 0,-8-13 0,7 12 0,-7-12 0,9 14 0,-9-14 0,7 14 0,-7-14 0,8 15 0,-8-15 0,5 10 0,-5-10 0,0 0 0,8 13 0,-8-13 0,0 0 0,0 0 0,7 10 0,-7-10 0,0 0 0,0 0 0,0 0 0,0 0 0,0 0 0,4 14 0,-4-14 0,0 0 0,3 11 0,-3-11 0,0 0 0,1 10 0,-1-10 0,0 0 0,5 13 0,-5-13 0,7 18 0,-2-8 0,2 2 0,-3 0 0,7 0 0,-3 2 0,0-2 0,3-1 0,-11-11 0,17 18 0,-17-18 0,15 17 0,-15-17 0,12 15 0,-12-15 0,7 14 0,-7-14 0,8 16 0,-8-16 0,6 18 0,-6-18 0,7 18 0,-7-18 0,7 18 0,-7-18 0,8 17 0,-8-17 0,4 18 0,-4-18 0,4 16 0,-4-16 0,4 18 0,-4-18 0,3 14 0,-3-14 0,5 16 0,-5-16 0,7 21 0,-7-21 0,8 20 0,-4-8 0,-3-1 0,4 1 0,-2 0 0,1-2 0,-4-10 0,7 18 0,-7-18 0,4 17 0,-4-17 0,5 15 0,0-4 0,1-1 0,-3 1 0,2 2 0,-2-3 0,2 2 0,0-2 0,-5-10 0,5 19 0,-5-19 0,6 16 0,-6-16 0,7 18 0,-7-18 0,5 16 0,-5-16 0,5 15 0,0-4 0,-5-11 0,6 19 0,0-9 0,-5 1 0,6 0 0,-3 1 0,0 0 0,3-2 0,-4 1 0,-3-11 0,6 17 0,-6-17 0,5 16 0,-5-16 0,7 14 0,-7-14 0,7 16 0,-7-16 0,9 15 0,-9-15 0,4 16 0,-4-16 0,11 16 0,-11-16 0,11 18 0,-11-18 0,10 16 0,-10-16 0,10 19 0,-10-19 0,12 20 0,-12-20 0,9 20 0,-9-20 0,8 20 0,-1-9 0,-3 1 0,3 1 0,-2 0 0,0 3 0,1-1 0,-1 0 0,2 0 0,-2-2 0,2 0 0,-3-1 0,0-2 0,-4-10 0,9 20 0,-9-20 0,11 20 0,-7-7 0,3-3 0,-3 2 0,1-1 0,-1-1 0,-4-10 0,7 18 0,-7-18 0,5 16 0,-5-16 0,5 16 0,-5-16 0,10 18 0,-10-18 0,7 21 0,-2-11 0,2 1 0,-5-1 0,4 1 0,-6-11 0,8 20 0,-8-20 0,5 17 0,-5-17 0,8 16 0,-8-16 0,7 17 0,-7-17 0,7 15 0,-7-15 0,5 16 0,-5-16 0,7 15 0,-7-15 0,4 17 0,-4-17 0,8 16 0,-8-16 0,4 14 0,-4-14 0,8 15 0,-8-15 0,8 14 0,-8-14 0,7 16 0,-7-16 0,5 17 0,-5-17 0,5 15 0,-5-15 0,11 17 0,-11-17 0,11 17 0,-7-5 0,-4-12 0,17 20 0,-10-9 0,1 1 0,-3 0 0,2-1 0,-4 1 0,-3-12 0,13 20 0,-13-20 0,8 18 0,-8-18 0,11 17 0,-11-17 0,4 16 0,-4-16 0,7 18 0,-7-18 0,8 17 0,-4-6 0,-4-11 0,8 18 0,-8-18 0,7 16 0,-7-16 0,8 11 0,-8-11 0,5 11 0,-5-11 0,12 18 0,-5-7 0,-3-1 0,5 2 0,-9-12 0,12 20 0,-12-20 0,11 15 0,-11-15 0,8 12 0,-8-12 0,9 14 0,-9-14 0,10 14 0,-10-14 0,9 14 0,-9-14 0,11 14 0,-11-14 0,8 13 0,-8-13 0,8 12 0,-8-12 0,9 13 0,-9-13 0,11 18 0,-11-18 0,13 16 0,-13-16 0,14 17 0,-14-17 0,12 16 0,-12-16 0,16 16 0,-16-16 0,12 17 0,-12-17 0,14 17 0,-14-17 0,12 16 0,-12-16 0,9 13 0,-9-13 0,11 14 0,-11-14 0,12 12 0,-12-12 0,11 13 0,-11-13 0,14 13 0,-14-13 0,14 14 0,-14-14 0,17 14 0,-17-14 0,15 14 0,-15-14 0,15 16 0,-15-16 0,16 16 0,-16-16 0,17 17 0,-17-17 0,16 16 0,-16-16 0,19 19 0,-19-19 0,18 15 0,-18-15 0,18 15 0,-18-15 0,16 15 0,-16-15 0,18 13 0,-18-13 0,16 11 0,-16-11 0,15 10 0,-15-10 0,12 8 0,-12-8 0,13 7 0,-13-7 0,11 7 0,-11-7 0,12 6 0,-12-6 0,9 7 0,-9-7 0,11 8 0,-11-8 0,0 0 0,15 13 0,-15-13 0,0 0 0,12 8 0,-12-8 0,0 0 0,15 8 0,-15-8 0,13 10 0,-13-10 0,15 13 0,-15-13 0,16 15 0,-16-15 0,13 9 0,-13-9 0,11 9 0,-11-9 0,0 0 0,11 7 0,-11-7 0,0 0 0,16 13 0,-16-13 0,9 5 0,-9-5 0,14 5 0,-14-5 0,14 3 0,-14-3 0,15 4 0,-15-4 0,16 2 0,-16-2 0,14 1 0,-14-1 0,12 0 0,-12 0 0,12 0 0,-12 0 0,14 0 0,-14 0 0,18 0 0,-4 1 0,-1 0 0,-1 1 0,3 0 0,-2 0 0,-1-1 0,-1 2 0,-1-2 0,-10-1 0,14 3 0,-14-3 0,16 0 0,-16 0 0,19 2 0,-6 1 0,3 2 0,3 2 0,-1 1 0,6 1 0,-3-1 0,2 1 0,-8-2 0,3-2 0,-4-1 0,-5-2 0,-9-2 0,17 1 0,-17-1 0,10 3 0,-10-3 0,15 3 0,-15-3 0,12 4 0,-12-4 0,17 4 0,-17-4 0,19 5 0,-9-4 0,2 0 0,1 2 0,-1-2 0,-1 0 0,1 0 0,1-1 0,-2 2 0,1-4 0,3 2 0,-2 2 0,5-2 0,-2 1 0,4 0 0,1 1 0,1 2 0,-1-1 0,1 2 0,-2 0 0,-4-1 0,1 1 0,-2-3 0,0-1 0,-2 1 0,1-1 0,1 0 0,-2 0 0,2 0 0,-2 2 0,6 0 0,-3 1 0,3-1 0,-3 1 0,1-1 0,6-1 0,-5 0 0,-1 1 0,2-3 0,-3 1 0,-2-1 0,3 0 0,-4-1 0,-2 1 0,1-2 0,0 2 0,1-1 0,1-1 0,1 2 0,1 0 0,1 2 0,-1-2 0,3 1 0,-3 1 0,-1-2 0,5 0 0,-5-1 0,2 0 0,-2 1 0,-2-1 0,1 1 0,-1-2 0,-1 4 0,-12-2 0,19 1 0,-19-1 0,15 2 0,-15-2 0,17 2 0,-17-2 0,12 2 0,-12-2 0,14 1 0,-14-1 0,12 0 0,-12 0 0,12 0 0,-12 0 0,0 0 0,13 0 0,-13 0 0,0 0 0,0 0 0,11-1 0,-11 1 0,0 0 0,0 0 0,0 0 0,0 0 0,0 0 0,0 0 0,0 0 0,0 0 0,0 0 0,0 0 0,-7-16 0,-1 5 0,-4-2 0,-3-3 0,-2-2 0,2-2 0,-8 1 0,4 1 0,1 1 0,3 5 0,2 2 0,1 2 0,12 8 0,-11-7 0,11 7 0,0 0 0,0 0 0,0 0 0,0 0 0,0 0 0,1 12 0,-1-12 0,15 16 0,-3-7 0,3 1 0,1 1 0,4-1 0,1-1 0,2-1 0,0-1 0,-2 0 0,-3-1 0,-3-1 0,-2 0 0,-13-5 0,17 10 0,-17-10 0,0 0 0,10 12 0,-10-12 0,-3 10 0,3-10 0,-9 15 0,2-4 0,-1 2 0,-1 1 0,-2 2 0,-1 0 0,0 2 0,-3 1 0,-2-2 0,3 2 0,-2-3 0,1 0 0,3-4 0,3 0 0,9-12 0,-14 15 0,14-15 0,0 0 0,0 0 0,0 0 0,0 0 0,0 0 0,0 0 0,0 0-32,-12-23-10,10-9-2,-2-13 1</inkml:trace>
  <inkml:trace contextRef="#ctx0" brushRef="#br0" timeOffset="1388.0791">15669 8511 61,'0'0'30,"0"0"-1,0 0 0,0 0-2,0 0-12,0 0-4,0 0-3,0 0 0,0 0-2,0 0 0,0 0-1,13-2-1,-13 2-1,0 0-1,0 0 0,0 0-1,-6 14 0,6-14 0,-12 14 0,2-3 0,0-1 0,-1 3 0,-1-1 1,0-1-2,1-1 0,-1 1 0,1-1 0,11-10 0,-13 16 0,13-16 0,-7 16 0,7-16 0,-2 11 0,2-11 0,0 0 0,-2 11 0,2-11 0,0 0 0,0 0 0,4 13 0,-4-13 0,7 11 0,-7-11 0,19 19 0,-7-6 0,2 3 0,1 0 0,4 3 0,-3 1 0,3 0 0,-4-2 0,-2-2 0,-2-4 0,-11-12 0,17 17 0,-17-17 0,0 0 0,0 0 0,0 0 0,0 0 0,0 0 0,0 0 0,0 0 0,0 0 0,0 0 0,0 0 0,0 0 0,0 0-17,0 0-23,3-12-1,-6-14 0</inkml:trace>
  <inkml:trace contextRef="#ctx0" brushRef="#br1" timeOffset="30921.7686">15684 12977 52,'13'-13'30,"-13"13"2,10-13-2,-10 13-4,8-12-5,-8 12-6,0 0-4,4-13-2,-4 13-2,0 0-2,0 0-1,0 0-1,-15 13-1,4-6-1,-3 1 0,-1 2 0,-5 1 0,-2-1 0,1 0 0,5-3 1,0-1-2,1-1 0,15-5 0,-15 4 0,15-4 0,0 0 0,0 0 0,0 0 0,-1 15 0,1-15 0,9 14 0,-9-14 0,19 18 0,-6-5 0,1-1 0,2-1 0,8 2 0,-5-1 0,2-2 0,2 1 0,-4-1 0,-2 1 0,-1-3 0,-2-2 0,-14-6 0,13 6 0,-13-6 0,0 0 0,0 0 0,0 0 0,0 0 0,0 0-17,0 0-23,-5-12-3,-10 2 1</inkml:trace>
  <inkml:trace contextRef="#ctx0" brushRef="#br2" timeOffset="45299.5908">15551 17061 21,'0'0'20,"0"0"1,0 0-1,0 0 0,0 0-3,0 0-1,7 12-2,-7-12-1,0 0 0,0 0-4,0 0-1,0 0-1,0 0-2,0 0-1,0 0 0,0 0-1,4-11 0,-4 11-1,0 0 0,2-13 0,-2 13 0,2-14-1,-2 14 0,1-20 1,1 10-1,-2-3 0,4 0 0,-3-1 0,3 1 0,-3 1-1,2 0 1,2-1 0,-1 1 1,-1 1-1,2 0 2,-2 0-2,2-1 2,-2-6-1,1 1 0,-1-3-1,2 1-1,1 1 1,-1-3-2,-2 0 2,3 1-2,1 6 2,-4 0 1,2 0-2,-1 1 0,-1-1 0,1 1 0,-4-2 0,4 0 0,3-3 0,-1 1 0,1-3 0,0 1 0,1-1 0,-2 3 0,3-1 0,-4 2 0,-1 1 0,-3 0 0,3 2 0,-1 0 0,0 0 0,-2-1 0,3 0 0,-1-2 0,1-1 0,2 1 0,1 0 0,0 1 0,-1-1 0,1 1 0,0 1 0,-4-1 0,5-1 0,-3-2 0,-2 1 0,2-1 0,0-1 0,1 2 0,-2 1 0,0-1 0,0 4 0,1-1 0,2 0 0,-3-1 0,0-1 0,3-3 0,-3-2 0,2 1 0,1-3 0,-3 1 0,2 0 0,0-1 0,1 2 0,1-1 0,-3 1 0,2 1 0,0 3 0,-2-1 0,2 2 0,-3-1 0,4 0 0,-4 0 0,4-1 0,-1 2 0,-1-2 0,1 2 0,1-1 0,-1 0 0,1 2 0,-1 0 0,-1 0 0,0 1 0,-1-2 0,2 2 0,-3 0 0,1 0 0,2 2 0,-4-1 0,2 1 0,2-1 0,-2 3 0,-2-2 0,2-2 0,3 1 0,-3-2 0,1 1 0,-2-2 0,1-1 0,2 0 0,-2-2 0,2 0 0,-3 0 0,4-1 0,-3 0 0,2 0 0,0-1 0,1 0 0,-1-1 0,1 1 0,1 1 0,-2-2 0,1 1 0,-3 2 0,3 2 0,-4-1 0,0 3 0,3 0 0,-4 0 0,3-2 0,0 2 0,2 0 0,-2 0 0,0 0 0,2 1 0,-2-2 0,1 2 0,0 2 0,-2 0 0,2 0 0,-3 1 0,1-2 0,3 0 0,-2 0 0,2-1 0,0-1 0,-1 0 0,1 0 0,1-1 0,-1 0 0,-1-2 0,-1 2 0,1 0 0,0-1 0,-3 1 0,3 1 0,-1-1 0,1-1 0,0 0 0,-2 3 0,-1 0 0,3 0 0,-2 1 0,1 1 0,-1-1 0,-1 3 0,1-2 0,1-2 0,-2 0 0,0 1 0,2-1 0,0 1 0,-1-1 0,1 3 0,-1-2 0,0 0 0,-2-1 0,4 1 0,-1-1 0,0 0 0,0-1 0,2-1 0,-2 1 0,2 1 0,0 1 0,-3-1 0,2 0 0,-3 1 0,3 1 0,2-1 0,-2 3 0,-3-1 0,-4 11 0,13-17 0,-13 17 0,11-15 0,-11 15 0,7-14 0,-7 14 0,4-17 0,0 7 0,0-1 0,0 0 0,2-2 0,3 0 0,-3 0 0,4-1 0,-4 0 0,5 1 0,-3 0 0,0 2 0,0-1 0,0 0 0,2 0 0,-10 12 0,14-21 0,-7 9 0,0 0 0,1 1 0,0-1 0,-1-1 0,1 1 0,0 1 0,1-1 0,-2 2 0,1-2 0,-3 0 0,5-2 0,-2 2 0,0 2 0,1-3 0,-1-2 0,2 0 0,-2 1 0,2 1 0,0-1 0,0 0 0,0-1 0,3 1 0,-3 2 0,3 2 0,1-3 0,-1 1 0,0-1 0,-1 0 0,2 2 0,-5-1 0,5 2 0,-6-2 0,4 1 0,-12 11 0,17-21 0,-6 11 0,-2 0 0,2 0 0,-2-2 0,2 2 0,-2-2 0,1 0 0,-1 1 0,-9 11 0,16-19 0,-16 19 0,19-17 0,-19 17 0,18-20 0,-6 10 0,1 1 0,-4 0 0,3-2 0,2 1 0,-3-2 0,2 2 0,1-1 0,-3 1 0,0-1 0,5-1 0,-2 2 0,-2-1 0,4 0 0,-1-1 0,-1 0 0,1 2 0,1-1 0,-2 1 0,2 0 0,-5 3 0,1-1 0,-3 2 0,-9 6 0,19-14 0,-19 14 0,17-14 0,-17 14 0,19-15 0,-8 5 0,1 2 0,1-2 0,-2 1 0,2 0 0,-3 0 0,3 0 0,-13 9 0,19-15 0,-8 6 0,-11 9 0,20-17 0,-8 8 0,-1 1 0,1-2 0,1 2 0,-1 0 0,-1 1 0,1 1 0,-3 0 0,2 1 0,1-1 0,-1 0 0,1-1 0,1-1 0,1-1 0,2 1 0,-1-2 0,-1 0 0,1 1 0,1 0 0,-1-2 0,0 2 0,-2 0 0,2-2 0,1 2 0,1-3 0,0 2 0,1 1 0,0-2 0,0 0 0,1 1 0,-1 0 0,-3 1 0,2 1 0,-2 0 0,-2-3 0,2 4 0,-3-1 0,3 1 0,-6 0 0,4 0 0,1 0 0,-5 1 0,5 0 0,-4 1 0,4-2 0,-2-2 0,1 2 0,1 0 0,-1 0 0,2-2 0,2 1 0,-1 0 0,2-1 0,-2 1 0,0 1 0,3 0 0,-6 3 0,2-2 0,0 1 0,0 0 0,-2 0 0,2-1 0,2-1 0,1 0 0,-1 0 0,2 0 0,0 0 0,1 0 0,0 1 0,-3-1 0,2 1 0,-4 1 0,2 0 0,-5-1 0,2 0 0,-2 1 0,0-2 0,1 3 0,-2-3 0,1 1 0,3-2 0,1 1 0,0 0 0,1 0 0,1-2 0,-1 2 0,-2 0 0,4 0 0,-2 0 0,2 0 0,-4 0 0,2 0 0,-2 0 0,2 0 0,1 3 0,-2-1 0,1-1 0,-2 2 0,3-1 0,-4 0 0,4 0 0,-5 1 0,2-1 0,0-1 0,1 0 0,0-1 0,0 0 0,3 0 0,-2 0 0,2 0 0,-2 0 0,1 2 0,-2-1 0,-1 0 0,1 1 0,-2-1 0,0 1 0,2-1 0,-1-1 0,5 0 0,0-1 0,0-1 0,1 4 0,1-4 0,-2 4 0,-1-2 0,5 2 0,-5-1 0,-2 3 0,2-2 0,-1-1 0,-1 3 0,3-2 0,-3 1 0,1 0 0,-2-2 0,3 1 0,-7 1 0,5-2 0,-1-1 0,2 1 0,1-1 0,-1 1 0,4-2 0,-1 1 0,1 2 0,-2-1 0,0 1 0,-5 0 0,2-1 0,-1 1 0,-1 2 0,4-2 0,1 1 0,-1-2 0,5 0 0,-1-1 0,2 2 0,-2-1 0,-2 2 0,-1 1 0,2 0 0,-2-1 0,-1 1 0,0-2 0,2 2 0,2-2 0,1 1 0,1 0 0,0-1 0,3 2 0,-4-1 0,4 2 0,-5-1 0,0 1 0,1-1 0,-1 0 0,-2 2 0,1-1 0,-2-1 0,3 1 0,-2 0 0,4-1 0,1-1 0,2 1 0,-2 1 0,-1-3 0,0 4 0,0-1 0,-1 1 0,-1-3 0,-1 3 0,4-1 0,2-3 0,2 3 0,-4-2 0,-1 2 0,1 0 0,-4 0 0,2 0 0,-4 1 0,-2 0 0,2 0 0,1-2 0,4 2 0,-2-1 0,6 1 0,-8-1 0,2 1 0,1 1 0,-6 0 0,-5 1 0,-1-1 0,0 0 0,-12 0 0,12 0 0,-12 0 0,0 0 0,0 0 0,11 0 0,-11 0 0,0 0 0,0 0 0,0 0 0,0 0 0,0 0 0,0 0 0,0 0 0,0 0 0,0 0 0,0 0 0,0 0 0,0 0 0,-11-10 0,11 10 0,-12-12 0,12 12 0,-19-14 0,10 6 0,-7 1 0,5 0 0,0 0 0,2 1 0,9 6 0,-19-11 0,19 11 0,-13-10 0,13 10 0,0 0 0,0 0 0,0 0 0,0 0 0,0 0 0,0 0 0,0 0 0,0 0 0,0 0 0,0 0 0,0 0 0,0 12 0,0-12 0,16 20 0,-8-9 0,3 3 0,1 0 0,1 3 0,-1-3 0,-1 0 0,-1-3 0,-3 1 0,-7-12 0,11 18 0,-11-18 0,11 12 0,-11-12 0,0 0 0,8 12 0,-8-12 0,0 0 0,0 0 0,-19 2 0,4 0 0,-2 0 0,-2 3 0,-3 4 0,-4 5 0,-1 3 0,4 6 0,0 0 0,2-2 0,-2 1 0,2-7 0,3-3-10,-9-12-32,-2-13-2,-5-11 1</inkml:trace>
  <inkml:trace contextRef="#ctx0" brushRef="#br2" timeOffset="46483.6587">15432 16858 74,'0'0'35,"0"0"1,-4-11 0,4 11-9,0 0-12,0 0-5,-11 2-3,11-2-3,0 0 0,0 0-1,7 10-1,-7-10 0,16 16-2,-7 0 0,3 1 0,2 4 0,-2 0 0,-3 6 0,-1-3 0,-1 2 0,-2-6 0,2 0 0,-3-4 0,3-2 0,0-2 0,-7-12 0,13 17 0,-13-17 0,12 14 0,-12-14 0,9 9 0,-9-9 0,0 0 0,18 1 0,-18-1 0,16-12 0,-3 3 0,7-3 0,2-1 0,3-4 0,1 1 0,2 0 0,-1 2 0,-2 1 0,-2 3 0,-8 2 0,-2 2 0,-13 6 0,12-4 0,-12 4 0,0 0 0,-12 3-25,12-3-17,-21-2-1,5-3-1</inkml:trace>
  <inkml:trace contextRef="#ctx0" brushRef="#br3" timeOffset="63626.6392">21426 10595 49,'0'0'22,"-4"-11"0,4 11 0,0 0-1,0 0-6,0 0-2,0 0-1,0 0-3,0 0 0,0 0-2,0 0-1,0 0-1,0 0-1,0 0-1,0 0 0,0 0 0,0 0 0,-11 7 0,11-7-1,-4 11 1,-1 1-1,3 0 0,-3-1 0,1 3-1,-3 0 0,2 2 0,-2 0 0,0-1 0,1 1 0,-1 1 1,3 3-1,-1-1 1,-2 1 0,0 1-2,2-1 0,1 0 0,-3 0 0,0 0 0,2-2 0,-2 2 0,1-1 0,0 3 0,0 1 0,-4 2 0,2-2 0,-1 2 0,-1-2 0,2 2 0,-2-1 0,0-2 0,2-1 0,0 2 0,-3 0 0,2 0 0,-2 2 0,2-1 0,-2 0 0,2-1 0,1 1 0,-1 1 0,3 0 0,-2 0 0,2 3 0,0-2 0,0 2 0,0 1 0,-1 0 0,-1 0 0,1-2 0,-1 1 0,0 0 0,3 1 0,-5 3 0,0-2 0,3 2 0,0-1 0,-1 2 0,0 0 0,1-1 0,-1 0 0,-2-2 0,0 1 0,0-1 0,0-3 0,1 1 0,-2-1 0,2 0 0,-3 2 0,5 0 0,-3 0 0,-2-1 0,3-1 0,0-1 0,-1-1 0,1-4 0,0-1 0,2-3 0,-1-1 0,4-2 0,-2-1 0,0 1 0,-1 2 0,0 3 0,1 2 0,-4 3 0,-1 1 0,2 0 0,-3 5 0,-1-4 0,-1-3 0,5 0 0,-3-2 0,2-1 0,-2 0 0,3-2 0,0 0 0,-1-1 0,2 1 0,-4 1 0,2 2 0,0-3 0,0 0 0,-2 0 0,0 0 0,3 1 0,-1-2 0,-2 1 0,3 0 0,0 1 0,2 1 0,-1 0 0,0 0 0,-2-1 0,0 5 0,0-2 0,0 0 0,-1 1 0,-1 1 0,0-1 0,2-1 0,1 0 0,0-2 0,-2 0 0,4-1 0,-6-2 0,6 2 0,-5-3 0,4 2 0,-4-1 0,2 1 0,0-1 0,2-1 0,-3 0 0,4-2 0,-2 1 0,1-3 0,0-1 0,-2 3 0,0 0 0,0 3 0,-3-3 0,1 3 0,1 0 0,-1 0 0,0 2 0,1 0 0,-2-1 0,-2 0 0,1-1 0,0 2 0,-5-2 0,3 0 0,-1-2 0,0 1 0,3-2 0,0 1 0,1-1 0,1-1 0,2 0 0,-3 1 0,2 1 0,-2 2 0,1 0 0,-4 1 0,1 2 0,-1-3 0,0 2 0,0 1 0,1-4 0,2 1 0,-1-1 0,2-2 0,0 0 0,0-2 0,1 2 0,-1-2 0,-1 1 0,1 0 0,-2-2 0,1 1 0,3 0 0,-2 0 0,3-3 0,-2 1 0,2 1 0,1-1 0,8-10 0,-19 21 0,11-10 0,-2 2 0,0 1 0,-1 0 0,2-1 0,-2-1 0,0 1 0,0-1 0,-1 1 0,0-2 0,-1 0 0,1 2 0,0-3 0,-2 3 0,1-2 0,0 3 0,-2-3 0,3 1 0,-2 0 0,1-3 0,3 2 0,-1-2 0,1 1 0,10-10 0,-20 20 0,8-10 0,2-1 0,1 3 0,-4-2 0,1 2 0,0-3 0,1 0 0,-1 2 0,2-1 0,-2 0 0,3 0 0,-3 0 0,0 1 0,2-1 0,0 1 0,-1 1 0,-3-2 0,2 3 0,-1 0 0,0 0 0,-2-1 0,3-1 0,-3 1 0,6-3 0,-5 1 0,14-10 0,-16 16 0,4-8 0,0 0 0,1 1 0,-2 1 0,1-1 0,-3 4 0,0 0 0,0 1 0,2 0 0,-4 0 0,2 1 0,-3-1 0,5 0 0,-4-1 0,-1-1 0,1-4 0,-3 4 0,2-4 0,1 1 0,-1-1 0,0 2 0,1-2 0,-1 1 0,3 2 0,-1-3 0,1 1 0,-1 0 0,0 2 0,0-2 0,-3 2 0,4-1 0,0 0 0,-2 0 0,2 0 0,2-1 0,-3-1 0,4-1 0,-2 1 0,1-2 0,1 2 0,-4-1 0,1 1 0,-1 2 0,-3-2 0,2 1 0,-2 2 0,-1-3 0,2 1 0,1 2 0,-3-3 0,4 1 0,-3 1 0,3-1 0,-6-1 0,4 1 0,-2 0 0,2-1 0,-2 0 0,0-1 0,0 1 0,0-1 0,3 0 0,-1 0 0,-1 0 0,-1 0 0,2 1 0,1-1 0,-3 0 0,0 2 0,0 0 0,2 0 0,-2-1 0,0 2 0,0-1 0,-3 0 0,-1 1 0,1-3 0,1 1 0,0-2 0,-2 0 0,1-1 0,0 1 0,3-1 0,-2 1 0,1 1 0,-2-1 0,-1-1 0,0 2 0,1 0 0,-1 0 0,-2-1 0,0 2 0,-1-1 0,-1 2 0,3-2 0,0-2 0,1 1 0,2-1 0,0 1 0,3-3 0,-4 2 0,6-2 0,-2 2 0,-1 1 0,2-4 0,-3 4 0,2-2 0,-1 1 0,-3 0 0,2-1 0,-1-1 0,-2-1 0,0 2 0,-2 1 0,0-2 0,-2 1 0,-1 0 0,0 0 0,2-2 0,-1 0 0,0 1 0,1-3 0,4 0 0,-4 0 0,0 0 0,2 1 0,-1 0 0,0 0 0,-4 1 0,0 0 0,-2 0 0,4 1 0,-3-2 0,3 1 0,-5-2 0,3 1 0,-1-1 0,2-1 0,2 0 0,-3 1 0,5 0 0,-3 0 0,3 0 0,-1 1 0,-1 0 0,-1 0 0,0 1 0,1-1 0,-1 0 0,-1-2 0,0 0 0,2-1 0,-1 1 0,1 0 0,-1 0 0,0 0 0,0 0 0,1 1 0,-1-2 0,0 1 0,1 0 0,4 0 0,-2 1 0,3-1 0,2 0 0,1-1 0,2 1 0,-1 1 0,1 0 0,-3 0 0,-3 0 0,3 0 0,3 0 0,3 0 0,-2-1 0,6 2 0,10-1 0,-13-1 0,13 1 0,0 0 0,0 0 0,0 0 0,0 0 0,0 0 0,0 0 0,0 0 0,0 0 0,12 12 0,-12-12 0,20 15 0,-9-7 0,5 1 0,-1 2 0,-1-2 0,1-1 0,0 1 0,-3-2 0,3 0 0,-3 1 0,0-2 0,1-2 0,-2 1 0,-11-5 0,18 7 0,-18-7 0,0 0 0,0 0 0,0 0 0,0 0 0,0 0 0,0 0 0,0 0 0,0 0 0,0 0 0,-11-14 0,11 14 0,-19-15 0,7 8 0,0-3 0,-4 2 0,-3-1 0,-4 1 0,2 0 0,2-1 0,-4 1 0,2-1 0,3 2 0,-1 0 0,5 1 0,0 0 0,5 1 0,9 5 0,-12-7 0,12 7 0,0 0 0,5-11 0,7 6 0,6-4 0,3-4 0,5-5 0,-2-4 0,4-1 0,-3-3 0,-3 2 0,-1 0 0,-7 6 0,-2 3 0,-4 4 0,-8 11 0,0 0 0,9-7 0,-9 7 0,14-1-31,-1 3-11,10 4-2,10 2 0</inkml:trace>
  <inkml:trace contextRef="#ctx0" brushRef="#br3" timeOffset="64936.7142">21651 10684 20,'0'0'22,"0"0"1,0 0 0,0 0-1,0 0 1,0 0-3,0 0-5,0 0 0,0 0-5,0 0-1,-9 5-1,9-5-2,0 0-1,-12-10 0,12 10 0,-12-16 1,1 4-2,4-2 1,-6-2-1,2-1-1,3-2-1,-4 1-2,1 1 0,3 3 0,3 0 0,5 14 0,-7-16 0,7 16 0,0 0 0,0 0 0,0 0 0,0 0 0,0 0 0,0 0 0,-12-3 0,12 3 0,0 0 0,-15 12 0,15-12 0,-21 13 0,7-4 0,0-1 0,-5 2 0,0-2 0,-5 2 0,-3 1 0,1 3 0,-2 0 0,-1 0 0,1 0 0,2-1 0,2-2 0,8-1 0,1-5 0,15-5 0,-13 4 0,13-4 0,0 0 0,0 0 0,0 0 0,17-5 0,-17 5-37,14-21-5,2 8-2,1-11 2</inkml:trace>
  <inkml:trace contextRef="#ctx0" brushRef="#br1" timeOffset="89445.116">21313 8568 25,'0'0'18,"1"13"1,-1-13-1,0 0 0,0 0-4,0 0 0,0 0-1,0 0 0,0 0-1,0 0 0,0 0-1,0 0-3,0 0 0,0 0-2,0 0-2,0 0 0,0 0 0,0 0-2,0 0 1,0 0-1,0 0 0,0 0 0,-6 10 0,6-10 0,0 0-1,-12 0 1,12 0-1,0 0 0,-12 3 0,12-3 0,-10 3 1,10-3-2,0 0 1,-13 2 0,13-2 0,-12 2-1,12-2 1,-11 0 0,11 0 0,-12 1-1,12-1 1,-16 4 0,16-4 1,-14 7-2,14-7 0,-20 5 0,20-5 0,-16 5 0,16-5 0,-19 1 0,19-1 0,-20 1 0,11-1 0,9 0 0,-20 1 0,8 0 0,12-1 0,-20 4 0,20-4 0,-19 1 0,19-1 0,-18 1 0,18-1 0,-14 0 0,14 0 0,-14-1 0,14 1 0,-9 0 0,9 0 0,-16 0 0,5 0 0,0 1 0,0-1 0,-1-1 0,1 3 0,0-3 0,-3 4 0,14-3 0,-17 1 0,17-1 0,-16 1 0,16-1 0,-20 2 0,20-2 0,-20 1 0,10 2 0,2-2 0,8-1 0,-20 2 0,8-1 0,12-1 0,-20 3 0,20-3 0,-19 1 0,7 0 0,4 0 0,8-1 0,-24 4 0,10-3 0,3 2 0,-2 0 0,0-1 0,-1 0 0,1 1 0,0 0 0,2 0 0,0-2 0,2 0 0,-2 0 0,11-1 0,-16 2 0,16-2 0,-15 3 0,15-3 0,-15 4 0,15-4 0,-17 6 0,6-3 0,-1 0 0,3 1 0,-2-1 0,-1 1 0,12-4 0,-18 5 0,18-5 0,-18 4 0,18-4 0,-14 2 0,14-2 0,-13 3 0,13-3 0,-11 1 0,11-1 0,-13 1 0,13-1 0,-19 2 0,7-1 0,1 1 0,-1-1 0,-1 1 0,3 0 0,0 1 0,-4-1 0,14-2 0,-17 5 0,17-5 0,-19 3 0,19-3 0,-18 4 0,8-2 0,0 2 0,10-4 0,-20 5 0,11-2 0,9-3 0,-20 6 0,20-6 0,-22 7 0,22-7 0,-19 4 0,19-4 0,-14 4 0,14-4 0,-15 3 0,15-3 0,-14 4 0,14-4 0,-13 4 0,13-4 0,-15 7 0,15-7 0,-18 7 0,10-2 0,8-5 0,-18 7 0,18-7 0,-11 6 0,11-6 0,-13 6 0,13-6 0,-16 6 0,16-6 0,-20 7 0,20-7 0,-20 7 0,20-7 0,-19 7 0,19-7 0,-16 5 0,16-5 0,-15 6 0,15-6 0,-20 10 0,20-10 0,-20 11 0,20-11 0,-15 11 0,15-11 0,-13 9 0,13-9 0,-12 8 0,12-8 0,0 0 0,-11 16 0,11-16 0,-15 10 0,15-10 0,-17 12 0,17-12 0,-15 9 0,15-9 0,-13 9 0,13-9 0,0 0 0,-15 13 0,15-13 0,-20 14 0,20-14 0,-20 15 0,6-6 0,5-2 0,-3 0 0,12-7 0,-18 10 0,18-10 0,0 0 0,-13 9 0,13-9 0,0 0 0,-12 14 0,12-14 0,-14 16 0,5-7 0,-3 1 0,0 1 0,1-2 0,-1-1 0,0-1 0,12-7 0,-15 12 0,15-12 0,0 0 0,-13 11 0,13-11 0,0 0 0,-15 15 0,15-15 0,-16 13 0,16-13 0,-22 16 0,12-7 0,10-9 0,-20 14 0,20-14 0,-11 12 0,11-12 0,-15 13 0,15-13 0,-13 17 0,13-17 0,-20 20 0,8-9 0,1 2 0,-3-2 0,2 0 0,3-1 0,-2 0 0,11-10 0,-16 18 0,16-18 0,-19 20 0,10-9 0,1-1 0,-4 2 0,0 1 0,1-1 0,-3 1 0,2 0 0,3 0 0,-2-3 0,2 3 0,1 0 0,-1-1 0,3 1 0,-2-2 0,2 1 0,-3 0 0,0-1 0,1 0 0,8-11 0,-19 17 0,19-17 0,-9 17 0,9-17 0,-12 16 0,4-5 0,-2 0 0,1 2 0,1 0 0,-4 2 0,1-1 0,2 0 0,-1-1 0,4 0 0,-1-2 0,2 2 0,0 0 0,-1-2 0,0 4 0,0 0 0,-2 1 0,-4 3 0,1 0 0,-1 1 0,-3-1 0,2 0 0,-1 0 0,1-2 0,1 1 0,1-2 0,2-1 0,1 2 0,2-3 0,1 0 0,1-2 0,-3 0 0,0 2 0,1-1 0,-4 1 0,0-1 0,-1 3 0,-1 2 0,-2-3 0,5 0 0,-3 0 0,0-1 0,5 0 0,-1 1 0,0-3 0,0 2 0,1 0 0,-2 1 0,-3 2 0,1-1 0,0 0 0,-1 2 0,-1-1 0,5 0 0,-4 0 0,4 3 0,0-4 0,2 2 0,-2 1 0,2-1 0,-4 3 0,-2-1 0,4 0 0,-4 0 0,0 1 0,2-3 0,1 0 0,0-2 0,5-1 0,-2-1 0,2-1 0,-1 0 0,1 1 0,-3 0 0,-1 3 0,0-3 0,-4 3 0,3-3 0,-2 1 0,3 0 0,-2 1 0,4-2 0,2 0 0,0 0 0,-2-2 0,1 6 0,-3-2 0,-3 3 0,2-2 0,-3 3 0,-2 2 0,4-1 0,-2 2 0,1-2 0,4-4 0,0 1 0,3-2 0,3-2 0,-4 0 0,5-1 0,0-1 0,-3-1 0,0 1 0,2-2 0,-2 2 0,3 0 0,-4-2 0,3 3 0,-4 0 0,-1 2 0,2 3 0,-3-1 0,1 2 0,-2 2 0,-2 0 0,1-1 0,1 0 0,0-1 0,0 2 0,1-3 0,-2 3 0,5-2 0,-7 0 0,7 1 0,-5 0 0,2 1 0,0 1 0,-2 0 0,1 1 0,-3-1 0,2-1 0,-1-1 0,-3-3 0,6 1 0,0-4 0,2 0 0,-3-3 0,4 3 0,0-2 0,-2 0 0,0 3 0,-1-2 0,-1 1 0,0 3 0,-3-2 0,2 2 0,-3-2 0,4 1 0,-4-3 0,4-1 0,1 0 0,0-2 0,7-10 0,-13 19 0,9-9 0,4-10 0,-12 20 0,5-8 0,0-2 0,1 2 0,-1 0 0,0-2 0,7-10 0,-12 20 0,12-20 0,-9 19 0,9-19 0,-10 16 0,10-16 0,-9 16 0,9-16 0,-12 19 0,12-19 0,-16 19 0,16-19 0,-12 21 0,12-21 0,-16 18 0,16-18 0,-11 17 0,11-17 0,-8 15 0,8-15 0,-9 16 0,9-16 0,-11 15 0,11-15 0,-12 17 0,12-17 0,-15 18 0,7-6 0,8-12 0,-17 22 0,7-10 0,10-12 0,-16 21 0,16-21 0,-16 15 0,16-15 0,-11 12 0,11-12 0,-16 9 0,16-9 0,-12 12 0,12-12 0,-16 15 0,16-15 0,-18 19 0,8-9 0,0 1 0,-2-1 0,-1 1 0,5-2 0,-3 1 0,-2-1 0,2-1 0,0 0 0,-1-1 0,12-7 0,-20 14 0,7-7 0,2 0 0,-1 1 0,-3 0 0,0-2 0,-1 2 0,-1 1 0,-1-2 0,4 0 0,-1-2 0,1 1 0,2 0 0,2-1 0,-1 1 0,-1-1 0,1 0 0,-2-1 0,-1 0 0,1 3 0,-3-2 0,1 0 0,-1 0 0,0 4 0,0-4 0,2 2 0,1-2 0,3 0 0,-2 1 0,3-3 0,-3 1 0,0 0 0,2 0 0,-4 0 0,0 1 0,-3 0 0,-2-1 0,-4 0 0,4 1 0,-2-1 0,1 0 0,-2-1 0,4 1 0,-2-1 0,2 0 0,-2-1 0,0 0 0,1 1 0,2-2 0,-2 0 0,3 0 0,-2 0 0,1 0 0,0 2 0,-1-1 0,-1 0 0,1 2 0,0-2 0,1 2 0,-1-2 0,1 0 0,1 2 0,1-3 0,-4 1 0,3 0 0,-4 1 0,1-1 0,2 1 0,-2 0 0,-1 0 0,0-1 0,1 1 0,-4 1 0,4-1 0,-5 0 0,1-1 0,-3-1 0,3 0 0,0-2 0,-5 1 0,1-2 0,-1-2 0,4 1 0,-3-1 0,8 0 0,-6 0 0,5 2 0,-3-2 0,1 3 0,1-1 0,1 1 0,1 0 0,-1-1 0,4 1 0,2 0 0,1 0 0,2-1 0,-1 2 0,1-2 0,0 1 0,-2 1 0,1 0 0,12 0 0,-15 1 0,15-1 0,0 0 0,12 2 0,10-8-27,9 6-17,13 1 0,15 0 0</inkml:trace>
  <inkml:trace contextRef="#ctx0" brushRef="#br1" timeOffset="90459.174">21268 8788 78,'0'0'35,"0"0"-1,0 0 1,0 0-12,2 17-10,-2-17-4,0 0-2,0 0-3,0 0 0,0 0-1,11-8 0,-6-5-1,2-2 0,4-6 1,1 0-3,4-2 0,3 2 0,1 2 0,-3 3 0,1 4 0,-5 2 0,-2 6 0,-11 4 0,12-3 0,-12 3 0,0 0 0,0 0 0,0 0 0,-5-10 0,5 10 0,-11-14 0,11 14 0,-22-17 0,9 8 0,-4 1 0,-1 0 0,-2 1 0,0 0 0,0 1 0,-2-1 0,4 1 0,1-1 0,3-1 0,-1 0 0,3-1 0,12 9 0,-15-16 0,15 16 0,-12-10 0,12 10 0,0 0 0,-11-9 0,11 9 0,0 0 0,0 0 0,0 0 0,0 0 0,3 12 0,-3-12-38,16 5-5,7-3-1,8-5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ECA67-07F6-7A47-9BFD-6BCBB685021D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96026-A53B-D54B-B2DA-C867ED7E0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23567" indent="-27829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13180" indent="-22263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558453" indent="-22263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03725" indent="-22263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448996" indent="-2226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894270" indent="-2226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339541" indent="-2226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784813" indent="-2226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37707775-AC08-4B5C-B12D-FD033219B670}" type="slidenum">
              <a:rPr lang="en-US">
                <a:latin typeface="Calibri" pitchFamily="-111" charset="0"/>
              </a:rPr>
              <a:pPr eaLnBrk="1" hangingPunct="1"/>
              <a:t>12</a:t>
            </a:fld>
            <a:endParaRPr lang="en-US">
              <a:latin typeface="Calibri" pitchFamily="-111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96026-A53B-D54B-B2DA-C867ED7E02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March 14,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3316353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371600"/>
            <a:ext cx="8258739" cy="1927225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The </a:t>
            </a:r>
            <a:r>
              <a:rPr lang="en-US" sz="4400" dirty="0"/>
              <a:t>Vision of the Common </a:t>
            </a:r>
            <a:r>
              <a:rPr lang="en-US" sz="4400" dirty="0" smtClean="0"/>
              <a:t>Core: Changing </a:t>
            </a:r>
            <a:r>
              <a:rPr lang="en-US" sz="4400" dirty="0"/>
              <a:t>Beliefs, Transforming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UCDMP Saturday Series</a:t>
            </a:r>
          </a:p>
          <a:p>
            <a:r>
              <a:rPr lang="en-US" dirty="0" smtClean="0"/>
              <a:t>Secondary Session 4</a:t>
            </a:r>
          </a:p>
          <a:p>
            <a:r>
              <a:rPr lang="en-US" dirty="0" smtClean="0"/>
              <a:t>March 16,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Transformational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 it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1" y="1524000"/>
            <a:ext cx="7760955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6" y="4024062"/>
            <a:ext cx="7375004" cy="2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0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itle 6"/>
          <p:cNvSpPr>
            <a:spLocks noGrp="1"/>
          </p:cNvSpPr>
          <p:nvPr>
            <p:ph type="title"/>
          </p:nvPr>
        </p:nvSpPr>
        <p:spPr>
          <a:xfrm>
            <a:off x="4441825" y="228600"/>
            <a:ext cx="4191000" cy="15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5"/>
                </a:solidFill>
              </a:rPr>
              <a:t>Mathematical Practice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382000" cy="42672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2300" b="1" dirty="0" smtClean="0"/>
              <a:t>Make sense of problems and persevere in solving them.</a:t>
            </a:r>
          </a:p>
          <a:p>
            <a:pPr marL="514350" indent="-514350">
              <a:buFontTx/>
              <a:buAutoNum type="arabicPeriod"/>
            </a:pPr>
            <a:r>
              <a:rPr lang="en-US" sz="2300" b="1" dirty="0" smtClean="0"/>
              <a:t>Reason abstractly and quantitatively.</a:t>
            </a:r>
          </a:p>
          <a:p>
            <a:pPr marL="514350" indent="-514350">
              <a:buFontTx/>
              <a:buAutoNum type="arabicPeriod"/>
            </a:pPr>
            <a:r>
              <a:rPr lang="en-US" sz="2300" b="1" dirty="0" smtClean="0"/>
              <a:t>Construct viable arguments and critique the reasoning of others.</a:t>
            </a:r>
          </a:p>
          <a:p>
            <a:pPr marL="514350" indent="-514350">
              <a:buFontTx/>
              <a:buAutoNum type="arabicPeriod"/>
            </a:pPr>
            <a:r>
              <a:rPr lang="en-US" sz="2300" b="1" dirty="0" smtClean="0"/>
              <a:t>Model with mathematics.</a:t>
            </a:r>
          </a:p>
          <a:p>
            <a:pPr marL="514350" indent="-514350">
              <a:buFontTx/>
              <a:buAutoNum type="arabicPeriod"/>
            </a:pPr>
            <a:r>
              <a:rPr lang="en-US" sz="2300" b="1" dirty="0" smtClean="0"/>
              <a:t>Use appropriate tools strategically.</a:t>
            </a:r>
          </a:p>
          <a:p>
            <a:pPr marL="514350" indent="-514350">
              <a:buFontTx/>
              <a:buAutoNum type="arabicPeriod"/>
            </a:pPr>
            <a:r>
              <a:rPr lang="en-US" sz="2300" b="1" dirty="0" smtClean="0"/>
              <a:t>Attend to precision.</a:t>
            </a:r>
          </a:p>
          <a:p>
            <a:pPr marL="514350" indent="-514350">
              <a:buFontTx/>
              <a:buAutoNum type="arabicPeriod"/>
            </a:pPr>
            <a:r>
              <a:rPr lang="en-US" sz="2300" b="1" dirty="0" smtClean="0"/>
              <a:t>Look for and make use of structure.</a:t>
            </a:r>
          </a:p>
          <a:p>
            <a:pPr marL="514350" indent="-514350">
              <a:buFontTx/>
              <a:buAutoNum type="arabicPeriod"/>
            </a:pPr>
            <a:r>
              <a:rPr lang="en-US" sz="2300" b="1" dirty="0" smtClean="0"/>
              <a:t>Look for and express regularity in repeated reasoning.</a:t>
            </a:r>
          </a:p>
          <a:p>
            <a:pPr marL="514350" indent="-514350"/>
            <a:endParaRPr lang="en-US" dirty="0" smtClean="0"/>
          </a:p>
        </p:txBody>
      </p:sp>
      <p:pic>
        <p:nvPicPr>
          <p:cNvPr id="2560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92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07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5545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CCSS Mathematical Practices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360091" y="3178175"/>
            <a:ext cx="4803775" cy="129222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400" b="1" dirty="0">
                <a:latin typeface="Arial Narrow"/>
                <a:cs typeface="Arial Narrow"/>
              </a:rPr>
              <a:t>OVERARCHING HABITS OF MIND</a:t>
            </a:r>
          </a:p>
          <a:p>
            <a:pPr marL="342900" indent="-342900">
              <a:defRPr/>
            </a:pPr>
            <a:r>
              <a:rPr lang="en-US" dirty="0">
                <a:latin typeface="Arial Narrow"/>
                <a:cs typeface="Arial Narrow"/>
              </a:rPr>
              <a:t>1. Make sense of problems and perseveres in solving them</a:t>
            </a:r>
          </a:p>
          <a:p>
            <a:pPr marL="342900" indent="-342900">
              <a:defRPr/>
            </a:pPr>
            <a:r>
              <a:rPr lang="en-US" dirty="0">
                <a:latin typeface="Arial Narrow"/>
                <a:cs typeface="Arial Narrow"/>
              </a:rPr>
              <a:t>6. Attend to precision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7771" y="1436688"/>
            <a:ext cx="6448425" cy="1292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REASONING AND EXPLAINING</a:t>
            </a:r>
          </a:p>
          <a:p>
            <a:pPr>
              <a:defRPr/>
            </a:pPr>
            <a:r>
              <a:rPr lang="en-US" dirty="0"/>
              <a:t>2. Reason abstractly and quantitatively</a:t>
            </a:r>
          </a:p>
          <a:p>
            <a:pPr>
              <a:defRPr/>
            </a:pPr>
            <a:r>
              <a:rPr lang="en-US" dirty="0"/>
              <a:t>3. Construct viable arguments are critique the reasoning of others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7771" y="3217863"/>
            <a:ext cx="6448425" cy="1293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b="1" dirty="0" smtClean="0"/>
              <a:t>MODELING AND USING TOOLS</a:t>
            </a:r>
          </a:p>
          <a:p>
            <a:pPr eaLnBrk="1" hangingPunct="1">
              <a:defRPr/>
            </a:pPr>
            <a:r>
              <a:rPr lang="en-US" sz="1800" dirty="0" smtClean="0"/>
              <a:t>4. Model with mathematics</a:t>
            </a:r>
          </a:p>
          <a:p>
            <a:pPr eaLnBrk="1" hangingPunct="1">
              <a:defRPr/>
            </a:pPr>
            <a:r>
              <a:rPr lang="en-US" sz="1800" dirty="0" smtClean="0"/>
              <a:t>5. Use appropriate tools strategically</a:t>
            </a:r>
          </a:p>
          <a:p>
            <a:pPr eaLnBrk="1" hangingPunct="1">
              <a:defRPr/>
            </a:pPr>
            <a:endParaRPr lang="en-US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857771" y="4935538"/>
            <a:ext cx="6448425" cy="1292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b="1" dirty="0" smtClean="0"/>
              <a:t>SEEING STRUCTURE AND GENERALIZING</a:t>
            </a:r>
          </a:p>
          <a:p>
            <a:pPr eaLnBrk="1" hangingPunct="1">
              <a:defRPr/>
            </a:pPr>
            <a:r>
              <a:rPr lang="en-US" sz="1800" dirty="0" smtClean="0"/>
              <a:t>7. Look for and make use of structure</a:t>
            </a:r>
          </a:p>
          <a:p>
            <a:pPr eaLnBrk="1" hangingPunct="1">
              <a:defRPr/>
            </a:pPr>
            <a:r>
              <a:rPr lang="en-US" sz="1800" dirty="0" smtClean="0"/>
              <a:t>8. Look for and express regularity in repeated reasoning</a:t>
            </a:r>
          </a:p>
          <a:p>
            <a:pPr eaLnBrk="1" hangingPunct="1">
              <a:defRPr/>
            </a:pPr>
            <a:endParaRPr lang="en-US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95683" y="3014660"/>
            <a:ext cx="8368044" cy="21852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/>
              <a:t>SEEING STRUCTURE AND GENERALIZING</a:t>
            </a:r>
          </a:p>
          <a:p>
            <a:pPr eaLnBrk="1" hangingPunct="1">
              <a:defRPr/>
            </a:pPr>
            <a:r>
              <a:rPr lang="en-US" dirty="0" smtClean="0"/>
              <a:t>7. Look for and make use of structure</a:t>
            </a:r>
          </a:p>
          <a:p>
            <a:pPr eaLnBrk="1" hangingPunct="1">
              <a:defRPr/>
            </a:pPr>
            <a:r>
              <a:rPr lang="en-US" dirty="0" smtClean="0"/>
              <a:t>8. Look for and express regularity in repeated reasoning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747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4" y="485274"/>
            <a:ext cx="885524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7: Look for and Make Use of Structure </a:t>
            </a:r>
            <a:endParaRPr lang="en-US" dirty="0">
              <a:hlinkClick r:id="rId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Mathematically </a:t>
            </a:r>
            <a:r>
              <a:rPr lang="en-US" sz="2000" dirty="0"/>
              <a:t>proficient students look closely to discern a pattern or </a:t>
            </a:r>
            <a:r>
              <a:rPr lang="en-US" sz="2000" dirty="0" smtClean="0"/>
              <a:t>structure. Young </a:t>
            </a:r>
            <a:r>
              <a:rPr lang="en-US" sz="2000" dirty="0"/>
              <a:t>students, for example, might notice that three and seven more is the </a:t>
            </a:r>
            <a:r>
              <a:rPr lang="en-US" sz="2000" dirty="0" smtClean="0"/>
              <a:t>same amount </a:t>
            </a:r>
            <a:r>
              <a:rPr lang="en-US" sz="2000" dirty="0"/>
              <a:t>as seven and three more, or they may sort a collection of shapes </a:t>
            </a:r>
            <a:r>
              <a:rPr lang="en-US" sz="2000" dirty="0" smtClean="0"/>
              <a:t>according to </a:t>
            </a:r>
            <a:r>
              <a:rPr lang="en-US" sz="2000" dirty="0"/>
              <a:t>how many sides the shapes have. Later, students will see 7 </a:t>
            </a:r>
            <a:r>
              <a:rPr lang="en-US" sz="2000" dirty="0" smtClean="0"/>
              <a:t>x </a:t>
            </a:r>
            <a:r>
              <a:rPr lang="en-US" sz="2000" dirty="0"/>
              <a:t>8 equals </a:t>
            </a:r>
            <a:r>
              <a:rPr lang="en-US" sz="2000" dirty="0" smtClean="0"/>
              <a:t>the well </a:t>
            </a:r>
            <a:r>
              <a:rPr lang="en-US" sz="2000" dirty="0"/>
              <a:t>remembered 7 </a:t>
            </a:r>
            <a:r>
              <a:rPr lang="en-US" sz="2000" dirty="0" smtClean="0"/>
              <a:t>x </a:t>
            </a:r>
            <a:r>
              <a:rPr lang="en-US" sz="2000" dirty="0"/>
              <a:t>5 + 7 </a:t>
            </a:r>
            <a:r>
              <a:rPr lang="en-US" sz="2000" dirty="0" smtClean="0"/>
              <a:t>x </a:t>
            </a:r>
            <a:r>
              <a:rPr lang="en-US" sz="2000" dirty="0"/>
              <a:t>3, in preparation for learning about the </a:t>
            </a:r>
            <a:r>
              <a:rPr lang="en-US" sz="2000" dirty="0" smtClean="0"/>
              <a:t>distributive property</a:t>
            </a:r>
            <a:r>
              <a:rPr lang="en-US" sz="2000" dirty="0"/>
              <a:t>. In the expression </a:t>
            </a:r>
            <a:r>
              <a:rPr lang="en-US" sz="2000" i="1" dirty="0"/>
              <a:t>x</a:t>
            </a:r>
            <a:r>
              <a:rPr lang="en-US" sz="2000" baseline="30000" dirty="0"/>
              <a:t>2</a:t>
            </a:r>
            <a:r>
              <a:rPr lang="en-US" sz="2000" dirty="0"/>
              <a:t> + 9</a:t>
            </a:r>
            <a:r>
              <a:rPr lang="en-US" sz="2000" i="1" dirty="0"/>
              <a:t>x </a:t>
            </a:r>
            <a:r>
              <a:rPr lang="en-US" sz="2000" dirty="0"/>
              <a:t>+ 14, older students can see the 14 as 2 </a:t>
            </a:r>
            <a:r>
              <a:rPr lang="en-US" sz="2000" dirty="0" smtClean="0"/>
              <a:t>x </a:t>
            </a:r>
            <a:r>
              <a:rPr lang="en-US" sz="2000" dirty="0"/>
              <a:t>7 </a:t>
            </a:r>
            <a:r>
              <a:rPr lang="en-US" sz="2000" dirty="0" smtClean="0"/>
              <a:t>and the </a:t>
            </a:r>
            <a:r>
              <a:rPr lang="en-US" sz="2000" dirty="0"/>
              <a:t>9 as 2 + 7. They recognize the significance of an existing line in a </a:t>
            </a:r>
            <a:r>
              <a:rPr lang="en-US" sz="2000" dirty="0" smtClean="0"/>
              <a:t>geometric figure </a:t>
            </a:r>
            <a:r>
              <a:rPr lang="en-US" sz="2000" dirty="0"/>
              <a:t>and can use the strategy of drawing an auxiliary line for solving </a:t>
            </a:r>
            <a:r>
              <a:rPr lang="en-US" sz="2000" dirty="0" smtClean="0"/>
              <a:t>problems. They </a:t>
            </a:r>
            <a:r>
              <a:rPr lang="en-US" sz="2000" dirty="0"/>
              <a:t>also can step back for an overview and shift perspective. They can </a:t>
            </a:r>
            <a:r>
              <a:rPr lang="en-US" sz="2000" dirty="0" smtClean="0"/>
              <a:t>see complicated </a:t>
            </a:r>
            <a:r>
              <a:rPr lang="en-US" sz="2000" dirty="0"/>
              <a:t>things, such as some algebraic expressions, as single objects or </a:t>
            </a:r>
            <a:r>
              <a:rPr lang="en-US" sz="2000" dirty="0" smtClean="0"/>
              <a:t>as being </a:t>
            </a:r>
            <a:r>
              <a:rPr lang="en-US" sz="2000" dirty="0"/>
              <a:t>composed of several objects. For example, they can see 5 – 3(</a:t>
            </a:r>
            <a:r>
              <a:rPr lang="en-US" sz="2000" i="1" dirty="0"/>
              <a:t>x </a:t>
            </a:r>
            <a:r>
              <a:rPr lang="en-US" sz="2000" dirty="0"/>
              <a:t>– </a:t>
            </a:r>
            <a:r>
              <a:rPr lang="en-US" sz="2000" i="1" dirty="0"/>
              <a:t>y</a:t>
            </a:r>
            <a:r>
              <a:rPr lang="en-US" sz="2000" dirty="0"/>
              <a:t>)</a:t>
            </a:r>
            <a:r>
              <a:rPr lang="en-US" sz="2000" baseline="30000" dirty="0"/>
              <a:t>2</a:t>
            </a:r>
            <a:r>
              <a:rPr lang="en-US" sz="2000" dirty="0"/>
              <a:t> as </a:t>
            </a:r>
            <a:r>
              <a:rPr lang="en-US" sz="2000" dirty="0" smtClean="0"/>
              <a:t>5 minus </a:t>
            </a:r>
            <a:r>
              <a:rPr lang="en-US" sz="2000" dirty="0"/>
              <a:t>a positive number times a square and use that to realize that its value </a:t>
            </a:r>
            <a:r>
              <a:rPr lang="en-US" sz="2000" dirty="0" smtClean="0"/>
              <a:t>cannot be </a:t>
            </a:r>
            <a:r>
              <a:rPr lang="en-US" sz="2000" dirty="0"/>
              <a:t>more than 5 for any real numbers </a:t>
            </a:r>
            <a:r>
              <a:rPr lang="en-US" sz="2000" i="1" dirty="0"/>
              <a:t>x </a:t>
            </a:r>
            <a:r>
              <a:rPr lang="en-US" sz="2000" dirty="0"/>
              <a:t>and </a:t>
            </a:r>
            <a:r>
              <a:rPr lang="en-US" sz="2000" i="1" dirty="0"/>
              <a:t>y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53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Use of Structure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3" y="1622864"/>
            <a:ext cx="7306208" cy="36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991726" y="639678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 smtClean="0"/>
              <a:t>Illustrative Mathematics 6.G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081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Use of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area that is shaded in each figure in at least two different ways.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444" y="2587542"/>
            <a:ext cx="2326630" cy="41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69" y="2587542"/>
            <a:ext cx="2530642" cy="42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01074" y="6416841"/>
            <a:ext cx="372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Illustrative Mathematics 6.G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Use of 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923587"/>
              </p:ext>
            </p:extLst>
          </p:nvPr>
        </p:nvGraphicFramePr>
        <p:xfrm>
          <a:off x="363416" y="1764944"/>
          <a:ext cx="4630615" cy="104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3" imgW="1752480" imgH="393480" progId="Equation.3">
                  <p:embed/>
                </p:oleObj>
              </mc:Choice>
              <mc:Fallback>
                <p:oleObj name="Equation" r:id="rId3" imgW="17524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416" y="1764944"/>
                        <a:ext cx="4630615" cy="1040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52808786"/>
              </p:ext>
            </p:extLst>
          </p:nvPr>
        </p:nvGraphicFramePr>
        <p:xfrm>
          <a:off x="417264" y="5159738"/>
          <a:ext cx="567213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5" imgW="2145960" imgH="228600" progId="Equation.3">
                  <p:embed/>
                </p:oleObj>
              </mc:Choice>
              <mc:Fallback>
                <p:oleObj name="Equation" r:id="rId5" imgW="2145960" imgH="228600" progId="Equation.3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264" y="5159738"/>
                        <a:ext cx="5672138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15819042"/>
              </p:ext>
            </p:extLst>
          </p:nvPr>
        </p:nvGraphicFramePr>
        <p:xfrm>
          <a:off x="404329" y="3321903"/>
          <a:ext cx="31877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7" imgW="1206360" imgH="431640" progId="Equation.3">
                  <p:embed/>
                </p:oleObj>
              </mc:Choice>
              <mc:Fallback>
                <p:oleObj name="Equation" r:id="rId7" imgW="1206360" imgH="431640" progId="Equation.3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29" y="3321903"/>
                        <a:ext cx="3187700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2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Solve </a:t>
            </a:r>
            <a:r>
              <a:rPr lang="en-US" dirty="0"/>
              <a:t>the following equation:</a:t>
            </a:r>
          </a:p>
          <a:p>
            <a:r>
              <a:rPr lang="en-US" b="1" dirty="0"/>
              <a:t>(3</a:t>
            </a:r>
            <a:r>
              <a:rPr lang="en-US" b="1" i="1" dirty="0"/>
              <a:t>x</a:t>
            </a:r>
            <a:r>
              <a:rPr lang="en-US" b="1" dirty="0"/>
              <a:t> - 2)</a:t>
            </a:r>
            <a:r>
              <a:rPr lang="en-US" b="1" baseline="30000" dirty="0"/>
              <a:t>2</a:t>
            </a:r>
            <a:r>
              <a:rPr lang="en-US" b="1" dirty="0"/>
              <a:t> = 6</a:t>
            </a:r>
            <a:r>
              <a:rPr lang="en-US" b="1" i="1" dirty="0"/>
              <a:t>x</a:t>
            </a:r>
            <a:r>
              <a:rPr lang="en-US" b="1" dirty="0"/>
              <a:t> - 4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Use of Structure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88495" y="6304545"/>
            <a:ext cx="409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PARCC:  A-REI.4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Welcome </a:t>
            </a:r>
            <a:r>
              <a:rPr lang="en-US" dirty="0"/>
              <a:t>and Introductions and a </a:t>
            </a:r>
            <a:r>
              <a:rPr lang="en-US" dirty="0" smtClean="0"/>
              <a:t>Quick </a:t>
            </a:r>
            <a:r>
              <a:rPr lang="en-US" dirty="0"/>
              <a:t>P</a:t>
            </a:r>
            <a:r>
              <a:rPr lang="en-US" dirty="0" smtClean="0"/>
              <a:t>roblem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An </a:t>
            </a:r>
            <a:r>
              <a:rPr lang="en-US" dirty="0"/>
              <a:t>Introduction to Geometry </a:t>
            </a:r>
            <a:r>
              <a:rPr lang="en-US" dirty="0" smtClean="0"/>
              <a:t>Across </a:t>
            </a:r>
            <a:r>
              <a:rPr lang="en-US" dirty="0"/>
              <a:t>the </a:t>
            </a:r>
            <a:r>
              <a:rPr lang="en-US" dirty="0" smtClean="0"/>
              <a:t>Grades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Geometry </a:t>
            </a:r>
            <a:r>
              <a:rPr lang="en-US" dirty="0"/>
              <a:t>and the CCSS: Transformational Geometry  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Lunch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Session </a:t>
            </a:r>
            <a:r>
              <a:rPr lang="en-US" dirty="0"/>
              <a:t>1 </a:t>
            </a:r>
            <a:r>
              <a:rPr lang="en-US" dirty="0" smtClean="0"/>
              <a:t>(HS-Computers, MS-SMP)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Session </a:t>
            </a:r>
            <a:r>
              <a:rPr lang="en-US" dirty="0"/>
              <a:t>2  </a:t>
            </a:r>
            <a:r>
              <a:rPr lang="en-US" dirty="0" smtClean="0"/>
              <a:t>(HS-SMP, MS-Computers)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Feedback </a:t>
            </a:r>
            <a:r>
              <a:rPr lang="en-US" dirty="0"/>
              <a:t>and </a:t>
            </a:r>
            <a:r>
              <a:rPr lang="en-US" dirty="0" smtClean="0"/>
              <a:t>Reflection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7" y="1600200"/>
            <a:ext cx="5333999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The graph of the quadratic function</a:t>
            </a:r>
            <a:br>
              <a:rPr lang="en-US" dirty="0"/>
            </a:b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2(</a:t>
            </a:r>
            <a:r>
              <a:rPr lang="en-US" i="1" dirty="0"/>
              <a:t>x</a:t>
            </a:r>
            <a:r>
              <a:rPr lang="en-US" dirty="0"/>
              <a:t> − 5)</a:t>
            </a:r>
            <a:r>
              <a:rPr lang="en-US" baseline="30000" dirty="0"/>
              <a:t>2</a:t>
            </a:r>
            <a:r>
              <a:rPr lang="en-US" dirty="0"/>
              <a:t> + 6 is shown.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The graph of a new function, 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is obtained by applying a congruence transformation to the graph </a:t>
            </a:r>
            <a:r>
              <a:rPr lang="en-US" dirty="0" smtClean="0"/>
              <a:t>of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/>
              <a:t>), which takes the points </a:t>
            </a:r>
            <a:r>
              <a:rPr lang="en-US" b="1" dirty="0"/>
              <a:t>D</a:t>
            </a:r>
            <a:r>
              <a:rPr lang="en-US" dirty="0"/>
              <a:t>, </a:t>
            </a:r>
            <a:r>
              <a:rPr lang="en-US" b="1" dirty="0"/>
              <a:t>E</a:t>
            </a:r>
            <a:r>
              <a:rPr lang="en-US" dirty="0"/>
              <a:t>, and </a:t>
            </a:r>
            <a:r>
              <a:rPr lang="en-US" b="1" dirty="0"/>
              <a:t>F</a:t>
            </a:r>
            <a:r>
              <a:rPr lang="en-US" dirty="0"/>
              <a:t> to the points </a:t>
            </a:r>
            <a:r>
              <a:rPr lang="en-US" b="1" dirty="0"/>
              <a:t>D’</a:t>
            </a:r>
            <a:r>
              <a:rPr lang="en-US" dirty="0"/>
              <a:t>,</a:t>
            </a:r>
            <a:r>
              <a:rPr lang="en-US" b="1" dirty="0"/>
              <a:t>E’</a:t>
            </a:r>
            <a:r>
              <a:rPr lang="en-US" dirty="0"/>
              <a:t>, and </a:t>
            </a:r>
            <a:r>
              <a:rPr lang="en-US" b="1" dirty="0"/>
              <a:t>F’</a:t>
            </a:r>
            <a:r>
              <a:rPr lang="en-US" dirty="0"/>
              <a:t>, respectively.</a:t>
            </a:r>
          </a:p>
          <a:p>
            <a:pPr marL="0" indent="-731520">
              <a:spcBef>
                <a:spcPts val="1200"/>
              </a:spcBef>
              <a:buNone/>
            </a:pPr>
            <a:r>
              <a:rPr lang="en-US" dirty="0" smtClean="0"/>
              <a:t>a. Describe </a:t>
            </a:r>
            <a:r>
              <a:rPr lang="en-US" dirty="0"/>
              <a:t>a sequence of congruence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transformations </a:t>
            </a:r>
            <a:r>
              <a:rPr lang="en-US" dirty="0"/>
              <a:t>that gives the graph of 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   the </a:t>
            </a:r>
            <a:r>
              <a:rPr lang="en-US" dirty="0"/>
              <a:t>new function 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 smtClean="0"/>
              <a:t>).</a:t>
            </a:r>
            <a:endParaRPr lang="en-US" dirty="0"/>
          </a:p>
          <a:p>
            <a:pPr marL="0" indent="-731520">
              <a:spcBef>
                <a:spcPts val="1200"/>
              </a:spcBef>
              <a:buNone/>
            </a:pPr>
            <a:r>
              <a:rPr lang="en-US" dirty="0" smtClean="0"/>
              <a:t>b. Write </a:t>
            </a:r>
            <a:r>
              <a:rPr lang="en-US" dirty="0"/>
              <a:t>an equation for 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 smtClean="0"/>
              <a:t>).</a:t>
            </a:r>
            <a:endParaRPr lang="en-US" dirty="0"/>
          </a:p>
          <a:p>
            <a:pPr marL="0" indent="-731520">
              <a:spcBef>
                <a:spcPts val="1200"/>
              </a:spcBef>
              <a:buNone/>
            </a:pPr>
            <a:r>
              <a:rPr lang="en-US" dirty="0" smtClean="0"/>
              <a:t>c. Compare </a:t>
            </a:r>
            <a:r>
              <a:rPr lang="en-US" dirty="0"/>
              <a:t>your equation for 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equation </a:t>
            </a:r>
            <a:r>
              <a:rPr lang="en-US" dirty="0"/>
              <a:t>of the original function, 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How </a:t>
            </a:r>
            <a:r>
              <a:rPr lang="en-US" dirty="0"/>
              <a:t>do the differences in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equations </a:t>
            </a:r>
            <a:r>
              <a:rPr lang="en-US" dirty="0"/>
              <a:t>reveal the transformations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you </a:t>
            </a:r>
            <a:r>
              <a:rPr lang="en-US" dirty="0"/>
              <a:t>described in part (a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Use of Structure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88495" y="6304545"/>
            <a:ext cx="409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PARCC: F-BF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86" y="1301167"/>
            <a:ext cx="3508709" cy="501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1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Use of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51578" r="63654" b="10028"/>
          <a:stretch>
            <a:fillRect/>
          </a:stretch>
        </p:blipFill>
        <p:spPr bwMode="auto">
          <a:xfrm>
            <a:off x="681941" y="2960465"/>
            <a:ext cx="3775936" cy="28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1617785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Suppose P and Q give the sizes of two different animal populations, where Q&gt;P. </a:t>
            </a:r>
          </a:p>
          <a:p>
            <a:pPr>
              <a:defRPr/>
            </a:pPr>
            <a:r>
              <a:rPr lang="en-US" sz="2000" dirty="0"/>
              <a:t>In (a)–(d), say which of the given pair of expressions is larger. Brieﬂy explain your reasoning in terms of the two populations.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3895" y="6256421"/>
            <a:ext cx="372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Illustrative Mathematics A-SSE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Use of 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70536"/>
            <a:ext cx="91440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Below </a:t>
            </a:r>
            <a:r>
              <a:rPr lang="en-US" dirty="0"/>
              <a:t>are four graphs of functions shown </a:t>
            </a:r>
            <a:r>
              <a:rPr lang="en-US" dirty="0" smtClean="0"/>
              <a:t>for -2</a:t>
            </a:r>
            <a:r>
              <a:rPr lang="en-US" sz="2000" dirty="0" smtClean="0">
                <a:latin typeface="Cambria Math"/>
                <a:ea typeface="Cambria Math"/>
              </a:rPr>
              <a:t>≤ </a:t>
            </a:r>
            <a:r>
              <a:rPr lang="en-US" i="1" dirty="0" smtClean="0">
                <a:ea typeface="Cambria Math"/>
              </a:rPr>
              <a:t>x</a:t>
            </a:r>
            <a:r>
              <a:rPr lang="en-US" sz="2000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≤</a:t>
            </a:r>
            <a:r>
              <a:rPr lang="en-US" dirty="0" smtClean="0"/>
              <a:t> 2. </a:t>
            </a:r>
            <a:r>
              <a:rPr lang="en-US" dirty="0"/>
              <a:t>Match each function with its graph and </a:t>
            </a:r>
            <a:r>
              <a:rPr lang="en-US" dirty="0" smtClean="0"/>
              <a:t>explain </a:t>
            </a:r>
            <a:r>
              <a:rPr lang="en-US" dirty="0"/>
              <a:t>your choice</a:t>
            </a:r>
            <a:r>
              <a:rPr lang="en-US" dirty="0" smtClean="0"/>
              <a:t>: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2390775"/>
            <a:ext cx="3229761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273934"/>
              </p:ext>
            </p:extLst>
          </p:nvPr>
        </p:nvGraphicFramePr>
        <p:xfrm>
          <a:off x="533399" y="2795586"/>
          <a:ext cx="3210953" cy="3833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4" imgW="939600" imgH="1650960" progId="Equation.3">
                  <p:embed/>
                </p:oleObj>
              </mc:Choice>
              <mc:Fallback>
                <p:oleObj name="Equation" r:id="rId4" imgW="939600" imgH="1650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lum bright="-100000"/>
                      </a:blip>
                      <a:stretch>
                        <a:fillRect/>
                      </a:stretch>
                    </p:blipFill>
                    <p:spPr>
                      <a:xfrm>
                        <a:off x="533399" y="2795586"/>
                        <a:ext cx="3210953" cy="3833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457960" y="3043080"/>
              <a:ext cx="2336760" cy="3131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41400" y="3026520"/>
                <a:ext cx="2367000" cy="31644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/>
          <p:cNvSpPr txBox="1"/>
          <p:nvPr/>
        </p:nvSpPr>
        <p:spPr>
          <a:xfrm>
            <a:off x="5293895" y="6416841"/>
            <a:ext cx="372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Illustrative Mathematics F-IF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7: Look for and Make Use of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What do you currently do to help students “look for and make use of structure”? Can you think of ways specific to Geometry?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Take a moment to write down things you either do or could now see yourself doing to help students “Look for and make use of structure”.</a:t>
            </a:r>
          </a:p>
          <a:p>
            <a:endParaRPr lang="en-US" dirty="0"/>
          </a:p>
          <a:p>
            <a:r>
              <a:rPr lang="en-US" dirty="0" smtClean="0"/>
              <a:t>Share your ideas with the members of your table group.</a:t>
            </a:r>
          </a:p>
          <a:p>
            <a:endParaRPr lang="en-US" dirty="0"/>
          </a:p>
          <a:p>
            <a:r>
              <a:rPr lang="en-US" dirty="0" smtClean="0"/>
              <a:t>We will share out ideas to the whole group after a few minutes.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Use of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If</a:t>
            </a:r>
            <a:endParaRPr lang="en-US" sz="3600" dirty="0"/>
          </a:p>
          <a:p>
            <a:pPr marL="0" indent="0">
              <a:buNone/>
            </a:pPr>
            <a:r>
              <a:rPr lang="en-US" sz="3600" dirty="0" err="1" smtClean="0"/>
              <a:t>a+b</a:t>
            </a:r>
            <a:r>
              <a:rPr lang="en-US" sz="3600" dirty="0" smtClean="0"/>
              <a:t>=3 and </a:t>
            </a:r>
            <a:r>
              <a:rPr lang="en-US" sz="3600" dirty="0" err="1" smtClean="0"/>
              <a:t>ab</a:t>
            </a:r>
            <a:r>
              <a:rPr lang="en-US" sz="3600" dirty="0" smtClean="0"/>
              <a:t>=3 </a:t>
            </a:r>
          </a:p>
          <a:p>
            <a:pPr marL="0" indent="0">
              <a:buNone/>
            </a:pPr>
            <a:r>
              <a:rPr lang="en-US" sz="3600" dirty="0" smtClean="0"/>
              <a:t>then </a:t>
            </a:r>
          </a:p>
          <a:p>
            <a:pPr marL="0" indent="0">
              <a:buNone/>
            </a:pPr>
            <a:r>
              <a:rPr lang="en-US" sz="3600" dirty="0" smtClean="0"/>
              <a:t>a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+b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=???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17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8: Look </a:t>
            </a:r>
            <a:r>
              <a:rPr lang="en-US" dirty="0"/>
              <a:t>for and </a:t>
            </a:r>
            <a:r>
              <a:rPr lang="en-US" dirty="0" smtClean="0"/>
              <a:t>Express Regularity </a:t>
            </a:r>
            <a:r>
              <a:rPr lang="en-US" dirty="0"/>
              <a:t>in </a:t>
            </a:r>
            <a:r>
              <a:rPr lang="en-US" dirty="0" smtClean="0"/>
              <a:t>Repeated Reasoning.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9153"/>
            <a:ext cx="8229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Mathematically </a:t>
            </a:r>
            <a:r>
              <a:rPr lang="en-US" sz="2000" dirty="0"/>
              <a:t>proficient students notice if calculations are repeated, and </a:t>
            </a:r>
            <a:r>
              <a:rPr lang="en-US" sz="2000" dirty="0" smtClean="0"/>
              <a:t>look both </a:t>
            </a:r>
            <a:r>
              <a:rPr lang="en-US" sz="2000" dirty="0"/>
              <a:t>for general methods and for shortcuts. Upper elementary students </a:t>
            </a:r>
            <a:r>
              <a:rPr lang="en-US" sz="2000" dirty="0" smtClean="0"/>
              <a:t>might notice </a:t>
            </a:r>
            <a:r>
              <a:rPr lang="en-US" sz="2000" dirty="0"/>
              <a:t>when dividing 25 by 11 that they are repeating the same calculations </a:t>
            </a:r>
            <a:r>
              <a:rPr lang="en-US" sz="2000" dirty="0" smtClean="0"/>
              <a:t>over and </a:t>
            </a:r>
            <a:r>
              <a:rPr lang="en-US" sz="2000" dirty="0"/>
              <a:t>over again, and conclude they have a repeating decimal. By paying </a:t>
            </a:r>
            <a:r>
              <a:rPr lang="en-US" sz="2000" dirty="0" smtClean="0"/>
              <a:t>attention to </a:t>
            </a:r>
            <a:r>
              <a:rPr lang="en-US" sz="2000" dirty="0"/>
              <a:t>the calculation of slope as they repeatedly check whether points are on the </a:t>
            </a:r>
            <a:r>
              <a:rPr lang="en-US" sz="2000" dirty="0" smtClean="0"/>
              <a:t>line through </a:t>
            </a:r>
            <a:r>
              <a:rPr lang="en-US" sz="2000" dirty="0"/>
              <a:t>(1, 2) with slope 3, middle school students might abstract the </a:t>
            </a:r>
            <a:r>
              <a:rPr lang="en-US" sz="2000" dirty="0" smtClean="0"/>
              <a:t>equation (</a:t>
            </a:r>
            <a:r>
              <a:rPr lang="en-US" sz="2000" i="1" dirty="0"/>
              <a:t>y </a:t>
            </a:r>
            <a:r>
              <a:rPr lang="en-US" sz="2000" dirty="0"/>
              <a:t>– 2)/(</a:t>
            </a:r>
            <a:r>
              <a:rPr lang="en-US" sz="2000" i="1" dirty="0"/>
              <a:t>x </a:t>
            </a:r>
            <a:r>
              <a:rPr lang="en-US" sz="2000" dirty="0"/>
              <a:t>– 1) = 3. Noticing the regularity in the way terms cancel when </a:t>
            </a:r>
            <a:r>
              <a:rPr lang="en-US" sz="2000" dirty="0" smtClean="0"/>
              <a:t>expanding (</a:t>
            </a:r>
            <a:r>
              <a:rPr lang="en-US" sz="2000" i="1" dirty="0"/>
              <a:t>x </a:t>
            </a:r>
            <a:r>
              <a:rPr lang="en-US" sz="2000" dirty="0"/>
              <a:t>– 1)(</a:t>
            </a:r>
            <a:r>
              <a:rPr lang="en-US" sz="2000" i="1" dirty="0"/>
              <a:t>x </a:t>
            </a:r>
            <a:r>
              <a:rPr lang="en-US" sz="2000" dirty="0"/>
              <a:t>+ 1), (</a:t>
            </a:r>
            <a:r>
              <a:rPr lang="en-US" sz="2000" i="1" dirty="0"/>
              <a:t>x </a:t>
            </a:r>
            <a:r>
              <a:rPr lang="en-US" sz="2000" dirty="0"/>
              <a:t>– 1)(</a:t>
            </a:r>
            <a:r>
              <a:rPr lang="en-US" sz="2000" i="1" dirty="0"/>
              <a:t>x</a:t>
            </a:r>
            <a:r>
              <a:rPr lang="en-US" sz="2000" baseline="30000" dirty="0"/>
              <a:t>2</a:t>
            </a:r>
            <a:r>
              <a:rPr lang="en-US" sz="2000" dirty="0"/>
              <a:t> + </a:t>
            </a:r>
            <a:r>
              <a:rPr lang="en-US" sz="2000" i="1" dirty="0"/>
              <a:t>x </a:t>
            </a:r>
            <a:r>
              <a:rPr lang="en-US" sz="2000" dirty="0"/>
              <a:t>+ 1), and (</a:t>
            </a:r>
            <a:r>
              <a:rPr lang="en-US" sz="2000" i="1" dirty="0"/>
              <a:t>x </a:t>
            </a:r>
            <a:r>
              <a:rPr lang="en-US" sz="2000" dirty="0"/>
              <a:t>– 1)(</a:t>
            </a:r>
            <a:r>
              <a:rPr lang="en-US" sz="2000" i="1" dirty="0"/>
              <a:t>x</a:t>
            </a:r>
            <a:r>
              <a:rPr lang="en-US" sz="2000" baseline="30000" dirty="0"/>
              <a:t>3</a:t>
            </a:r>
            <a:r>
              <a:rPr lang="en-US" sz="2000" dirty="0"/>
              <a:t> + </a:t>
            </a:r>
            <a:r>
              <a:rPr lang="en-US" sz="2000" i="1" dirty="0"/>
              <a:t>x</a:t>
            </a:r>
            <a:r>
              <a:rPr lang="en-US" sz="2000" baseline="30000" dirty="0"/>
              <a:t>2</a:t>
            </a:r>
            <a:r>
              <a:rPr lang="en-US" sz="2000" dirty="0"/>
              <a:t> + </a:t>
            </a:r>
            <a:r>
              <a:rPr lang="en-US" sz="2000" i="1" dirty="0"/>
              <a:t>x </a:t>
            </a:r>
            <a:r>
              <a:rPr lang="en-US" sz="2000" dirty="0"/>
              <a:t>+ 1) might lead them to </a:t>
            </a:r>
            <a:r>
              <a:rPr lang="en-US" sz="2000" dirty="0" smtClean="0"/>
              <a:t>the general </a:t>
            </a:r>
            <a:r>
              <a:rPr lang="en-US" sz="2000" dirty="0"/>
              <a:t>formula for the sum of a geometric series. As they work to solve a problem</a:t>
            </a:r>
            <a:r>
              <a:rPr lang="en-US" sz="2000" dirty="0" smtClean="0"/>
              <a:t>, mathematically </a:t>
            </a:r>
            <a:r>
              <a:rPr lang="en-US" sz="2000" dirty="0"/>
              <a:t>proficient students maintain oversight of the process, </a:t>
            </a:r>
            <a:r>
              <a:rPr lang="en-US" sz="2000" dirty="0" smtClean="0"/>
              <a:t>while attending </a:t>
            </a:r>
            <a:r>
              <a:rPr lang="en-US" sz="2000" dirty="0"/>
              <a:t>to the details. They continually evaluate the reasonableness of </a:t>
            </a:r>
            <a:r>
              <a:rPr lang="en-US" sz="2000" dirty="0" smtClean="0"/>
              <a:t>their intermediate </a:t>
            </a:r>
            <a:r>
              <a:rPr lang="en-US" sz="2000" dirty="0"/>
              <a:t>results.</a:t>
            </a:r>
          </a:p>
        </p:txBody>
      </p:sp>
    </p:spTree>
    <p:extLst>
      <p:ext uri="{BB962C8B-B14F-4D97-AF65-F5344CB8AC3E}">
        <p14:creationId xmlns:p14="http://schemas.microsoft.com/office/powerpoint/2010/main" val="30206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 Reasoning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68114"/>
            <a:ext cx="8229600" cy="48768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800" dirty="0"/>
              <a:t>Nina was finding </a:t>
            </a:r>
            <a:r>
              <a:rPr lang="en-US" sz="2800" dirty="0" smtClean="0"/>
              <a:t>multiples </a:t>
            </a:r>
            <a:r>
              <a:rPr lang="en-US" sz="2800" dirty="0"/>
              <a:t>of 6. </a:t>
            </a:r>
            <a:endParaRPr lang="en-US" sz="2800" dirty="0" smtClean="0"/>
          </a:p>
          <a:p>
            <a:pPr marL="0" indent="0" fontAlgn="base">
              <a:buNone/>
            </a:pPr>
            <a:endParaRPr lang="en-US" sz="2800" dirty="0"/>
          </a:p>
          <a:p>
            <a:pPr marL="0" indent="0" fontAlgn="base">
              <a:buNone/>
            </a:pPr>
            <a:r>
              <a:rPr lang="en-US" sz="2800" dirty="0" smtClean="0"/>
              <a:t>She said,18 </a:t>
            </a:r>
            <a:r>
              <a:rPr lang="en-US" sz="2800" dirty="0"/>
              <a:t>and 42 are both multiples of 6, and when I add them, I also get a multiple of 6:18+42=60.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Explain </a:t>
            </a:r>
            <a:r>
              <a:rPr lang="en-US" sz="2800" dirty="0"/>
              <a:t>to Nina why adding two multiples of 6 will always result in another multiple of 6.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3895" y="6256421"/>
            <a:ext cx="372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Illustrative Mathematics 6.NS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1600200"/>
            <a:ext cx="8855242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Marco and Seth are lab partners studying bacterial growth. They were surprised to find that the population of the bacteria doubled </a:t>
            </a:r>
            <a:r>
              <a:rPr lang="en-US" dirty="0" smtClean="0"/>
              <a:t>every hour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table shows that there were 2,000 bacteria at the beginning of the experiment. What was the size of population of bacteria </a:t>
            </a:r>
            <a:r>
              <a:rPr lang="en-US" dirty="0" smtClean="0"/>
              <a:t>after 1 </a:t>
            </a:r>
            <a:r>
              <a:rPr lang="en-US" dirty="0"/>
              <a:t>hour? </a:t>
            </a:r>
            <a:r>
              <a:rPr lang="en-US" dirty="0" smtClean="0"/>
              <a:t> After </a:t>
            </a:r>
            <a:r>
              <a:rPr lang="en-US" dirty="0"/>
              <a:t>2, 3 and 4 hours?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Enter </a:t>
            </a:r>
            <a:r>
              <a:rPr lang="en-US" dirty="0"/>
              <a:t>this information into the table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7" y="5295149"/>
            <a:ext cx="8708875" cy="99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3895" y="6256421"/>
            <a:ext cx="372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Illustrative Mathematics 8.EE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1600200"/>
            <a:ext cx="8855242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know the size of the population at a certain time, how do you find the population one hour later?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Assuming </a:t>
            </a:r>
            <a:r>
              <a:rPr lang="en-US" dirty="0"/>
              <a:t>the population doubled every hour before the study began, what was the population of the bacteria 1 hour before </a:t>
            </a:r>
            <a:r>
              <a:rPr lang="en-US" dirty="0" smtClean="0"/>
              <a:t>the students </a:t>
            </a:r>
            <a:r>
              <a:rPr lang="en-US" dirty="0"/>
              <a:t>started their study? What about 3 hours before?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know the size of the population at a certain time, how do you find the population one hour earlier?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7" y="1364859"/>
            <a:ext cx="8708875" cy="99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8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8: Look for and Express Regularity in Repeated Reasoning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2914"/>
            <a:ext cx="8229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What do you currently do to help students “look for  and express regularity in repeated </a:t>
            </a:r>
            <a:r>
              <a:rPr lang="en-US" dirty="0"/>
              <a:t>reasoning”? Can you think of ways specific to Geometry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Take a moment to write down things you either do or could now see yourself doing to help students “Look for and </a:t>
            </a:r>
            <a:r>
              <a:rPr lang="en-US" dirty="0" smtClean="0"/>
              <a:t>express regularity in repeated reasoning”.</a:t>
            </a:r>
            <a:endParaRPr lang="en-US" dirty="0"/>
          </a:p>
          <a:p>
            <a:endParaRPr lang="en-US" dirty="0"/>
          </a:p>
          <a:p>
            <a:r>
              <a:rPr lang="en-US" dirty="0"/>
              <a:t>Share your ideas with the members of your table group.</a:t>
            </a:r>
          </a:p>
          <a:p>
            <a:endParaRPr lang="en-US" dirty="0"/>
          </a:p>
          <a:p>
            <a:r>
              <a:rPr lang="en-US" dirty="0"/>
              <a:t>We will share out ideas to the whole group after a few </a:t>
            </a:r>
            <a:r>
              <a:rPr lang="en-US" dirty="0" smtClean="0"/>
              <a:t>minutes.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Geometry Warm-Up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678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10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Final Note: Algorithms </a:t>
            </a:r>
            <a:r>
              <a:rPr lang="en-US" dirty="0" smtClean="0"/>
              <a:t>and Shortcuts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Algorithms, shortcuts and rules </a:t>
            </a:r>
            <a:r>
              <a:rPr lang="en-US" dirty="0" smtClean="0"/>
              <a:t>were </a:t>
            </a:r>
            <a:r>
              <a:rPr lang="en-US" dirty="0" smtClean="0"/>
              <a:t>built </a:t>
            </a:r>
            <a:r>
              <a:rPr lang="en-US" dirty="0" smtClean="0"/>
              <a:t>on </a:t>
            </a:r>
            <a:r>
              <a:rPr lang="en-US" dirty="0" smtClean="0"/>
              <a:t>recognizing structure and repeated reasoning.</a:t>
            </a:r>
          </a:p>
          <a:p>
            <a:r>
              <a:rPr lang="en-US" dirty="0" smtClean="0"/>
              <a:t>When we “teach” them, students don’t have the opportunity to “Look for and make use of structure” or “Look for and express regularity in repeated reasoning”</a:t>
            </a:r>
          </a:p>
          <a:p>
            <a:r>
              <a:rPr lang="en-US" dirty="0" smtClean="0"/>
              <a:t>We need to provide opportunities for students to look and see for themselves.</a:t>
            </a:r>
          </a:p>
          <a:p>
            <a:r>
              <a:rPr lang="en-US" dirty="0" smtClean="0"/>
              <a:t>Only after seeing the structure and patterns do the algorithms, shortcuts and rules make sense.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Plan a </a:t>
            </a:r>
            <a:r>
              <a:rPr lang="en-US" b="1" dirty="0"/>
              <a:t>W</a:t>
            </a:r>
            <a:r>
              <a:rPr lang="en-US" b="1" dirty="0" smtClean="0"/>
              <a:t>alking </a:t>
            </a:r>
            <a:r>
              <a:rPr lang="en-US" dirty="0"/>
              <a:t>T</a:t>
            </a:r>
            <a:r>
              <a:rPr lang="en-US" dirty="0" smtClean="0"/>
              <a:t>our </a:t>
            </a:r>
            <a:r>
              <a:rPr lang="en-US" dirty="0"/>
              <a:t>of the </a:t>
            </a:r>
            <a:r>
              <a:rPr lang="en-US" dirty="0" smtClean="0"/>
              <a:t>Area </a:t>
            </a: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3701384" cy="5112999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walking tour must be no more than 2 miles.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walking tour must include 5 stops. The starting location does not count as a stop. However, the final location does count as a stop.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To </a:t>
            </a:r>
            <a:r>
              <a:rPr lang="en-US" sz="1800" dirty="0"/>
              <a:t>improve the accuracy of your measurement, measure along streets (solid lines) and foot paths (dashed lines). Do </a:t>
            </a:r>
            <a:r>
              <a:rPr lang="en-US" sz="1800" b="1" dirty="0"/>
              <a:t>not </a:t>
            </a:r>
            <a:r>
              <a:rPr lang="en-US" sz="1800" dirty="0"/>
              <a:t>measure straight-line distances.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Use the table </a:t>
            </a:r>
            <a:r>
              <a:rPr lang="en-US" sz="1800" dirty="0" smtClean="0"/>
              <a:t>to </a:t>
            </a:r>
            <a:r>
              <a:rPr lang="en-US" sz="1800" dirty="0"/>
              <a:t>organize the stops of your walking tour. 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584" y="1524000"/>
            <a:ext cx="4722650" cy="51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914"/>
            <a:ext cx="9191596" cy="301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685800" y="489581"/>
            <a:ext cx="815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4400" dirty="0"/>
              <a:t>K-8 Domains</a:t>
            </a: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" y="5343928"/>
            <a:ext cx="9191596" cy="51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04071" y="4292954"/>
            <a:ext cx="815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4400" dirty="0" smtClean="0"/>
              <a:t>High School Categories</a:t>
            </a:r>
            <a:endParaRPr lang="en-US" sz="4400" dirty="0"/>
          </a:p>
        </p:txBody>
      </p:sp>
      <p:sp>
        <p:nvSpPr>
          <p:cNvPr id="2" name="Oval 1"/>
          <p:cNvSpPr/>
          <p:nvPr/>
        </p:nvSpPr>
        <p:spPr>
          <a:xfrm>
            <a:off x="111640" y="1712649"/>
            <a:ext cx="8903276" cy="381000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8" name="Oval 7"/>
          <p:cNvSpPr/>
          <p:nvPr/>
        </p:nvSpPr>
        <p:spPr>
          <a:xfrm>
            <a:off x="4828424" y="5329990"/>
            <a:ext cx="1241266" cy="533400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7984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Geometry-Think-Pair-Share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you hear the word Geometry, what are your thoughts?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Geometry?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ge·om·e·try</a:t>
            </a:r>
            <a:r>
              <a:rPr lang="en-US" dirty="0"/>
              <a:t>  </a:t>
            </a:r>
          </a:p>
          <a:p>
            <a:r>
              <a:rPr lang="en-US" dirty="0"/>
              <a:t>/</a:t>
            </a:r>
            <a:r>
              <a:rPr lang="en-US" dirty="0" err="1"/>
              <a:t>jēˈämitrē</a:t>
            </a:r>
            <a:r>
              <a:rPr lang="en-US" dirty="0"/>
              <a:t>/</a:t>
            </a:r>
          </a:p>
          <a:p>
            <a:endParaRPr lang="en-US" dirty="0"/>
          </a:p>
          <a:p>
            <a:r>
              <a:rPr lang="en-US" dirty="0"/>
              <a:t>Noun</a:t>
            </a:r>
          </a:p>
          <a:p>
            <a:r>
              <a:rPr lang="en-US" dirty="0"/>
              <a:t>The branch of mathematics concerned with the properties and relations of points, lines, surfaces, solids, and higher dimensional analogs.</a:t>
            </a:r>
          </a:p>
          <a:p>
            <a:r>
              <a:rPr lang="en-US" dirty="0"/>
              <a:t>A particular mathematical system describing such properties: "non-Euclidean geometries".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Geometry in the CCSS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 your table group, you will be assigned a grade span or domain to research. Using the </a:t>
            </a:r>
            <a:r>
              <a:rPr lang="en-US" dirty="0"/>
              <a:t>handout, internet resources and your joint </a:t>
            </a:r>
            <a:r>
              <a:rPr lang="en-US" dirty="0" smtClean="0"/>
              <a:t>knowledge, determine what students need to know and understand about Geometry at that time in their lives. </a:t>
            </a:r>
          </a:p>
          <a:p>
            <a:endParaRPr lang="en-US" dirty="0"/>
          </a:p>
          <a:p>
            <a:r>
              <a:rPr lang="en-US" dirty="0" smtClean="0"/>
              <a:t>Create a poster which gives an overview of the Geometry students need to know and understand as well as some specific examples. Please make sure that your grade level/domain is visible.</a:t>
            </a:r>
          </a:p>
          <a:p>
            <a:endParaRPr lang="en-US" dirty="0"/>
          </a:p>
          <a:p>
            <a:r>
              <a:rPr lang="en-US" dirty="0" smtClean="0"/>
              <a:t>We will place the posters around the room in order to create a progression of Geometry, K-12.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in the CCSS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K-12 Geometry staying the same?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is K-12 Geometry changing?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do the changes effect your teaching?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2449</TotalTime>
  <Words>1493</Words>
  <Application>Microsoft Office PowerPoint</Application>
  <PresentationFormat>On-screen Show (4:3)</PresentationFormat>
  <Paragraphs>155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Clarity</vt:lpstr>
      <vt:lpstr>Equation</vt:lpstr>
      <vt:lpstr>The Vision of the Common Core: Changing Beliefs, Transforming Practice</vt:lpstr>
      <vt:lpstr>Agenda</vt:lpstr>
      <vt:lpstr>A Geometry Warm-Up</vt:lpstr>
      <vt:lpstr> Plan a Walking Tour of the Area   </vt:lpstr>
      <vt:lpstr>PowerPoint Presentation</vt:lpstr>
      <vt:lpstr>Geometry-Think-Pair-Share</vt:lpstr>
      <vt:lpstr>What is Geometry?</vt:lpstr>
      <vt:lpstr>Exploring Geometry in the CCSS</vt:lpstr>
      <vt:lpstr>Geometry in the CCSS</vt:lpstr>
      <vt:lpstr>Exploring Transformational Geometry</vt:lpstr>
      <vt:lpstr>Piece it Together</vt:lpstr>
      <vt:lpstr>Mathematical Practice</vt:lpstr>
      <vt:lpstr>CCSS Mathematical Practices</vt:lpstr>
      <vt:lpstr>PowerPoint Presentation</vt:lpstr>
      <vt:lpstr>7: Look for and Make Use of Structure </vt:lpstr>
      <vt:lpstr>Making Use of Structure</vt:lpstr>
      <vt:lpstr>Making Use of Structure</vt:lpstr>
      <vt:lpstr>Making Use of Structure</vt:lpstr>
      <vt:lpstr>Making Use of Structure</vt:lpstr>
      <vt:lpstr>Making Use of Structure</vt:lpstr>
      <vt:lpstr>Making Use of Structure</vt:lpstr>
      <vt:lpstr>Making Use of Structure</vt:lpstr>
      <vt:lpstr>7: Look for and Make Use of Structure </vt:lpstr>
      <vt:lpstr>Making Use of Structure</vt:lpstr>
      <vt:lpstr>8: Look for and Express Regularity in Repeated Reasoning.</vt:lpstr>
      <vt:lpstr>Repeated Reasoning</vt:lpstr>
      <vt:lpstr>Repeated Reasoning</vt:lpstr>
      <vt:lpstr>Repeated Reasoning</vt:lpstr>
      <vt:lpstr>8: Look for and Express Regularity in Repeated Reasoning.</vt:lpstr>
      <vt:lpstr>A Final Note: Algorithms and Shortcuts</vt:lpstr>
    </vt:vector>
  </TitlesOfParts>
  <Company>School of Education, UC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Vision of the Common Core: Changing Beliefs, Transforming Practice</dc:title>
  <dc:creator>Julie Orosco</dc:creator>
  <cp:lastModifiedBy>Julie Orosco</cp:lastModifiedBy>
  <cp:revision>32</cp:revision>
  <dcterms:created xsi:type="dcterms:W3CDTF">2013-03-13T18:16:26Z</dcterms:created>
  <dcterms:modified xsi:type="dcterms:W3CDTF">2013-03-15T15:18:26Z</dcterms:modified>
</cp:coreProperties>
</file>