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257" r:id="rId2"/>
    <p:sldId id="258" r:id="rId3"/>
    <p:sldId id="283" r:id="rId4"/>
    <p:sldId id="270" r:id="rId5"/>
    <p:sldId id="259" r:id="rId6"/>
    <p:sldId id="419" r:id="rId7"/>
    <p:sldId id="424" r:id="rId8"/>
    <p:sldId id="425" r:id="rId9"/>
    <p:sldId id="420" r:id="rId10"/>
    <p:sldId id="423" r:id="rId11"/>
    <p:sldId id="422" r:id="rId12"/>
    <p:sldId id="421" r:id="rId13"/>
    <p:sldId id="426" r:id="rId14"/>
    <p:sldId id="429" r:id="rId15"/>
    <p:sldId id="428" r:id="rId16"/>
    <p:sldId id="427" r:id="rId17"/>
    <p:sldId id="430" r:id="rId18"/>
    <p:sldId id="431" r:id="rId19"/>
    <p:sldId id="432" r:id="rId20"/>
    <p:sldId id="438" r:id="rId21"/>
    <p:sldId id="439" r:id="rId22"/>
    <p:sldId id="440" r:id="rId23"/>
    <p:sldId id="441" r:id="rId24"/>
    <p:sldId id="442" r:id="rId25"/>
    <p:sldId id="443" r:id="rId26"/>
    <p:sldId id="332" r:id="rId27"/>
    <p:sldId id="445" r:id="rId28"/>
    <p:sldId id="446" r:id="rId29"/>
    <p:sldId id="447" r:id="rId30"/>
    <p:sldId id="448" r:id="rId31"/>
    <p:sldId id="449" r:id="rId32"/>
    <p:sldId id="450" r:id="rId33"/>
    <p:sldId id="451" r:id="rId34"/>
    <p:sldId id="453" r:id="rId35"/>
    <p:sldId id="454" r:id="rId36"/>
    <p:sldId id="455" r:id="rId37"/>
    <p:sldId id="456" r:id="rId38"/>
    <p:sldId id="457" r:id="rId39"/>
    <p:sldId id="458" r:id="rId40"/>
    <p:sldId id="459" r:id="rId41"/>
    <p:sldId id="461" r:id="rId42"/>
    <p:sldId id="466" r:id="rId43"/>
    <p:sldId id="462" r:id="rId44"/>
    <p:sldId id="433" r:id="rId45"/>
    <p:sldId id="467" r:id="rId46"/>
    <p:sldId id="468" r:id="rId47"/>
    <p:sldId id="469" r:id="rId48"/>
    <p:sldId id="470" r:id="rId49"/>
    <p:sldId id="434" r:id="rId50"/>
    <p:sldId id="474" r:id="rId51"/>
    <p:sldId id="435" r:id="rId52"/>
    <p:sldId id="436" r:id="rId53"/>
    <p:sldId id="475" r:id="rId54"/>
    <p:sldId id="437" r:id="rId55"/>
    <p:sldId id="463" r:id="rId56"/>
    <p:sldId id="464" r:id="rId57"/>
    <p:sldId id="465"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clrMru>
    <a:srgbClr val="2171D4"/>
    <a:srgbClr val="17649C"/>
    <a:srgbClr val="A0EC2E"/>
    <a:srgbClr val="16498E"/>
    <a:srgbClr val="0D2BBE"/>
    <a:srgbClr val="0557FF"/>
    <a:srgbClr val="0A3D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p:restoredLeft sz="15620"/>
    <p:restoredTop sz="94660"/>
  </p:normalViewPr>
  <p:slideViewPr>
    <p:cSldViewPr snapToGrid="0" snapToObjects="1">
      <p:cViewPr>
        <p:scale>
          <a:sx n="66" d="100"/>
          <a:sy n="66" d="100"/>
        </p:scale>
        <p:origin x="-2424" y="-408"/>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CB5027-90B8-E145-B9F9-3BEFBD7CB18D}" type="doc">
      <dgm:prSet loTypeId="urn:microsoft.com/office/officeart/2005/8/layout/hProcess9" loCatId="" qsTypeId="urn:microsoft.com/office/officeart/2005/8/quickstyle/simple2" qsCatId="simple" csTypeId="urn:microsoft.com/office/officeart/2005/8/colors/colorful4" csCatId="colorful" phldr="1"/>
      <dgm:spPr/>
    </dgm:pt>
    <dgm:pt modelId="{11C13259-3735-FB4B-82F6-A1438348DE7C}">
      <dgm:prSet phldrT="[Text]"/>
      <dgm:spPr/>
      <dgm:t>
        <a:bodyPr/>
        <a:lstStyle/>
        <a:p>
          <a:r>
            <a:rPr lang="en-US" dirty="0" smtClean="0">
              <a:solidFill>
                <a:schemeClr val="tx1"/>
              </a:solidFill>
            </a:rPr>
            <a:t>Learning and Teaching</a:t>
          </a:r>
          <a:endParaRPr lang="en-US" dirty="0">
            <a:solidFill>
              <a:schemeClr val="tx1"/>
            </a:solidFill>
          </a:endParaRPr>
        </a:p>
      </dgm:t>
    </dgm:pt>
    <dgm:pt modelId="{887F1C3D-BCFC-744C-97EF-CB0EB221EC01}" type="parTrans" cxnId="{DB8BBC28-B5B2-874E-948B-165D7EAE2EE9}">
      <dgm:prSet/>
      <dgm:spPr/>
      <dgm:t>
        <a:bodyPr/>
        <a:lstStyle/>
        <a:p>
          <a:endParaRPr lang="en-US"/>
        </a:p>
      </dgm:t>
    </dgm:pt>
    <dgm:pt modelId="{D354C232-E839-C943-B7F7-4712357CA43D}" type="sibTrans" cxnId="{DB8BBC28-B5B2-874E-948B-165D7EAE2EE9}">
      <dgm:prSet/>
      <dgm:spPr/>
      <dgm:t>
        <a:bodyPr/>
        <a:lstStyle/>
        <a:p>
          <a:endParaRPr lang="en-US"/>
        </a:p>
      </dgm:t>
    </dgm:pt>
    <dgm:pt modelId="{9089F4C1-A8F3-F34E-90C3-3F172469B37F}">
      <dgm:prSet phldrT="[Text]"/>
      <dgm:spPr/>
      <dgm:t>
        <a:bodyPr/>
        <a:lstStyle/>
        <a:p>
          <a:r>
            <a:rPr lang="en-US" dirty="0" smtClean="0">
              <a:solidFill>
                <a:srgbClr val="000000"/>
              </a:solidFill>
            </a:rPr>
            <a:t>Culture of Learning</a:t>
          </a:r>
          <a:endParaRPr lang="en-US" dirty="0">
            <a:solidFill>
              <a:srgbClr val="000000"/>
            </a:solidFill>
          </a:endParaRPr>
        </a:p>
      </dgm:t>
    </dgm:pt>
    <dgm:pt modelId="{1EF89BB7-777D-6C42-A133-CFD613CB94C5}" type="parTrans" cxnId="{AEEF39CC-A434-1A4F-A568-7C8DDCD88720}">
      <dgm:prSet/>
      <dgm:spPr/>
      <dgm:t>
        <a:bodyPr/>
        <a:lstStyle/>
        <a:p>
          <a:endParaRPr lang="en-US"/>
        </a:p>
      </dgm:t>
    </dgm:pt>
    <dgm:pt modelId="{72667E4B-45EC-9441-8941-C2092FD8DDCB}" type="sibTrans" cxnId="{AEEF39CC-A434-1A4F-A568-7C8DDCD88720}">
      <dgm:prSet/>
      <dgm:spPr/>
      <dgm:t>
        <a:bodyPr/>
        <a:lstStyle/>
        <a:p>
          <a:endParaRPr lang="en-US"/>
        </a:p>
      </dgm:t>
    </dgm:pt>
    <dgm:pt modelId="{FBAC5CA7-4936-BC44-9A7E-2DA5B00872B9}">
      <dgm:prSet phldrT="[Text]"/>
      <dgm:spPr/>
      <dgm:t>
        <a:bodyPr/>
        <a:lstStyle/>
        <a:p>
          <a:r>
            <a:rPr lang="en-US" dirty="0" smtClean="0">
              <a:solidFill>
                <a:srgbClr val="000000"/>
              </a:solidFill>
            </a:rPr>
            <a:t>Change Knowledge</a:t>
          </a:r>
          <a:endParaRPr lang="en-US" dirty="0">
            <a:solidFill>
              <a:srgbClr val="000000"/>
            </a:solidFill>
          </a:endParaRPr>
        </a:p>
      </dgm:t>
    </dgm:pt>
    <dgm:pt modelId="{37C20868-B749-EC4E-A30F-E18D4E5E06C6}" type="parTrans" cxnId="{889AD17F-8A16-C74A-BD90-C0281BFE47F4}">
      <dgm:prSet/>
      <dgm:spPr/>
      <dgm:t>
        <a:bodyPr/>
        <a:lstStyle/>
        <a:p>
          <a:endParaRPr lang="en-US"/>
        </a:p>
      </dgm:t>
    </dgm:pt>
    <dgm:pt modelId="{13FEF8E6-C1EE-6347-B38A-C2EA9B714155}" type="sibTrans" cxnId="{889AD17F-8A16-C74A-BD90-C0281BFE47F4}">
      <dgm:prSet/>
      <dgm:spPr/>
      <dgm:t>
        <a:bodyPr/>
        <a:lstStyle/>
        <a:p>
          <a:endParaRPr lang="en-US"/>
        </a:p>
      </dgm:t>
    </dgm:pt>
    <dgm:pt modelId="{2558F3F6-9F31-744C-9172-459CFAA410FE}">
      <dgm:prSet phldrT="[Text]"/>
      <dgm:spPr/>
      <dgm:t>
        <a:bodyPr/>
        <a:lstStyle/>
        <a:p>
          <a:r>
            <a:rPr lang="en-US" dirty="0" smtClean="0">
              <a:solidFill>
                <a:srgbClr val="000000"/>
              </a:solidFill>
            </a:rPr>
            <a:t>Deep Learning </a:t>
          </a:r>
          <a:endParaRPr lang="en-US" dirty="0">
            <a:solidFill>
              <a:srgbClr val="000000"/>
            </a:solidFill>
          </a:endParaRPr>
        </a:p>
      </dgm:t>
    </dgm:pt>
    <dgm:pt modelId="{B0AFC8B5-3108-0047-8047-5B2A8D8B8EE9}" type="parTrans" cxnId="{A045CF00-C2F4-FC47-A8BD-AB8457E76156}">
      <dgm:prSet/>
      <dgm:spPr/>
      <dgm:t>
        <a:bodyPr/>
        <a:lstStyle/>
        <a:p>
          <a:endParaRPr lang="en-US"/>
        </a:p>
      </dgm:t>
    </dgm:pt>
    <dgm:pt modelId="{0A9B6A01-1B84-9347-BF5F-CAEB2334B069}" type="sibTrans" cxnId="{A045CF00-C2F4-FC47-A8BD-AB8457E76156}">
      <dgm:prSet/>
      <dgm:spPr/>
      <dgm:t>
        <a:bodyPr/>
        <a:lstStyle/>
        <a:p>
          <a:endParaRPr lang="en-US"/>
        </a:p>
      </dgm:t>
    </dgm:pt>
    <dgm:pt modelId="{A40B4419-D00D-AE4D-B9BF-0691A63CC0D1}" type="pres">
      <dgm:prSet presAssocID="{F5CB5027-90B8-E145-B9F9-3BEFBD7CB18D}" presName="CompostProcess" presStyleCnt="0">
        <dgm:presLayoutVars>
          <dgm:dir/>
          <dgm:resizeHandles val="exact"/>
        </dgm:presLayoutVars>
      </dgm:prSet>
      <dgm:spPr/>
    </dgm:pt>
    <dgm:pt modelId="{E6333340-FD13-6444-BECF-7CEC537F3DF3}" type="pres">
      <dgm:prSet presAssocID="{F5CB5027-90B8-E145-B9F9-3BEFBD7CB18D}" presName="arrow" presStyleLbl="bgShp" presStyleIdx="0" presStyleCnt="1"/>
      <dgm:spPr/>
    </dgm:pt>
    <dgm:pt modelId="{A4E76952-1653-374A-811C-E130901F3ECF}" type="pres">
      <dgm:prSet presAssocID="{F5CB5027-90B8-E145-B9F9-3BEFBD7CB18D}" presName="linearProcess" presStyleCnt="0"/>
      <dgm:spPr/>
    </dgm:pt>
    <dgm:pt modelId="{84D70A95-B176-914C-90E6-39836127860A}" type="pres">
      <dgm:prSet presAssocID="{11C13259-3735-FB4B-82F6-A1438348DE7C}" presName="textNode" presStyleLbl="node1" presStyleIdx="0" presStyleCnt="4">
        <dgm:presLayoutVars>
          <dgm:bulletEnabled val="1"/>
        </dgm:presLayoutVars>
      </dgm:prSet>
      <dgm:spPr/>
      <dgm:t>
        <a:bodyPr/>
        <a:lstStyle/>
        <a:p>
          <a:endParaRPr lang="en-US"/>
        </a:p>
      </dgm:t>
    </dgm:pt>
    <dgm:pt modelId="{45A8D8A2-F660-8141-944F-A9EC198EDAC1}" type="pres">
      <dgm:prSet presAssocID="{D354C232-E839-C943-B7F7-4712357CA43D}" presName="sibTrans" presStyleCnt="0"/>
      <dgm:spPr/>
    </dgm:pt>
    <dgm:pt modelId="{31F52F82-19BF-2E43-BA41-32DE129BB722}" type="pres">
      <dgm:prSet presAssocID="{9089F4C1-A8F3-F34E-90C3-3F172469B37F}" presName="textNode" presStyleLbl="node1" presStyleIdx="1" presStyleCnt="4">
        <dgm:presLayoutVars>
          <dgm:bulletEnabled val="1"/>
        </dgm:presLayoutVars>
      </dgm:prSet>
      <dgm:spPr/>
      <dgm:t>
        <a:bodyPr/>
        <a:lstStyle/>
        <a:p>
          <a:endParaRPr lang="en-US"/>
        </a:p>
      </dgm:t>
    </dgm:pt>
    <dgm:pt modelId="{D56A87C6-203F-E94D-B3A9-5155CEEB7BCB}" type="pres">
      <dgm:prSet presAssocID="{72667E4B-45EC-9441-8941-C2092FD8DDCB}" presName="sibTrans" presStyleCnt="0"/>
      <dgm:spPr/>
    </dgm:pt>
    <dgm:pt modelId="{16207EFE-D1D2-BE4A-A26A-01FAB7157DE9}" type="pres">
      <dgm:prSet presAssocID="{FBAC5CA7-4936-BC44-9A7E-2DA5B00872B9}" presName="textNode" presStyleLbl="node1" presStyleIdx="2" presStyleCnt="4">
        <dgm:presLayoutVars>
          <dgm:bulletEnabled val="1"/>
        </dgm:presLayoutVars>
      </dgm:prSet>
      <dgm:spPr/>
      <dgm:t>
        <a:bodyPr/>
        <a:lstStyle/>
        <a:p>
          <a:endParaRPr lang="en-US"/>
        </a:p>
      </dgm:t>
    </dgm:pt>
    <dgm:pt modelId="{DE15A27F-9032-734A-B607-647991FAD541}" type="pres">
      <dgm:prSet presAssocID="{13FEF8E6-C1EE-6347-B38A-C2EA9B714155}" presName="sibTrans" presStyleCnt="0"/>
      <dgm:spPr/>
    </dgm:pt>
    <dgm:pt modelId="{7D5C6209-577C-564A-A22D-E9EE8205CC67}" type="pres">
      <dgm:prSet presAssocID="{2558F3F6-9F31-744C-9172-459CFAA410FE}" presName="textNode" presStyleLbl="node1" presStyleIdx="3" presStyleCnt="4">
        <dgm:presLayoutVars>
          <dgm:bulletEnabled val="1"/>
        </dgm:presLayoutVars>
      </dgm:prSet>
      <dgm:spPr/>
      <dgm:t>
        <a:bodyPr/>
        <a:lstStyle/>
        <a:p>
          <a:endParaRPr lang="en-US"/>
        </a:p>
      </dgm:t>
    </dgm:pt>
  </dgm:ptLst>
  <dgm:cxnLst>
    <dgm:cxn modelId="{1F0DED45-BF39-1042-8BEA-70A24CB999D2}" type="presOf" srcId="{2558F3F6-9F31-744C-9172-459CFAA410FE}" destId="{7D5C6209-577C-564A-A22D-E9EE8205CC67}" srcOrd="0" destOrd="0" presId="urn:microsoft.com/office/officeart/2005/8/layout/hProcess9"/>
    <dgm:cxn modelId="{A045CF00-C2F4-FC47-A8BD-AB8457E76156}" srcId="{F5CB5027-90B8-E145-B9F9-3BEFBD7CB18D}" destId="{2558F3F6-9F31-744C-9172-459CFAA410FE}" srcOrd="3" destOrd="0" parTransId="{B0AFC8B5-3108-0047-8047-5B2A8D8B8EE9}" sibTransId="{0A9B6A01-1B84-9347-BF5F-CAEB2334B069}"/>
    <dgm:cxn modelId="{0FE1A978-B580-9B42-9545-C261336DAF8F}" type="presOf" srcId="{FBAC5CA7-4936-BC44-9A7E-2DA5B00872B9}" destId="{16207EFE-D1D2-BE4A-A26A-01FAB7157DE9}" srcOrd="0" destOrd="0" presId="urn:microsoft.com/office/officeart/2005/8/layout/hProcess9"/>
    <dgm:cxn modelId="{889AD17F-8A16-C74A-BD90-C0281BFE47F4}" srcId="{F5CB5027-90B8-E145-B9F9-3BEFBD7CB18D}" destId="{FBAC5CA7-4936-BC44-9A7E-2DA5B00872B9}" srcOrd="2" destOrd="0" parTransId="{37C20868-B749-EC4E-A30F-E18D4E5E06C6}" sibTransId="{13FEF8E6-C1EE-6347-B38A-C2EA9B714155}"/>
    <dgm:cxn modelId="{FBC66840-7988-B443-A800-1FDA5A8B32CD}" type="presOf" srcId="{9089F4C1-A8F3-F34E-90C3-3F172469B37F}" destId="{31F52F82-19BF-2E43-BA41-32DE129BB722}" srcOrd="0" destOrd="0" presId="urn:microsoft.com/office/officeart/2005/8/layout/hProcess9"/>
    <dgm:cxn modelId="{DB8BBC28-B5B2-874E-948B-165D7EAE2EE9}" srcId="{F5CB5027-90B8-E145-B9F9-3BEFBD7CB18D}" destId="{11C13259-3735-FB4B-82F6-A1438348DE7C}" srcOrd="0" destOrd="0" parTransId="{887F1C3D-BCFC-744C-97EF-CB0EB221EC01}" sibTransId="{D354C232-E839-C943-B7F7-4712357CA43D}"/>
    <dgm:cxn modelId="{9C8F39AF-9423-C24F-948C-91BD01EFD886}" type="presOf" srcId="{11C13259-3735-FB4B-82F6-A1438348DE7C}" destId="{84D70A95-B176-914C-90E6-39836127860A}" srcOrd="0" destOrd="0" presId="urn:microsoft.com/office/officeart/2005/8/layout/hProcess9"/>
    <dgm:cxn modelId="{2C47F5F9-A546-5E47-B81D-5D735A0E9ABB}" type="presOf" srcId="{F5CB5027-90B8-E145-B9F9-3BEFBD7CB18D}" destId="{A40B4419-D00D-AE4D-B9BF-0691A63CC0D1}" srcOrd="0" destOrd="0" presId="urn:microsoft.com/office/officeart/2005/8/layout/hProcess9"/>
    <dgm:cxn modelId="{AEEF39CC-A434-1A4F-A568-7C8DDCD88720}" srcId="{F5CB5027-90B8-E145-B9F9-3BEFBD7CB18D}" destId="{9089F4C1-A8F3-F34E-90C3-3F172469B37F}" srcOrd="1" destOrd="0" parTransId="{1EF89BB7-777D-6C42-A133-CFD613CB94C5}" sibTransId="{72667E4B-45EC-9441-8941-C2092FD8DDCB}"/>
    <dgm:cxn modelId="{6365713D-B831-8942-AB3E-7B2991E1ED3C}" type="presParOf" srcId="{A40B4419-D00D-AE4D-B9BF-0691A63CC0D1}" destId="{E6333340-FD13-6444-BECF-7CEC537F3DF3}" srcOrd="0" destOrd="0" presId="urn:microsoft.com/office/officeart/2005/8/layout/hProcess9"/>
    <dgm:cxn modelId="{91CAA8D3-ACE9-EB4B-8712-9253020E87D5}" type="presParOf" srcId="{A40B4419-D00D-AE4D-B9BF-0691A63CC0D1}" destId="{A4E76952-1653-374A-811C-E130901F3ECF}" srcOrd="1" destOrd="0" presId="urn:microsoft.com/office/officeart/2005/8/layout/hProcess9"/>
    <dgm:cxn modelId="{5BB9C338-94F4-2C4E-ADAF-A48C7BAADA3A}" type="presParOf" srcId="{A4E76952-1653-374A-811C-E130901F3ECF}" destId="{84D70A95-B176-914C-90E6-39836127860A}" srcOrd="0" destOrd="0" presId="urn:microsoft.com/office/officeart/2005/8/layout/hProcess9"/>
    <dgm:cxn modelId="{833CC490-B55C-0449-AAD7-4A2906B554E9}" type="presParOf" srcId="{A4E76952-1653-374A-811C-E130901F3ECF}" destId="{45A8D8A2-F660-8141-944F-A9EC198EDAC1}" srcOrd="1" destOrd="0" presId="urn:microsoft.com/office/officeart/2005/8/layout/hProcess9"/>
    <dgm:cxn modelId="{A34BBCA9-B5D8-694D-86AE-50F544E2EBAA}" type="presParOf" srcId="{A4E76952-1653-374A-811C-E130901F3ECF}" destId="{31F52F82-19BF-2E43-BA41-32DE129BB722}" srcOrd="2" destOrd="0" presId="urn:microsoft.com/office/officeart/2005/8/layout/hProcess9"/>
    <dgm:cxn modelId="{20328622-2967-7F44-8FD4-F317D6BDBA42}" type="presParOf" srcId="{A4E76952-1653-374A-811C-E130901F3ECF}" destId="{D56A87C6-203F-E94D-B3A9-5155CEEB7BCB}" srcOrd="3" destOrd="0" presId="urn:microsoft.com/office/officeart/2005/8/layout/hProcess9"/>
    <dgm:cxn modelId="{0D3CE631-2989-8F47-8A29-85D026A357BA}" type="presParOf" srcId="{A4E76952-1653-374A-811C-E130901F3ECF}" destId="{16207EFE-D1D2-BE4A-A26A-01FAB7157DE9}" srcOrd="4" destOrd="0" presId="urn:microsoft.com/office/officeart/2005/8/layout/hProcess9"/>
    <dgm:cxn modelId="{6E93A30A-FF44-0049-B4ED-4D507C05A9B2}" type="presParOf" srcId="{A4E76952-1653-374A-811C-E130901F3ECF}" destId="{DE15A27F-9032-734A-B607-647991FAD541}" srcOrd="5" destOrd="0" presId="urn:microsoft.com/office/officeart/2005/8/layout/hProcess9"/>
    <dgm:cxn modelId="{C23C4C00-72A0-ED4F-82EB-0ADC5C77E30B}" type="presParOf" srcId="{A4E76952-1653-374A-811C-E130901F3ECF}" destId="{7D5C6209-577C-564A-A22D-E9EE8205CC67}"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E0C784-9BFF-B947-91D9-B161D66A8515}" type="doc">
      <dgm:prSet loTypeId="urn:microsoft.com/office/officeart/2005/8/layout/cycle5" loCatId="" qsTypeId="urn:microsoft.com/office/officeart/2005/8/quickstyle/simple4" qsCatId="simple" csTypeId="urn:microsoft.com/office/officeart/2005/8/colors/colorful4" csCatId="colorful" phldr="1"/>
      <dgm:spPr/>
    </dgm:pt>
    <dgm:pt modelId="{FF519FDF-4F0E-C54D-B3E6-33B9BE920588}">
      <dgm:prSet phldrT="[Text]" custT="1"/>
      <dgm:spPr/>
      <dgm:t>
        <a:bodyPr/>
        <a:lstStyle/>
        <a:p>
          <a:r>
            <a:rPr lang="en-US" sz="2800" dirty="0" smtClean="0">
              <a:solidFill>
                <a:schemeClr val="tx1"/>
              </a:solidFill>
            </a:rPr>
            <a:t>Forming</a:t>
          </a:r>
          <a:endParaRPr lang="en-US" sz="2800" dirty="0">
            <a:solidFill>
              <a:schemeClr val="tx1"/>
            </a:solidFill>
          </a:endParaRPr>
        </a:p>
      </dgm:t>
    </dgm:pt>
    <dgm:pt modelId="{8A20690C-20B5-B64E-9D44-A67B2A1DDB3E}" type="parTrans" cxnId="{3B49B9EF-30D5-F44B-AF97-58DC40B0842D}">
      <dgm:prSet/>
      <dgm:spPr/>
      <dgm:t>
        <a:bodyPr/>
        <a:lstStyle/>
        <a:p>
          <a:endParaRPr lang="en-US"/>
        </a:p>
      </dgm:t>
    </dgm:pt>
    <dgm:pt modelId="{68DA0299-5036-464C-BDF5-980074053DA1}" type="sibTrans" cxnId="{3B49B9EF-30D5-F44B-AF97-58DC40B0842D}">
      <dgm:prSet/>
      <dgm:spPr/>
      <dgm:t>
        <a:bodyPr/>
        <a:lstStyle/>
        <a:p>
          <a:endParaRPr lang="en-US"/>
        </a:p>
      </dgm:t>
    </dgm:pt>
    <dgm:pt modelId="{7D2881A3-70BA-6247-8849-0DD3A9E3B90A}">
      <dgm:prSet phldrT="[Text]" custT="1"/>
      <dgm:spPr/>
      <dgm:t>
        <a:bodyPr/>
        <a:lstStyle/>
        <a:p>
          <a:r>
            <a:rPr lang="en-US" sz="2400" dirty="0" smtClean="0">
              <a:solidFill>
                <a:srgbClr val="000000"/>
              </a:solidFill>
            </a:rPr>
            <a:t>Storming</a:t>
          </a:r>
          <a:endParaRPr lang="en-US" sz="2400" dirty="0">
            <a:solidFill>
              <a:srgbClr val="000000"/>
            </a:solidFill>
          </a:endParaRPr>
        </a:p>
      </dgm:t>
    </dgm:pt>
    <dgm:pt modelId="{0EEEDA1E-1A32-714A-A0F0-98D6E4F18908}" type="parTrans" cxnId="{1439A567-A706-8C44-87D1-4DA9F981B542}">
      <dgm:prSet/>
      <dgm:spPr/>
      <dgm:t>
        <a:bodyPr/>
        <a:lstStyle/>
        <a:p>
          <a:endParaRPr lang="en-US"/>
        </a:p>
      </dgm:t>
    </dgm:pt>
    <dgm:pt modelId="{0E4B82CB-47CA-8F4A-9AF6-9DF7FDD54128}" type="sibTrans" cxnId="{1439A567-A706-8C44-87D1-4DA9F981B542}">
      <dgm:prSet/>
      <dgm:spPr/>
      <dgm:t>
        <a:bodyPr/>
        <a:lstStyle/>
        <a:p>
          <a:endParaRPr lang="en-US"/>
        </a:p>
      </dgm:t>
    </dgm:pt>
    <dgm:pt modelId="{00C208B9-E362-B547-A1BD-DD9E1F99759D}">
      <dgm:prSet phldrT="[Text]" custT="1"/>
      <dgm:spPr/>
      <dgm:t>
        <a:bodyPr/>
        <a:lstStyle/>
        <a:p>
          <a:r>
            <a:rPr lang="en-US" sz="2800" dirty="0" smtClean="0">
              <a:solidFill>
                <a:srgbClr val="000000"/>
              </a:solidFill>
            </a:rPr>
            <a:t>Norming</a:t>
          </a:r>
          <a:endParaRPr lang="en-US" sz="2800" dirty="0">
            <a:solidFill>
              <a:srgbClr val="000000"/>
            </a:solidFill>
          </a:endParaRPr>
        </a:p>
      </dgm:t>
    </dgm:pt>
    <dgm:pt modelId="{8414FD9C-4E60-5047-A6C7-4CF5F8764C86}" type="parTrans" cxnId="{ACE27679-879C-1C4D-BC07-17219433F722}">
      <dgm:prSet/>
      <dgm:spPr/>
      <dgm:t>
        <a:bodyPr/>
        <a:lstStyle/>
        <a:p>
          <a:endParaRPr lang="en-US"/>
        </a:p>
      </dgm:t>
    </dgm:pt>
    <dgm:pt modelId="{18F2E47C-3952-B448-8195-4A659368AECD}" type="sibTrans" cxnId="{ACE27679-879C-1C4D-BC07-17219433F722}">
      <dgm:prSet/>
      <dgm:spPr/>
      <dgm:t>
        <a:bodyPr/>
        <a:lstStyle/>
        <a:p>
          <a:endParaRPr lang="en-US"/>
        </a:p>
      </dgm:t>
    </dgm:pt>
    <dgm:pt modelId="{8CDA27B7-52DC-5349-AF2D-342A6D3CBA4F}">
      <dgm:prSet custT="1"/>
      <dgm:spPr/>
      <dgm:t>
        <a:bodyPr/>
        <a:lstStyle/>
        <a:p>
          <a:r>
            <a:rPr lang="en-US" sz="2400" dirty="0" smtClean="0">
              <a:solidFill>
                <a:srgbClr val="000000"/>
              </a:solidFill>
            </a:rPr>
            <a:t>Performing</a:t>
          </a:r>
          <a:endParaRPr lang="en-US" sz="2400" dirty="0">
            <a:solidFill>
              <a:srgbClr val="000000"/>
            </a:solidFill>
          </a:endParaRPr>
        </a:p>
      </dgm:t>
    </dgm:pt>
    <dgm:pt modelId="{00EF7F91-5904-C043-9917-08FA0D5F4643}" type="parTrans" cxnId="{DDDD8363-80E3-D04C-BDF6-81F39CE7B819}">
      <dgm:prSet/>
      <dgm:spPr/>
      <dgm:t>
        <a:bodyPr/>
        <a:lstStyle/>
        <a:p>
          <a:endParaRPr lang="en-US"/>
        </a:p>
      </dgm:t>
    </dgm:pt>
    <dgm:pt modelId="{15B55041-D572-2D49-9C0B-C6232D24F672}" type="sibTrans" cxnId="{DDDD8363-80E3-D04C-BDF6-81F39CE7B819}">
      <dgm:prSet/>
      <dgm:spPr/>
      <dgm:t>
        <a:bodyPr/>
        <a:lstStyle/>
        <a:p>
          <a:endParaRPr lang="en-US"/>
        </a:p>
      </dgm:t>
    </dgm:pt>
    <dgm:pt modelId="{798F1ED3-9678-D74D-9F73-4CA2ED01B4D5}" type="pres">
      <dgm:prSet presAssocID="{3EE0C784-9BFF-B947-91D9-B161D66A8515}" presName="cycle" presStyleCnt="0">
        <dgm:presLayoutVars>
          <dgm:dir/>
          <dgm:resizeHandles val="exact"/>
        </dgm:presLayoutVars>
      </dgm:prSet>
      <dgm:spPr/>
    </dgm:pt>
    <dgm:pt modelId="{F3A58444-3CD2-A943-BA1A-BF5DE2FC3C76}" type="pres">
      <dgm:prSet presAssocID="{FF519FDF-4F0E-C54D-B3E6-33B9BE920588}" presName="node" presStyleLbl="node1" presStyleIdx="0" presStyleCnt="4">
        <dgm:presLayoutVars>
          <dgm:bulletEnabled val="1"/>
        </dgm:presLayoutVars>
      </dgm:prSet>
      <dgm:spPr/>
      <dgm:t>
        <a:bodyPr/>
        <a:lstStyle/>
        <a:p>
          <a:endParaRPr lang="en-US"/>
        </a:p>
      </dgm:t>
    </dgm:pt>
    <dgm:pt modelId="{B7A96704-D1D9-B343-9A1D-66FDB357325C}" type="pres">
      <dgm:prSet presAssocID="{FF519FDF-4F0E-C54D-B3E6-33B9BE920588}" presName="spNode" presStyleCnt="0"/>
      <dgm:spPr/>
    </dgm:pt>
    <dgm:pt modelId="{2413EF13-99AE-A54C-8FA5-0FC03A983594}" type="pres">
      <dgm:prSet presAssocID="{68DA0299-5036-464C-BDF5-980074053DA1}" presName="sibTrans" presStyleLbl="sibTrans1D1" presStyleIdx="0" presStyleCnt="4"/>
      <dgm:spPr/>
      <dgm:t>
        <a:bodyPr/>
        <a:lstStyle/>
        <a:p>
          <a:endParaRPr lang="en-US"/>
        </a:p>
      </dgm:t>
    </dgm:pt>
    <dgm:pt modelId="{8A56C531-36D4-C043-8574-69B02CEEC966}" type="pres">
      <dgm:prSet presAssocID="{7D2881A3-70BA-6247-8849-0DD3A9E3B90A}" presName="node" presStyleLbl="node1" presStyleIdx="1" presStyleCnt="4">
        <dgm:presLayoutVars>
          <dgm:bulletEnabled val="1"/>
        </dgm:presLayoutVars>
      </dgm:prSet>
      <dgm:spPr/>
      <dgm:t>
        <a:bodyPr/>
        <a:lstStyle/>
        <a:p>
          <a:endParaRPr lang="en-US"/>
        </a:p>
      </dgm:t>
    </dgm:pt>
    <dgm:pt modelId="{88BD12A8-0182-0947-AFD7-23E914CF009F}" type="pres">
      <dgm:prSet presAssocID="{7D2881A3-70BA-6247-8849-0DD3A9E3B90A}" presName="spNode" presStyleCnt="0"/>
      <dgm:spPr/>
    </dgm:pt>
    <dgm:pt modelId="{8C7F97B1-DA3E-384C-BAFB-67E051C0A10F}" type="pres">
      <dgm:prSet presAssocID="{0E4B82CB-47CA-8F4A-9AF6-9DF7FDD54128}" presName="sibTrans" presStyleLbl="sibTrans1D1" presStyleIdx="1" presStyleCnt="4"/>
      <dgm:spPr/>
      <dgm:t>
        <a:bodyPr/>
        <a:lstStyle/>
        <a:p>
          <a:endParaRPr lang="en-US"/>
        </a:p>
      </dgm:t>
    </dgm:pt>
    <dgm:pt modelId="{C050A548-CCF4-864F-AE71-64411FDF294E}" type="pres">
      <dgm:prSet presAssocID="{00C208B9-E362-B547-A1BD-DD9E1F99759D}" presName="node" presStyleLbl="node1" presStyleIdx="2" presStyleCnt="4">
        <dgm:presLayoutVars>
          <dgm:bulletEnabled val="1"/>
        </dgm:presLayoutVars>
      </dgm:prSet>
      <dgm:spPr/>
      <dgm:t>
        <a:bodyPr/>
        <a:lstStyle/>
        <a:p>
          <a:endParaRPr lang="en-US"/>
        </a:p>
      </dgm:t>
    </dgm:pt>
    <dgm:pt modelId="{72154222-DF6B-274B-AC7F-7D1A520177C9}" type="pres">
      <dgm:prSet presAssocID="{00C208B9-E362-B547-A1BD-DD9E1F99759D}" presName="spNode" presStyleCnt="0"/>
      <dgm:spPr/>
    </dgm:pt>
    <dgm:pt modelId="{355C750A-B22D-E14C-852D-76ADD3A79C28}" type="pres">
      <dgm:prSet presAssocID="{18F2E47C-3952-B448-8195-4A659368AECD}" presName="sibTrans" presStyleLbl="sibTrans1D1" presStyleIdx="2" presStyleCnt="4"/>
      <dgm:spPr/>
      <dgm:t>
        <a:bodyPr/>
        <a:lstStyle/>
        <a:p>
          <a:endParaRPr lang="en-US"/>
        </a:p>
      </dgm:t>
    </dgm:pt>
    <dgm:pt modelId="{C1FA04E0-1508-CB4A-AC40-D8B395BF0F99}" type="pres">
      <dgm:prSet presAssocID="{8CDA27B7-52DC-5349-AF2D-342A6D3CBA4F}" presName="node" presStyleLbl="node1" presStyleIdx="3" presStyleCnt="4" custScaleX="106944" custScaleY="138730">
        <dgm:presLayoutVars>
          <dgm:bulletEnabled val="1"/>
        </dgm:presLayoutVars>
      </dgm:prSet>
      <dgm:spPr/>
      <dgm:t>
        <a:bodyPr/>
        <a:lstStyle/>
        <a:p>
          <a:endParaRPr lang="en-US"/>
        </a:p>
      </dgm:t>
    </dgm:pt>
    <dgm:pt modelId="{E94A91AD-9927-7E46-A10E-71E200A93A10}" type="pres">
      <dgm:prSet presAssocID="{8CDA27B7-52DC-5349-AF2D-342A6D3CBA4F}" presName="spNode" presStyleCnt="0"/>
      <dgm:spPr/>
    </dgm:pt>
    <dgm:pt modelId="{EB5674C4-4903-AC4F-A9BD-C66DC050CBFA}" type="pres">
      <dgm:prSet presAssocID="{15B55041-D572-2D49-9C0B-C6232D24F672}" presName="sibTrans" presStyleLbl="sibTrans1D1" presStyleIdx="3" presStyleCnt="4"/>
      <dgm:spPr/>
      <dgm:t>
        <a:bodyPr/>
        <a:lstStyle/>
        <a:p>
          <a:endParaRPr lang="en-US"/>
        </a:p>
      </dgm:t>
    </dgm:pt>
  </dgm:ptLst>
  <dgm:cxnLst>
    <dgm:cxn modelId="{254681EB-4E20-FF4C-A13E-1A8B30DDD9B8}" type="presOf" srcId="{8CDA27B7-52DC-5349-AF2D-342A6D3CBA4F}" destId="{C1FA04E0-1508-CB4A-AC40-D8B395BF0F99}" srcOrd="0" destOrd="0" presId="urn:microsoft.com/office/officeart/2005/8/layout/cycle5"/>
    <dgm:cxn modelId="{1DB0EE91-EAEE-6F4A-8D90-7F95126B7347}" type="presOf" srcId="{18F2E47C-3952-B448-8195-4A659368AECD}" destId="{355C750A-B22D-E14C-852D-76ADD3A79C28}" srcOrd="0" destOrd="0" presId="urn:microsoft.com/office/officeart/2005/8/layout/cycle5"/>
    <dgm:cxn modelId="{1439A567-A706-8C44-87D1-4DA9F981B542}" srcId="{3EE0C784-9BFF-B947-91D9-B161D66A8515}" destId="{7D2881A3-70BA-6247-8849-0DD3A9E3B90A}" srcOrd="1" destOrd="0" parTransId="{0EEEDA1E-1A32-714A-A0F0-98D6E4F18908}" sibTransId="{0E4B82CB-47CA-8F4A-9AF6-9DF7FDD54128}"/>
    <dgm:cxn modelId="{FEA04E63-A186-D640-BCCD-4457FB809BD0}" type="presOf" srcId="{00C208B9-E362-B547-A1BD-DD9E1F99759D}" destId="{C050A548-CCF4-864F-AE71-64411FDF294E}" srcOrd="0" destOrd="0" presId="urn:microsoft.com/office/officeart/2005/8/layout/cycle5"/>
    <dgm:cxn modelId="{ACE27679-879C-1C4D-BC07-17219433F722}" srcId="{3EE0C784-9BFF-B947-91D9-B161D66A8515}" destId="{00C208B9-E362-B547-A1BD-DD9E1F99759D}" srcOrd="2" destOrd="0" parTransId="{8414FD9C-4E60-5047-A6C7-4CF5F8764C86}" sibTransId="{18F2E47C-3952-B448-8195-4A659368AECD}"/>
    <dgm:cxn modelId="{3E7F739C-6926-0342-9E94-8C15B4AD97C4}" type="presOf" srcId="{3EE0C784-9BFF-B947-91D9-B161D66A8515}" destId="{798F1ED3-9678-D74D-9F73-4CA2ED01B4D5}" srcOrd="0" destOrd="0" presId="urn:microsoft.com/office/officeart/2005/8/layout/cycle5"/>
    <dgm:cxn modelId="{06B60079-CBA0-954B-A2BB-40A32766C91E}" type="presOf" srcId="{15B55041-D572-2D49-9C0B-C6232D24F672}" destId="{EB5674C4-4903-AC4F-A9BD-C66DC050CBFA}" srcOrd="0" destOrd="0" presId="urn:microsoft.com/office/officeart/2005/8/layout/cycle5"/>
    <dgm:cxn modelId="{DDDD8363-80E3-D04C-BDF6-81F39CE7B819}" srcId="{3EE0C784-9BFF-B947-91D9-B161D66A8515}" destId="{8CDA27B7-52DC-5349-AF2D-342A6D3CBA4F}" srcOrd="3" destOrd="0" parTransId="{00EF7F91-5904-C043-9917-08FA0D5F4643}" sibTransId="{15B55041-D572-2D49-9C0B-C6232D24F672}"/>
    <dgm:cxn modelId="{8CF6CD6A-96DD-5940-B21C-154108DFE473}" type="presOf" srcId="{0E4B82CB-47CA-8F4A-9AF6-9DF7FDD54128}" destId="{8C7F97B1-DA3E-384C-BAFB-67E051C0A10F}" srcOrd="0" destOrd="0" presId="urn:microsoft.com/office/officeart/2005/8/layout/cycle5"/>
    <dgm:cxn modelId="{3B49B9EF-30D5-F44B-AF97-58DC40B0842D}" srcId="{3EE0C784-9BFF-B947-91D9-B161D66A8515}" destId="{FF519FDF-4F0E-C54D-B3E6-33B9BE920588}" srcOrd="0" destOrd="0" parTransId="{8A20690C-20B5-B64E-9D44-A67B2A1DDB3E}" sibTransId="{68DA0299-5036-464C-BDF5-980074053DA1}"/>
    <dgm:cxn modelId="{A90CCECA-448E-FE4F-822D-297DC8B22525}" type="presOf" srcId="{FF519FDF-4F0E-C54D-B3E6-33B9BE920588}" destId="{F3A58444-3CD2-A943-BA1A-BF5DE2FC3C76}" srcOrd="0" destOrd="0" presId="urn:microsoft.com/office/officeart/2005/8/layout/cycle5"/>
    <dgm:cxn modelId="{1B904472-92F6-4C42-8BE0-B373B4DEE00F}" type="presOf" srcId="{68DA0299-5036-464C-BDF5-980074053DA1}" destId="{2413EF13-99AE-A54C-8FA5-0FC03A983594}" srcOrd="0" destOrd="0" presId="urn:microsoft.com/office/officeart/2005/8/layout/cycle5"/>
    <dgm:cxn modelId="{40216799-3591-134B-BED9-6074F390AC87}" type="presOf" srcId="{7D2881A3-70BA-6247-8849-0DD3A9E3B90A}" destId="{8A56C531-36D4-C043-8574-69B02CEEC966}" srcOrd="0" destOrd="0" presId="urn:microsoft.com/office/officeart/2005/8/layout/cycle5"/>
    <dgm:cxn modelId="{FD6A3E43-E98A-A243-803A-537A1A7D84F5}" type="presParOf" srcId="{798F1ED3-9678-D74D-9F73-4CA2ED01B4D5}" destId="{F3A58444-3CD2-A943-BA1A-BF5DE2FC3C76}" srcOrd="0" destOrd="0" presId="urn:microsoft.com/office/officeart/2005/8/layout/cycle5"/>
    <dgm:cxn modelId="{9461CE6E-9F2C-2544-A14A-0450E6ECCC4F}" type="presParOf" srcId="{798F1ED3-9678-D74D-9F73-4CA2ED01B4D5}" destId="{B7A96704-D1D9-B343-9A1D-66FDB357325C}" srcOrd="1" destOrd="0" presId="urn:microsoft.com/office/officeart/2005/8/layout/cycle5"/>
    <dgm:cxn modelId="{F6FFB872-D540-BE40-88C0-729B41753EB3}" type="presParOf" srcId="{798F1ED3-9678-D74D-9F73-4CA2ED01B4D5}" destId="{2413EF13-99AE-A54C-8FA5-0FC03A983594}" srcOrd="2" destOrd="0" presId="urn:microsoft.com/office/officeart/2005/8/layout/cycle5"/>
    <dgm:cxn modelId="{D9169DE9-BFAB-A649-8D68-B26CFD0AD660}" type="presParOf" srcId="{798F1ED3-9678-D74D-9F73-4CA2ED01B4D5}" destId="{8A56C531-36D4-C043-8574-69B02CEEC966}" srcOrd="3" destOrd="0" presId="urn:microsoft.com/office/officeart/2005/8/layout/cycle5"/>
    <dgm:cxn modelId="{E4FD21D4-AB7E-D044-9B91-CD3DD07B2E64}" type="presParOf" srcId="{798F1ED3-9678-D74D-9F73-4CA2ED01B4D5}" destId="{88BD12A8-0182-0947-AFD7-23E914CF009F}" srcOrd="4" destOrd="0" presId="urn:microsoft.com/office/officeart/2005/8/layout/cycle5"/>
    <dgm:cxn modelId="{4A1F09B4-5565-5941-9A82-60ECFD7E6A54}" type="presParOf" srcId="{798F1ED3-9678-D74D-9F73-4CA2ED01B4D5}" destId="{8C7F97B1-DA3E-384C-BAFB-67E051C0A10F}" srcOrd="5" destOrd="0" presId="urn:microsoft.com/office/officeart/2005/8/layout/cycle5"/>
    <dgm:cxn modelId="{8EB6C397-2FCA-8040-B15B-C640F971C1E9}" type="presParOf" srcId="{798F1ED3-9678-D74D-9F73-4CA2ED01B4D5}" destId="{C050A548-CCF4-864F-AE71-64411FDF294E}" srcOrd="6" destOrd="0" presId="urn:microsoft.com/office/officeart/2005/8/layout/cycle5"/>
    <dgm:cxn modelId="{D73EDE72-8BBC-ED44-9EB1-6AB80634B1DE}" type="presParOf" srcId="{798F1ED3-9678-D74D-9F73-4CA2ED01B4D5}" destId="{72154222-DF6B-274B-AC7F-7D1A520177C9}" srcOrd="7" destOrd="0" presId="urn:microsoft.com/office/officeart/2005/8/layout/cycle5"/>
    <dgm:cxn modelId="{9AF5B996-4325-C34E-876A-A8D43E93DF21}" type="presParOf" srcId="{798F1ED3-9678-D74D-9F73-4CA2ED01B4D5}" destId="{355C750A-B22D-E14C-852D-76ADD3A79C28}" srcOrd="8" destOrd="0" presId="urn:microsoft.com/office/officeart/2005/8/layout/cycle5"/>
    <dgm:cxn modelId="{B87D3AF2-3948-5D44-AE51-14CBFE140451}" type="presParOf" srcId="{798F1ED3-9678-D74D-9F73-4CA2ED01B4D5}" destId="{C1FA04E0-1508-CB4A-AC40-D8B395BF0F99}" srcOrd="9" destOrd="0" presId="urn:microsoft.com/office/officeart/2005/8/layout/cycle5"/>
    <dgm:cxn modelId="{3F42075B-FC50-F84B-8EE5-A4DE7715A4AB}" type="presParOf" srcId="{798F1ED3-9678-D74D-9F73-4CA2ED01B4D5}" destId="{E94A91AD-9927-7E46-A10E-71E200A93A10}" srcOrd="10" destOrd="0" presId="urn:microsoft.com/office/officeart/2005/8/layout/cycle5"/>
    <dgm:cxn modelId="{115A7906-BC46-9B42-8EAA-49F090C96308}" type="presParOf" srcId="{798F1ED3-9678-D74D-9F73-4CA2ED01B4D5}" destId="{EB5674C4-4903-AC4F-A9BD-C66DC050CBFA}"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2F307D-2A98-A94F-B8C5-23138D5A979C}" type="doc">
      <dgm:prSet loTypeId="urn:microsoft.com/office/officeart/2009/layout/CircleArrowProcess" loCatId="" qsTypeId="urn:microsoft.com/office/officeart/2005/8/quickstyle/simple4" qsCatId="simple" csTypeId="urn:microsoft.com/office/officeart/2005/8/colors/colorful3" csCatId="colorful" phldr="1"/>
      <dgm:spPr/>
      <dgm:t>
        <a:bodyPr/>
        <a:lstStyle/>
        <a:p>
          <a:endParaRPr lang="en-US"/>
        </a:p>
      </dgm:t>
    </dgm:pt>
    <dgm:pt modelId="{8F4C00BB-ABD5-7446-AE9A-87218C11FB6B}">
      <dgm:prSet phldrT="[Text]"/>
      <dgm:spPr/>
      <dgm:t>
        <a:bodyPr/>
        <a:lstStyle/>
        <a:p>
          <a:r>
            <a:rPr lang="en-US" dirty="0" smtClean="0"/>
            <a:t>Deep</a:t>
          </a:r>
          <a:r>
            <a:rPr lang="en-US" baseline="0" dirty="0" smtClean="0"/>
            <a:t> Learning for Students</a:t>
          </a:r>
          <a:endParaRPr lang="en-US" dirty="0"/>
        </a:p>
      </dgm:t>
    </dgm:pt>
    <dgm:pt modelId="{EA7EAFB0-5734-AB47-BA60-29D58E1109DC}" type="parTrans" cxnId="{F588D5B0-9222-2047-AFBF-236A0F4F10A3}">
      <dgm:prSet/>
      <dgm:spPr/>
      <dgm:t>
        <a:bodyPr/>
        <a:lstStyle/>
        <a:p>
          <a:endParaRPr lang="en-US"/>
        </a:p>
      </dgm:t>
    </dgm:pt>
    <dgm:pt modelId="{AEB717DD-8B05-7C4D-92C1-FF7E323F7F4D}" type="sibTrans" cxnId="{F588D5B0-9222-2047-AFBF-236A0F4F10A3}">
      <dgm:prSet/>
      <dgm:spPr/>
      <dgm:t>
        <a:bodyPr/>
        <a:lstStyle/>
        <a:p>
          <a:endParaRPr lang="en-US"/>
        </a:p>
      </dgm:t>
    </dgm:pt>
    <dgm:pt modelId="{19E96A9B-73A0-494C-A88A-0AB083878799}">
      <dgm:prSet phldrT="[Text]"/>
      <dgm:spPr/>
      <dgm:t>
        <a:bodyPr/>
        <a:lstStyle/>
        <a:p>
          <a:r>
            <a:rPr lang="en-US" dirty="0" smtClean="0"/>
            <a:t>Teaching for deep learning</a:t>
          </a:r>
          <a:endParaRPr lang="en-US" dirty="0"/>
        </a:p>
      </dgm:t>
    </dgm:pt>
    <dgm:pt modelId="{7B0EBFA5-32AA-2743-8331-1371593BA327}" type="parTrans" cxnId="{1DE4B3C3-74A0-464F-A031-2786F3C36577}">
      <dgm:prSet/>
      <dgm:spPr/>
      <dgm:t>
        <a:bodyPr/>
        <a:lstStyle/>
        <a:p>
          <a:endParaRPr lang="en-US"/>
        </a:p>
      </dgm:t>
    </dgm:pt>
    <dgm:pt modelId="{66E7F28C-560D-F247-BDBE-FE8AA0746144}" type="sibTrans" cxnId="{1DE4B3C3-74A0-464F-A031-2786F3C36577}">
      <dgm:prSet/>
      <dgm:spPr/>
      <dgm:t>
        <a:bodyPr/>
        <a:lstStyle/>
        <a:p>
          <a:endParaRPr lang="en-US"/>
        </a:p>
      </dgm:t>
    </dgm:pt>
    <dgm:pt modelId="{1CE4E44C-F63D-664D-BF79-E046F5CC8BAD}">
      <dgm:prSet phldrT="[Text]"/>
      <dgm:spPr/>
      <dgm:t>
        <a:bodyPr/>
        <a:lstStyle/>
        <a:p>
          <a:r>
            <a:rPr lang="en-US" dirty="0" smtClean="0"/>
            <a:t>Professional learning needs</a:t>
          </a:r>
          <a:endParaRPr lang="en-US" dirty="0"/>
        </a:p>
      </dgm:t>
    </dgm:pt>
    <dgm:pt modelId="{2211CFC9-7CA4-2240-92F7-37B35160356E}" type="parTrans" cxnId="{BD4C9CA8-9BE1-7043-864E-A2A696202CBB}">
      <dgm:prSet/>
      <dgm:spPr/>
      <dgm:t>
        <a:bodyPr/>
        <a:lstStyle/>
        <a:p>
          <a:endParaRPr lang="en-US"/>
        </a:p>
      </dgm:t>
    </dgm:pt>
    <dgm:pt modelId="{C81C4217-A4FD-FC48-90D6-6289B9F3046D}" type="sibTrans" cxnId="{BD4C9CA8-9BE1-7043-864E-A2A696202CBB}">
      <dgm:prSet/>
      <dgm:spPr/>
      <dgm:t>
        <a:bodyPr/>
        <a:lstStyle/>
        <a:p>
          <a:endParaRPr lang="en-US"/>
        </a:p>
      </dgm:t>
    </dgm:pt>
    <dgm:pt modelId="{B5A9C6F4-E4CE-6340-8572-EB414FA70106}" type="pres">
      <dgm:prSet presAssocID="{B82F307D-2A98-A94F-B8C5-23138D5A979C}" presName="Name0" presStyleCnt="0">
        <dgm:presLayoutVars>
          <dgm:chMax val="7"/>
          <dgm:chPref val="7"/>
          <dgm:dir/>
          <dgm:animLvl val="lvl"/>
        </dgm:presLayoutVars>
      </dgm:prSet>
      <dgm:spPr/>
      <dgm:t>
        <a:bodyPr/>
        <a:lstStyle/>
        <a:p>
          <a:endParaRPr lang="en-US"/>
        </a:p>
      </dgm:t>
    </dgm:pt>
    <dgm:pt modelId="{505F0706-C159-F44F-A953-F43477A4922C}" type="pres">
      <dgm:prSet presAssocID="{8F4C00BB-ABD5-7446-AE9A-87218C11FB6B}" presName="Accent1" presStyleCnt="0"/>
      <dgm:spPr/>
    </dgm:pt>
    <dgm:pt modelId="{83160BB1-2999-4A4C-A944-36380BE9ACE6}" type="pres">
      <dgm:prSet presAssocID="{8F4C00BB-ABD5-7446-AE9A-87218C11FB6B}" presName="Accent" presStyleLbl="node1" presStyleIdx="0" presStyleCnt="3"/>
      <dgm:spPr/>
    </dgm:pt>
    <dgm:pt modelId="{D7FF4FE0-C4E2-1B45-8A82-B7641F47DAE2}" type="pres">
      <dgm:prSet presAssocID="{8F4C00BB-ABD5-7446-AE9A-87218C11FB6B}" presName="Parent1" presStyleLbl="revTx" presStyleIdx="0" presStyleCnt="3">
        <dgm:presLayoutVars>
          <dgm:chMax val="1"/>
          <dgm:chPref val="1"/>
          <dgm:bulletEnabled val="1"/>
        </dgm:presLayoutVars>
      </dgm:prSet>
      <dgm:spPr/>
      <dgm:t>
        <a:bodyPr/>
        <a:lstStyle/>
        <a:p>
          <a:endParaRPr lang="en-US"/>
        </a:p>
      </dgm:t>
    </dgm:pt>
    <dgm:pt modelId="{E65CD4A9-4514-B24A-883A-33A5A5C03082}" type="pres">
      <dgm:prSet presAssocID="{19E96A9B-73A0-494C-A88A-0AB083878799}" presName="Accent2" presStyleCnt="0"/>
      <dgm:spPr/>
    </dgm:pt>
    <dgm:pt modelId="{80CFA899-430C-8E45-80B4-A51442F63815}" type="pres">
      <dgm:prSet presAssocID="{19E96A9B-73A0-494C-A88A-0AB083878799}" presName="Accent" presStyleLbl="node1" presStyleIdx="1" presStyleCnt="3"/>
      <dgm:spPr/>
    </dgm:pt>
    <dgm:pt modelId="{117D9C30-A014-764D-B867-850B2DE1BFEB}" type="pres">
      <dgm:prSet presAssocID="{19E96A9B-73A0-494C-A88A-0AB083878799}" presName="Parent2" presStyleLbl="revTx" presStyleIdx="1" presStyleCnt="3">
        <dgm:presLayoutVars>
          <dgm:chMax val="1"/>
          <dgm:chPref val="1"/>
          <dgm:bulletEnabled val="1"/>
        </dgm:presLayoutVars>
      </dgm:prSet>
      <dgm:spPr/>
      <dgm:t>
        <a:bodyPr/>
        <a:lstStyle/>
        <a:p>
          <a:endParaRPr lang="en-US"/>
        </a:p>
      </dgm:t>
    </dgm:pt>
    <dgm:pt modelId="{87747F85-FAA9-2149-BA00-94B1C791AF40}" type="pres">
      <dgm:prSet presAssocID="{1CE4E44C-F63D-664D-BF79-E046F5CC8BAD}" presName="Accent3" presStyleCnt="0"/>
      <dgm:spPr/>
    </dgm:pt>
    <dgm:pt modelId="{24F5823C-3D7B-4049-8147-CD0B38FBD825}" type="pres">
      <dgm:prSet presAssocID="{1CE4E44C-F63D-664D-BF79-E046F5CC8BAD}" presName="Accent" presStyleLbl="node1" presStyleIdx="2" presStyleCnt="3"/>
      <dgm:spPr/>
    </dgm:pt>
    <dgm:pt modelId="{6E32E9F6-8506-924E-B983-79F5E80C931E}" type="pres">
      <dgm:prSet presAssocID="{1CE4E44C-F63D-664D-BF79-E046F5CC8BAD}" presName="Parent3" presStyleLbl="revTx" presStyleIdx="2" presStyleCnt="3">
        <dgm:presLayoutVars>
          <dgm:chMax val="1"/>
          <dgm:chPref val="1"/>
          <dgm:bulletEnabled val="1"/>
        </dgm:presLayoutVars>
      </dgm:prSet>
      <dgm:spPr/>
      <dgm:t>
        <a:bodyPr/>
        <a:lstStyle/>
        <a:p>
          <a:endParaRPr lang="en-US"/>
        </a:p>
      </dgm:t>
    </dgm:pt>
  </dgm:ptLst>
  <dgm:cxnLst>
    <dgm:cxn modelId="{A2FBF400-1F0B-944F-B018-753F76084CA3}" type="presOf" srcId="{B82F307D-2A98-A94F-B8C5-23138D5A979C}" destId="{B5A9C6F4-E4CE-6340-8572-EB414FA70106}" srcOrd="0" destOrd="0" presId="urn:microsoft.com/office/officeart/2009/layout/CircleArrowProcess"/>
    <dgm:cxn modelId="{627C11DD-EDBC-7F43-B6C0-D505F3AEAAF6}" type="presOf" srcId="{19E96A9B-73A0-494C-A88A-0AB083878799}" destId="{117D9C30-A014-764D-B867-850B2DE1BFEB}" srcOrd="0" destOrd="0" presId="urn:microsoft.com/office/officeart/2009/layout/CircleArrowProcess"/>
    <dgm:cxn modelId="{1DE4B3C3-74A0-464F-A031-2786F3C36577}" srcId="{B82F307D-2A98-A94F-B8C5-23138D5A979C}" destId="{19E96A9B-73A0-494C-A88A-0AB083878799}" srcOrd="1" destOrd="0" parTransId="{7B0EBFA5-32AA-2743-8331-1371593BA327}" sibTransId="{66E7F28C-560D-F247-BDBE-FE8AA0746144}"/>
    <dgm:cxn modelId="{F588D5B0-9222-2047-AFBF-236A0F4F10A3}" srcId="{B82F307D-2A98-A94F-B8C5-23138D5A979C}" destId="{8F4C00BB-ABD5-7446-AE9A-87218C11FB6B}" srcOrd="0" destOrd="0" parTransId="{EA7EAFB0-5734-AB47-BA60-29D58E1109DC}" sibTransId="{AEB717DD-8B05-7C4D-92C1-FF7E323F7F4D}"/>
    <dgm:cxn modelId="{BD4C9CA8-9BE1-7043-864E-A2A696202CBB}" srcId="{B82F307D-2A98-A94F-B8C5-23138D5A979C}" destId="{1CE4E44C-F63D-664D-BF79-E046F5CC8BAD}" srcOrd="2" destOrd="0" parTransId="{2211CFC9-7CA4-2240-92F7-37B35160356E}" sibTransId="{C81C4217-A4FD-FC48-90D6-6289B9F3046D}"/>
    <dgm:cxn modelId="{8E44F16E-6439-FD43-AFD1-54245CCEFD90}" type="presOf" srcId="{1CE4E44C-F63D-664D-BF79-E046F5CC8BAD}" destId="{6E32E9F6-8506-924E-B983-79F5E80C931E}" srcOrd="0" destOrd="0" presId="urn:microsoft.com/office/officeart/2009/layout/CircleArrowProcess"/>
    <dgm:cxn modelId="{610B2603-E79A-F847-BC2B-1AA924254DEF}" type="presOf" srcId="{8F4C00BB-ABD5-7446-AE9A-87218C11FB6B}" destId="{D7FF4FE0-C4E2-1B45-8A82-B7641F47DAE2}" srcOrd="0" destOrd="0" presId="urn:microsoft.com/office/officeart/2009/layout/CircleArrowProcess"/>
    <dgm:cxn modelId="{54F5BC22-5F81-8146-92CD-F4666CE1D9ED}" type="presParOf" srcId="{B5A9C6F4-E4CE-6340-8572-EB414FA70106}" destId="{505F0706-C159-F44F-A953-F43477A4922C}" srcOrd="0" destOrd="0" presId="urn:microsoft.com/office/officeart/2009/layout/CircleArrowProcess"/>
    <dgm:cxn modelId="{EE81397F-AF4E-5F4E-8EAE-A317833417EA}" type="presParOf" srcId="{505F0706-C159-F44F-A953-F43477A4922C}" destId="{83160BB1-2999-4A4C-A944-36380BE9ACE6}" srcOrd="0" destOrd="0" presId="urn:microsoft.com/office/officeart/2009/layout/CircleArrowProcess"/>
    <dgm:cxn modelId="{A69B2EDE-169E-ED4A-A1B4-86678985F1CF}" type="presParOf" srcId="{B5A9C6F4-E4CE-6340-8572-EB414FA70106}" destId="{D7FF4FE0-C4E2-1B45-8A82-B7641F47DAE2}" srcOrd="1" destOrd="0" presId="urn:microsoft.com/office/officeart/2009/layout/CircleArrowProcess"/>
    <dgm:cxn modelId="{26F33C38-8D08-DE4A-9A4D-C238E4D145B4}" type="presParOf" srcId="{B5A9C6F4-E4CE-6340-8572-EB414FA70106}" destId="{E65CD4A9-4514-B24A-883A-33A5A5C03082}" srcOrd="2" destOrd="0" presId="urn:microsoft.com/office/officeart/2009/layout/CircleArrowProcess"/>
    <dgm:cxn modelId="{3652FE1A-6023-874A-B598-13B1A385A6FD}" type="presParOf" srcId="{E65CD4A9-4514-B24A-883A-33A5A5C03082}" destId="{80CFA899-430C-8E45-80B4-A51442F63815}" srcOrd="0" destOrd="0" presId="urn:microsoft.com/office/officeart/2009/layout/CircleArrowProcess"/>
    <dgm:cxn modelId="{E78B7564-2A48-2547-B75C-D06715AFD73E}" type="presParOf" srcId="{B5A9C6F4-E4CE-6340-8572-EB414FA70106}" destId="{117D9C30-A014-764D-B867-850B2DE1BFEB}" srcOrd="3" destOrd="0" presId="urn:microsoft.com/office/officeart/2009/layout/CircleArrowProcess"/>
    <dgm:cxn modelId="{9D802A41-43C9-2141-B665-63B6974BAB14}" type="presParOf" srcId="{B5A9C6F4-E4CE-6340-8572-EB414FA70106}" destId="{87747F85-FAA9-2149-BA00-94B1C791AF40}" srcOrd="4" destOrd="0" presId="urn:microsoft.com/office/officeart/2009/layout/CircleArrowProcess"/>
    <dgm:cxn modelId="{2BEE5954-5757-674A-B5B2-1882703AC6D9}" type="presParOf" srcId="{87747F85-FAA9-2149-BA00-94B1C791AF40}" destId="{24F5823C-3D7B-4049-8147-CD0B38FBD825}" srcOrd="0" destOrd="0" presId="urn:microsoft.com/office/officeart/2009/layout/CircleArrowProcess"/>
    <dgm:cxn modelId="{0BEA1B80-2E6B-F24D-B23F-B69D47C4C6F0}" type="presParOf" srcId="{B5A9C6F4-E4CE-6340-8572-EB414FA70106}" destId="{6E32E9F6-8506-924E-B983-79F5E80C931E}"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E299D5-EF81-5B44-A12C-4C12FB25E69F}" type="doc">
      <dgm:prSet loTypeId="urn:microsoft.com/office/officeart/2005/8/layout/matrix2" loCatId="" qsTypeId="urn:microsoft.com/office/officeart/2005/8/quickstyle/simple2" qsCatId="simple" csTypeId="urn:microsoft.com/office/officeart/2005/8/colors/colorful4" csCatId="colorful" phldr="1"/>
      <dgm:spPr/>
      <dgm:t>
        <a:bodyPr/>
        <a:lstStyle/>
        <a:p>
          <a:endParaRPr lang="en-US"/>
        </a:p>
      </dgm:t>
    </dgm:pt>
    <dgm:pt modelId="{FA64A167-1204-F141-BA79-C4FA0C8529DE}">
      <dgm:prSet phldrT="[Text]"/>
      <dgm:spPr/>
      <dgm:t>
        <a:bodyPr/>
        <a:lstStyle/>
        <a:p>
          <a:r>
            <a:rPr lang="en-US" dirty="0" smtClean="0"/>
            <a:t>Elementary</a:t>
          </a:r>
          <a:endParaRPr lang="en-US" dirty="0"/>
        </a:p>
      </dgm:t>
    </dgm:pt>
    <dgm:pt modelId="{B2B67834-A062-A54F-8895-DB705C5CBF75}" type="parTrans" cxnId="{FAE6AFF6-A7CF-F042-B84F-CF13069034E3}">
      <dgm:prSet/>
      <dgm:spPr/>
      <dgm:t>
        <a:bodyPr/>
        <a:lstStyle/>
        <a:p>
          <a:endParaRPr lang="en-US"/>
        </a:p>
      </dgm:t>
    </dgm:pt>
    <dgm:pt modelId="{CCA29BFB-FE10-8A40-AC49-4A2222E02765}" type="sibTrans" cxnId="{FAE6AFF6-A7CF-F042-B84F-CF13069034E3}">
      <dgm:prSet/>
      <dgm:spPr/>
      <dgm:t>
        <a:bodyPr/>
        <a:lstStyle/>
        <a:p>
          <a:endParaRPr lang="en-US"/>
        </a:p>
      </dgm:t>
    </dgm:pt>
    <dgm:pt modelId="{A1A32F79-97C0-5649-A5BB-AF81B318E1B5}">
      <dgm:prSet phldrT="[Text]"/>
      <dgm:spPr/>
      <dgm:t>
        <a:bodyPr/>
        <a:lstStyle/>
        <a:p>
          <a:r>
            <a:rPr lang="en-US" dirty="0" smtClean="0"/>
            <a:t>Middle</a:t>
          </a:r>
          <a:endParaRPr lang="en-US" dirty="0"/>
        </a:p>
      </dgm:t>
    </dgm:pt>
    <dgm:pt modelId="{C5ACF3C8-6CAE-064B-B320-C96592506599}" type="parTrans" cxnId="{861F6A41-79B2-BE4F-ACF9-0138757725EC}">
      <dgm:prSet/>
      <dgm:spPr/>
      <dgm:t>
        <a:bodyPr/>
        <a:lstStyle/>
        <a:p>
          <a:endParaRPr lang="en-US"/>
        </a:p>
      </dgm:t>
    </dgm:pt>
    <dgm:pt modelId="{1727BC68-52ED-6048-B6E1-C45C1EF692C4}" type="sibTrans" cxnId="{861F6A41-79B2-BE4F-ACF9-0138757725EC}">
      <dgm:prSet/>
      <dgm:spPr/>
      <dgm:t>
        <a:bodyPr/>
        <a:lstStyle/>
        <a:p>
          <a:endParaRPr lang="en-US"/>
        </a:p>
      </dgm:t>
    </dgm:pt>
    <dgm:pt modelId="{B96EE128-C19D-2B46-A7D7-0B14FFED1617}">
      <dgm:prSet phldrT="[Text]"/>
      <dgm:spPr/>
      <dgm:t>
        <a:bodyPr/>
        <a:lstStyle/>
        <a:p>
          <a:r>
            <a:rPr lang="en-US" dirty="0" smtClean="0"/>
            <a:t>High school </a:t>
          </a:r>
          <a:endParaRPr lang="en-US" dirty="0"/>
        </a:p>
      </dgm:t>
    </dgm:pt>
    <dgm:pt modelId="{CD8E2DAC-FD85-C044-A352-A8060F3610CF}" type="parTrans" cxnId="{29716746-E4E0-9C41-8F0F-B4AE94F99D8C}">
      <dgm:prSet/>
      <dgm:spPr/>
      <dgm:t>
        <a:bodyPr/>
        <a:lstStyle/>
        <a:p>
          <a:endParaRPr lang="en-US"/>
        </a:p>
      </dgm:t>
    </dgm:pt>
    <dgm:pt modelId="{C163871B-59A9-8544-A97B-BF63FC693542}" type="sibTrans" cxnId="{29716746-E4E0-9C41-8F0F-B4AE94F99D8C}">
      <dgm:prSet/>
      <dgm:spPr/>
      <dgm:t>
        <a:bodyPr/>
        <a:lstStyle/>
        <a:p>
          <a:endParaRPr lang="en-US"/>
        </a:p>
      </dgm:t>
    </dgm:pt>
    <dgm:pt modelId="{692152FA-8332-FB4A-8356-52209A15781F}">
      <dgm:prSet phldrT="[Text]"/>
      <dgm:spPr/>
      <dgm:t>
        <a:bodyPr/>
        <a:lstStyle/>
        <a:p>
          <a:r>
            <a:rPr lang="en-US" dirty="0" smtClean="0"/>
            <a:t>Principals , specialty roles</a:t>
          </a:r>
          <a:endParaRPr lang="en-US" dirty="0"/>
        </a:p>
      </dgm:t>
    </dgm:pt>
    <dgm:pt modelId="{6A035170-53E8-B846-AA48-DC275D6BE2AC}" type="parTrans" cxnId="{AB1B49EC-5BE6-3B46-8526-7F70D2355335}">
      <dgm:prSet/>
      <dgm:spPr/>
      <dgm:t>
        <a:bodyPr/>
        <a:lstStyle/>
        <a:p>
          <a:endParaRPr lang="en-US"/>
        </a:p>
      </dgm:t>
    </dgm:pt>
    <dgm:pt modelId="{C86CD221-030E-FD4D-93E7-A634DB639C39}" type="sibTrans" cxnId="{AB1B49EC-5BE6-3B46-8526-7F70D2355335}">
      <dgm:prSet/>
      <dgm:spPr/>
      <dgm:t>
        <a:bodyPr/>
        <a:lstStyle/>
        <a:p>
          <a:endParaRPr lang="en-US"/>
        </a:p>
      </dgm:t>
    </dgm:pt>
    <dgm:pt modelId="{3862B8A7-44B2-7F48-B696-F65928D1ED3B}" type="pres">
      <dgm:prSet presAssocID="{60E299D5-EF81-5B44-A12C-4C12FB25E69F}" presName="matrix" presStyleCnt="0">
        <dgm:presLayoutVars>
          <dgm:chMax val="1"/>
          <dgm:dir/>
          <dgm:resizeHandles val="exact"/>
        </dgm:presLayoutVars>
      </dgm:prSet>
      <dgm:spPr/>
      <dgm:t>
        <a:bodyPr/>
        <a:lstStyle/>
        <a:p>
          <a:endParaRPr lang="en-US"/>
        </a:p>
      </dgm:t>
    </dgm:pt>
    <dgm:pt modelId="{0F127634-DD4C-F84B-8A6D-4C6699839189}" type="pres">
      <dgm:prSet presAssocID="{60E299D5-EF81-5B44-A12C-4C12FB25E69F}" presName="axisShape" presStyleLbl="bgShp" presStyleIdx="0" presStyleCnt="1"/>
      <dgm:spPr/>
    </dgm:pt>
    <dgm:pt modelId="{C56D8E15-2C4F-DA4B-88C2-0A6868EE64EB}" type="pres">
      <dgm:prSet presAssocID="{60E299D5-EF81-5B44-A12C-4C12FB25E69F}" presName="rect1" presStyleLbl="node1" presStyleIdx="0" presStyleCnt="4">
        <dgm:presLayoutVars>
          <dgm:chMax val="0"/>
          <dgm:chPref val="0"/>
          <dgm:bulletEnabled val="1"/>
        </dgm:presLayoutVars>
      </dgm:prSet>
      <dgm:spPr/>
      <dgm:t>
        <a:bodyPr/>
        <a:lstStyle/>
        <a:p>
          <a:endParaRPr lang="en-US"/>
        </a:p>
      </dgm:t>
    </dgm:pt>
    <dgm:pt modelId="{E8C45165-95AE-6F4D-ABEF-68C8B2E100F5}" type="pres">
      <dgm:prSet presAssocID="{60E299D5-EF81-5B44-A12C-4C12FB25E69F}" presName="rect2" presStyleLbl="node1" presStyleIdx="1" presStyleCnt="4">
        <dgm:presLayoutVars>
          <dgm:chMax val="0"/>
          <dgm:chPref val="0"/>
          <dgm:bulletEnabled val="1"/>
        </dgm:presLayoutVars>
      </dgm:prSet>
      <dgm:spPr/>
      <dgm:t>
        <a:bodyPr/>
        <a:lstStyle/>
        <a:p>
          <a:endParaRPr lang="en-US"/>
        </a:p>
      </dgm:t>
    </dgm:pt>
    <dgm:pt modelId="{8F19C5E0-DAD4-3A46-9C38-19FE65D1C7A9}" type="pres">
      <dgm:prSet presAssocID="{60E299D5-EF81-5B44-A12C-4C12FB25E69F}" presName="rect3" presStyleLbl="node1" presStyleIdx="2" presStyleCnt="4">
        <dgm:presLayoutVars>
          <dgm:chMax val="0"/>
          <dgm:chPref val="0"/>
          <dgm:bulletEnabled val="1"/>
        </dgm:presLayoutVars>
      </dgm:prSet>
      <dgm:spPr/>
      <dgm:t>
        <a:bodyPr/>
        <a:lstStyle/>
        <a:p>
          <a:endParaRPr lang="en-US"/>
        </a:p>
      </dgm:t>
    </dgm:pt>
    <dgm:pt modelId="{A40CBF21-84A6-BB41-9E3D-21DA079E43B7}" type="pres">
      <dgm:prSet presAssocID="{60E299D5-EF81-5B44-A12C-4C12FB25E69F}" presName="rect4" presStyleLbl="node1" presStyleIdx="3" presStyleCnt="4">
        <dgm:presLayoutVars>
          <dgm:chMax val="0"/>
          <dgm:chPref val="0"/>
          <dgm:bulletEnabled val="1"/>
        </dgm:presLayoutVars>
      </dgm:prSet>
      <dgm:spPr/>
      <dgm:t>
        <a:bodyPr/>
        <a:lstStyle/>
        <a:p>
          <a:endParaRPr lang="en-US"/>
        </a:p>
      </dgm:t>
    </dgm:pt>
  </dgm:ptLst>
  <dgm:cxnLst>
    <dgm:cxn modelId="{FAE6AFF6-A7CF-F042-B84F-CF13069034E3}" srcId="{60E299D5-EF81-5B44-A12C-4C12FB25E69F}" destId="{FA64A167-1204-F141-BA79-C4FA0C8529DE}" srcOrd="0" destOrd="0" parTransId="{B2B67834-A062-A54F-8895-DB705C5CBF75}" sibTransId="{CCA29BFB-FE10-8A40-AC49-4A2222E02765}"/>
    <dgm:cxn modelId="{861F6A41-79B2-BE4F-ACF9-0138757725EC}" srcId="{60E299D5-EF81-5B44-A12C-4C12FB25E69F}" destId="{A1A32F79-97C0-5649-A5BB-AF81B318E1B5}" srcOrd="1" destOrd="0" parTransId="{C5ACF3C8-6CAE-064B-B320-C96592506599}" sibTransId="{1727BC68-52ED-6048-B6E1-C45C1EF692C4}"/>
    <dgm:cxn modelId="{0D1E9109-36B8-654C-890E-C9E5141D5573}" type="presOf" srcId="{B96EE128-C19D-2B46-A7D7-0B14FFED1617}" destId="{8F19C5E0-DAD4-3A46-9C38-19FE65D1C7A9}" srcOrd="0" destOrd="0" presId="urn:microsoft.com/office/officeart/2005/8/layout/matrix2"/>
    <dgm:cxn modelId="{56D7FADD-F34A-3A43-AB57-A856E842CA16}" type="presOf" srcId="{692152FA-8332-FB4A-8356-52209A15781F}" destId="{A40CBF21-84A6-BB41-9E3D-21DA079E43B7}" srcOrd="0" destOrd="0" presId="urn:microsoft.com/office/officeart/2005/8/layout/matrix2"/>
    <dgm:cxn modelId="{29716746-E4E0-9C41-8F0F-B4AE94F99D8C}" srcId="{60E299D5-EF81-5B44-A12C-4C12FB25E69F}" destId="{B96EE128-C19D-2B46-A7D7-0B14FFED1617}" srcOrd="2" destOrd="0" parTransId="{CD8E2DAC-FD85-C044-A352-A8060F3610CF}" sibTransId="{C163871B-59A9-8544-A97B-BF63FC693542}"/>
    <dgm:cxn modelId="{19CA9C76-1F83-D841-A921-2953095AAB32}" type="presOf" srcId="{60E299D5-EF81-5B44-A12C-4C12FB25E69F}" destId="{3862B8A7-44B2-7F48-B696-F65928D1ED3B}" srcOrd="0" destOrd="0" presId="urn:microsoft.com/office/officeart/2005/8/layout/matrix2"/>
    <dgm:cxn modelId="{AB1B49EC-5BE6-3B46-8526-7F70D2355335}" srcId="{60E299D5-EF81-5B44-A12C-4C12FB25E69F}" destId="{692152FA-8332-FB4A-8356-52209A15781F}" srcOrd="3" destOrd="0" parTransId="{6A035170-53E8-B846-AA48-DC275D6BE2AC}" sibTransId="{C86CD221-030E-FD4D-93E7-A634DB639C39}"/>
    <dgm:cxn modelId="{B87BB7BC-A389-DE49-ACAB-830A5853A667}" type="presOf" srcId="{FA64A167-1204-F141-BA79-C4FA0C8529DE}" destId="{C56D8E15-2C4F-DA4B-88C2-0A6868EE64EB}" srcOrd="0" destOrd="0" presId="urn:microsoft.com/office/officeart/2005/8/layout/matrix2"/>
    <dgm:cxn modelId="{3B4C8018-16F4-9445-96E2-4D35B7367696}" type="presOf" srcId="{A1A32F79-97C0-5649-A5BB-AF81B318E1B5}" destId="{E8C45165-95AE-6F4D-ABEF-68C8B2E100F5}" srcOrd="0" destOrd="0" presId="urn:microsoft.com/office/officeart/2005/8/layout/matrix2"/>
    <dgm:cxn modelId="{8371A892-C6D8-D744-BEC0-DBA5A304ED6A}" type="presParOf" srcId="{3862B8A7-44B2-7F48-B696-F65928D1ED3B}" destId="{0F127634-DD4C-F84B-8A6D-4C6699839189}" srcOrd="0" destOrd="0" presId="urn:microsoft.com/office/officeart/2005/8/layout/matrix2"/>
    <dgm:cxn modelId="{20699F5E-0C99-C74F-9172-57C80226BBB7}" type="presParOf" srcId="{3862B8A7-44B2-7F48-B696-F65928D1ED3B}" destId="{C56D8E15-2C4F-DA4B-88C2-0A6868EE64EB}" srcOrd="1" destOrd="0" presId="urn:microsoft.com/office/officeart/2005/8/layout/matrix2"/>
    <dgm:cxn modelId="{A445F0B0-7113-5241-A35E-128B7595E00A}" type="presParOf" srcId="{3862B8A7-44B2-7F48-B696-F65928D1ED3B}" destId="{E8C45165-95AE-6F4D-ABEF-68C8B2E100F5}" srcOrd="2" destOrd="0" presId="urn:microsoft.com/office/officeart/2005/8/layout/matrix2"/>
    <dgm:cxn modelId="{BF324D03-C89E-6942-9A99-DDC72DEA9C05}" type="presParOf" srcId="{3862B8A7-44B2-7F48-B696-F65928D1ED3B}" destId="{8F19C5E0-DAD4-3A46-9C38-19FE65D1C7A9}" srcOrd="3" destOrd="0" presId="urn:microsoft.com/office/officeart/2005/8/layout/matrix2"/>
    <dgm:cxn modelId="{2234ED0F-BEAE-C740-83BE-3043FA2E1720}" type="presParOf" srcId="{3862B8A7-44B2-7F48-B696-F65928D1ED3B}" destId="{A40CBF21-84A6-BB41-9E3D-21DA079E43B7}"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33340-FD13-6444-BECF-7CEC537F3DF3}">
      <dsp:nvSpPr>
        <dsp:cNvPr id="0" name=""/>
        <dsp:cNvSpPr/>
      </dsp:nvSpPr>
      <dsp:spPr>
        <a:xfrm>
          <a:off x="632047" y="0"/>
          <a:ext cx="7163201" cy="4864443"/>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D70A95-B176-914C-90E6-39836127860A}">
      <dsp:nvSpPr>
        <dsp:cNvPr id="0" name=""/>
        <dsp:cNvSpPr/>
      </dsp:nvSpPr>
      <dsp:spPr>
        <a:xfrm>
          <a:off x="1028" y="1459332"/>
          <a:ext cx="2028538" cy="1945777"/>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rPr>
            <a:t>Learning and Teaching</a:t>
          </a:r>
          <a:endParaRPr lang="en-US" sz="2800" kern="1200" dirty="0">
            <a:solidFill>
              <a:schemeClr val="tx1"/>
            </a:solidFill>
          </a:endParaRPr>
        </a:p>
      </dsp:txBody>
      <dsp:txXfrm>
        <a:off x="96013" y="1554317"/>
        <a:ext cx="1838568" cy="1755807"/>
      </dsp:txXfrm>
    </dsp:sp>
    <dsp:sp modelId="{31F52F82-19BF-2E43-BA41-32DE129BB722}">
      <dsp:nvSpPr>
        <dsp:cNvPr id="0" name=""/>
        <dsp:cNvSpPr/>
      </dsp:nvSpPr>
      <dsp:spPr>
        <a:xfrm>
          <a:off x="2133262" y="1459332"/>
          <a:ext cx="2028538" cy="1945777"/>
        </a:xfrm>
        <a:prstGeom prst="roundRect">
          <a:avLst/>
        </a:prstGeom>
        <a:solidFill>
          <a:schemeClr val="accent4">
            <a:hueOff val="-1488257"/>
            <a:satOff val="8966"/>
            <a:lumOff val="71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rgbClr val="000000"/>
              </a:solidFill>
            </a:rPr>
            <a:t>Culture of Learning</a:t>
          </a:r>
          <a:endParaRPr lang="en-US" sz="2800" kern="1200" dirty="0">
            <a:solidFill>
              <a:srgbClr val="000000"/>
            </a:solidFill>
          </a:endParaRPr>
        </a:p>
      </dsp:txBody>
      <dsp:txXfrm>
        <a:off x="2228247" y="1554317"/>
        <a:ext cx="1838568" cy="1755807"/>
      </dsp:txXfrm>
    </dsp:sp>
    <dsp:sp modelId="{16207EFE-D1D2-BE4A-A26A-01FAB7157DE9}">
      <dsp:nvSpPr>
        <dsp:cNvPr id="0" name=""/>
        <dsp:cNvSpPr/>
      </dsp:nvSpPr>
      <dsp:spPr>
        <a:xfrm>
          <a:off x="4265495" y="1459332"/>
          <a:ext cx="2028538" cy="1945777"/>
        </a:xfrm>
        <a:prstGeom prst="roundRect">
          <a:avLst/>
        </a:prstGeom>
        <a:solidFill>
          <a:schemeClr val="accent4">
            <a:hueOff val="-2976514"/>
            <a:satOff val="17933"/>
            <a:lumOff val="143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rgbClr val="000000"/>
              </a:solidFill>
            </a:rPr>
            <a:t>Change Knowledge</a:t>
          </a:r>
          <a:endParaRPr lang="en-US" sz="2800" kern="1200" dirty="0">
            <a:solidFill>
              <a:srgbClr val="000000"/>
            </a:solidFill>
          </a:endParaRPr>
        </a:p>
      </dsp:txBody>
      <dsp:txXfrm>
        <a:off x="4360480" y="1554317"/>
        <a:ext cx="1838568" cy="1755807"/>
      </dsp:txXfrm>
    </dsp:sp>
    <dsp:sp modelId="{7D5C6209-577C-564A-A22D-E9EE8205CC67}">
      <dsp:nvSpPr>
        <dsp:cNvPr id="0" name=""/>
        <dsp:cNvSpPr/>
      </dsp:nvSpPr>
      <dsp:spPr>
        <a:xfrm>
          <a:off x="6397729" y="1459332"/>
          <a:ext cx="2028538" cy="1945777"/>
        </a:xfrm>
        <a:prstGeom prst="roundRect">
          <a:avLst/>
        </a:prstGeom>
        <a:solidFill>
          <a:schemeClr val="accent4">
            <a:hueOff val="-4464771"/>
            <a:satOff val="26899"/>
            <a:lumOff val="21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rgbClr val="000000"/>
              </a:solidFill>
            </a:rPr>
            <a:t>Deep Learning </a:t>
          </a:r>
          <a:endParaRPr lang="en-US" sz="2800" kern="1200" dirty="0">
            <a:solidFill>
              <a:srgbClr val="000000"/>
            </a:solidFill>
          </a:endParaRPr>
        </a:p>
      </dsp:txBody>
      <dsp:txXfrm>
        <a:off x="6492714" y="1554317"/>
        <a:ext cx="1838568" cy="17558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58444-3CD2-A943-BA1A-BF5DE2FC3C76}">
      <dsp:nvSpPr>
        <dsp:cNvPr id="0" name=""/>
        <dsp:cNvSpPr/>
      </dsp:nvSpPr>
      <dsp:spPr>
        <a:xfrm>
          <a:off x="3334183" y="1624"/>
          <a:ext cx="1617389" cy="1051303"/>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rPr>
            <a:t>Forming</a:t>
          </a:r>
          <a:endParaRPr lang="en-US" sz="2800" kern="1200" dirty="0">
            <a:solidFill>
              <a:schemeClr val="tx1"/>
            </a:solidFill>
          </a:endParaRPr>
        </a:p>
      </dsp:txBody>
      <dsp:txXfrm>
        <a:off x="3385503" y="52944"/>
        <a:ext cx="1514749" cy="948663"/>
      </dsp:txXfrm>
    </dsp:sp>
    <dsp:sp modelId="{2413EF13-99AE-A54C-8FA5-0FC03A983594}">
      <dsp:nvSpPr>
        <dsp:cNvPr id="0" name=""/>
        <dsp:cNvSpPr/>
      </dsp:nvSpPr>
      <dsp:spPr>
        <a:xfrm>
          <a:off x="2407172" y="527276"/>
          <a:ext cx="3471410" cy="3471410"/>
        </a:xfrm>
        <a:custGeom>
          <a:avLst/>
          <a:gdLst/>
          <a:ahLst/>
          <a:cxnLst/>
          <a:rect l="0" t="0" r="0" b="0"/>
          <a:pathLst>
            <a:path>
              <a:moveTo>
                <a:pt x="2767324" y="339841"/>
              </a:moveTo>
              <a:arcTo wR="1735705" hR="1735705" stAng="18387985" swAng="1632488"/>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A56C531-36D4-C043-8574-69B02CEEC966}">
      <dsp:nvSpPr>
        <dsp:cNvPr id="0" name=""/>
        <dsp:cNvSpPr/>
      </dsp:nvSpPr>
      <dsp:spPr>
        <a:xfrm>
          <a:off x="5069888" y="1737329"/>
          <a:ext cx="1617389" cy="1051303"/>
        </a:xfrm>
        <a:prstGeom prst="roundRect">
          <a:avLst/>
        </a:prstGeom>
        <a:gradFill rotWithShape="0">
          <a:gsLst>
            <a:gs pos="0">
              <a:schemeClr val="accent4">
                <a:hueOff val="-1488257"/>
                <a:satOff val="8966"/>
                <a:lumOff val="719"/>
                <a:alphaOff val="0"/>
                <a:tint val="100000"/>
                <a:shade val="100000"/>
                <a:satMod val="130000"/>
              </a:schemeClr>
            </a:gs>
            <a:gs pos="100000">
              <a:schemeClr val="accent4">
                <a:hueOff val="-1488257"/>
                <a:satOff val="8966"/>
                <a:lumOff val="71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0000"/>
              </a:solidFill>
            </a:rPr>
            <a:t>Storming</a:t>
          </a:r>
          <a:endParaRPr lang="en-US" sz="2400" kern="1200" dirty="0">
            <a:solidFill>
              <a:srgbClr val="000000"/>
            </a:solidFill>
          </a:endParaRPr>
        </a:p>
      </dsp:txBody>
      <dsp:txXfrm>
        <a:off x="5121208" y="1788649"/>
        <a:ext cx="1514749" cy="948663"/>
      </dsp:txXfrm>
    </dsp:sp>
    <dsp:sp modelId="{8C7F97B1-DA3E-384C-BAFB-67E051C0A10F}">
      <dsp:nvSpPr>
        <dsp:cNvPr id="0" name=""/>
        <dsp:cNvSpPr/>
      </dsp:nvSpPr>
      <dsp:spPr>
        <a:xfrm>
          <a:off x="2407172" y="527276"/>
          <a:ext cx="3471410" cy="3471410"/>
        </a:xfrm>
        <a:custGeom>
          <a:avLst/>
          <a:gdLst/>
          <a:ahLst/>
          <a:cxnLst/>
          <a:rect l="0" t="0" r="0" b="0"/>
          <a:pathLst>
            <a:path>
              <a:moveTo>
                <a:pt x="3291399" y="2505437"/>
              </a:moveTo>
              <a:arcTo wR="1735705" hR="1735705" stAng="1579527" swAng="1632488"/>
            </a:path>
          </a:pathLst>
        </a:custGeom>
        <a:noFill/>
        <a:ln w="9525" cap="flat" cmpd="sng" algn="ctr">
          <a:solidFill>
            <a:schemeClr val="accent4">
              <a:hueOff val="-1488257"/>
              <a:satOff val="8966"/>
              <a:lumOff val="719"/>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050A548-CCF4-864F-AE71-64411FDF294E}">
      <dsp:nvSpPr>
        <dsp:cNvPr id="0" name=""/>
        <dsp:cNvSpPr/>
      </dsp:nvSpPr>
      <dsp:spPr>
        <a:xfrm>
          <a:off x="3334183" y="3473035"/>
          <a:ext cx="1617389" cy="1051303"/>
        </a:xfrm>
        <a:prstGeom prst="roundRect">
          <a:avLst/>
        </a:prstGeom>
        <a:gradFill rotWithShape="0">
          <a:gsLst>
            <a:gs pos="0">
              <a:schemeClr val="accent4">
                <a:hueOff val="-2976514"/>
                <a:satOff val="17933"/>
                <a:lumOff val="1437"/>
                <a:alphaOff val="0"/>
                <a:tint val="100000"/>
                <a:shade val="100000"/>
                <a:satMod val="130000"/>
              </a:schemeClr>
            </a:gs>
            <a:gs pos="100000">
              <a:schemeClr val="accent4">
                <a:hueOff val="-2976514"/>
                <a:satOff val="17933"/>
                <a:lumOff val="143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rgbClr val="000000"/>
              </a:solidFill>
            </a:rPr>
            <a:t>Norming</a:t>
          </a:r>
          <a:endParaRPr lang="en-US" sz="2800" kern="1200" dirty="0">
            <a:solidFill>
              <a:srgbClr val="000000"/>
            </a:solidFill>
          </a:endParaRPr>
        </a:p>
      </dsp:txBody>
      <dsp:txXfrm>
        <a:off x="3385503" y="3524355"/>
        <a:ext cx="1514749" cy="948663"/>
      </dsp:txXfrm>
    </dsp:sp>
    <dsp:sp modelId="{355C750A-B22D-E14C-852D-76ADD3A79C28}">
      <dsp:nvSpPr>
        <dsp:cNvPr id="0" name=""/>
        <dsp:cNvSpPr/>
      </dsp:nvSpPr>
      <dsp:spPr>
        <a:xfrm>
          <a:off x="2407172" y="527276"/>
          <a:ext cx="3471410" cy="3471410"/>
        </a:xfrm>
        <a:custGeom>
          <a:avLst/>
          <a:gdLst/>
          <a:ahLst/>
          <a:cxnLst/>
          <a:rect l="0" t="0" r="0" b="0"/>
          <a:pathLst>
            <a:path>
              <a:moveTo>
                <a:pt x="737292" y="3155509"/>
              </a:moveTo>
              <a:arcTo wR="1735705" hR="1735705" stAng="7506903" swAng="1361769"/>
            </a:path>
          </a:pathLst>
        </a:custGeom>
        <a:noFill/>
        <a:ln w="9525" cap="flat" cmpd="sng" algn="ctr">
          <a:solidFill>
            <a:schemeClr val="accent4">
              <a:hueOff val="-2976514"/>
              <a:satOff val="17933"/>
              <a:lumOff val="1437"/>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1FA04E0-1508-CB4A-AC40-D8B395BF0F99}">
      <dsp:nvSpPr>
        <dsp:cNvPr id="0" name=""/>
        <dsp:cNvSpPr/>
      </dsp:nvSpPr>
      <dsp:spPr>
        <a:xfrm>
          <a:off x="1542322" y="1533744"/>
          <a:ext cx="1729701" cy="1458473"/>
        </a:xfrm>
        <a:prstGeom prst="roundRect">
          <a:avLst/>
        </a:prstGeom>
        <a:gradFill rotWithShape="0">
          <a:gsLst>
            <a:gs pos="0">
              <a:schemeClr val="accent4">
                <a:hueOff val="-4464771"/>
                <a:satOff val="26899"/>
                <a:lumOff val="2156"/>
                <a:alphaOff val="0"/>
                <a:tint val="100000"/>
                <a:shade val="100000"/>
                <a:satMod val="130000"/>
              </a:schemeClr>
            </a:gs>
            <a:gs pos="100000">
              <a:schemeClr val="accent4">
                <a:hueOff val="-4464771"/>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0000"/>
              </a:solidFill>
            </a:rPr>
            <a:t>Performing</a:t>
          </a:r>
          <a:endParaRPr lang="en-US" sz="2400" kern="1200" dirty="0">
            <a:solidFill>
              <a:srgbClr val="000000"/>
            </a:solidFill>
          </a:endParaRPr>
        </a:p>
      </dsp:txBody>
      <dsp:txXfrm>
        <a:off x="1613519" y="1604941"/>
        <a:ext cx="1587307" cy="1316079"/>
      </dsp:txXfrm>
    </dsp:sp>
    <dsp:sp modelId="{EB5674C4-4903-AC4F-A9BD-C66DC050CBFA}">
      <dsp:nvSpPr>
        <dsp:cNvPr id="0" name=""/>
        <dsp:cNvSpPr/>
      </dsp:nvSpPr>
      <dsp:spPr>
        <a:xfrm>
          <a:off x="2407172" y="527276"/>
          <a:ext cx="3471410" cy="3471410"/>
        </a:xfrm>
        <a:custGeom>
          <a:avLst/>
          <a:gdLst/>
          <a:ahLst/>
          <a:cxnLst/>
          <a:rect l="0" t="0" r="0" b="0"/>
          <a:pathLst>
            <a:path>
              <a:moveTo>
                <a:pt x="266782" y="811076"/>
              </a:moveTo>
              <a:arcTo wR="1735705" hR="1735705" stAng="12731327" swAng="1361769"/>
            </a:path>
          </a:pathLst>
        </a:custGeom>
        <a:noFill/>
        <a:ln w="9525" cap="flat" cmpd="sng" algn="ctr">
          <a:solidFill>
            <a:schemeClr val="accent4">
              <a:hueOff val="-4464771"/>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60BB1-2999-4A4C-A944-36380BE9ACE6}">
      <dsp:nvSpPr>
        <dsp:cNvPr id="0" name=""/>
        <dsp:cNvSpPr/>
      </dsp:nvSpPr>
      <dsp:spPr>
        <a:xfrm>
          <a:off x="4566536" y="0"/>
          <a:ext cx="3188773" cy="3189258"/>
        </a:xfrm>
        <a:prstGeom prst="circularArrow">
          <a:avLst>
            <a:gd name="adj1" fmla="val 10980"/>
            <a:gd name="adj2" fmla="val 1142322"/>
            <a:gd name="adj3" fmla="val 4500000"/>
            <a:gd name="adj4" fmla="val 10800000"/>
            <a:gd name="adj5" fmla="val 125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7FF4FE0-C4E2-1B45-8A82-B7641F47DAE2}">
      <dsp:nvSpPr>
        <dsp:cNvPr id="0" name=""/>
        <dsp:cNvSpPr/>
      </dsp:nvSpPr>
      <dsp:spPr>
        <a:xfrm>
          <a:off x="5271359" y="1151419"/>
          <a:ext cx="1771939" cy="885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Deep</a:t>
          </a:r>
          <a:r>
            <a:rPr lang="en-US" sz="2300" kern="1200" baseline="0" dirty="0" smtClean="0"/>
            <a:t> Learning for Students</a:t>
          </a:r>
          <a:endParaRPr lang="en-US" sz="2300" kern="1200" dirty="0"/>
        </a:p>
      </dsp:txBody>
      <dsp:txXfrm>
        <a:off x="5271359" y="1151419"/>
        <a:ext cx="1771939" cy="885757"/>
      </dsp:txXfrm>
    </dsp:sp>
    <dsp:sp modelId="{80CFA899-430C-8E45-80B4-A51442F63815}">
      <dsp:nvSpPr>
        <dsp:cNvPr id="0" name=""/>
        <dsp:cNvSpPr/>
      </dsp:nvSpPr>
      <dsp:spPr>
        <a:xfrm>
          <a:off x="3680865" y="1832465"/>
          <a:ext cx="3188773" cy="3189258"/>
        </a:xfrm>
        <a:prstGeom prst="leftCircularArrow">
          <a:avLst>
            <a:gd name="adj1" fmla="val 10980"/>
            <a:gd name="adj2" fmla="val 1142322"/>
            <a:gd name="adj3" fmla="val 6300000"/>
            <a:gd name="adj4" fmla="val 18900000"/>
            <a:gd name="adj5" fmla="val 12500"/>
          </a:avLst>
        </a:prstGeom>
        <a:gradFill rotWithShape="0">
          <a:gsLst>
            <a:gs pos="0">
              <a:schemeClr val="accent3">
                <a:hueOff val="5625133"/>
                <a:satOff val="-8440"/>
                <a:lumOff val="-1373"/>
                <a:alphaOff val="0"/>
                <a:tint val="100000"/>
                <a:shade val="100000"/>
                <a:satMod val="130000"/>
              </a:schemeClr>
            </a:gs>
            <a:gs pos="100000">
              <a:schemeClr val="accent3">
                <a:hueOff val="5625133"/>
                <a:satOff val="-8440"/>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17D9C30-A014-764D-B867-850B2DE1BFEB}">
      <dsp:nvSpPr>
        <dsp:cNvPr id="0" name=""/>
        <dsp:cNvSpPr/>
      </dsp:nvSpPr>
      <dsp:spPr>
        <a:xfrm>
          <a:off x="4389282" y="2994484"/>
          <a:ext cx="1771939" cy="885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Teaching for deep learning</a:t>
          </a:r>
          <a:endParaRPr lang="en-US" sz="2300" kern="1200" dirty="0"/>
        </a:p>
      </dsp:txBody>
      <dsp:txXfrm>
        <a:off x="4389282" y="2994484"/>
        <a:ext cx="1771939" cy="885757"/>
      </dsp:txXfrm>
    </dsp:sp>
    <dsp:sp modelId="{24F5823C-3D7B-4049-8147-CD0B38FBD825}">
      <dsp:nvSpPr>
        <dsp:cNvPr id="0" name=""/>
        <dsp:cNvSpPr/>
      </dsp:nvSpPr>
      <dsp:spPr>
        <a:xfrm>
          <a:off x="4793492" y="3884217"/>
          <a:ext cx="2739650" cy="2740748"/>
        </a:xfrm>
        <a:prstGeom prst="blockArc">
          <a:avLst>
            <a:gd name="adj1" fmla="val 13500000"/>
            <a:gd name="adj2" fmla="val 10800000"/>
            <a:gd name="adj3" fmla="val 12740"/>
          </a:avLst>
        </a:prstGeom>
        <a:gradFill rotWithShape="0">
          <a:gsLst>
            <a:gs pos="0">
              <a:schemeClr val="accent3">
                <a:hueOff val="11250266"/>
                <a:satOff val="-16880"/>
                <a:lumOff val="-2745"/>
                <a:alphaOff val="0"/>
                <a:tint val="100000"/>
                <a:shade val="100000"/>
                <a:satMod val="130000"/>
              </a:schemeClr>
            </a:gs>
            <a:gs pos="100000">
              <a:schemeClr val="accent3">
                <a:hueOff val="11250266"/>
                <a:satOff val="-16880"/>
                <a:lumOff val="-274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E32E9F6-8506-924E-B983-79F5E80C931E}">
      <dsp:nvSpPr>
        <dsp:cNvPr id="0" name=""/>
        <dsp:cNvSpPr/>
      </dsp:nvSpPr>
      <dsp:spPr>
        <a:xfrm>
          <a:off x="5275551" y="4840200"/>
          <a:ext cx="1771939" cy="885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Professional learning needs</a:t>
          </a:r>
          <a:endParaRPr lang="en-US" sz="2300" kern="1200" dirty="0"/>
        </a:p>
      </dsp:txBody>
      <dsp:txXfrm>
        <a:off x="5275551" y="4840200"/>
        <a:ext cx="1771939" cy="8857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27634-DD4C-F84B-8A6D-4C6699839189}">
      <dsp:nvSpPr>
        <dsp:cNvPr id="0" name=""/>
        <dsp:cNvSpPr/>
      </dsp:nvSpPr>
      <dsp:spPr>
        <a:xfrm>
          <a:off x="1132748" y="0"/>
          <a:ext cx="4890459" cy="4890459"/>
        </a:xfrm>
        <a:prstGeom prst="quadArrow">
          <a:avLst>
            <a:gd name="adj1" fmla="val 2000"/>
            <a:gd name="adj2" fmla="val 4000"/>
            <a:gd name="adj3" fmla="val 5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6D8E15-2C4F-DA4B-88C2-0A6868EE64EB}">
      <dsp:nvSpPr>
        <dsp:cNvPr id="0" name=""/>
        <dsp:cNvSpPr/>
      </dsp:nvSpPr>
      <dsp:spPr>
        <a:xfrm>
          <a:off x="1450627" y="317879"/>
          <a:ext cx="1956183" cy="1956183"/>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Elementary</a:t>
          </a:r>
          <a:endParaRPr lang="en-US" sz="2600" kern="1200" dirty="0"/>
        </a:p>
      </dsp:txBody>
      <dsp:txXfrm>
        <a:off x="1546120" y="413372"/>
        <a:ext cx="1765197" cy="1765197"/>
      </dsp:txXfrm>
    </dsp:sp>
    <dsp:sp modelId="{E8C45165-95AE-6F4D-ABEF-68C8B2E100F5}">
      <dsp:nvSpPr>
        <dsp:cNvPr id="0" name=""/>
        <dsp:cNvSpPr/>
      </dsp:nvSpPr>
      <dsp:spPr>
        <a:xfrm>
          <a:off x="3749143" y="317879"/>
          <a:ext cx="1956183" cy="1956183"/>
        </a:xfrm>
        <a:prstGeom prst="roundRect">
          <a:avLst/>
        </a:prstGeom>
        <a:solidFill>
          <a:schemeClr val="accent4">
            <a:hueOff val="-1488257"/>
            <a:satOff val="8966"/>
            <a:lumOff val="71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Middle</a:t>
          </a:r>
          <a:endParaRPr lang="en-US" sz="2600" kern="1200" dirty="0"/>
        </a:p>
      </dsp:txBody>
      <dsp:txXfrm>
        <a:off x="3844636" y="413372"/>
        <a:ext cx="1765197" cy="1765197"/>
      </dsp:txXfrm>
    </dsp:sp>
    <dsp:sp modelId="{8F19C5E0-DAD4-3A46-9C38-19FE65D1C7A9}">
      <dsp:nvSpPr>
        <dsp:cNvPr id="0" name=""/>
        <dsp:cNvSpPr/>
      </dsp:nvSpPr>
      <dsp:spPr>
        <a:xfrm>
          <a:off x="1450627" y="2616395"/>
          <a:ext cx="1956183" cy="1956183"/>
        </a:xfrm>
        <a:prstGeom prst="roundRect">
          <a:avLst/>
        </a:prstGeom>
        <a:solidFill>
          <a:schemeClr val="accent4">
            <a:hueOff val="-2976514"/>
            <a:satOff val="17933"/>
            <a:lumOff val="143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High school </a:t>
          </a:r>
          <a:endParaRPr lang="en-US" sz="2600" kern="1200" dirty="0"/>
        </a:p>
      </dsp:txBody>
      <dsp:txXfrm>
        <a:off x="1546120" y="2711888"/>
        <a:ext cx="1765197" cy="1765197"/>
      </dsp:txXfrm>
    </dsp:sp>
    <dsp:sp modelId="{A40CBF21-84A6-BB41-9E3D-21DA079E43B7}">
      <dsp:nvSpPr>
        <dsp:cNvPr id="0" name=""/>
        <dsp:cNvSpPr/>
      </dsp:nvSpPr>
      <dsp:spPr>
        <a:xfrm>
          <a:off x="3749143" y="2616395"/>
          <a:ext cx="1956183" cy="1956183"/>
        </a:xfrm>
        <a:prstGeom prst="roundRect">
          <a:avLst/>
        </a:prstGeom>
        <a:solidFill>
          <a:schemeClr val="accent4">
            <a:hueOff val="-4464771"/>
            <a:satOff val="26899"/>
            <a:lumOff val="21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Principals , specialty roles</a:t>
          </a:r>
          <a:endParaRPr lang="en-US" sz="2600" kern="1200" dirty="0"/>
        </a:p>
      </dsp:txBody>
      <dsp:txXfrm>
        <a:off x="3844636" y="2711888"/>
        <a:ext cx="1765197" cy="176519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99CD94-57B0-6240-9E6C-FCA9BC2E0833}" type="datetimeFigureOut">
              <a:rPr lang="en-US" smtClean="0"/>
              <a:t>1/27/14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BB1C96-8490-7741-9EED-718A222C8549}" type="slidenum">
              <a:rPr lang="en-US" smtClean="0"/>
              <a:t>‹#›</a:t>
            </a:fld>
            <a:endParaRPr lang="en-US" dirty="0"/>
          </a:p>
        </p:txBody>
      </p:sp>
    </p:spTree>
    <p:extLst>
      <p:ext uri="{BB962C8B-B14F-4D97-AF65-F5344CB8AC3E}">
        <p14:creationId xmlns:p14="http://schemas.microsoft.com/office/powerpoint/2010/main" val="4329394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0E7FD2-F2DA-464D-B07A-137F7B438E9C}" type="datetimeFigureOut">
              <a:rPr lang="en-US" smtClean="0"/>
              <a:t>1/27/14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48A764-1595-884F-8AD1-1F710D4FACCC}" type="slidenum">
              <a:rPr lang="en-US" smtClean="0"/>
              <a:t>‹#›</a:t>
            </a:fld>
            <a:endParaRPr lang="en-US" dirty="0"/>
          </a:p>
        </p:txBody>
      </p:sp>
    </p:spTree>
    <p:extLst>
      <p:ext uri="{BB962C8B-B14F-4D97-AF65-F5344CB8AC3E}">
        <p14:creationId xmlns:p14="http://schemas.microsoft.com/office/powerpoint/2010/main" val="83013111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DF9E6F-8F4F-6E4C-B9D0-183985ED4181}" type="slidenum">
              <a:rPr lang="en-US"/>
              <a:pPr>
                <a:defRPr/>
              </a:pPr>
              <a:t>44</a:t>
            </a:fld>
            <a:endParaRPr lang="en-US" dirty="0"/>
          </a:p>
        </p:txBody>
      </p:sp>
      <p:sp>
        <p:nvSpPr>
          <p:cNvPr id="51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1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97299F7-CA45-864A-B644-015FCF678394}" type="slidenum">
              <a:rPr lang="en-US"/>
              <a:pPr>
                <a:defRPr/>
              </a:pPr>
              <a:t>49</a:t>
            </a:fld>
            <a:endParaRPr lang="en-US" dirty="0"/>
          </a:p>
        </p:txBody>
      </p:sp>
      <p:sp>
        <p:nvSpPr>
          <p:cNvPr id="7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B73EB8-68B0-854A-8FB5-D959A0FD7925}" type="slidenum">
              <a:rPr lang="en-US"/>
              <a:pPr>
                <a:defRPr/>
              </a:pPr>
              <a:t>51</a:t>
            </a:fld>
            <a:endParaRPr lang="en-US" dirty="0"/>
          </a:p>
        </p:txBody>
      </p:sp>
      <p:sp>
        <p:nvSpPr>
          <p:cNvPr id="9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9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E2F8C9E-9740-934E-B799-304533BF4826}" type="slidenum">
              <a:rPr lang="en-US"/>
              <a:pPr>
                <a:defRPr/>
              </a:pPr>
              <a:t>52</a:t>
            </a:fld>
            <a:endParaRPr lang="en-US" dirty="0"/>
          </a:p>
        </p:txBody>
      </p:sp>
      <p:sp>
        <p:nvSpPr>
          <p:cNvPr id="112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0DD40D-0225-6E4E-B379-E404D04769A3}" type="slidenum">
              <a:rPr lang="en-US"/>
              <a:pPr>
                <a:defRPr/>
              </a:pPr>
              <a:t>54</a:t>
            </a:fld>
            <a:endParaRPr lang="en-US" dirty="0"/>
          </a:p>
        </p:txBody>
      </p:sp>
      <p:sp>
        <p:nvSpPr>
          <p:cNvPr id="133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5100A2B3-1285-9048-8E6D-4197B82A6307}" type="datetime1">
              <a:rPr lang="en-US" smtClean="0"/>
              <a:t>1/27/14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D9CC72-70F1-0544-97D3-13909EF21D29}" type="slidenum">
              <a:rPr lang="en-US" smtClean="0"/>
              <a:t>‹#›</a:t>
            </a:fld>
            <a:endParaRPr lang="en-US" dirty="0"/>
          </a:p>
        </p:txBody>
      </p:sp>
    </p:spTree>
    <p:extLst>
      <p:ext uri="{BB962C8B-B14F-4D97-AF65-F5344CB8AC3E}">
        <p14:creationId xmlns:p14="http://schemas.microsoft.com/office/powerpoint/2010/main" val="2253056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98052FA-E60C-6E41-8171-8548CC418FDB}" type="datetime1">
              <a:rPr lang="en-US" smtClean="0"/>
              <a:t>1/27/14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D9CC72-70F1-0544-97D3-13909EF21D29}" type="slidenum">
              <a:rPr lang="en-US" smtClean="0"/>
              <a:t>‹#›</a:t>
            </a:fld>
            <a:endParaRPr lang="en-US" dirty="0"/>
          </a:p>
        </p:txBody>
      </p:sp>
    </p:spTree>
    <p:extLst>
      <p:ext uri="{BB962C8B-B14F-4D97-AF65-F5344CB8AC3E}">
        <p14:creationId xmlns:p14="http://schemas.microsoft.com/office/powerpoint/2010/main" val="344947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CC2C8C4-5C18-C94D-9693-3CC26A4A8B96}" type="datetime1">
              <a:rPr lang="en-US" smtClean="0"/>
              <a:t>1/27/14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D9CC72-70F1-0544-97D3-13909EF21D29}" type="slidenum">
              <a:rPr lang="en-US" smtClean="0"/>
              <a:t>‹#›</a:t>
            </a:fld>
            <a:endParaRPr lang="en-US" dirty="0"/>
          </a:p>
        </p:txBody>
      </p:sp>
    </p:spTree>
    <p:extLst>
      <p:ext uri="{BB962C8B-B14F-4D97-AF65-F5344CB8AC3E}">
        <p14:creationId xmlns:p14="http://schemas.microsoft.com/office/powerpoint/2010/main" val="2489500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066E29B-CB22-BC42-9588-2249CD074569}" type="datetime1">
              <a:rPr lang="en-US" smtClean="0"/>
              <a:t>1/27/14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D9CC72-70F1-0544-97D3-13909EF21D29}" type="slidenum">
              <a:rPr lang="en-US" smtClean="0"/>
              <a:t>‹#›</a:t>
            </a:fld>
            <a:endParaRPr lang="en-US" dirty="0"/>
          </a:p>
        </p:txBody>
      </p:sp>
    </p:spTree>
    <p:extLst>
      <p:ext uri="{BB962C8B-B14F-4D97-AF65-F5344CB8AC3E}">
        <p14:creationId xmlns:p14="http://schemas.microsoft.com/office/powerpoint/2010/main" val="540217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0D3DF467-EC92-8449-8B1E-72613D186483}" type="datetime1">
              <a:rPr lang="en-US" smtClean="0"/>
              <a:t>1/27/14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D9CC72-70F1-0544-97D3-13909EF21D29}" type="slidenum">
              <a:rPr lang="en-US" smtClean="0"/>
              <a:t>‹#›</a:t>
            </a:fld>
            <a:endParaRPr lang="en-US" dirty="0"/>
          </a:p>
        </p:txBody>
      </p:sp>
    </p:spTree>
    <p:extLst>
      <p:ext uri="{BB962C8B-B14F-4D97-AF65-F5344CB8AC3E}">
        <p14:creationId xmlns:p14="http://schemas.microsoft.com/office/powerpoint/2010/main" val="109291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601AAFF1-A6E0-FB4D-B7CD-CAC78E9554B8}" type="datetime1">
              <a:rPr lang="en-US" smtClean="0"/>
              <a:t>1/27/14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D9CC72-70F1-0544-97D3-13909EF21D29}" type="slidenum">
              <a:rPr lang="en-US" smtClean="0"/>
              <a:t>‹#›</a:t>
            </a:fld>
            <a:endParaRPr lang="en-US" dirty="0"/>
          </a:p>
        </p:txBody>
      </p:sp>
    </p:spTree>
    <p:extLst>
      <p:ext uri="{BB962C8B-B14F-4D97-AF65-F5344CB8AC3E}">
        <p14:creationId xmlns:p14="http://schemas.microsoft.com/office/powerpoint/2010/main" val="3715310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CA7637D8-4B3A-6440-9FED-75F9476E7E27}" type="datetime1">
              <a:rPr lang="en-US" smtClean="0"/>
              <a:t>1/27/14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BD9CC72-70F1-0544-97D3-13909EF21D29}" type="slidenum">
              <a:rPr lang="en-US" smtClean="0"/>
              <a:t>‹#›</a:t>
            </a:fld>
            <a:endParaRPr lang="en-US" dirty="0"/>
          </a:p>
        </p:txBody>
      </p:sp>
    </p:spTree>
    <p:extLst>
      <p:ext uri="{BB962C8B-B14F-4D97-AF65-F5344CB8AC3E}">
        <p14:creationId xmlns:p14="http://schemas.microsoft.com/office/powerpoint/2010/main" val="3827888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21650871-0085-BB4C-9D45-C1C2D9FB17B0}" type="datetime1">
              <a:rPr lang="en-US" smtClean="0"/>
              <a:t>1/27/14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BD9CC72-70F1-0544-97D3-13909EF21D29}" type="slidenum">
              <a:rPr lang="en-US" smtClean="0"/>
              <a:t>‹#›</a:t>
            </a:fld>
            <a:endParaRPr lang="en-US" dirty="0"/>
          </a:p>
        </p:txBody>
      </p:sp>
    </p:spTree>
    <p:extLst>
      <p:ext uri="{BB962C8B-B14F-4D97-AF65-F5344CB8AC3E}">
        <p14:creationId xmlns:p14="http://schemas.microsoft.com/office/powerpoint/2010/main" val="3136813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3BEB37-EB0F-7848-A4AC-5887456919F1}" type="datetime1">
              <a:rPr lang="en-US" smtClean="0"/>
              <a:t>1/27/14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BD9CC72-70F1-0544-97D3-13909EF21D29}" type="slidenum">
              <a:rPr lang="en-US" smtClean="0"/>
              <a:t>‹#›</a:t>
            </a:fld>
            <a:endParaRPr lang="en-US" dirty="0"/>
          </a:p>
        </p:txBody>
      </p:sp>
    </p:spTree>
    <p:extLst>
      <p:ext uri="{BB962C8B-B14F-4D97-AF65-F5344CB8AC3E}">
        <p14:creationId xmlns:p14="http://schemas.microsoft.com/office/powerpoint/2010/main" val="328482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53DB2F1-9BF0-6E49-8695-B69C0EE00AC6}" type="datetime1">
              <a:rPr lang="en-US" smtClean="0"/>
              <a:t>1/27/14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D9CC72-70F1-0544-97D3-13909EF21D29}" type="slidenum">
              <a:rPr lang="en-US" smtClean="0"/>
              <a:t>‹#›</a:t>
            </a:fld>
            <a:endParaRPr lang="en-US" dirty="0"/>
          </a:p>
        </p:txBody>
      </p:sp>
    </p:spTree>
    <p:extLst>
      <p:ext uri="{BB962C8B-B14F-4D97-AF65-F5344CB8AC3E}">
        <p14:creationId xmlns:p14="http://schemas.microsoft.com/office/powerpoint/2010/main" val="465959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69663D31-80CB-014A-89A2-BB500329865F}" type="datetime1">
              <a:rPr lang="en-US" smtClean="0"/>
              <a:t>1/27/14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D9CC72-70F1-0544-97D3-13909EF21D29}" type="slidenum">
              <a:rPr lang="en-US" smtClean="0"/>
              <a:t>‹#›</a:t>
            </a:fld>
            <a:endParaRPr lang="en-US" dirty="0"/>
          </a:p>
        </p:txBody>
      </p:sp>
    </p:spTree>
    <p:extLst>
      <p:ext uri="{BB962C8B-B14F-4D97-AF65-F5344CB8AC3E}">
        <p14:creationId xmlns:p14="http://schemas.microsoft.com/office/powerpoint/2010/main" val="29527596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331CEF-953A-ED47-BC69-033C428F8198}" type="datetime1">
              <a:rPr lang="en-US" smtClean="0"/>
              <a:t>1/27/14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D9CC72-70F1-0544-97D3-13909EF21D29}" type="slidenum">
              <a:rPr lang="en-US" smtClean="0"/>
              <a:t>‹#›</a:t>
            </a:fld>
            <a:endParaRPr lang="en-US" dirty="0"/>
          </a:p>
        </p:txBody>
      </p:sp>
    </p:spTree>
    <p:extLst>
      <p:ext uri="{BB962C8B-B14F-4D97-AF65-F5344CB8AC3E}">
        <p14:creationId xmlns:p14="http://schemas.microsoft.com/office/powerpoint/2010/main" val="235781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3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30.jp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3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43.png"/><Relationship Id="rId6" Type="http://schemas.openxmlformats.org/officeDocument/2006/relationships/image" Target="../media/image42.png"/><Relationship Id="rId7" Type="http://schemas.openxmlformats.org/officeDocument/2006/relationships/image" Target="../media/image44.png"/><Relationship Id="rId8" Type="http://schemas.openxmlformats.org/officeDocument/2006/relationships/image" Target="../media/image36.png"/><Relationship Id="rId9" Type="http://schemas.openxmlformats.org/officeDocument/2006/relationships/image" Target="../media/image38.png"/><Relationship Id="rId10"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43.png"/><Relationship Id="rId6" Type="http://schemas.openxmlformats.org/officeDocument/2006/relationships/image" Target="../media/image42.png"/><Relationship Id="rId7" Type="http://schemas.openxmlformats.org/officeDocument/2006/relationships/image" Target="../media/image44.png"/><Relationship Id="rId8" Type="http://schemas.openxmlformats.org/officeDocument/2006/relationships/image" Target="../media/image36.png"/><Relationship Id="rId9" Type="http://schemas.openxmlformats.org/officeDocument/2006/relationships/image" Target="../media/image38.png"/><Relationship Id="rId10"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43.png"/><Relationship Id="rId6" Type="http://schemas.openxmlformats.org/officeDocument/2006/relationships/image" Target="../media/image42.png"/><Relationship Id="rId7" Type="http://schemas.openxmlformats.org/officeDocument/2006/relationships/image" Target="../media/image44.png"/><Relationship Id="rId8" Type="http://schemas.openxmlformats.org/officeDocument/2006/relationships/image" Target="../media/image36.png"/><Relationship Id="rId9" Type="http://schemas.openxmlformats.org/officeDocument/2006/relationships/image" Target="../media/image38.png"/><Relationship Id="rId10"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D:\v_99designs\031313 STC powerpoint\graphics\shadow1.png"/>
          <p:cNvPicPr>
            <a:picLocks noChangeAspect="1" noChangeArrowheads="1"/>
          </p:cNvPicPr>
          <p:nvPr/>
        </p:nvPicPr>
        <p:blipFill>
          <a:blip r:embed="rId2"/>
          <a:srcRect/>
          <a:stretch>
            <a:fillRect/>
          </a:stretch>
        </p:blipFill>
        <p:spPr bwMode="auto">
          <a:xfrm>
            <a:off x="2229646" y="4774357"/>
            <a:ext cx="4705351" cy="847725"/>
          </a:xfrm>
          <a:prstGeom prst="rect">
            <a:avLst/>
          </a:prstGeom>
          <a:noFill/>
        </p:spPr>
      </p:pic>
      <p:pic>
        <p:nvPicPr>
          <p:cNvPr id="6146" name="Picture 2" descr="D:\v_99designs\031313 STC powerpoint\graphics\bottom-x1.png"/>
          <p:cNvPicPr>
            <a:picLocks noChangeAspect="1" noChangeArrowheads="1"/>
          </p:cNvPicPr>
          <p:nvPr/>
        </p:nvPicPr>
        <p:blipFill>
          <a:blip r:embed="rId3"/>
          <a:srcRect/>
          <a:stretch>
            <a:fillRect/>
          </a:stretch>
        </p:blipFill>
        <p:spPr bwMode="auto">
          <a:xfrm>
            <a:off x="0" y="5491758"/>
            <a:ext cx="9144000" cy="1366242"/>
          </a:xfrm>
          <a:prstGeom prst="rect">
            <a:avLst/>
          </a:prstGeom>
          <a:noFill/>
        </p:spPr>
      </p:pic>
      <p:pic>
        <p:nvPicPr>
          <p:cNvPr id="6147" name="Picture 3" descr="D:\v_99designs\031313 STC powerpoint\graphics\top-x1.png"/>
          <p:cNvPicPr>
            <a:picLocks noChangeAspect="1" noChangeArrowheads="1"/>
          </p:cNvPicPr>
          <p:nvPr/>
        </p:nvPicPr>
        <p:blipFill>
          <a:blip r:embed="rId4"/>
          <a:srcRect/>
          <a:stretch>
            <a:fillRect/>
          </a:stretch>
        </p:blipFill>
        <p:spPr bwMode="auto">
          <a:xfrm>
            <a:off x="0" y="2"/>
            <a:ext cx="9144000" cy="1419820"/>
          </a:xfrm>
          <a:prstGeom prst="rect">
            <a:avLst/>
          </a:prstGeom>
          <a:noFill/>
        </p:spPr>
      </p:pic>
      <p:pic>
        <p:nvPicPr>
          <p:cNvPr id="6148" name="Picture 4" descr="D:\v_99designs\031313 STC powerpoint\graphics\logox1.png"/>
          <p:cNvPicPr>
            <a:picLocks noChangeAspect="1" noChangeArrowheads="1"/>
          </p:cNvPicPr>
          <p:nvPr/>
        </p:nvPicPr>
        <p:blipFill>
          <a:blip r:embed="rId5"/>
          <a:srcRect/>
          <a:stretch>
            <a:fillRect/>
          </a:stretch>
        </p:blipFill>
        <p:spPr bwMode="auto">
          <a:xfrm>
            <a:off x="3124201" y="1790700"/>
            <a:ext cx="2876551" cy="2171700"/>
          </a:xfrm>
          <a:prstGeom prst="rect">
            <a:avLst/>
          </a:prstGeom>
          <a:noFill/>
        </p:spPr>
      </p:pic>
      <p:pic>
        <p:nvPicPr>
          <p:cNvPr id="6149" name="Picture 5" descr="D:\v_99designs\031313 STC powerpoint\graphics\logox2.png"/>
          <p:cNvPicPr>
            <a:picLocks noChangeAspect="1" noChangeArrowheads="1"/>
          </p:cNvPicPr>
          <p:nvPr/>
        </p:nvPicPr>
        <p:blipFill>
          <a:blip r:embed="rId6"/>
          <a:srcRect/>
          <a:stretch>
            <a:fillRect/>
          </a:stretch>
        </p:blipFill>
        <p:spPr bwMode="auto">
          <a:xfrm>
            <a:off x="1447800" y="1132778"/>
            <a:ext cx="6248400" cy="574087"/>
          </a:xfrm>
          <a:prstGeom prst="rect">
            <a:avLst/>
          </a:prstGeom>
          <a:noFill/>
        </p:spPr>
      </p:pic>
      <p:sp>
        <p:nvSpPr>
          <p:cNvPr id="11" name="TextBox 10"/>
          <p:cNvSpPr txBox="1"/>
          <p:nvPr/>
        </p:nvSpPr>
        <p:spPr>
          <a:xfrm>
            <a:off x="0" y="6248400"/>
            <a:ext cx="9144000" cy="338554"/>
          </a:xfrm>
          <a:prstGeom prst="rect">
            <a:avLst/>
          </a:prstGeom>
          <a:noFill/>
        </p:spPr>
        <p:txBody>
          <a:bodyPr wrap="square" rtlCol="0">
            <a:spAutoFit/>
          </a:bodyPr>
          <a:lstStyle/>
          <a:p>
            <a:pPr algn="ctr"/>
            <a:r>
              <a:rPr lang="en-US" sz="1600" dirty="0" smtClean="0">
                <a:solidFill>
                  <a:schemeClr val="bg1"/>
                </a:solidFill>
                <a:latin typeface="Arial" pitchFamily="34" charset="0"/>
                <a:cs typeface="Arial" pitchFamily="34" charset="0"/>
              </a:rPr>
              <a:t>Educational Change Through Partnerships and Collaboration</a:t>
            </a:r>
            <a:endParaRPr lang="en-US" sz="1600" dirty="0">
              <a:solidFill>
                <a:schemeClr val="bg1"/>
              </a:solidFill>
              <a:latin typeface="Arial" pitchFamily="34" charset="0"/>
              <a:cs typeface="Arial" pitchFamily="34" charset="0"/>
            </a:endParaRPr>
          </a:p>
        </p:txBody>
      </p:sp>
      <p:sp>
        <p:nvSpPr>
          <p:cNvPr id="2" name="TextBox 1"/>
          <p:cNvSpPr txBox="1"/>
          <p:nvPr/>
        </p:nvSpPr>
        <p:spPr>
          <a:xfrm>
            <a:off x="2147489" y="4037945"/>
            <a:ext cx="5003744" cy="1508105"/>
          </a:xfrm>
          <a:prstGeom prst="rect">
            <a:avLst/>
          </a:prstGeom>
          <a:noFill/>
        </p:spPr>
        <p:txBody>
          <a:bodyPr wrap="none" rtlCol="0">
            <a:spAutoFit/>
          </a:bodyPr>
          <a:lstStyle/>
          <a:p>
            <a:pPr algn="ctr"/>
            <a:r>
              <a:rPr lang="en-US" sz="3600" b="1" dirty="0" smtClean="0">
                <a:solidFill>
                  <a:srgbClr val="3366CC"/>
                </a:solidFill>
                <a:latin typeface="+mj-lt"/>
              </a:rPr>
              <a:t>School Leadership Teams</a:t>
            </a:r>
          </a:p>
          <a:p>
            <a:pPr algn="ctr"/>
            <a:r>
              <a:rPr lang="en-US" sz="2800" b="1" dirty="0">
                <a:solidFill>
                  <a:srgbClr val="3366CC"/>
                </a:solidFill>
                <a:latin typeface="+mj-lt"/>
              </a:rPr>
              <a:t>S</a:t>
            </a:r>
            <a:r>
              <a:rPr lang="en-US" sz="2800" b="1" dirty="0" smtClean="0">
                <a:solidFill>
                  <a:srgbClr val="3366CC"/>
                </a:solidFill>
                <a:latin typeface="+mj-lt"/>
              </a:rPr>
              <a:t>ession Three </a:t>
            </a:r>
            <a:endParaRPr lang="en-US" sz="2800" b="1" dirty="0">
              <a:solidFill>
                <a:srgbClr val="3366CC"/>
              </a:solidFill>
              <a:latin typeface="+mj-lt"/>
            </a:endParaRPr>
          </a:p>
          <a:p>
            <a:pPr algn="ctr"/>
            <a:r>
              <a:rPr lang="en-US" sz="2800" b="1" dirty="0" smtClean="0">
                <a:solidFill>
                  <a:srgbClr val="3366CC"/>
                </a:solidFill>
                <a:latin typeface="+mj-lt"/>
              </a:rPr>
              <a:t>December 2013</a:t>
            </a:r>
            <a:endParaRPr lang="en-US" sz="2800" b="1" dirty="0">
              <a:solidFill>
                <a:srgbClr val="3366CC"/>
              </a:solidFill>
              <a:latin typeface="+mj-lt"/>
            </a:endParaRPr>
          </a:p>
        </p:txBody>
      </p:sp>
    </p:spTree>
    <p:extLst>
      <p:ext uri="{BB962C8B-B14F-4D97-AF65-F5344CB8AC3E}">
        <p14:creationId xmlns:p14="http://schemas.microsoft.com/office/powerpoint/2010/main" val="6698447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92" y="274638"/>
            <a:ext cx="8229600" cy="1143000"/>
          </a:xfrm>
        </p:spPr>
        <p:txBody>
          <a:bodyPr>
            <a:normAutofit fontScale="90000"/>
          </a:bodyPr>
          <a:lstStyle/>
          <a:p>
            <a:pPr algn="l"/>
            <a:r>
              <a:rPr lang="en-US" dirty="0" smtClean="0">
                <a:solidFill>
                  <a:srgbClr val="16498E"/>
                </a:solidFill>
              </a:rPr>
              <a:t>Team Challenge: </a:t>
            </a:r>
            <a:br>
              <a:rPr lang="en-US" dirty="0" smtClean="0">
                <a:solidFill>
                  <a:srgbClr val="16498E"/>
                </a:solidFill>
              </a:rPr>
            </a:br>
            <a:r>
              <a:rPr lang="en-US" dirty="0" smtClean="0">
                <a:solidFill>
                  <a:srgbClr val="16498E"/>
                </a:solidFill>
              </a:rPr>
              <a:t>A cooperative group task</a:t>
            </a:r>
            <a:endParaRPr lang="en-US" dirty="0">
              <a:solidFill>
                <a:srgbClr val="16498E"/>
              </a:solidFill>
            </a:endParaRPr>
          </a:p>
        </p:txBody>
      </p:sp>
      <p:sp>
        <p:nvSpPr>
          <p:cNvPr id="4" name="Content Placeholder 3"/>
          <p:cNvSpPr>
            <a:spLocks noGrp="1"/>
          </p:cNvSpPr>
          <p:nvPr>
            <p:ph idx="1"/>
          </p:nvPr>
        </p:nvSpPr>
        <p:spPr>
          <a:xfrm>
            <a:off x="158392" y="1886067"/>
            <a:ext cx="5607408" cy="4271686"/>
          </a:xfrm>
        </p:spPr>
        <p:txBody>
          <a:bodyPr>
            <a:normAutofit/>
          </a:bodyPr>
          <a:lstStyle/>
          <a:p>
            <a:pPr marL="0" indent="0">
              <a:buNone/>
            </a:pPr>
            <a:r>
              <a:rPr lang="en-US" sz="4400" b="1" dirty="0" smtClean="0">
                <a:solidFill>
                  <a:srgbClr val="16498E"/>
                </a:solidFill>
              </a:rPr>
              <a:t>Social Task</a:t>
            </a:r>
          </a:p>
          <a:p>
            <a:r>
              <a:rPr lang="en-US" sz="4400" dirty="0" smtClean="0">
                <a:solidFill>
                  <a:srgbClr val="16498E"/>
                </a:solidFill>
              </a:rPr>
              <a:t>To build on the ideas of others.</a:t>
            </a:r>
          </a:p>
          <a:p>
            <a:r>
              <a:rPr lang="en-US" sz="4400" dirty="0" smtClean="0">
                <a:solidFill>
                  <a:srgbClr val="16498E"/>
                </a:solidFill>
              </a:rPr>
              <a:t>To listen attentively</a:t>
            </a:r>
            <a:r>
              <a:rPr lang="en-US" sz="4400" dirty="0" smtClean="0">
                <a:solidFill>
                  <a:srgbClr val="16498E"/>
                </a:solidFill>
                <a:latin typeface="Gill Sans MT" charset="0"/>
              </a:rPr>
              <a:t>.</a:t>
            </a:r>
            <a:endParaRPr lang="en-US" sz="4400" dirty="0">
              <a:solidFill>
                <a:srgbClr val="16498E"/>
              </a:solidFill>
              <a:latin typeface="Gill Sans MT" charset="0"/>
            </a:endParaRPr>
          </a:p>
        </p:txBody>
      </p:sp>
      <p:pic>
        <p:nvPicPr>
          <p:cNvPr id="5" name="Picture 4" descr="logo_shape_recolou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784" y="218449"/>
            <a:ext cx="1261667" cy="953259"/>
          </a:xfrm>
          <a:prstGeom prst="rect">
            <a:avLst/>
          </a:prstGeom>
        </p:spPr>
      </p:pic>
      <p:cxnSp>
        <p:nvCxnSpPr>
          <p:cNvPr id="6" name="Straight Connector 5"/>
          <p:cNvCxnSpPr/>
          <p:nvPr/>
        </p:nvCxnSpPr>
        <p:spPr>
          <a:xfrm>
            <a:off x="254851" y="1672618"/>
            <a:ext cx="8229600"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54851" y="1571018"/>
            <a:ext cx="8229600"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pic>
        <p:nvPicPr>
          <p:cNvPr id="2" name="Picture 1" descr="IMG_0398.jpg"/>
          <p:cNvPicPr>
            <a:picLocks noChangeAspect="1"/>
          </p:cNvPicPr>
          <p:nvPr/>
        </p:nvPicPr>
        <p:blipFill rotWithShape="1">
          <a:blip r:embed="rId3">
            <a:extLst>
              <a:ext uri="{28A0092B-C50C-407E-A947-70E740481C1C}">
                <a14:useLocalDpi xmlns:a14="http://schemas.microsoft.com/office/drawing/2010/main" val="0"/>
              </a:ext>
            </a:extLst>
          </a:blip>
          <a:srcRect b="27396"/>
          <a:stretch/>
        </p:blipFill>
        <p:spPr>
          <a:xfrm>
            <a:off x="5508284" y="3077369"/>
            <a:ext cx="3429000" cy="33194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695450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92" y="274638"/>
            <a:ext cx="8229600" cy="1143000"/>
          </a:xfrm>
        </p:spPr>
        <p:txBody>
          <a:bodyPr>
            <a:normAutofit fontScale="90000"/>
          </a:bodyPr>
          <a:lstStyle/>
          <a:p>
            <a:pPr algn="l"/>
            <a:r>
              <a:rPr lang="en-US" dirty="0" smtClean="0">
                <a:solidFill>
                  <a:srgbClr val="16498E"/>
                </a:solidFill>
              </a:rPr>
              <a:t>Team Challenge: </a:t>
            </a:r>
            <a:br>
              <a:rPr lang="en-US" dirty="0" smtClean="0">
                <a:solidFill>
                  <a:srgbClr val="16498E"/>
                </a:solidFill>
              </a:rPr>
            </a:br>
            <a:r>
              <a:rPr lang="en-US" dirty="0" smtClean="0">
                <a:solidFill>
                  <a:srgbClr val="16498E"/>
                </a:solidFill>
              </a:rPr>
              <a:t>A cooperative group task</a:t>
            </a:r>
            <a:endParaRPr lang="en-US" dirty="0">
              <a:solidFill>
                <a:srgbClr val="16498E"/>
              </a:solidFill>
            </a:endParaRPr>
          </a:p>
        </p:txBody>
      </p:sp>
      <p:sp>
        <p:nvSpPr>
          <p:cNvPr id="4" name="Content Placeholder 3"/>
          <p:cNvSpPr>
            <a:spLocks noGrp="1"/>
          </p:cNvSpPr>
          <p:nvPr>
            <p:ph idx="1"/>
          </p:nvPr>
        </p:nvSpPr>
        <p:spPr>
          <a:xfrm>
            <a:off x="158392" y="1886067"/>
            <a:ext cx="8229600" cy="4271686"/>
          </a:xfrm>
        </p:spPr>
        <p:txBody>
          <a:bodyPr>
            <a:normAutofit fontScale="92500" lnSpcReduction="10000"/>
          </a:bodyPr>
          <a:lstStyle/>
          <a:p>
            <a:pPr marL="0" indent="0">
              <a:buNone/>
            </a:pPr>
            <a:r>
              <a:rPr lang="en-US" sz="4300" dirty="0" smtClean="0">
                <a:solidFill>
                  <a:srgbClr val="16498E"/>
                </a:solidFill>
                <a:latin typeface="Gill Sans MT" charset="0"/>
              </a:rPr>
              <a:t>Roles: </a:t>
            </a:r>
          </a:p>
          <a:p>
            <a:pPr marL="0" indent="0">
              <a:buNone/>
            </a:pPr>
            <a:r>
              <a:rPr lang="en-US" sz="4300" dirty="0" smtClean="0">
                <a:solidFill>
                  <a:srgbClr val="16498E"/>
                </a:solidFill>
                <a:latin typeface="Gill Sans MT" charset="0"/>
              </a:rPr>
              <a:t>Number off 1 to 4 in your School Leadership Team.</a:t>
            </a:r>
          </a:p>
          <a:p>
            <a:pPr marL="400050" lvl="1" indent="0">
              <a:buNone/>
            </a:pPr>
            <a:r>
              <a:rPr lang="en-US" sz="3600" dirty="0" smtClean="0">
                <a:solidFill>
                  <a:srgbClr val="16498E"/>
                </a:solidFill>
                <a:latin typeface="Gill Sans MT" charset="0"/>
              </a:rPr>
              <a:t>Person One: 		Monitor for Social Skill</a:t>
            </a:r>
          </a:p>
          <a:p>
            <a:pPr marL="400050" lvl="1" indent="0">
              <a:buNone/>
            </a:pPr>
            <a:r>
              <a:rPr lang="en-US" sz="3600" dirty="0" smtClean="0">
                <a:solidFill>
                  <a:srgbClr val="16498E"/>
                </a:solidFill>
                <a:latin typeface="Gill Sans MT" charset="0"/>
              </a:rPr>
              <a:t>Person Two:  		Resource Manager</a:t>
            </a:r>
          </a:p>
          <a:p>
            <a:pPr marL="400050" lvl="1" indent="0">
              <a:buNone/>
            </a:pPr>
            <a:r>
              <a:rPr lang="en-US" sz="3600" dirty="0" smtClean="0">
                <a:solidFill>
                  <a:srgbClr val="16498E"/>
                </a:solidFill>
                <a:latin typeface="Gill Sans MT" charset="0"/>
              </a:rPr>
              <a:t>Person Three: 	Scout</a:t>
            </a:r>
          </a:p>
          <a:p>
            <a:pPr marL="400050" lvl="1" indent="0">
              <a:buNone/>
            </a:pPr>
            <a:r>
              <a:rPr lang="en-US" sz="3600" dirty="0" smtClean="0">
                <a:solidFill>
                  <a:srgbClr val="16498E"/>
                </a:solidFill>
                <a:latin typeface="Gill Sans MT" charset="0"/>
              </a:rPr>
              <a:t>Person Four: 		Time Keeper</a:t>
            </a:r>
          </a:p>
          <a:p>
            <a:pPr marL="0" indent="0">
              <a:buNone/>
            </a:pPr>
            <a:endParaRPr lang="en-US" dirty="0">
              <a:solidFill>
                <a:srgbClr val="16498E"/>
              </a:solidFill>
              <a:latin typeface="Gill Sans MT" charset="0"/>
            </a:endParaRPr>
          </a:p>
        </p:txBody>
      </p:sp>
      <p:pic>
        <p:nvPicPr>
          <p:cNvPr id="5" name="Picture 4" descr="logo_shape_recolou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784" y="218449"/>
            <a:ext cx="1261667" cy="953259"/>
          </a:xfrm>
          <a:prstGeom prst="rect">
            <a:avLst/>
          </a:prstGeom>
        </p:spPr>
      </p:pic>
      <p:cxnSp>
        <p:nvCxnSpPr>
          <p:cNvPr id="6" name="Straight Connector 5"/>
          <p:cNvCxnSpPr/>
          <p:nvPr/>
        </p:nvCxnSpPr>
        <p:spPr>
          <a:xfrm>
            <a:off x="254851" y="1672618"/>
            <a:ext cx="8229600"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54851" y="1571018"/>
            <a:ext cx="8229600"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5412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92" y="274638"/>
            <a:ext cx="8229600" cy="1143000"/>
          </a:xfrm>
        </p:spPr>
        <p:txBody>
          <a:bodyPr>
            <a:normAutofit fontScale="90000"/>
          </a:bodyPr>
          <a:lstStyle/>
          <a:p>
            <a:pPr algn="l"/>
            <a:r>
              <a:rPr lang="en-US" dirty="0" smtClean="0">
                <a:solidFill>
                  <a:srgbClr val="16498E"/>
                </a:solidFill>
              </a:rPr>
              <a:t>Team Challenge: </a:t>
            </a:r>
            <a:br>
              <a:rPr lang="en-US" dirty="0" smtClean="0">
                <a:solidFill>
                  <a:srgbClr val="16498E"/>
                </a:solidFill>
              </a:rPr>
            </a:br>
            <a:r>
              <a:rPr lang="en-US" dirty="0" smtClean="0">
                <a:solidFill>
                  <a:srgbClr val="16498E"/>
                </a:solidFill>
              </a:rPr>
              <a:t>A cooperative group task</a:t>
            </a:r>
            <a:endParaRPr lang="en-US" dirty="0">
              <a:solidFill>
                <a:srgbClr val="16498E"/>
              </a:solidFill>
            </a:endParaRPr>
          </a:p>
        </p:txBody>
      </p:sp>
      <p:sp>
        <p:nvSpPr>
          <p:cNvPr id="4" name="Content Placeholder 3"/>
          <p:cNvSpPr>
            <a:spLocks noGrp="1"/>
          </p:cNvSpPr>
          <p:nvPr>
            <p:ph idx="1"/>
          </p:nvPr>
        </p:nvSpPr>
        <p:spPr>
          <a:xfrm>
            <a:off x="158392" y="1886067"/>
            <a:ext cx="8229600" cy="4271686"/>
          </a:xfrm>
        </p:spPr>
        <p:txBody>
          <a:bodyPr>
            <a:noAutofit/>
          </a:bodyPr>
          <a:lstStyle/>
          <a:p>
            <a:pPr marL="0" indent="0">
              <a:buNone/>
            </a:pPr>
            <a:r>
              <a:rPr lang="en-US" sz="4400" b="1" dirty="0" smtClean="0">
                <a:solidFill>
                  <a:srgbClr val="16498E"/>
                </a:solidFill>
              </a:rPr>
              <a:t>Resources</a:t>
            </a:r>
            <a:r>
              <a:rPr lang="en-US" sz="4400" dirty="0" smtClean="0">
                <a:solidFill>
                  <a:srgbClr val="16498E"/>
                </a:solidFill>
              </a:rPr>
              <a:t> </a:t>
            </a:r>
            <a:endParaRPr lang="en-US" sz="4400" dirty="0">
              <a:solidFill>
                <a:srgbClr val="16498E"/>
              </a:solidFill>
            </a:endParaRPr>
          </a:p>
          <a:p>
            <a:pPr marL="1371600" lvl="2" indent="-571500"/>
            <a:r>
              <a:rPr lang="en-US" sz="4400" dirty="0" smtClean="0">
                <a:solidFill>
                  <a:srgbClr val="16498E"/>
                </a:solidFill>
              </a:rPr>
              <a:t>Two pipe cleaners</a:t>
            </a:r>
          </a:p>
          <a:p>
            <a:pPr marL="1371600" lvl="2" indent="-571500"/>
            <a:r>
              <a:rPr lang="en-US" sz="4400" dirty="0" smtClean="0">
                <a:solidFill>
                  <a:srgbClr val="16498E"/>
                </a:solidFill>
              </a:rPr>
              <a:t>Two index cards</a:t>
            </a:r>
          </a:p>
          <a:p>
            <a:pPr marL="1371600" lvl="2" indent="-571500"/>
            <a:r>
              <a:rPr lang="en-US" sz="4400" dirty="0" smtClean="0">
                <a:solidFill>
                  <a:srgbClr val="16498E"/>
                </a:solidFill>
              </a:rPr>
              <a:t>Three paper clips</a:t>
            </a:r>
          </a:p>
          <a:p>
            <a:pPr marL="1371600" lvl="2" indent="-571500"/>
            <a:r>
              <a:rPr lang="en-US" sz="4400" dirty="0" smtClean="0">
                <a:solidFill>
                  <a:srgbClr val="16498E"/>
                </a:solidFill>
              </a:rPr>
              <a:t>Four tooth picks</a:t>
            </a:r>
          </a:p>
        </p:txBody>
      </p:sp>
      <p:pic>
        <p:nvPicPr>
          <p:cNvPr id="5" name="Picture 4" descr="logo_shape_recolou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784" y="218449"/>
            <a:ext cx="1261667" cy="953259"/>
          </a:xfrm>
          <a:prstGeom prst="rect">
            <a:avLst/>
          </a:prstGeom>
        </p:spPr>
      </p:pic>
      <p:cxnSp>
        <p:nvCxnSpPr>
          <p:cNvPr id="6" name="Straight Connector 5"/>
          <p:cNvCxnSpPr/>
          <p:nvPr/>
        </p:nvCxnSpPr>
        <p:spPr>
          <a:xfrm>
            <a:off x="254851" y="1672618"/>
            <a:ext cx="8229600"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54851" y="1571018"/>
            <a:ext cx="8229600"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pic>
        <p:nvPicPr>
          <p:cNvPr id="2" name="Picture 1" descr="Screen Shot 2013-11-27 at 8.43.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1443" y="1886067"/>
            <a:ext cx="1255420" cy="1295486"/>
          </a:xfrm>
          <a:prstGeom prst="rect">
            <a:avLst/>
          </a:prstGeom>
        </p:spPr>
      </p:pic>
      <p:pic>
        <p:nvPicPr>
          <p:cNvPr id="8" name="Picture 7" descr="Screen Shot 2013-11-27 at 8.40.2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909" y="3181553"/>
            <a:ext cx="1484910" cy="1553094"/>
          </a:xfrm>
          <a:prstGeom prst="rect">
            <a:avLst/>
          </a:prstGeom>
        </p:spPr>
      </p:pic>
      <p:pic>
        <p:nvPicPr>
          <p:cNvPr id="9" name="Picture 8" descr="Screen Shot 2013-11-27 at 8.40.0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6800" y="4725298"/>
            <a:ext cx="2222600" cy="1789881"/>
          </a:xfrm>
          <a:prstGeom prst="rect">
            <a:avLst/>
          </a:prstGeom>
        </p:spPr>
      </p:pic>
      <p:pic>
        <p:nvPicPr>
          <p:cNvPr id="10" name="Picture 9" descr="Screen Shot 2013-11-27 at 8.39.4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1443" y="3354236"/>
            <a:ext cx="1406662" cy="1133604"/>
          </a:xfrm>
          <a:prstGeom prst="rect">
            <a:avLst/>
          </a:prstGeom>
        </p:spPr>
      </p:pic>
    </p:spTree>
    <p:extLst>
      <p:ext uri="{BB962C8B-B14F-4D97-AF65-F5344CB8AC3E}">
        <p14:creationId xmlns:p14="http://schemas.microsoft.com/office/powerpoint/2010/main" val="35424545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92" y="274638"/>
            <a:ext cx="8229600" cy="1143000"/>
          </a:xfrm>
        </p:spPr>
        <p:txBody>
          <a:bodyPr>
            <a:normAutofit fontScale="90000"/>
          </a:bodyPr>
          <a:lstStyle/>
          <a:p>
            <a:pPr algn="l"/>
            <a:r>
              <a:rPr lang="en-US" dirty="0" smtClean="0">
                <a:solidFill>
                  <a:srgbClr val="16498E"/>
                </a:solidFill>
              </a:rPr>
              <a:t>Share your </a:t>
            </a:r>
            <a:br>
              <a:rPr lang="en-US" dirty="0" smtClean="0">
                <a:solidFill>
                  <a:srgbClr val="16498E"/>
                </a:solidFill>
              </a:rPr>
            </a:br>
            <a:r>
              <a:rPr lang="en-US" dirty="0" smtClean="0">
                <a:solidFill>
                  <a:srgbClr val="16498E"/>
                </a:solidFill>
              </a:rPr>
              <a:t>Devices for Schools!</a:t>
            </a:r>
            <a:endParaRPr lang="en-US" dirty="0">
              <a:solidFill>
                <a:srgbClr val="16498E"/>
              </a:solidFill>
            </a:endParaRPr>
          </a:p>
        </p:txBody>
      </p:sp>
      <p:sp>
        <p:nvSpPr>
          <p:cNvPr id="4" name="Content Placeholder 3"/>
          <p:cNvSpPr>
            <a:spLocks noGrp="1"/>
          </p:cNvSpPr>
          <p:nvPr>
            <p:ph idx="1"/>
          </p:nvPr>
        </p:nvSpPr>
        <p:spPr>
          <a:xfrm>
            <a:off x="158392" y="1886067"/>
            <a:ext cx="8229600" cy="4271686"/>
          </a:xfrm>
        </p:spPr>
        <p:txBody>
          <a:bodyPr>
            <a:normAutofit/>
          </a:bodyPr>
          <a:lstStyle/>
          <a:p>
            <a:pPr marL="0" indent="0">
              <a:buNone/>
            </a:pPr>
            <a:r>
              <a:rPr lang="en-US" sz="4000" dirty="0" smtClean="0">
                <a:solidFill>
                  <a:srgbClr val="16498E"/>
                </a:solidFill>
                <a:latin typeface="Gill Sans MT" charset="0"/>
              </a:rPr>
              <a:t>Partner up with another School Leadership Team and share your amazing new device! </a:t>
            </a:r>
          </a:p>
        </p:txBody>
      </p:sp>
      <p:pic>
        <p:nvPicPr>
          <p:cNvPr id="5" name="Picture 4" descr="logo_shape_recolou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784" y="218449"/>
            <a:ext cx="1261667" cy="953259"/>
          </a:xfrm>
          <a:prstGeom prst="rect">
            <a:avLst/>
          </a:prstGeom>
        </p:spPr>
      </p:pic>
      <p:cxnSp>
        <p:nvCxnSpPr>
          <p:cNvPr id="6" name="Straight Connector 5"/>
          <p:cNvCxnSpPr/>
          <p:nvPr/>
        </p:nvCxnSpPr>
        <p:spPr>
          <a:xfrm>
            <a:off x="254851" y="1672618"/>
            <a:ext cx="8229600"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54851" y="1571018"/>
            <a:ext cx="8229600"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pic>
        <p:nvPicPr>
          <p:cNvPr id="2" name="Picture 1" descr="IMG_0745.jpg"/>
          <p:cNvPicPr>
            <a:picLocks noChangeAspect="1"/>
          </p:cNvPicPr>
          <p:nvPr/>
        </p:nvPicPr>
        <p:blipFill rotWithShape="1">
          <a:blip r:embed="rId3">
            <a:extLst>
              <a:ext uri="{28A0092B-C50C-407E-A947-70E740481C1C}">
                <a14:useLocalDpi xmlns:a14="http://schemas.microsoft.com/office/drawing/2010/main" val="0"/>
              </a:ext>
            </a:extLst>
          </a:blip>
          <a:srcRect l="4054" t="7863" r="5514" b="44383"/>
          <a:stretch/>
        </p:blipFill>
        <p:spPr>
          <a:xfrm>
            <a:off x="4669030" y="3620948"/>
            <a:ext cx="4247495" cy="2990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682614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92" y="274638"/>
            <a:ext cx="8229600" cy="1143000"/>
          </a:xfrm>
        </p:spPr>
        <p:txBody>
          <a:bodyPr>
            <a:normAutofit/>
          </a:bodyPr>
          <a:lstStyle/>
          <a:p>
            <a:pPr algn="l"/>
            <a:r>
              <a:rPr lang="en-US" dirty="0" smtClean="0">
                <a:solidFill>
                  <a:srgbClr val="16498E"/>
                </a:solidFill>
              </a:rPr>
              <a:t>Group Processing</a:t>
            </a:r>
            <a:endParaRPr lang="en-US" dirty="0">
              <a:solidFill>
                <a:srgbClr val="16498E"/>
              </a:solidFill>
            </a:endParaRPr>
          </a:p>
        </p:txBody>
      </p:sp>
      <p:sp>
        <p:nvSpPr>
          <p:cNvPr id="4" name="Content Placeholder 3"/>
          <p:cNvSpPr>
            <a:spLocks noGrp="1"/>
          </p:cNvSpPr>
          <p:nvPr>
            <p:ph idx="1"/>
          </p:nvPr>
        </p:nvSpPr>
        <p:spPr>
          <a:xfrm>
            <a:off x="158392" y="1672618"/>
            <a:ext cx="4940024" cy="4271686"/>
          </a:xfrm>
        </p:spPr>
        <p:txBody>
          <a:bodyPr>
            <a:normAutofit/>
          </a:bodyPr>
          <a:lstStyle/>
          <a:p>
            <a:pPr marL="0" indent="0">
              <a:buNone/>
            </a:pPr>
            <a:r>
              <a:rPr lang="en-US" sz="4000" dirty="0" smtClean="0">
                <a:solidFill>
                  <a:srgbClr val="16498E"/>
                </a:solidFill>
              </a:rPr>
              <a:t>As a School Leadership Team discuss how you worked collaboratively and cooperatively to achieve your Academic and Social tasks.</a:t>
            </a:r>
          </a:p>
          <a:p>
            <a:pPr marL="0" indent="0">
              <a:buNone/>
            </a:pPr>
            <a:endParaRPr lang="en-US" sz="4000" dirty="0" smtClean="0">
              <a:solidFill>
                <a:srgbClr val="16498E"/>
              </a:solidFill>
            </a:endParaRPr>
          </a:p>
        </p:txBody>
      </p:sp>
      <p:pic>
        <p:nvPicPr>
          <p:cNvPr id="5" name="Picture 4" descr="logo_shape_recolou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784" y="218449"/>
            <a:ext cx="1261667" cy="953259"/>
          </a:xfrm>
          <a:prstGeom prst="rect">
            <a:avLst/>
          </a:prstGeom>
        </p:spPr>
      </p:pic>
      <p:cxnSp>
        <p:nvCxnSpPr>
          <p:cNvPr id="6" name="Straight Connector 5"/>
          <p:cNvCxnSpPr/>
          <p:nvPr/>
        </p:nvCxnSpPr>
        <p:spPr>
          <a:xfrm>
            <a:off x="254851" y="1672618"/>
            <a:ext cx="8229600"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54851" y="1571018"/>
            <a:ext cx="8229600"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pic>
        <p:nvPicPr>
          <p:cNvPr id="8" name="Picture 7" descr="IMG_0773.jpg"/>
          <p:cNvPicPr>
            <a:picLocks noChangeAspect="1"/>
          </p:cNvPicPr>
          <p:nvPr/>
        </p:nvPicPr>
        <p:blipFill rotWithShape="1">
          <a:blip r:embed="rId3">
            <a:extLst>
              <a:ext uri="{28A0092B-C50C-407E-A947-70E740481C1C}">
                <a14:useLocalDpi xmlns:a14="http://schemas.microsoft.com/office/drawing/2010/main" val="0"/>
              </a:ext>
            </a:extLst>
          </a:blip>
          <a:srcRect t="2577" b="38959"/>
          <a:stretch/>
        </p:blipFill>
        <p:spPr>
          <a:xfrm>
            <a:off x="5098416" y="2262813"/>
            <a:ext cx="3756861" cy="2928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10568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92" y="274638"/>
            <a:ext cx="8229600" cy="1143000"/>
          </a:xfrm>
        </p:spPr>
        <p:txBody>
          <a:bodyPr>
            <a:normAutofit fontScale="90000"/>
          </a:bodyPr>
          <a:lstStyle/>
          <a:p>
            <a:pPr algn="l"/>
            <a:r>
              <a:rPr lang="en-US" dirty="0" smtClean="0">
                <a:solidFill>
                  <a:srgbClr val="16498E"/>
                </a:solidFill>
              </a:rPr>
              <a:t>Working as a Team:</a:t>
            </a:r>
            <a:br>
              <a:rPr lang="en-US" dirty="0" smtClean="0">
                <a:solidFill>
                  <a:srgbClr val="16498E"/>
                </a:solidFill>
              </a:rPr>
            </a:br>
            <a:r>
              <a:rPr lang="en-US" dirty="0" smtClean="0">
                <a:solidFill>
                  <a:srgbClr val="16498E"/>
                </a:solidFill>
              </a:rPr>
              <a:t>Team Development</a:t>
            </a:r>
            <a:endParaRPr lang="en-US" dirty="0">
              <a:solidFill>
                <a:srgbClr val="16498E"/>
              </a:solidFill>
            </a:endParaRPr>
          </a:p>
        </p:txBody>
      </p:sp>
      <p:pic>
        <p:nvPicPr>
          <p:cNvPr id="5" name="Picture 4" descr="logo_shape_recolou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784" y="218449"/>
            <a:ext cx="1261667" cy="953259"/>
          </a:xfrm>
          <a:prstGeom prst="rect">
            <a:avLst/>
          </a:prstGeom>
        </p:spPr>
      </p:pic>
      <p:cxnSp>
        <p:nvCxnSpPr>
          <p:cNvPr id="6" name="Straight Connector 5"/>
          <p:cNvCxnSpPr/>
          <p:nvPr/>
        </p:nvCxnSpPr>
        <p:spPr>
          <a:xfrm>
            <a:off x="254851" y="1672618"/>
            <a:ext cx="8229600"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54851" y="1571018"/>
            <a:ext cx="8229600"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graphicFrame>
        <p:nvGraphicFramePr>
          <p:cNvPr id="12" name="Content Placeholder 11"/>
          <p:cNvGraphicFramePr>
            <a:graphicFrameLocks noGrp="1"/>
          </p:cNvGraphicFramePr>
          <p:nvPr>
            <p:ph idx="1"/>
            <p:extLst>
              <p:ext uri="{D42A27DB-BD31-4B8C-83A1-F6EECF244321}">
                <p14:modId xmlns:p14="http://schemas.microsoft.com/office/powerpoint/2010/main" val="3631447238"/>
              </p:ext>
            </p:extLst>
          </p:nvPr>
        </p:nvGraphicFramePr>
        <p:xfrm>
          <a:off x="457200" y="197346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83966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92" y="274638"/>
            <a:ext cx="8229600" cy="1143000"/>
          </a:xfrm>
        </p:spPr>
        <p:txBody>
          <a:bodyPr>
            <a:normAutofit/>
          </a:bodyPr>
          <a:lstStyle/>
          <a:p>
            <a:pPr algn="l"/>
            <a:r>
              <a:rPr lang="en-US" dirty="0" smtClean="0">
                <a:solidFill>
                  <a:srgbClr val="16498E"/>
                </a:solidFill>
              </a:rPr>
              <a:t>Team Development</a:t>
            </a:r>
            <a:endParaRPr lang="en-US" dirty="0">
              <a:solidFill>
                <a:srgbClr val="16498E"/>
              </a:solidFill>
            </a:endParaRPr>
          </a:p>
        </p:txBody>
      </p:sp>
      <p:sp>
        <p:nvSpPr>
          <p:cNvPr id="4" name="Content Placeholder 3"/>
          <p:cNvSpPr>
            <a:spLocks noGrp="1"/>
          </p:cNvSpPr>
          <p:nvPr>
            <p:ph idx="1"/>
          </p:nvPr>
        </p:nvSpPr>
        <p:spPr>
          <a:xfrm>
            <a:off x="473905" y="1796864"/>
            <a:ext cx="5402519" cy="2980513"/>
          </a:xfrm>
        </p:spPr>
        <p:txBody>
          <a:bodyPr>
            <a:normAutofit lnSpcReduction="10000"/>
          </a:bodyPr>
          <a:lstStyle/>
          <a:p>
            <a:pPr marL="0" indent="0">
              <a:buNone/>
            </a:pPr>
            <a:r>
              <a:rPr lang="en-US" sz="4000" u="sng" dirty="0" smtClean="0">
                <a:solidFill>
                  <a:srgbClr val="16498E"/>
                </a:solidFill>
              </a:rPr>
              <a:t>Forming Stage</a:t>
            </a:r>
          </a:p>
          <a:p>
            <a:pPr marL="1257300" lvl="2" indent="-457200"/>
            <a:r>
              <a:rPr lang="en-US" sz="3200" dirty="0" smtClean="0">
                <a:solidFill>
                  <a:srgbClr val="16498E"/>
                </a:solidFill>
              </a:rPr>
              <a:t>Polite</a:t>
            </a:r>
          </a:p>
          <a:p>
            <a:pPr marL="1257300" lvl="2" indent="-457200"/>
            <a:r>
              <a:rPr lang="en-US" sz="3200" dirty="0" smtClean="0">
                <a:solidFill>
                  <a:srgbClr val="16498E"/>
                </a:solidFill>
              </a:rPr>
              <a:t>Impersonal </a:t>
            </a:r>
          </a:p>
          <a:p>
            <a:pPr marL="1257300" lvl="2" indent="-457200"/>
            <a:r>
              <a:rPr lang="en-US" sz="3200" dirty="0" smtClean="0">
                <a:solidFill>
                  <a:srgbClr val="16498E"/>
                </a:solidFill>
              </a:rPr>
              <a:t>Watchful</a:t>
            </a:r>
          </a:p>
          <a:p>
            <a:pPr marL="1257300" lvl="2" indent="-457200"/>
            <a:r>
              <a:rPr lang="en-US" sz="3200" dirty="0" smtClean="0">
                <a:solidFill>
                  <a:srgbClr val="16498E"/>
                </a:solidFill>
              </a:rPr>
              <a:t>Guarded</a:t>
            </a:r>
          </a:p>
          <a:p>
            <a:pPr marL="1257300" lvl="2" indent="-457200"/>
            <a:endParaRPr lang="en-US" sz="3200" dirty="0">
              <a:solidFill>
                <a:srgbClr val="16498E"/>
              </a:solidFill>
            </a:endParaRPr>
          </a:p>
          <a:p>
            <a:pPr marL="0" indent="0">
              <a:buNone/>
            </a:pPr>
            <a:endParaRPr lang="en-US" sz="4000" dirty="0" smtClean="0">
              <a:solidFill>
                <a:srgbClr val="16498E"/>
              </a:solidFill>
            </a:endParaRPr>
          </a:p>
        </p:txBody>
      </p:sp>
      <p:pic>
        <p:nvPicPr>
          <p:cNvPr id="5" name="Picture 4" descr="logo_shape_recolou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784" y="218449"/>
            <a:ext cx="1261667" cy="953259"/>
          </a:xfrm>
          <a:prstGeom prst="rect">
            <a:avLst/>
          </a:prstGeom>
        </p:spPr>
      </p:pic>
      <p:cxnSp>
        <p:nvCxnSpPr>
          <p:cNvPr id="6" name="Straight Connector 5"/>
          <p:cNvCxnSpPr/>
          <p:nvPr/>
        </p:nvCxnSpPr>
        <p:spPr>
          <a:xfrm>
            <a:off x="254851" y="1672618"/>
            <a:ext cx="8229600"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54851" y="1571018"/>
            <a:ext cx="8229600"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pic>
        <p:nvPicPr>
          <p:cNvPr id="2" name="Picture 1" descr="Screen Shot 2013-11-05 at 5.01.34 PM.png"/>
          <p:cNvPicPr>
            <a:picLocks noChangeAspect="1"/>
          </p:cNvPicPr>
          <p:nvPr/>
        </p:nvPicPr>
        <p:blipFill rotWithShape="1">
          <a:blip r:embed="rId3">
            <a:extLst>
              <a:ext uri="{28A0092B-C50C-407E-A947-70E740481C1C}">
                <a14:useLocalDpi xmlns:a14="http://schemas.microsoft.com/office/drawing/2010/main" val="0"/>
              </a:ext>
            </a:extLst>
          </a:blip>
          <a:srcRect b="11916"/>
          <a:stretch/>
        </p:blipFill>
        <p:spPr>
          <a:xfrm>
            <a:off x="4088168" y="1796864"/>
            <a:ext cx="2552877" cy="1745234"/>
          </a:xfrm>
          <a:prstGeom prst="rect">
            <a:avLst/>
          </a:prstGeom>
        </p:spPr>
      </p:pic>
      <p:sp>
        <p:nvSpPr>
          <p:cNvPr id="8" name="TextBox 7"/>
          <p:cNvSpPr txBox="1"/>
          <p:nvPr/>
        </p:nvSpPr>
        <p:spPr>
          <a:xfrm>
            <a:off x="5303435" y="3542098"/>
            <a:ext cx="3345838" cy="3447098"/>
          </a:xfrm>
          <a:prstGeom prst="rect">
            <a:avLst/>
          </a:prstGeom>
          <a:noFill/>
        </p:spPr>
        <p:txBody>
          <a:bodyPr wrap="none" rtlCol="0">
            <a:spAutoFit/>
          </a:bodyPr>
          <a:lstStyle/>
          <a:p>
            <a:r>
              <a:rPr lang="en-US" sz="4000" u="sng" dirty="0">
                <a:solidFill>
                  <a:srgbClr val="16498E"/>
                </a:solidFill>
              </a:rPr>
              <a:t>Storming Stage</a:t>
            </a:r>
          </a:p>
          <a:p>
            <a:pPr marL="1257300" lvl="2" indent="-457200"/>
            <a:r>
              <a:rPr lang="en-US" sz="3200" dirty="0">
                <a:solidFill>
                  <a:srgbClr val="16498E"/>
                </a:solidFill>
              </a:rPr>
              <a:t>Controlling </a:t>
            </a:r>
          </a:p>
          <a:p>
            <a:pPr marL="1257300" lvl="2" indent="-457200"/>
            <a:r>
              <a:rPr lang="en-US" sz="3200" dirty="0">
                <a:solidFill>
                  <a:srgbClr val="16498E"/>
                </a:solidFill>
              </a:rPr>
              <a:t>Confronting</a:t>
            </a:r>
          </a:p>
          <a:p>
            <a:pPr marL="1257300" lvl="2" indent="-457200"/>
            <a:r>
              <a:rPr lang="en-US" sz="3200" dirty="0">
                <a:solidFill>
                  <a:srgbClr val="16498E"/>
                </a:solidFill>
              </a:rPr>
              <a:t>Opting Out</a:t>
            </a:r>
          </a:p>
          <a:p>
            <a:pPr marL="1257300" lvl="2" indent="-457200"/>
            <a:r>
              <a:rPr lang="en-US" sz="3200" dirty="0">
                <a:solidFill>
                  <a:srgbClr val="16498E"/>
                </a:solidFill>
              </a:rPr>
              <a:t>Difficulties</a:t>
            </a:r>
          </a:p>
          <a:p>
            <a:pPr marL="1257300" lvl="2" indent="-457200"/>
            <a:r>
              <a:rPr lang="en-US" sz="3200" dirty="0">
                <a:solidFill>
                  <a:srgbClr val="16498E"/>
                </a:solidFill>
              </a:rPr>
              <a:t>Feeling Stuck</a:t>
            </a:r>
          </a:p>
          <a:p>
            <a:endParaRPr lang="en-US" dirty="0"/>
          </a:p>
        </p:txBody>
      </p:sp>
      <p:pic>
        <p:nvPicPr>
          <p:cNvPr id="9" name="Picture 8" descr="Screen Shot 2013-11-05 at 5.02.2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0362" y="4777377"/>
            <a:ext cx="3280595" cy="1748889"/>
          </a:xfrm>
          <a:prstGeom prst="rect">
            <a:avLst/>
          </a:prstGeom>
        </p:spPr>
      </p:pic>
    </p:spTree>
    <p:extLst>
      <p:ext uri="{BB962C8B-B14F-4D97-AF65-F5344CB8AC3E}">
        <p14:creationId xmlns:p14="http://schemas.microsoft.com/office/powerpoint/2010/main" val="9973124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92" y="274638"/>
            <a:ext cx="8229600" cy="1143000"/>
          </a:xfrm>
        </p:spPr>
        <p:txBody>
          <a:bodyPr>
            <a:normAutofit/>
          </a:bodyPr>
          <a:lstStyle/>
          <a:p>
            <a:pPr algn="l"/>
            <a:r>
              <a:rPr lang="en-US" dirty="0" smtClean="0">
                <a:solidFill>
                  <a:srgbClr val="16498E"/>
                </a:solidFill>
              </a:rPr>
              <a:t>Team Development</a:t>
            </a:r>
            <a:endParaRPr lang="en-US" dirty="0">
              <a:solidFill>
                <a:srgbClr val="16498E"/>
              </a:solidFill>
            </a:endParaRPr>
          </a:p>
        </p:txBody>
      </p:sp>
      <p:sp>
        <p:nvSpPr>
          <p:cNvPr id="4" name="Content Placeholder 3"/>
          <p:cNvSpPr>
            <a:spLocks noGrp="1"/>
          </p:cNvSpPr>
          <p:nvPr>
            <p:ph idx="1"/>
          </p:nvPr>
        </p:nvSpPr>
        <p:spPr>
          <a:xfrm>
            <a:off x="159963" y="1672618"/>
            <a:ext cx="5147775" cy="4459224"/>
          </a:xfrm>
        </p:spPr>
        <p:txBody>
          <a:bodyPr>
            <a:normAutofit/>
          </a:bodyPr>
          <a:lstStyle/>
          <a:p>
            <a:pPr marL="0" indent="0">
              <a:buNone/>
            </a:pPr>
            <a:r>
              <a:rPr lang="en-US" sz="4000" u="sng" dirty="0" smtClean="0">
                <a:solidFill>
                  <a:srgbClr val="16498E"/>
                </a:solidFill>
              </a:rPr>
              <a:t>Norming Stage</a:t>
            </a:r>
          </a:p>
          <a:p>
            <a:pPr marL="1257300" lvl="2" indent="-457200"/>
            <a:r>
              <a:rPr lang="en-US" sz="3200" dirty="0" smtClean="0">
                <a:solidFill>
                  <a:srgbClr val="16498E"/>
                </a:solidFill>
              </a:rPr>
              <a:t>Developing Skills</a:t>
            </a:r>
          </a:p>
          <a:p>
            <a:pPr marL="1257300" lvl="2" indent="-457200"/>
            <a:r>
              <a:rPr lang="en-US" sz="3200" dirty="0" smtClean="0">
                <a:solidFill>
                  <a:srgbClr val="16498E"/>
                </a:solidFill>
              </a:rPr>
              <a:t>Establishing Procedures</a:t>
            </a:r>
          </a:p>
          <a:p>
            <a:pPr marL="1257300" lvl="2" indent="-457200"/>
            <a:r>
              <a:rPr lang="en-US" sz="3200" dirty="0" smtClean="0">
                <a:solidFill>
                  <a:srgbClr val="16498E"/>
                </a:solidFill>
              </a:rPr>
              <a:t>Giving Feedback</a:t>
            </a:r>
          </a:p>
          <a:p>
            <a:pPr marL="1257300" lvl="2" indent="-457200"/>
            <a:r>
              <a:rPr lang="en-US" sz="3200" dirty="0" smtClean="0">
                <a:solidFill>
                  <a:srgbClr val="16498E"/>
                </a:solidFill>
              </a:rPr>
              <a:t>Confronting Issues</a:t>
            </a:r>
            <a:endParaRPr lang="en-US" sz="3200" dirty="0">
              <a:solidFill>
                <a:srgbClr val="16498E"/>
              </a:solidFill>
            </a:endParaRPr>
          </a:p>
          <a:p>
            <a:pPr marL="0" indent="0">
              <a:buNone/>
            </a:pPr>
            <a:endParaRPr lang="en-US" sz="4000" dirty="0" smtClean="0">
              <a:solidFill>
                <a:srgbClr val="16498E"/>
              </a:solidFill>
            </a:endParaRPr>
          </a:p>
        </p:txBody>
      </p:sp>
      <p:pic>
        <p:nvPicPr>
          <p:cNvPr id="5" name="Picture 4" descr="logo_shape_recolou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784" y="218449"/>
            <a:ext cx="1261667" cy="953259"/>
          </a:xfrm>
          <a:prstGeom prst="rect">
            <a:avLst/>
          </a:prstGeom>
        </p:spPr>
      </p:pic>
      <p:cxnSp>
        <p:nvCxnSpPr>
          <p:cNvPr id="6" name="Straight Connector 5"/>
          <p:cNvCxnSpPr/>
          <p:nvPr/>
        </p:nvCxnSpPr>
        <p:spPr>
          <a:xfrm>
            <a:off x="254851" y="1365092"/>
            <a:ext cx="8229600"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54851" y="1245056"/>
            <a:ext cx="8229600"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776964" y="3410902"/>
            <a:ext cx="4512974" cy="3447098"/>
          </a:xfrm>
          <a:prstGeom prst="rect">
            <a:avLst/>
          </a:prstGeom>
          <a:noFill/>
        </p:spPr>
        <p:txBody>
          <a:bodyPr wrap="none" rtlCol="0">
            <a:spAutoFit/>
          </a:bodyPr>
          <a:lstStyle/>
          <a:p>
            <a:r>
              <a:rPr lang="en-US" sz="4000" u="sng" dirty="0">
                <a:solidFill>
                  <a:srgbClr val="16498E"/>
                </a:solidFill>
              </a:rPr>
              <a:t>Performing Stage</a:t>
            </a:r>
          </a:p>
          <a:p>
            <a:pPr marL="1257300" lvl="2" indent="-457200"/>
            <a:r>
              <a:rPr lang="en-US" sz="3200" dirty="0">
                <a:solidFill>
                  <a:srgbClr val="16498E"/>
                </a:solidFill>
              </a:rPr>
              <a:t>Resourceful</a:t>
            </a:r>
          </a:p>
          <a:p>
            <a:pPr marL="1257300" lvl="2" indent="-457200"/>
            <a:r>
              <a:rPr lang="en-US" sz="3200" dirty="0">
                <a:solidFill>
                  <a:srgbClr val="16498E"/>
                </a:solidFill>
              </a:rPr>
              <a:t>Flexible</a:t>
            </a:r>
          </a:p>
          <a:p>
            <a:pPr marL="1257300" lvl="2" indent="-457200"/>
            <a:r>
              <a:rPr lang="en-US" sz="3200" dirty="0">
                <a:solidFill>
                  <a:srgbClr val="16498E"/>
                </a:solidFill>
              </a:rPr>
              <a:t>Open </a:t>
            </a:r>
          </a:p>
          <a:p>
            <a:pPr marL="1257300" lvl="2" indent="-457200"/>
            <a:r>
              <a:rPr lang="en-US" sz="3200" dirty="0">
                <a:solidFill>
                  <a:srgbClr val="16498E"/>
                </a:solidFill>
              </a:rPr>
              <a:t>Effective</a:t>
            </a:r>
          </a:p>
          <a:p>
            <a:pPr marL="1257300" lvl="2" indent="-457200"/>
            <a:r>
              <a:rPr lang="en-US" sz="3200" dirty="0">
                <a:solidFill>
                  <a:srgbClr val="16498E"/>
                </a:solidFill>
              </a:rPr>
              <a:t>Close and Supportive</a:t>
            </a:r>
          </a:p>
          <a:p>
            <a:endParaRPr lang="en-US" dirty="0"/>
          </a:p>
        </p:txBody>
      </p:sp>
      <p:pic>
        <p:nvPicPr>
          <p:cNvPr id="8" name="Picture 7" descr="Screen Shot 2013-11-05 at 5.01.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92" y="5099659"/>
            <a:ext cx="2009339" cy="1549804"/>
          </a:xfrm>
          <a:prstGeom prst="rect">
            <a:avLst/>
          </a:prstGeom>
        </p:spPr>
      </p:pic>
      <p:pic>
        <p:nvPicPr>
          <p:cNvPr id="9" name="Picture 8" descr="Screen Shot 2013-11-05 at 5.02.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1733" y="1689712"/>
            <a:ext cx="2687471" cy="1721190"/>
          </a:xfrm>
          <a:prstGeom prst="rect">
            <a:avLst/>
          </a:prstGeom>
        </p:spPr>
      </p:pic>
    </p:spTree>
    <p:extLst>
      <p:ext uri="{BB962C8B-B14F-4D97-AF65-F5344CB8AC3E}">
        <p14:creationId xmlns:p14="http://schemas.microsoft.com/office/powerpoint/2010/main" val="5400920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 video Murphy Brown</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1005770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16498E"/>
                </a:solidFill>
              </a:rPr>
              <a:t>Stages of Team Development</a:t>
            </a:r>
            <a:endParaRPr lang="en-US" dirty="0">
              <a:solidFill>
                <a:srgbClr val="16498E"/>
              </a:solidFill>
            </a:endParaRPr>
          </a:p>
        </p:txBody>
      </p:sp>
      <p:sp>
        <p:nvSpPr>
          <p:cNvPr id="3" name="Content Placeholder 2"/>
          <p:cNvSpPr>
            <a:spLocks noGrp="1"/>
          </p:cNvSpPr>
          <p:nvPr>
            <p:ph idx="1"/>
          </p:nvPr>
        </p:nvSpPr>
        <p:spPr>
          <a:xfrm>
            <a:off x="4386919" y="1600200"/>
            <a:ext cx="4457700" cy="4525963"/>
          </a:xfrm>
        </p:spPr>
        <p:txBody>
          <a:bodyPr>
            <a:normAutofit/>
          </a:bodyPr>
          <a:lstStyle/>
          <a:p>
            <a:pPr marL="0" indent="0">
              <a:buNone/>
            </a:pPr>
            <a:r>
              <a:rPr lang="en-US" sz="4000" dirty="0" smtClean="0">
                <a:solidFill>
                  <a:srgbClr val="16498E"/>
                </a:solidFill>
              </a:rPr>
              <a:t>As a School Leadership Team, think of two strategies you could use to develop your team or other teams in your school.</a:t>
            </a:r>
            <a:endParaRPr lang="en-US" sz="4000" dirty="0">
              <a:solidFill>
                <a:srgbClr val="16498E"/>
              </a:solidFill>
            </a:endParaRPr>
          </a:p>
        </p:txBody>
      </p:sp>
      <p:cxnSp>
        <p:nvCxnSpPr>
          <p:cNvPr id="4" name="Straight Connector 3"/>
          <p:cNvCxnSpPr/>
          <p:nvPr/>
        </p:nvCxnSpPr>
        <p:spPr>
          <a:xfrm>
            <a:off x="254851" y="1335095"/>
            <a:ext cx="8229600"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407251" y="1437930"/>
            <a:ext cx="8229600" cy="0"/>
          </a:xfrm>
          <a:prstGeom prst="line">
            <a:avLst/>
          </a:prstGeom>
          <a:ln>
            <a:solidFill>
              <a:srgbClr val="4F81BD"/>
            </a:solidFill>
          </a:ln>
        </p:spPr>
        <p:style>
          <a:lnRef idx="2">
            <a:schemeClr val="accent1"/>
          </a:lnRef>
          <a:fillRef idx="0">
            <a:schemeClr val="accent1"/>
          </a:fillRef>
          <a:effectRef idx="1">
            <a:schemeClr val="accent1"/>
          </a:effectRef>
          <a:fontRef idx="minor">
            <a:schemeClr val="tx1"/>
          </a:fontRef>
        </p:style>
      </p:cxnSp>
      <p:pic>
        <p:nvPicPr>
          <p:cNvPr id="6" name="Picture 5" descr="logo_shape_recolou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2952" y="274638"/>
            <a:ext cx="1261667" cy="953259"/>
          </a:xfrm>
          <a:prstGeom prst="rect">
            <a:avLst/>
          </a:prstGeom>
        </p:spPr>
      </p:pic>
      <p:pic>
        <p:nvPicPr>
          <p:cNvPr id="7" name="Picture 6" descr="IMG_07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50" y="1554163"/>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841609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99" y="306595"/>
            <a:ext cx="8229600" cy="1143000"/>
          </a:xfrm>
        </p:spPr>
        <p:txBody>
          <a:bodyPr>
            <a:noAutofit/>
          </a:bodyPr>
          <a:lstStyle/>
          <a:p>
            <a:pPr algn="l"/>
            <a:r>
              <a:rPr lang="en-US" sz="3600" dirty="0">
                <a:solidFill>
                  <a:srgbClr val="3366CC"/>
                </a:solidFill>
                <a:cs typeface="Arial" pitchFamily="34" charset="0"/>
              </a:rPr>
              <a:t>Agenda </a:t>
            </a:r>
            <a:r>
              <a:rPr lang="en-US" sz="3600" dirty="0" smtClean="0">
                <a:solidFill>
                  <a:srgbClr val="3366CC"/>
                </a:solidFill>
                <a:cs typeface="Arial" pitchFamily="34" charset="0"/>
              </a:rPr>
              <a:t/>
            </a:r>
            <a:br>
              <a:rPr lang="en-US" sz="3600" dirty="0" smtClean="0">
                <a:solidFill>
                  <a:srgbClr val="3366CC"/>
                </a:solidFill>
                <a:cs typeface="Arial" pitchFamily="34" charset="0"/>
              </a:rPr>
            </a:br>
            <a:r>
              <a:rPr lang="en-US" sz="3600" dirty="0" smtClean="0">
                <a:solidFill>
                  <a:srgbClr val="3366CC"/>
                </a:solidFill>
                <a:cs typeface="Arial" pitchFamily="34" charset="0"/>
              </a:rPr>
              <a:t>School </a:t>
            </a:r>
            <a:r>
              <a:rPr lang="en-US" sz="3600" dirty="0">
                <a:solidFill>
                  <a:srgbClr val="3366CC"/>
                </a:solidFill>
                <a:cs typeface="Arial" pitchFamily="34" charset="0"/>
              </a:rPr>
              <a:t>Leadership Teams </a:t>
            </a:r>
            <a:r>
              <a:rPr lang="en-US" sz="3600" dirty="0" smtClean="0">
                <a:solidFill>
                  <a:srgbClr val="3366CC"/>
                </a:solidFill>
                <a:cs typeface="Arial" pitchFamily="34" charset="0"/>
              </a:rPr>
              <a:t/>
            </a:r>
            <a:br>
              <a:rPr lang="en-US" sz="3600" dirty="0" smtClean="0">
                <a:solidFill>
                  <a:srgbClr val="3366CC"/>
                </a:solidFill>
                <a:cs typeface="Arial" pitchFamily="34" charset="0"/>
              </a:rPr>
            </a:br>
            <a:r>
              <a:rPr lang="en-US" sz="3600" dirty="0" smtClean="0">
                <a:solidFill>
                  <a:srgbClr val="3366CC"/>
                </a:solidFill>
                <a:cs typeface="Arial" pitchFamily="34" charset="0"/>
              </a:rPr>
              <a:t>December 2013</a:t>
            </a:r>
            <a:endParaRPr lang="en-US" sz="3600" dirty="0">
              <a:solidFill>
                <a:srgbClr val="3366CC"/>
              </a:solidFill>
            </a:endParaRPr>
          </a:p>
        </p:txBody>
      </p:sp>
      <p:sp>
        <p:nvSpPr>
          <p:cNvPr id="3" name="Content Placeholder 2"/>
          <p:cNvSpPr>
            <a:spLocks noGrp="1"/>
          </p:cNvSpPr>
          <p:nvPr>
            <p:ph idx="1"/>
          </p:nvPr>
        </p:nvSpPr>
        <p:spPr>
          <a:xfrm>
            <a:off x="203199" y="2064629"/>
            <a:ext cx="9243837" cy="4525963"/>
          </a:xfrm>
        </p:spPr>
        <p:txBody>
          <a:bodyPr>
            <a:normAutofit fontScale="92500" lnSpcReduction="20000"/>
          </a:bodyPr>
          <a:lstStyle/>
          <a:p>
            <a:pPr marL="0" indent="0">
              <a:buNone/>
            </a:pPr>
            <a:r>
              <a:rPr lang="en-US" dirty="0" smtClean="0">
                <a:solidFill>
                  <a:srgbClr val="3366CC"/>
                </a:solidFill>
              </a:rPr>
              <a:t>1. </a:t>
            </a:r>
            <a:r>
              <a:rPr lang="en-US" sz="2400" dirty="0" smtClean="0">
                <a:solidFill>
                  <a:srgbClr val="3366CC"/>
                </a:solidFill>
              </a:rPr>
              <a:t>Welcome back!</a:t>
            </a:r>
          </a:p>
          <a:p>
            <a:pPr marL="0" indent="0">
              <a:buNone/>
            </a:pPr>
            <a:r>
              <a:rPr lang="en-US" sz="2400" dirty="0">
                <a:solidFill>
                  <a:srgbClr val="3366CC"/>
                </a:solidFill>
              </a:rPr>
              <a:t>	</a:t>
            </a:r>
            <a:r>
              <a:rPr lang="en-US" sz="2400" dirty="0" smtClean="0">
                <a:solidFill>
                  <a:srgbClr val="3366CC"/>
                </a:solidFill>
              </a:rPr>
              <a:t>	Review of the Agenda, Framework, Norms</a:t>
            </a:r>
          </a:p>
          <a:p>
            <a:pPr marL="0" indent="0">
              <a:buNone/>
            </a:pPr>
            <a:r>
              <a:rPr lang="en-US" sz="2400" dirty="0" smtClean="0">
                <a:solidFill>
                  <a:srgbClr val="3366CC"/>
                </a:solidFill>
              </a:rPr>
              <a:t>2. Working as a School Leadership Team</a:t>
            </a:r>
          </a:p>
          <a:p>
            <a:pPr marL="0" indent="0">
              <a:buNone/>
            </a:pPr>
            <a:r>
              <a:rPr lang="en-US" sz="2400" dirty="0">
                <a:solidFill>
                  <a:srgbClr val="3366CC"/>
                </a:solidFill>
              </a:rPr>
              <a:t>	</a:t>
            </a:r>
            <a:r>
              <a:rPr lang="en-US" sz="2400" dirty="0" smtClean="0">
                <a:solidFill>
                  <a:srgbClr val="3366CC"/>
                </a:solidFill>
              </a:rPr>
              <a:t>	Team Problem Solving</a:t>
            </a:r>
          </a:p>
          <a:p>
            <a:pPr marL="0" indent="0">
              <a:buNone/>
            </a:pPr>
            <a:r>
              <a:rPr lang="en-US" sz="2400" dirty="0">
                <a:solidFill>
                  <a:srgbClr val="3366CC"/>
                </a:solidFill>
              </a:rPr>
              <a:t>	</a:t>
            </a:r>
            <a:r>
              <a:rPr lang="en-US" sz="2400" dirty="0" smtClean="0">
                <a:solidFill>
                  <a:srgbClr val="3366CC"/>
                </a:solidFill>
              </a:rPr>
              <a:t>	Stages of Team Development</a:t>
            </a:r>
          </a:p>
          <a:p>
            <a:pPr marL="514350" indent="-514350">
              <a:buAutoNum type="arabicPeriod" startAt="3"/>
            </a:pPr>
            <a:r>
              <a:rPr lang="en-US" sz="2400" dirty="0" smtClean="0">
                <a:solidFill>
                  <a:srgbClr val="3366CC"/>
                </a:solidFill>
              </a:rPr>
              <a:t>Learning From the Work</a:t>
            </a:r>
          </a:p>
          <a:p>
            <a:pPr marL="0" indent="0">
              <a:buNone/>
            </a:pPr>
            <a:r>
              <a:rPr lang="en-US" sz="2400" dirty="0">
                <a:solidFill>
                  <a:srgbClr val="3366CC"/>
                </a:solidFill>
              </a:rPr>
              <a:t>	</a:t>
            </a:r>
            <a:r>
              <a:rPr lang="en-US" sz="2400" dirty="0" smtClean="0">
                <a:solidFill>
                  <a:srgbClr val="3366CC"/>
                </a:solidFill>
              </a:rPr>
              <a:t>	School and Individual Study Assignments</a:t>
            </a:r>
          </a:p>
          <a:p>
            <a:pPr marL="0" indent="0">
              <a:buNone/>
            </a:pPr>
            <a:r>
              <a:rPr lang="en-US" sz="2400" dirty="0" smtClean="0">
                <a:solidFill>
                  <a:srgbClr val="3366CC"/>
                </a:solidFill>
              </a:rPr>
              <a:t>4. Building Instructional Coherence and Consistency</a:t>
            </a:r>
          </a:p>
          <a:p>
            <a:pPr marL="0" indent="0">
              <a:buNone/>
            </a:pPr>
            <a:r>
              <a:rPr lang="en-US" sz="2400" dirty="0">
                <a:solidFill>
                  <a:srgbClr val="3366CC"/>
                </a:solidFill>
              </a:rPr>
              <a:t>	</a:t>
            </a:r>
            <a:r>
              <a:rPr lang="en-US" sz="2400" dirty="0" smtClean="0">
                <a:solidFill>
                  <a:srgbClr val="3366CC"/>
                </a:solidFill>
              </a:rPr>
              <a:t>	Case Studies</a:t>
            </a:r>
          </a:p>
          <a:p>
            <a:pPr marL="0" indent="0">
              <a:buNone/>
            </a:pPr>
            <a:r>
              <a:rPr lang="en-US" sz="2400" dirty="0">
                <a:solidFill>
                  <a:srgbClr val="3366CC"/>
                </a:solidFill>
              </a:rPr>
              <a:t>	</a:t>
            </a:r>
            <a:r>
              <a:rPr lang="en-US" sz="2400" dirty="0" smtClean="0">
                <a:solidFill>
                  <a:srgbClr val="3366CC"/>
                </a:solidFill>
              </a:rPr>
              <a:t>	Developing an </a:t>
            </a:r>
            <a:r>
              <a:rPr lang="en-US" sz="2400" dirty="0">
                <a:solidFill>
                  <a:srgbClr val="3366CC"/>
                </a:solidFill>
              </a:rPr>
              <a:t>I</a:t>
            </a:r>
            <a:r>
              <a:rPr lang="en-US" sz="2400" dirty="0" smtClean="0">
                <a:solidFill>
                  <a:srgbClr val="3366CC"/>
                </a:solidFill>
              </a:rPr>
              <a:t>nstructional Graphic</a:t>
            </a:r>
          </a:p>
          <a:p>
            <a:pPr marL="0" indent="0">
              <a:buNone/>
            </a:pPr>
            <a:r>
              <a:rPr lang="en-US" sz="2400" dirty="0" smtClean="0">
                <a:solidFill>
                  <a:srgbClr val="3366CC"/>
                </a:solidFill>
              </a:rPr>
              <a:t>              Team Planning Time</a:t>
            </a:r>
          </a:p>
          <a:p>
            <a:pPr marL="0" indent="0">
              <a:buNone/>
            </a:pPr>
            <a:r>
              <a:rPr lang="en-US" sz="2400" dirty="0" smtClean="0">
                <a:solidFill>
                  <a:srgbClr val="3366CC"/>
                </a:solidFill>
              </a:rPr>
              <a:t>5. Becoming Leaders of Change</a:t>
            </a:r>
          </a:p>
          <a:p>
            <a:pPr marL="0" indent="0">
              <a:buNone/>
            </a:pPr>
            <a:r>
              <a:rPr lang="en-US" sz="2400" dirty="0" smtClean="0">
                <a:solidFill>
                  <a:srgbClr val="3366CC"/>
                </a:solidFill>
              </a:rPr>
              <a:t>              Synectics</a:t>
            </a:r>
          </a:p>
          <a:p>
            <a:pPr marL="514350" indent="-514350">
              <a:buFont typeface="+mj-lt"/>
              <a:buAutoNum type="arabicPeriod"/>
            </a:pPr>
            <a:endParaRPr lang="en-US" dirty="0">
              <a:solidFill>
                <a:srgbClr val="3366CC"/>
              </a:solidFill>
            </a:endParaRPr>
          </a:p>
        </p:txBody>
      </p:sp>
      <p:cxnSp>
        <p:nvCxnSpPr>
          <p:cNvPr id="7" name="Straight Connector 6"/>
          <p:cNvCxnSpPr/>
          <p:nvPr/>
        </p:nvCxnSpPr>
        <p:spPr>
          <a:xfrm>
            <a:off x="203199" y="1714348"/>
            <a:ext cx="8754533"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3199" y="1845877"/>
            <a:ext cx="8754533"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pic>
        <p:nvPicPr>
          <p:cNvPr id="9" name="Picture 8" descr="logo_shape_recolou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4799" y="511705"/>
            <a:ext cx="1591733" cy="1202643"/>
          </a:xfrm>
          <a:prstGeom prst="rect">
            <a:avLst/>
          </a:prstGeom>
        </p:spPr>
      </p:pic>
    </p:spTree>
    <p:extLst>
      <p:ext uri="{BB962C8B-B14F-4D97-AF65-F5344CB8AC3E}">
        <p14:creationId xmlns:p14="http://schemas.microsoft.com/office/powerpoint/2010/main" val="245152139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5440" y="-75477"/>
            <a:ext cx="8361095" cy="1323439"/>
          </a:xfrm>
          <a:prstGeom prst="rect">
            <a:avLst/>
          </a:prstGeom>
          <a:noFill/>
        </p:spPr>
        <p:txBody>
          <a:bodyPr wrap="square" rtlCol="0">
            <a:spAutoFit/>
          </a:bodyPr>
          <a:lstStyle/>
          <a:p>
            <a:r>
              <a:rPr lang="en-US" sz="4000" dirty="0" smtClean="0">
                <a:solidFill>
                  <a:srgbClr val="000090"/>
                </a:solidFill>
              </a:rPr>
              <a:t> </a:t>
            </a:r>
          </a:p>
          <a:p>
            <a:r>
              <a:rPr lang="en-US" sz="4000" dirty="0" smtClean="0">
                <a:solidFill>
                  <a:srgbClr val="000090"/>
                </a:solidFill>
              </a:rPr>
              <a:t>Learning from the Work – Part 1</a:t>
            </a:r>
            <a:endParaRPr lang="en-US" sz="4000" dirty="0">
              <a:solidFill>
                <a:srgbClr val="000090"/>
              </a:solidFill>
            </a:endParaRPr>
          </a:p>
        </p:txBody>
      </p:sp>
      <p:pic>
        <p:nvPicPr>
          <p:cNvPr id="7" name="Picture 3" descr="D:\v_99designs\031313 STC powerpoint\graphics\bottom-3.png"/>
          <p:cNvPicPr>
            <a:picLocks noChangeAspect="1" noChangeArrowheads="1"/>
          </p:cNvPicPr>
          <p:nvPr/>
        </p:nvPicPr>
        <p:blipFill>
          <a:blip r:embed="rId2"/>
          <a:srcRect/>
          <a:stretch>
            <a:fillRect/>
          </a:stretch>
        </p:blipFill>
        <p:spPr bwMode="auto">
          <a:xfrm>
            <a:off x="0" y="5866805"/>
            <a:ext cx="9144000" cy="991195"/>
          </a:xfrm>
          <a:prstGeom prst="rect">
            <a:avLst/>
          </a:prstGeom>
          <a:noFill/>
        </p:spPr>
      </p:pic>
      <p:pic>
        <p:nvPicPr>
          <p:cNvPr id="8" name="Content Placeholder 9" descr="Screen Shot 2013-06-02 at 8.10.57 AM.png"/>
          <p:cNvPicPr>
            <a:picLocks noChangeAspect="1"/>
          </p:cNvPicPr>
          <p:nvPr/>
        </p:nvPicPr>
        <p:blipFill>
          <a:blip r:embed="rId3">
            <a:extLst>
              <a:ext uri="{28A0092B-C50C-407E-A947-70E740481C1C}">
                <a14:useLocalDpi xmlns:a14="http://schemas.microsoft.com/office/drawing/2010/main" val="0"/>
              </a:ext>
            </a:extLst>
          </a:blip>
          <a:srcRect t="10787" b="10787"/>
          <a:stretch>
            <a:fillRect/>
          </a:stretch>
        </p:blipFill>
        <p:spPr>
          <a:xfrm>
            <a:off x="1030418" y="1958704"/>
            <a:ext cx="7234055" cy="3978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9" name="Straight Connector 8"/>
          <p:cNvCxnSpPr/>
          <p:nvPr/>
        </p:nvCxnSpPr>
        <p:spPr>
          <a:xfrm>
            <a:off x="203200" y="1392552"/>
            <a:ext cx="8754533"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3200" y="1544952"/>
            <a:ext cx="8754533"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689948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03200" y="1117381"/>
            <a:ext cx="8754533"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203200" y="1273307"/>
            <a:ext cx="8754533"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59833" y="408001"/>
            <a:ext cx="6906508" cy="707886"/>
          </a:xfrm>
          <a:prstGeom prst="rect">
            <a:avLst/>
          </a:prstGeom>
          <a:noFill/>
        </p:spPr>
        <p:txBody>
          <a:bodyPr wrap="none" rtlCol="0">
            <a:spAutoFit/>
          </a:bodyPr>
          <a:lstStyle/>
          <a:p>
            <a:r>
              <a:rPr lang="en-US" sz="4000" dirty="0" smtClean="0">
                <a:solidFill>
                  <a:srgbClr val="000090"/>
                </a:solidFill>
              </a:rPr>
              <a:t>Study Assignment for December</a:t>
            </a:r>
            <a:endParaRPr lang="en-US" sz="4000" dirty="0">
              <a:solidFill>
                <a:srgbClr val="000090"/>
              </a:solidFill>
            </a:endParaRPr>
          </a:p>
        </p:txBody>
      </p:sp>
      <p:sp>
        <p:nvSpPr>
          <p:cNvPr id="7" name="TextBox 6"/>
          <p:cNvSpPr txBox="1"/>
          <p:nvPr/>
        </p:nvSpPr>
        <p:spPr>
          <a:xfrm>
            <a:off x="110029" y="1111469"/>
            <a:ext cx="4672115" cy="4832093"/>
          </a:xfrm>
          <a:prstGeom prst="rect">
            <a:avLst/>
          </a:prstGeom>
          <a:noFill/>
        </p:spPr>
        <p:txBody>
          <a:bodyPr wrap="square" rtlCol="0">
            <a:spAutoFit/>
          </a:bodyPr>
          <a:lstStyle/>
          <a:p>
            <a:endParaRPr lang="en-US" sz="2800" dirty="0">
              <a:solidFill>
                <a:srgbClr val="000090"/>
              </a:solidFill>
            </a:endParaRPr>
          </a:p>
          <a:p>
            <a:r>
              <a:rPr lang="en-US" sz="2800" b="1" dirty="0" smtClean="0"/>
              <a:t>School Leadership Team</a:t>
            </a:r>
          </a:p>
          <a:p>
            <a:endParaRPr lang="en-US" sz="2800" dirty="0"/>
          </a:p>
          <a:p>
            <a:r>
              <a:rPr lang="en-US" sz="2800" dirty="0" smtClean="0"/>
              <a:t>Develop a 60 Day Plan to increase the instructional consistency and coherence for deep learning. </a:t>
            </a:r>
          </a:p>
          <a:p>
            <a:endParaRPr lang="en-US" sz="2800" dirty="0"/>
          </a:p>
          <a:p>
            <a:r>
              <a:rPr lang="en-US" sz="2800" dirty="0" smtClean="0"/>
              <a:t>Bring your plan and evidence of progress to our next session.</a:t>
            </a:r>
            <a:endParaRPr lang="en-US" sz="2800" dirty="0"/>
          </a:p>
        </p:txBody>
      </p:sp>
      <p:pic>
        <p:nvPicPr>
          <p:cNvPr id="2" name="Picture 1" descr="Strategy compass-08 at 2.26.19 PM.png"/>
          <p:cNvPicPr>
            <a:picLocks noChangeAspect="1"/>
          </p:cNvPicPr>
          <p:nvPr/>
        </p:nvPicPr>
        <p:blipFill rotWithShape="1">
          <a:blip r:embed="rId2">
            <a:extLst>
              <a:ext uri="{28A0092B-C50C-407E-A947-70E740481C1C}">
                <a14:useLocalDpi xmlns:a14="http://schemas.microsoft.com/office/drawing/2010/main" val="0"/>
              </a:ext>
            </a:extLst>
          </a:blip>
          <a:srcRect l="9857" r="8426"/>
          <a:stretch/>
        </p:blipFill>
        <p:spPr>
          <a:xfrm>
            <a:off x="4705744" y="2649715"/>
            <a:ext cx="4251989" cy="3601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08741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686" y="554038"/>
            <a:ext cx="6945785" cy="1143000"/>
          </a:xfrm>
        </p:spPr>
        <p:txBody>
          <a:bodyPr>
            <a:noAutofit/>
          </a:bodyPr>
          <a:lstStyle/>
          <a:p>
            <a:pPr algn="l"/>
            <a:r>
              <a:rPr lang="en-US" sz="3600" b="1" dirty="0" smtClean="0">
                <a:solidFill>
                  <a:srgbClr val="000090"/>
                </a:solidFill>
              </a:rPr>
              <a:t>Learning from the Work </a:t>
            </a:r>
            <a:r>
              <a:rPr lang="en-US" sz="3600" dirty="0" smtClean="0">
                <a:solidFill>
                  <a:srgbClr val="000090"/>
                </a:solidFill>
              </a:rPr>
              <a:t/>
            </a:r>
            <a:br>
              <a:rPr lang="en-US" sz="3600" dirty="0" smtClean="0">
                <a:solidFill>
                  <a:srgbClr val="000090"/>
                </a:solidFill>
              </a:rPr>
            </a:br>
            <a:r>
              <a:rPr lang="en-US" sz="3200" dirty="0" smtClean="0">
                <a:solidFill>
                  <a:srgbClr val="000090"/>
                </a:solidFill>
              </a:rPr>
              <a:t>60 Day Plan for Instructional  Consistency and Coherence</a:t>
            </a:r>
            <a:endParaRPr lang="en-US" sz="3200" dirty="0">
              <a:solidFill>
                <a:srgbClr val="000090"/>
              </a:solidFill>
            </a:endParaRPr>
          </a:p>
        </p:txBody>
      </p:sp>
      <p:sp>
        <p:nvSpPr>
          <p:cNvPr id="6" name="TextBox 5"/>
          <p:cNvSpPr txBox="1"/>
          <p:nvPr/>
        </p:nvSpPr>
        <p:spPr>
          <a:xfrm>
            <a:off x="4434676" y="1841243"/>
            <a:ext cx="4487590" cy="5016757"/>
          </a:xfrm>
          <a:prstGeom prst="rect">
            <a:avLst/>
          </a:prstGeom>
          <a:noFill/>
        </p:spPr>
        <p:txBody>
          <a:bodyPr wrap="square" rtlCol="0">
            <a:spAutoFit/>
          </a:bodyPr>
          <a:lstStyle/>
          <a:p>
            <a:pPr marL="514350" indent="-514350">
              <a:buFont typeface="+mj-lt"/>
              <a:buAutoNum type="arabicPeriod"/>
            </a:pPr>
            <a:r>
              <a:rPr lang="en-US" sz="3200" dirty="0" smtClean="0">
                <a:solidFill>
                  <a:srgbClr val="000090"/>
                </a:solidFill>
              </a:rPr>
              <a:t>Summarize the highlights of your plan and implementation using the advance organizer provided. </a:t>
            </a:r>
          </a:p>
          <a:p>
            <a:pPr marL="514350" indent="-514350">
              <a:buFont typeface="+mj-lt"/>
              <a:buAutoNum type="arabicPeriod"/>
            </a:pPr>
            <a:endParaRPr lang="en-US" sz="3200" dirty="0">
              <a:solidFill>
                <a:srgbClr val="000090"/>
              </a:solidFill>
            </a:endParaRPr>
          </a:p>
          <a:p>
            <a:pPr marL="514350" indent="-514350">
              <a:buFont typeface="+mj-lt"/>
              <a:buAutoNum type="arabicPeriod"/>
            </a:pPr>
            <a:r>
              <a:rPr lang="en-US" sz="3200" dirty="0" smtClean="0">
                <a:solidFill>
                  <a:srgbClr val="000090"/>
                </a:solidFill>
              </a:rPr>
              <a:t>Be prepared to share the plan and artifacts with your partner school</a:t>
            </a:r>
            <a:r>
              <a:rPr lang="en-US" sz="2800" dirty="0" smtClean="0">
                <a:solidFill>
                  <a:srgbClr val="000090"/>
                </a:solidFill>
              </a:rPr>
              <a:t>. </a:t>
            </a:r>
            <a:endParaRPr lang="en-US" sz="2800" dirty="0">
              <a:solidFill>
                <a:srgbClr val="000090"/>
              </a:solidFill>
            </a:endParaRPr>
          </a:p>
        </p:txBody>
      </p:sp>
      <p:pic>
        <p:nvPicPr>
          <p:cNvPr id="5" name="Picture 4" descr="logo_shape_recolou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2952" y="274638"/>
            <a:ext cx="1261667" cy="953259"/>
          </a:xfrm>
          <a:prstGeom prst="rect">
            <a:avLst/>
          </a:prstGeom>
        </p:spPr>
      </p:pic>
      <p:pic>
        <p:nvPicPr>
          <p:cNvPr id="3" name="Picture 2" descr="Screen Shot 2013-09-14 at 2.20.34 PM.png"/>
          <p:cNvPicPr>
            <a:picLocks noChangeAspect="1"/>
          </p:cNvPicPr>
          <p:nvPr/>
        </p:nvPicPr>
        <p:blipFill rotWithShape="1">
          <a:blip r:embed="rId3">
            <a:extLst>
              <a:ext uri="{28A0092B-C50C-407E-A947-70E740481C1C}">
                <a14:useLocalDpi xmlns:a14="http://schemas.microsoft.com/office/drawing/2010/main" val="0"/>
              </a:ext>
            </a:extLst>
          </a:blip>
          <a:srcRect l="3933" r="7829"/>
          <a:stretch/>
        </p:blipFill>
        <p:spPr>
          <a:xfrm>
            <a:off x="461770" y="2707811"/>
            <a:ext cx="3972906" cy="27959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807043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80530071"/>
              </p:ext>
            </p:extLst>
          </p:nvPr>
        </p:nvGraphicFramePr>
        <p:xfrm>
          <a:off x="307847" y="985518"/>
          <a:ext cx="8380088" cy="5484482"/>
        </p:xfrm>
        <a:graphic>
          <a:graphicData uri="http://schemas.openxmlformats.org/drawingml/2006/table">
            <a:tbl>
              <a:tblPr firstRow="1" bandRow="1">
                <a:tableStyleId>{5940675A-B579-460E-94D1-54222C63F5DA}</a:tableStyleId>
              </a:tblPr>
              <a:tblGrid>
                <a:gridCol w="1889448"/>
                <a:gridCol w="6490640"/>
              </a:tblGrid>
              <a:tr h="962836">
                <a:tc>
                  <a:txBody>
                    <a:bodyPr/>
                    <a:lstStyle/>
                    <a:p>
                      <a:r>
                        <a:rPr lang="en-US" b="1" dirty="0" smtClean="0">
                          <a:solidFill>
                            <a:srgbClr val="16498E"/>
                          </a:solidFill>
                        </a:rPr>
                        <a:t>Goals/Focus</a:t>
                      </a:r>
                      <a:endParaRPr lang="en-US" b="1" dirty="0">
                        <a:solidFill>
                          <a:srgbClr val="16498E"/>
                        </a:solidFill>
                      </a:endParaRPr>
                    </a:p>
                  </a:txBody>
                  <a:tcPr/>
                </a:tc>
                <a:tc>
                  <a:txBody>
                    <a:bodyPr/>
                    <a:lstStyle/>
                    <a:p>
                      <a:endParaRPr lang="en-US" dirty="0">
                        <a:solidFill>
                          <a:srgbClr val="16498E"/>
                        </a:solidFill>
                      </a:endParaRPr>
                    </a:p>
                  </a:txBody>
                  <a:tcPr/>
                </a:tc>
              </a:tr>
              <a:tr h="1758418">
                <a:tc>
                  <a:txBody>
                    <a:bodyPr/>
                    <a:lstStyle/>
                    <a:p>
                      <a:r>
                        <a:rPr lang="en-US" b="1" dirty="0" smtClean="0">
                          <a:solidFill>
                            <a:srgbClr val="16498E"/>
                          </a:solidFill>
                        </a:rPr>
                        <a:t>Actions</a:t>
                      </a:r>
                    </a:p>
                    <a:p>
                      <a:endParaRPr lang="en-US" b="1" dirty="0">
                        <a:solidFill>
                          <a:srgbClr val="16498E"/>
                        </a:solidFill>
                      </a:endParaRPr>
                    </a:p>
                  </a:txBody>
                  <a:tcPr/>
                </a:tc>
                <a:tc>
                  <a:txBody>
                    <a:bodyPr/>
                    <a:lstStyle/>
                    <a:p>
                      <a:endParaRPr lang="en-US" dirty="0">
                        <a:solidFill>
                          <a:srgbClr val="16498E"/>
                        </a:solidFill>
                      </a:endParaRPr>
                    </a:p>
                  </a:txBody>
                  <a:tcPr/>
                </a:tc>
              </a:tr>
              <a:tr h="1004810">
                <a:tc>
                  <a:txBody>
                    <a:bodyPr/>
                    <a:lstStyle/>
                    <a:p>
                      <a:r>
                        <a:rPr lang="en-US" b="1" dirty="0" smtClean="0">
                          <a:solidFill>
                            <a:srgbClr val="16498E"/>
                          </a:solidFill>
                        </a:rPr>
                        <a:t>Results</a:t>
                      </a:r>
                      <a:endParaRPr lang="en-US" b="1" dirty="0">
                        <a:solidFill>
                          <a:srgbClr val="16498E"/>
                        </a:solidFill>
                      </a:endParaRPr>
                    </a:p>
                  </a:txBody>
                  <a:tcPr/>
                </a:tc>
                <a:tc>
                  <a:txBody>
                    <a:bodyPr/>
                    <a:lstStyle/>
                    <a:p>
                      <a:endParaRPr lang="en-US" dirty="0">
                        <a:solidFill>
                          <a:srgbClr val="16498E"/>
                        </a:solidFill>
                      </a:endParaRPr>
                    </a:p>
                  </a:txBody>
                  <a:tcPr/>
                </a:tc>
              </a:tr>
              <a:tr h="1758418">
                <a:tc>
                  <a:txBody>
                    <a:bodyPr/>
                    <a:lstStyle/>
                    <a:p>
                      <a:r>
                        <a:rPr lang="en-US" b="1" dirty="0" smtClean="0">
                          <a:solidFill>
                            <a:srgbClr val="16498E"/>
                          </a:solidFill>
                        </a:rPr>
                        <a:t>Challenges</a:t>
                      </a:r>
                      <a:r>
                        <a:rPr lang="en-US" b="1" baseline="0" dirty="0" smtClean="0">
                          <a:solidFill>
                            <a:srgbClr val="16498E"/>
                          </a:solidFill>
                        </a:rPr>
                        <a:t> &amp; Insights</a:t>
                      </a:r>
                      <a:endParaRPr lang="en-US" b="1" dirty="0">
                        <a:solidFill>
                          <a:srgbClr val="16498E"/>
                        </a:solidFill>
                      </a:endParaRPr>
                    </a:p>
                  </a:txBody>
                  <a:tcPr/>
                </a:tc>
                <a:tc>
                  <a:txBody>
                    <a:bodyPr/>
                    <a:lstStyle/>
                    <a:p>
                      <a:endParaRPr lang="en-US" dirty="0">
                        <a:solidFill>
                          <a:srgbClr val="16498E"/>
                        </a:solidFill>
                      </a:endParaRPr>
                    </a:p>
                  </a:txBody>
                  <a:tcPr/>
                </a:tc>
              </a:tr>
            </a:tbl>
          </a:graphicData>
        </a:graphic>
      </p:graphicFrame>
      <p:sp>
        <p:nvSpPr>
          <p:cNvPr id="5" name="TextBox 4"/>
          <p:cNvSpPr txBox="1"/>
          <p:nvPr/>
        </p:nvSpPr>
        <p:spPr>
          <a:xfrm>
            <a:off x="202718" y="201558"/>
            <a:ext cx="8485216" cy="584776"/>
          </a:xfrm>
          <a:prstGeom prst="rect">
            <a:avLst/>
          </a:prstGeom>
          <a:noFill/>
        </p:spPr>
        <p:txBody>
          <a:bodyPr wrap="none" rtlCol="0">
            <a:spAutoFit/>
          </a:bodyPr>
          <a:lstStyle/>
          <a:p>
            <a:pPr algn="ctr"/>
            <a:r>
              <a:rPr lang="en-US" sz="3200" b="1" dirty="0" smtClean="0">
                <a:solidFill>
                  <a:srgbClr val="16498E"/>
                </a:solidFill>
              </a:rPr>
              <a:t>Instructional </a:t>
            </a:r>
            <a:r>
              <a:rPr lang="en-US" sz="3200" b="1" dirty="0">
                <a:solidFill>
                  <a:srgbClr val="16498E"/>
                </a:solidFill>
              </a:rPr>
              <a:t>C</a:t>
            </a:r>
            <a:r>
              <a:rPr lang="en-US" sz="3200" b="1" dirty="0" smtClean="0">
                <a:solidFill>
                  <a:srgbClr val="16498E"/>
                </a:solidFill>
              </a:rPr>
              <a:t>oherence Plan Advance Organizer</a:t>
            </a:r>
            <a:endParaRPr lang="en-US" sz="3200" b="1" dirty="0">
              <a:solidFill>
                <a:srgbClr val="16498E"/>
              </a:solidFill>
            </a:endParaRPr>
          </a:p>
        </p:txBody>
      </p:sp>
    </p:spTree>
    <p:extLst>
      <p:ext uri="{BB962C8B-B14F-4D97-AF65-F5344CB8AC3E}">
        <p14:creationId xmlns:p14="http://schemas.microsoft.com/office/powerpoint/2010/main" val="277143910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171" y="0"/>
            <a:ext cx="8383523" cy="1143000"/>
          </a:xfrm>
        </p:spPr>
        <p:txBody>
          <a:bodyPr/>
          <a:lstStyle/>
          <a:p>
            <a:pPr algn="l"/>
            <a:r>
              <a:rPr lang="en-US" dirty="0" smtClean="0">
                <a:solidFill>
                  <a:srgbClr val="000090"/>
                </a:solidFill>
              </a:rPr>
              <a:t> </a:t>
            </a:r>
            <a:r>
              <a:rPr lang="en-US" dirty="0" smtClean="0">
                <a:solidFill>
                  <a:srgbClr val="0D2BBE"/>
                </a:solidFill>
              </a:rPr>
              <a:t>Sharing Protocol</a:t>
            </a:r>
            <a:endParaRPr lang="en-US" dirty="0">
              <a:solidFill>
                <a:srgbClr val="0D2BBE"/>
              </a:solidFill>
            </a:endParaRPr>
          </a:p>
        </p:txBody>
      </p:sp>
      <p:sp>
        <p:nvSpPr>
          <p:cNvPr id="3" name="Content Placeholder 2"/>
          <p:cNvSpPr>
            <a:spLocks noGrp="1"/>
          </p:cNvSpPr>
          <p:nvPr>
            <p:ph idx="1"/>
          </p:nvPr>
        </p:nvSpPr>
        <p:spPr>
          <a:xfrm>
            <a:off x="162171" y="1143000"/>
            <a:ext cx="6945784" cy="6383865"/>
          </a:xfrm>
        </p:spPr>
        <p:txBody>
          <a:bodyPr>
            <a:noAutofit/>
          </a:bodyPr>
          <a:lstStyle/>
          <a:p>
            <a:pPr marL="0" indent="0">
              <a:buNone/>
            </a:pPr>
            <a:endParaRPr lang="en-US" sz="2400" dirty="0" smtClean="0"/>
          </a:p>
          <a:p>
            <a:pPr marL="0" indent="0">
              <a:buNone/>
            </a:pPr>
            <a:r>
              <a:rPr lang="en-US" sz="2800" dirty="0" smtClean="0">
                <a:solidFill>
                  <a:srgbClr val="000090"/>
                </a:solidFill>
              </a:rPr>
              <a:t>Partner Schools post chart summaries side by side.</a:t>
            </a:r>
          </a:p>
          <a:p>
            <a:pPr marL="0" indent="0">
              <a:buNone/>
            </a:pPr>
            <a:r>
              <a:rPr lang="en-US" sz="2800" b="1" dirty="0" smtClean="0">
                <a:solidFill>
                  <a:srgbClr val="000090"/>
                </a:solidFill>
              </a:rPr>
              <a:t>School A  </a:t>
            </a:r>
          </a:p>
          <a:p>
            <a:pPr marL="0" indent="0">
              <a:buNone/>
            </a:pPr>
            <a:r>
              <a:rPr lang="en-US" sz="2800" dirty="0" smtClean="0">
                <a:solidFill>
                  <a:srgbClr val="000090"/>
                </a:solidFill>
              </a:rPr>
              <a:t>Share the summary and artifacts 5 min  </a:t>
            </a:r>
          </a:p>
          <a:p>
            <a:pPr marL="0" indent="0">
              <a:buNone/>
            </a:pPr>
            <a:r>
              <a:rPr lang="en-US" sz="2800" dirty="0" smtClean="0">
                <a:solidFill>
                  <a:srgbClr val="000090"/>
                </a:solidFill>
              </a:rPr>
              <a:t>Questions and discussion              5 min </a:t>
            </a:r>
          </a:p>
          <a:p>
            <a:pPr marL="0" indent="0">
              <a:buNone/>
            </a:pPr>
            <a:endParaRPr lang="en-US" sz="2800" dirty="0" smtClean="0">
              <a:solidFill>
                <a:srgbClr val="000090"/>
              </a:solidFill>
            </a:endParaRPr>
          </a:p>
          <a:p>
            <a:pPr marL="0" indent="0">
              <a:buNone/>
            </a:pPr>
            <a:r>
              <a:rPr lang="en-US" sz="2800" b="1" dirty="0" smtClean="0">
                <a:solidFill>
                  <a:srgbClr val="000090"/>
                </a:solidFill>
              </a:rPr>
              <a:t>School B</a:t>
            </a:r>
          </a:p>
          <a:p>
            <a:pPr marL="0" indent="0">
              <a:buNone/>
            </a:pPr>
            <a:r>
              <a:rPr lang="en-US" sz="2800" dirty="0" smtClean="0">
                <a:solidFill>
                  <a:srgbClr val="000090"/>
                </a:solidFill>
              </a:rPr>
              <a:t>Share the summary and artifacts  5 min </a:t>
            </a:r>
          </a:p>
          <a:p>
            <a:pPr marL="0" indent="0">
              <a:buNone/>
            </a:pPr>
            <a:r>
              <a:rPr lang="en-US" sz="2800" dirty="0" smtClean="0">
                <a:solidFill>
                  <a:srgbClr val="000090"/>
                </a:solidFill>
              </a:rPr>
              <a:t>Questions and discussion               5 min</a:t>
            </a:r>
          </a:p>
          <a:p>
            <a:pPr marL="0" indent="0">
              <a:buNone/>
            </a:pPr>
            <a:endParaRPr lang="en-US" sz="2400" dirty="0">
              <a:solidFill>
                <a:srgbClr val="000090"/>
              </a:solidFill>
            </a:endParaRPr>
          </a:p>
        </p:txBody>
      </p:sp>
      <p:pic>
        <p:nvPicPr>
          <p:cNvPr id="4" name="Picture 3" descr="gotothe wall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494" y="3163635"/>
            <a:ext cx="2451506" cy="2632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Straight Connector 4"/>
          <p:cNvCxnSpPr/>
          <p:nvPr/>
        </p:nvCxnSpPr>
        <p:spPr>
          <a:xfrm>
            <a:off x="162171" y="990600"/>
            <a:ext cx="8229600" cy="1588"/>
          </a:xfrm>
          <a:prstGeom prst="line">
            <a:avLst/>
          </a:prstGeom>
          <a:ln>
            <a:solidFill>
              <a:srgbClr val="000090"/>
            </a:solidFill>
          </a:ln>
        </p:spPr>
        <p:style>
          <a:lnRef idx="3">
            <a:schemeClr val="accent1"/>
          </a:lnRef>
          <a:fillRef idx="0">
            <a:schemeClr val="accent1"/>
          </a:fillRef>
          <a:effectRef idx="2">
            <a:schemeClr val="accent1"/>
          </a:effectRef>
          <a:fontRef idx="minor">
            <a:schemeClr val="tx1"/>
          </a:fontRef>
        </p:style>
      </p:cxnSp>
      <p:cxnSp>
        <p:nvCxnSpPr>
          <p:cNvPr id="6" name="Straight Connector 5"/>
          <p:cNvCxnSpPr/>
          <p:nvPr/>
        </p:nvCxnSpPr>
        <p:spPr>
          <a:xfrm>
            <a:off x="314571" y="1143000"/>
            <a:ext cx="8229600" cy="1588"/>
          </a:xfrm>
          <a:prstGeom prst="line">
            <a:avLst/>
          </a:prstGeom>
          <a:ln>
            <a:solidFill>
              <a:srgbClr val="A0EC2E"/>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0549259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49798058"/>
              </p:ext>
            </p:extLst>
          </p:nvPr>
        </p:nvGraphicFramePr>
        <p:xfrm>
          <a:off x="685359" y="985518"/>
          <a:ext cx="8002574" cy="5317640"/>
        </p:xfrm>
        <a:graphic>
          <a:graphicData uri="http://schemas.openxmlformats.org/drawingml/2006/table">
            <a:tbl>
              <a:tblPr firstRow="1" bandRow="1">
                <a:tableStyleId>{5940675A-B579-460E-94D1-54222C63F5DA}</a:tableStyleId>
              </a:tblPr>
              <a:tblGrid>
                <a:gridCol w="1330403"/>
                <a:gridCol w="3245377"/>
                <a:gridCol w="3426794"/>
              </a:tblGrid>
              <a:tr h="566476">
                <a:tc>
                  <a:txBody>
                    <a:bodyPr/>
                    <a:lstStyle/>
                    <a:p>
                      <a:endParaRPr lang="en-US" b="1" dirty="0">
                        <a:solidFill>
                          <a:srgbClr val="16498E"/>
                        </a:solidFill>
                      </a:endParaRPr>
                    </a:p>
                  </a:txBody>
                  <a:tcPr/>
                </a:tc>
                <a:tc>
                  <a:txBody>
                    <a:bodyPr/>
                    <a:lstStyle/>
                    <a:p>
                      <a:r>
                        <a:rPr lang="en-US" b="1" dirty="0" smtClean="0">
                          <a:solidFill>
                            <a:srgbClr val="16498E"/>
                          </a:solidFill>
                        </a:rPr>
                        <a:t>School A </a:t>
                      </a:r>
                      <a:endParaRPr lang="en-US" b="1" dirty="0">
                        <a:solidFill>
                          <a:srgbClr val="16498E"/>
                        </a:solidFill>
                      </a:endParaRPr>
                    </a:p>
                  </a:txBody>
                  <a:tcPr/>
                </a:tc>
                <a:tc>
                  <a:txBody>
                    <a:bodyPr/>
                    <a:lstStyle/>
                    <a:p>
                      <a:r>
                        <a:rPr lang="en-US" b="1" dirty="0" smtClean="0">
                          <a:solidFill>
                            <a:srgbClr val="16498E"/>
                          </a:solidFill>
                        </a:rPr>
                        <a:t>School</a:t>
                      </a:r>
                      <a:r>
                        <a:rPr lang="en-US" b="1" baseline="0" dirty="0" smtClean="0">
                          <a:solidFill>
                            <a:srgbClr val="16498E"/>
                          </a:solidFill>
                        </a:rPr>
                        <a:t> B</a:t>
                      </a:r>
                      <a:endParaRPr lang="en-US" b="1" dirty="0">
                        <a:solidFill>
                          <a:srgbClr val="16498E"/>
                        </a:solidFill>
                      </a:endParaRPr>
                    </a:p>
                  </a:txBody>
                  <a:tcPr/>
                </a:tc>
              </a:tr>
              <a:tr h="834097">
                <a:tc>
                  <a:txBody>
                    <a:bodyPr/>
                    <a:lstStyle/>
                    <a:p>
                      <a:r>
                        <a:rPr lang="en-US" b="1" dirty="0" smtClean="0">
                          <a:solidFill>
                            <a:srgbClr val="16498E"/>
                          </a:solidFill>
                        </a:rPr>
                        <a:t>Goals/Focus</a:t>
                      </a:r>
                      <a:endParaRPr lang="en-US" b="1" dirty="0">
                        <a:solidFill>
                          <a:srgbClr val="16498E"/>
                        </a:solidFill>
                      </a:endParaRPr>
                    </a:p>
                  </a:txBody>
                  <a:tcPr/>
                </a:tc>
                <a:tc>
                  <a:txBody>
                    <a:bodyPr/>
                    <a:lstStyle/>
                    <a:p>
                      <a:endParaRPr lang="en-US" b="1" dirty="0">
                        <a:solidFill>
                          <a:srgbClr val="16498E"/>
                        </a:solidFill>
                      </a:endParaRPr>
                    </a:p>
                  </a:txBody>
                  <a:tcPr/>
                </a:tc>
                <a:tc>
                  <a:txBody>
                    <a:bodyPr/>
                    <a:lstStyle/>
                    <a:p>
                      <a:endParaRPr lang="en-US" b="1" dirty="0">
                        <a:solidFill>
                          <a:srgbClr val="16498E"/>
                        </a:solidFill>
                      </a:endParaRPr>
                    </a:p>
                  </a:txBody>
                  <a:tcPr/>
                </a:tc>
              </a:tr>
              <a:tr h="1523304">
                <a:tc>
                  <a:txBody>
                    <a:bodyPr/>
                    <a:lstStyle/>
                    <a:p>
                      <a:r>
                        <a:rPr lang="en-US" b="1" dirty="0" smtClean="0">
                          <a:solidFill>
                            <a:srgbClr val="16498E"/>
                          </a:solidFill>
                        </a:rPr>
                        <a:t>Actions</a:t>
                      </a:r>
                    </a:p>
                    <a:p>
                      <a:endParaRPr lang="en-US" b="1" dirty="0">
                        <a:solidFill>
                          <a:srgbClr val="16498E"/>
                        </a:solidFill>
                      </a:endParaRPr>
                    </a:p>
                  </a:txBody>
                  <a:tcPr/>
                </a:tc>
                <a:tc>
                  <a:txBody>
                    <a:bodyPr/>
                    <a:lstStyle/>
                    <a:p>
                      <a:endParaRPr lang="en-US" b="1" dirty="0">
                        <a:solidFill>
                          <a:srgbClr val="16498E"/>
                        </a:solidFill>
                      </a:endParaRPr>
                    </a:p>
                  </a:txBody>
                  <a:tcPr/>
                </a:tc>
                <a:tc>
                  <a:txBody>
                    <a:bodyPr/>
                    <a:lstStyle/>
                    <a:p>
                      <a:endParaRPr lang="en-US" b="1" dirty="0">
                        <a:solidFill>
                          <a:srgbClr val="16498E"/>
                        </a:solidFill>
                      </a:endParaRPr>
                    </a:p>
                  </a:txBody>
                  <a:tcPr/>
                </a:tc>
              </a:tr>
              <a:tr h="870459">
                <a:tc>
                  <a:txBody>
                    <a:bodyPr/>
                    <a:lstStyle/>
                    <a:p>
                      <a:r>
                        <a:rPr lang="en-US" b="1" dirty="0" smtClean="0">
                          <a:solidFill>
                            <a:srgbClr val="16498E"/>
                          </a:solidFill>
                        </a:rPr>
                        <a:t>Results</a:t>
                      </a:r>
                      <a:endParaRPr lang="en-US" b="1" dirty="0">
                        <a:solidFill>
                          <a:srgbClr val="16498E"/>
                        </a:solidFill>
                      </a:endParaRPr>
                    </a:p>
                  </a:txBody>
                  <a:tcPr/>
                </a:tc>
                <a:tc>
                  <a:txBody>
                    <a:bodyPr/>
                    <a:lstStyle/>
                    <a:p>
                      <a:endParaRPr lang="en-US" b="1" dirty="0">
                        <a:solidFill>
                          <a:srgbClr val="16498E"/>
                        </a:solidFill>
                      </a:endParaRPr>
                    </a:p>
                  </a:txBody>
                  <a:tcPr/>
                </a:tc>
                <a:tc>
                  <a:txBody>
                    <a:bodyPr/>
                    <a:lstStyle/>
                    <a:p>
                      <a:endParaRPr lang="en-US" b="1" dirty="0">
                        <a:solidFill>
                          <a:srgbClr val="16498E"/>
                        </a:solidFill>
                      </a:endParaRPr>
                    </a:p>
                  </a:txBody>
                  <a:tcPr/>
                </a:tc>
              </a:tr>
              <a:tr h="1523304">
                <a:tc>
                  <a:txBody>
                    <a:bodyPr/>
                    <a:lstStyle/>
                    <a:p>
                      <a:r>
                        <a:rPr lang="en-US" b="1" dirty="0" smtClean="0">
                          <a:solidFill>
                            <a:srgbClr val="16498E"/>
                          </a:solidFill>
                        </a:rPr>
                        <a:t>Challenges</a:t>
                      </a:r>
                      <a:r>
                        <a:rPr lang="en-US" b="1" baseline="0" dirty="0" smtClean="0">
                          <a:solidFill>
                            <a:srgbClr val="16498E"/>
                          </a:solidFill>
                        </a:rPr>
                        <a:t> &amp; Insights</a:t>
                      </a:r>
                      <a:endParaRPr lang="en-US" b="1" dirty="0">
                        <a:solidFill>
                          <a:srgbClr val="16498E"/>
                        </a:solidFill>
                      </a:endParaRPr>
                    </a:p>
                  </a:txBody>
                  <a:tcPr/>
                </a:tc>
                <a:tc>
                  <a:txBody>
                    <a:bodyPr/>
                    <a:lstStyle/>
                    <a:p>
                      <a:endParaRPr lang="en-US" b="1" dirty="0">
                        <a:solidFill>
                          <a:srgbClr val="16498E"/>
                        </a:solidFill>
                      </a:endParaRPr>
                    </a:p>
                  </a:txBody>
                  <a:tcPr/>
                </a:tc>
                <a:tc>
                  <a:txBody>
                    <a:bodyPr/>
                    <a:lstStyle/>
                    <a:p>
                      <a:endParaRPr lang="en-US" b="1" dirty="0">
                        <a:solidFill>
                          <a:srgbClr val="16498E"/>
                        </a:solidFill>
                      </a:endParaRPr>
                    </a:p>
                  </a:txBody>
                  <a:tcPr/>
                </a:tc>
              </a:tr>
            </a:tbl>
          </a:graphicData>
        </a:graphic>
      </p:graphicFrame>
      <p:sp>
        <p:nvSpPr>
          <p:cNvPr id="5" name="TextBox 4"/>
          <p:cNvSpPr txBox="1"/>
          <p:nvPr/>
        </p:nvSpPr>
        <p:spPr>
          <a:xfrm>
            <a:off x="685359" y="201558"/>
            <a:ext cx="7242874" cy="584776"/>
          </a:xfrm>
          <a:prstGeom prst="rect">
            <a:avLst/>
          </a:prstGeom>
          <a:noFill/>
        </p:spPr>
        <p:txBody>
          <a:bodyPr wrap="square" rtlCol="0">
            <a:spAutoFit/>
          </a:bodyPr>
          <a:lstStyle/>
          <a:p>
            <a:r>
              <a:rPr lang="en-US" sz="3200" b="1" dirty="0" smtClean="0">
                <a:solidFill>
                  <a:srgbClr val="16498E"/>
                </a:solidFill>
              </a:rPr>
              <a:t>Great Ideas- Learning from the Work! </a:t>
            </a:r>
            <a:endParaRPr lang="en-US" sz="3200" b="1" dirty="0">
              <a:solidFill>
                <a:srgbClr val="16498E"/>
              </a:solidFill>
            </a:endParaRPr>
          </a:p>
        </p:txBody>
      </p:sp>
    </p:spTree>
    <p:extLst>
      <p:ext uri="{BB962C8B-B14F-4D97-AF65-F5344CB8AC3E}">
        <p14:creationId xmlns:p14="http://schemas.microsoft.com/office/powerpoint/2010/main" val="14952588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672261600"/>
              </p:ext>
            </p:extLst>
          </p:nvPr>
        </p:nvGraphicFramePr>
        <p:xfrm>
          <a:off x="-3027216" y="-22684"/>
          <a:ext cx="11436175" cy="6624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4860933" y="2495736"/>
            <a:ext cx="4473812" cy="1754327"/>
          </a:xfrm>
          <a:prstGeom prst="rect">
            <a:avLst/>
          </a:prstGeom>
          <a:noFill/>
        </p:spPr>
        <p:txBody>
          <a:bodyPr wrap="square" rtlCol="0">
            <a:spAutoFit/>
          </a:bodyPr>
          <a:lstStyle/>
          <a:p>
            <a:r>
              <a:rPr lang="en-US" sz="3600" dirty="0" smtClean="0">
                <a:solidFill>
                  <a:srgbClr val="000090"/>
                </a:solidFill>
              </a:rPr>
              <a:t>Instructional Coherence and Consistency</a:t>
            </a:r>
          </a:p>
        </p:txBody>
      </p:sp>
      <p:sp>
        <p:nvSpPr>
          <p:cNvPr id="4" name="TextBox 3"/>
          <p:cNvSpPr txBox="1"/>
          <p:nvPr/>
        </p:nvSpPr>
        <p:spPr>
          <a:xfrm flipH="1">
            <a:off x="6671319" y="3372900"/>
            <a:ext cx="178856" cy="369332"/>
          </a:xfrm>
          <a:prstGeom prst="rect">
            <a:avLst/>
          </a:prstGeom>
          <a:noFill/>
        </p:spPr>
        <p:txBody>
          <a:bodyPr wrap="square" rtlCol="0">
            <a:spAutoFit/>
          </a:bodyPr>
          <a:lstStyle/>
          <a:p>
            <a:pPr algn="ctr"/>
            <a:r>
              <a:rPr lang="en-US" dirty="0" smtClean="0"/>
              <a:t>monitor it</a:t>
            </a:r>
            <a:endParaRPr lang="en-US" dirty="0"/>
          </a:p>
        </p:txBody>
      </p:sp>
    </p:spTree>
    <p:extLst>
      <p:ext uri="{BB962C8B-B14F-4D97-AF65-F5344CB8AC3E}">
        <p14:creationId xmlns:p14="http://schemas.microsoft.com/office/powerpoint/2010/main" val="421462383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209"/>
            <a:ext cx="8229600" cy="1143000"/>
          </a:xfrm>
        </p:spPr>
        <p:txBody>
          <a:bodyPr>
            <a:normAutofit fontScale="90000"/>
          </a:bodyPr>
          <a:lstStyle/>
          <a:p>
            <a:pPr algn="l"/>
            <a:r>
              <a:rPr lang="en-US" dirty="0" smtClean="0">
                <a:solidFill>
                  <a:srgbClr val="000090"/>
                </a:solidFill>
              </a:rPr>
              <a:t>Change Leadership for        Instructional Coherence</a:t>
            </a:r>
            <a:endParaRPr lang="en-US" dirty="0">
              <a:solidFill>
                <a:srgbClr val="000090"/>
              </a:solidFill>
            </a:endParaRPr>
          </a:p>
        </p:txBody>
      </p:sp>
      <p:sp>
        <p:nvSpPr>
          <p:cNvPr id="3" name="Content Placeholder 2"/>
          <p:cNvSpPr>
            <a:spLocks noGrp="1"/>
          </p:cNvSpPr>
          <p:nvPr>
            <p:ph idx="1"/>
          </p:nvPr>
        </p:nvSpPr>
        <p:spPr/>
        <p:txBody>
          <a:bodyPr/>
          <a:lstStyle/>
          <a:p>
            <a:pPr marL="0" indent="0">
              <a:lnSpc>
                <a:spcPct val="130000"/>
              </a:lnSpc>
              <a:buNone/>
            </a:pPr>
            <a:r>
              <a:rPr lang="en-US" i="0" baseline="0" dirty="0" smtClean="0"/>
              <a:t>“…make the </a:t>
            </a:r>
            <a:r>
              <a:rPr lang="en-US" i="0" baseline="0" dirty="0" smtClean="0">
                <a:solidFill>
                  <a:srgbClr val="000090"/>
                </a:solidFill>
              </a:rPr>
              <a:t>instruction-assessment nexus </a:t>
            </a:r>
            <a:r>
              <a:rPr lang="en-US" i="0" baseline="0" dirty="0" smtClean="0"/>
              <a:t>the core driver, and back up this with a system that </a:t>
            </a:r>
            <a:r>
              <a:rPr lang="en-US" i="0" baseline="0" dirty="0" smtClean="0">
                <a:solidFill>
                  <a:srgbClr val="000090"/>
                </a:solidFill>
              </a:rPr>
              <a:t>mobilizes the masses </a:t>
            </a:r>
            <a:r>
              <a:rPr lang="en-US" i="0" baseline="0" dirty="0" smtClean="0"/>
              <a:t>to make the moral imperative a reality. </a:t>
            </a:r>
            <a:r>
              <a:rPr lang="en-US" i="0" baseline="0" dirty="0" smtClean="0">
                <a:solidFill>
                  <a:srgbClr val="000090"/>
                </a:solidFill>
              </a:rPr>
              <a:t>Change the very culture of the teaching profession</a:t>
            </a:r>
            <a:r>
              <a:rPr lang="en-US" i="0" baseline="0" dirty="0" smtClean="0"/>
              <a:t>. …It is time to embrace and relentlessly commit to the right drivers.”</a:t>
            </a:r>
          </a:p>
          <a:p>
            <a:pPr marL="0" indent="0">
              <a:buNone/>
            </a:pPr>
            <a:r>
              <a:rPr lang="en-US" dirty="0" smtClean="0"/>
              <a:t>                                                      Michael Fullan</a:t>
            </a:r>
            <a:endParaRPr lang="en-US" dirty="0"/>
          </a:p>
        </p:txBody>
      </p:sp>
      <p:cxnSp>
        <p:nvCxnSpPr>
          <p:cNvPr id="4" name="Straight Connector 3"/>
          <p:cNvCxnSpPr/>
          <p:nvPr/>
        </p:nvCxnSpPr>
        <p:spPr>
          <a:xfrm>
            <a:off x="203200" y="1392552"/>
            <a:ext cx="8754533"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203200" y="1544952"/>
            <a:ext cx="8754533"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pic>
        <p:nvPicPr>
          <p:cNvPr id="6" name="Picture 3" descr="D:\v_99designs\031313 STC powerpoint\graphics\bottom-3.png"/>
          <p:cNvPicPr>
            <a:picLocks noChangeAspect="1" noChangeArrowheads="1"/>
          </p:cNvPicPr>
          <p:nvPr/>
        </p:nvPicPr>
        <p:blipFill>
          <a:blip r:embed="rId2"/>
          <a:srcRect/>
          <a:stretch>
            <a:fillRect/>
          </a:stretch>
        </p:blipFill>
        <p:spPr bwMode="auto">
          <a:xfrm>
            <a:off x="40970" y="5866805"/>
            <a:ext cx="9144000" cy="991195"/>
          </a:xfrm>
          <a:prstGeom prst="rect">
            <a:avLst/>
          </a:prstGeom>
          <a:noFill/>
        </p:spPr>
      </p:pic>
      <p:pic>
        <p:nvPicPr>
          <p:cNvPr id="7" name="Picture 6" descr="logo_shape_recolou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2952" y="274638"/>
            <a:ext cx="1261667" cy="953259"/>
          </a:xfrm>
          <a:prstGeom prst="rect">
            <a:avLst/>
          </a:prstGeom>
        </p:spPr>
      </p:pic>
    </p:spTree>
    <p:extLst>
      <p:ext uri="{BB962C8B-B14F-4D97-AF65-F5344CB8AC3E}">
        <p14:creationId xmlns:p14="http://schemas.microsoft.com/office/powerpoint/2010/main" val="315849129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26471" y="1068309"/>
            <a:ext cx="8349607" cy="1588"/>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326471" y="1277568"/>
            <a:ext cx="8349607" cy="1588"/>
          </a:xfrm>
          <a:prstGeom prst="line">
            <a:avLst/>
          </a:prstGeom>
          <a:ln>
            <a:solidFill>
              <a:srgbClr val="3BAA3D"/>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26471" y="339881"/>
            <a:ext cx="7775486" cy="584776"/>
          </a:xfrm>
          <a:prstGeom prst="rect">
            <a:avLst/>
          </a:prstGeom>
          <a:noFill/>
        </p:spPr>
        <p:txBody>
          <a:bodyPr wrap="none" rtlCol="0">
            <a:spAutoFit/>
          </a:bodyPr>
          <a:lstStyle/>
          <a:p>
            <a:r>
              <a:rPr lang="en-US" sz="3200" b="1" dirty="0" smtClean="0">
                <a:solidFill>
                  <a:srgbClr val="000090"/>
                </a:solidFill>
              </a:rPr>
              <a:t>Case Study: Park Manor Senior Public School </a:t>
            </a:r>
            <a:endParaRPr lang="en-US" sz="3200" b="1" dirty="0">
              <a:solidFill>
                <a:srgbClr val="000090"/>
              </a:solidFill>
            </a:endParaRPr>
          </a:p>
        </p:txBody>
      </p:sp>
      <p:sp>
        <p:nvSpPr>
          <p:cNvPr id="7" name="TextBox 6"/>
          <p:cNvSpPr txBox="1"/>
          <p:nvPr/>
        </p:nvSpPr>
        <p:spPr>
          <a:xfrm>
            <a:off x="482911" y="1905238"/>
            <a:ext cx="8477761" cy="4524315"/>
          </a:xfrm>
          <a:prstGeom prst="rect">
            <a:avLst/>
          </a:prstGeom>
          <a:noFill/>
        </p:spPr>
        <p:txBody>
          <a:bodyPr wrap="square" rtlCol="0">
            <a:spAutoFit/>
          </a:bodyPr>
          <a:lstStyle/>
          <a:p>
            <a:pPr marL="457200" indent="-457200">
              <a:buAutoNum type="arabicPeriod"/>
            </a:pPr>
            <a:r>
              <a:rPr lang="en-US" sz="2400" dirty="0" smtClean="0"/>
              <a:t>Pair up with someone from another school.  Agree on a place you will stop reading half way through the case.  Each person reads independently. </a:t>
            </a:r>
          </a:p>
          <a:p>
            <a:endParaRPr lang="en-US" sz="2400" dirty="0" smtClean="0"/>
          </a:p>
          <a:p>
            <a:pPr marL="457200" indent="-457200">
              <a:buAutoNum type="arabicPeriod" startAt="2"/>
            </a:pPr>
            <a:r>
              <a:rPr lang="en-US" sz="2400" dirty="0" smtClean="0"/>
              <a:t>Stop midpoint to reflect and discuss:</a:t>
            </a:r>
          </a:p>
          <a:p>
            <a:endParaRPr lang="en-US" sz="2400" dirty="0" smtClean="0"/>
          </a:p>
          <a:p>
            <a:pPr marL="800100" lvl="1" indent="-342900">
              <a:buFont typeface="Arial"/>
              <a:buChar char="•"/>
            </a:pPr>
            <a:r>
              <a:rPr lang="en-US" sz="2400" dirty="0" smtClean="0">
                <a:solidFill>
                  <a:srgbClr val="000090"/>
                </a:solidFill>
              </a:rPr>
              <a:t>How did this school shift its practices?</a:t>
            </a:r>
          </a:p>
          <a:p>
            <a:pPr marL="800100" lvl="1" indent="-342900">
              <a:buFont typeface="Arial"/>
              <a:buChar char="•"/>
            </a:pPr>
            <a:r>
              <a:rPr lang="en-US" sz="2400" dirty="0" smtClean="0">
                <a:solidFill>
                  <a:srgbClr val="000090"/>
                </a:solidFill>
              </a:rPr>
              <a:t>What role did the Principal play?</a:t>
            </a:r>
          </a:p>
          <a:p>
            <a:pPr marL="800100" lvl="1" indent="-342900">
              <a:buFont typeface="Arial"/>
              <a:buChar char="•"/>
            </a:pPr>
            <a:endParaRPr lang="en-US" sz="2400" dirty="0"/>
          </a:p>
          <a:p>
            <a:pPr marL="457200" indent="-457200">
              <a:buAutoNum type="arabicPeriod" startAt="3"/>
            </a:pPr>
            <a:r>
              <a:rPr lang="en-US" sz="2400" dirty="0" smtClean="0"/>
              <a:t>Read to the end then have a discussion:</a:t>
            </a:r>
          </a:p>
          <a:p>
            <a:endParaRPr lang="en-US" sz="2400" dirty="0" smtClean="0"/>
          </a:p>
          <a:p>
            <a:pPr marL="800100" lvl="1" indent="-342900">
              <a:buFont typeface="Arial"/>
              <a:buChar char="•"/>
            </a:pPr>
            <a:r>
              <a:rPr lang="en-US" sz="2400" dirty="0" smtClean="0">
                <a:solidFill>
                  <a:srgbClr val="000090"/>
                </a:solidFill>
              </a:rPr>
              <a:t>Identify the key insights on creating instructional coherence.</a:t>
            </a:r>
            <a:r>
              <a:rPr lang="en-US" sz="2400" dirty="0" smtClean="0"/>
              <a:t> </a:t>
            </a:r>
            <a:endParaRPr lang="en-US" sz="2400" dirty="0"/>
          </a:p>
        </p:txBody>
      </p:sp>
      <p:sp>
        <p:nvSpPr>
          <p:cNvPr id="8" name="TextBox 7"/>
          <p:cNvSpPr txBox="1"/>
          <p:nvPr/>
        </p:nvSpPr>
        <p:spPr>
          <a:xfrm>
            <a:off x="326471" y="1349122"/>
            <a:ext cx="4120239" cy="584776"/>
          </a:xfrm>
          <a:prstGeom prst="rect">
            <a:avLst/>
          </a:prstGeom>
          <a:noFill/>
        </p:spPr>
        <p:txBody>
          <a:bodyPr wrap="none" rtlCol="0">
            <a:spAutoFit/>
          </a:bodyPr>
          <a:lstStyle/>
          <a:p>
            <a:r>
              <a:rPr lang="en-US" sz="3200" dirty="0" smtClean="0">
                <a:solidFill>
                  <a:srgbClr val="000090"/>
                </a:solidFill>
              </a:rPr>
              <a:t>Say </a:t>
            </a:r>
            <a:r>
              <a:rPr lang="en-US" sz="3200" dirty="0">
                <a:solidFill>
                  <a:srgbClr val="000090"/>
                </a:solidFill>
              </a:rPr>
              <a:t>S</a:t>
            </a:r>
            <a:r>
              <a:rPr lang="en-US" sz="3200" dirty="0" smtClean="0">
                <a:solidFill>
                  <a:srgbClr val="000090"/>
                </a:solidFill>
              </a:rPr>
              <a:t>omething Strategy</a:t>
            </a:r>
            <a:endParaRPr lang="en-US" sz="3200" dirty="0">
              <a:solidFill>
                <a:srgbClr val="000090"/>
              </a:solidFill>
            </a:endParaRPr>
          </a:p>
        </p:txBody>
      </p:sp>
      <p:pic>
        <p:nvPicPr>
          <p:cNvPr id="9" name="Picture 3" descr="D:\v_99designs\031313 STC powerpoint\graphics\bottom-3.png"/>
          <p:cNvPicPr>
            <a:picLocks noChangeAspect="1" noChangeArrowheads="1"/>
          </p:cNvPicPr>
          <p:nvPr/>
        </p:nvPicPr>
        <p:blipFill>
          <a:blip r:embed="rId2"/>
          <a:srcRect/>
          <a:stretch>
            <a:fillRect/>
          </a:stretch>
        </p:blipFill>
        <p:spPr bwMode="auto">
          <a:xfrm>
            <a:off x="0" y="5866805"/>
            <a:ext cx="9144000" cy="991195"/>
          </a:xfrm>
          <a:prstGeom prst="rect">
            <a:avLst/>
          </a:prstGeom>
          <a:noFill/>
        </p:spPr>
      </p:pic>
    </p:spTree>
    <p:extLst>
      <p:ext uri="{BB962C8B-B14F-4D97-AF65-F5344CB8AC3E}">
        <p14:creationId xmlns:p14="http://schemas.microsoft.com/office/powerpoint/2010/main" val="74846249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517" y="236147"/>
            <a:ext cx="8229600" cy="1143000"/>
          </a:xfrm>
        </p:spPr>
        <p:txBody>
          <a:bodyPr>
            <a:normAutofit/>
          </a:bodyPr>
          <a:lstStyle/>
          <a:p>
            <a:pPr algn="l"/>
            <a:r>
              <a:rPr lang="en-US" sz="3600" b="1" dirty="0" smtClean="0">
                <a:solidFill>
                  <a:srgbClr val="000090"/>
                </a:solidFill>
              </a:rPr>
              <a:t>Video Case: “The Journey to Awesome”</a:t>
            </a:r>
            <a:endParaRPr lang="en-US" sz="3600" b="1" dirty="0">
              <a:solidFill>
                <a:srgbClr val="000090"/>
              </a:solidFill>
            </a:endParaRPr>
          </a:p>
        </p:txBody>
      </p:sp>
      <p:cxnSp>
        <p:nvCxnSpPr>
          <p:cNvPr id="7" name="Straight Connector 6"/>
          <p:cNvCxnSpPr/>
          <p:nvPr/>
        </p:nvCxnSpPr>
        <p:spPr>
          <a:xfrm>
            <a:off x="436438" y="1153668"/>
            <a:ext cx="8260223" cy="58696"/>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36438" y="1558615"/>
            <a:ext cx="3915833" cy="5016757"/>
          </a:xfrm>
          <a:prstGeom prst="rect">
            <a:avLst/>
          </a:prstGeom>
          <a:noFill/>
        </p:spPr>
        <p:txBody>
          <a:bodyPr wrap="square" rtlCol="0">
            <a:spAutoFit/>
          </a:bodyPr>
          <a:lstStyle/>
          <a:p>
            <a:pPr marL="514350" indent="-514350">
              <a:buFont typeface="+mj-lt"/>
              <a:buAutoNum type="arabicPeriod"/>
            </a:pPr>
            <a:r>
              <a:rPr lang="en-US" sz="3200" dirty="0" smtClean="0">
                <a:solidFill>
                  <a:srgbClr val="16498E"/>
                </a:solidFill>
              </a:rPr>
              <a:t>How did this Principal engage others in change?</a:t>
            </a:r>
          </a:p>
          <a:p>
            <a:pPr marL="514350" indent="-514350">
              <a:buFont typeface="+mj-lt"/>
              <a:buAutoNum type="arabicPeriod"/>
            </a:pPr>
            <a:endParaRPr lang="en-US" sz="3200" dirty="0">
              <a:solidFill>
                <a:srgbClr val="16498E"/>
              </a:solidFill>
            </a:endParaRPr>
          </a:p>
          <a:p>
            <a:pPr marL="514350" indent="-514350">
              <a:buFont typeface="+mj-lt"/>
              <a:buAutoNum type="arabicPeriod"/>
            </a:pPr>
            <a:r>
              <a:rPr lang="en-US" sz="3200" dirty="0" smtClean="0">
                <a:solidFill>
                  <a:srgbClr val="16498E"/>
                </a:solidFill>
              </a:rPr>
              <a:t>How did he strategize over the three years ?</a:t>
            </a:r>
          </a:p>
          <a:p>
            <a:pPr marL="514350" indent="-514350">
              <a:buFont typeface="+mj-lt"/>
              <a:buAutoNum type="arabicPeriod"/>
            </a:pPr>
            <a:endParaRPr lang="en-US" sz="3200" dirty="0">
              <a:solidFill>
                <a:srgbClr val="16498E"/>
              </a:solidFill>
            </a:endParaRPr>
          </a:p>
          <a:p>
            <a:pPr marL="514350" indent="-514350">
              <a:buFont typeface="+mj-lt"/>
              <a:buAutoNum type="arabicPeriod"/>
            </a:pPr>
            <a:r>
              <a:rPr lang="en-US" sz="3200" dirty="0" smtClean="0">
                <a:solidFill>
                  <a:srgbClr val="16498E"/>
                </a:solidFill>
              </a:rPr>
              <a:t>How did he build capacity?</a:t>
            </a:r>
          </a:p>
        </p:txBody>
      </p:sp>
      <p:pic>
        <p:nvPicPr>
          <p:cNvPr id="4" name="Picture 3" descr="ALF F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069" y="2298700"/>
            <a:ext cx="4160628" cy="3200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6" name="Straight Connector 5"/>
          <p:cNvCxnSpPr/>
          <p:nvPr/>
        </p:nvCxnSpPr>
        <p:spPr>
          <a:xfrm>
            <a:off x="588838" y="1306068"/>
            <a:ext cx="8260223" cy="58696"/>
          </a:xfrm>
          <a:prstGeom prst="line">
            <a:avLst/>
          </a:prstGeom>
          <a:ln w="31750">
            <a:solidFill>
              <a:srgbClr val="A0EC2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993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PDColoured circle_cited.png"/>
          <p:cNvPicPr>
            <a:picLocks noChangeAspect="1"/>
          </p:cNvPicPr>
          <p:nvPr/>
        </p:nvPicPr>
        <p:blipFill>
          <a:blip r:embed="rId2"/>
          <a:stretch>
            <a:fillRect/>
          </a:stretch>
        </p:blipFill>
        <p:spPr>
          <a:xfrm>
            <a:off x="1544401" y="417600"/>
            <a:ext cx="6081877" cy="607090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park Manor Story Part 1</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9361640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517" y="236147"/>
            <a:ext cx="8229600" cy="1143000"/>
          </a:xfrm>
        </p:spPr>
        <p:txBody>
          <a:bodyPr>
            <a:normAutofit/>
          </a:bodyPr>
          <a:lstStyle/>
          <a:p>
            <a:pPr algn="l"/>
            <a:r>
              <a:rPr lang="en-US" sz="3600" dirty="0" smtClean="0">
                <a:solidFill>
                  <a:srgbClr val="000090"/>
                </a:solidFill>
              </a:rPr>
              <a:t>Video Case: “The Journey to Awesome”</a:t>
            </a:r>
            <a:endParaRPr lang="en-US" sz="3600" dirty="0">
              <a:solidFill>
                <a:srgbClr val="000090"/>
              </a:solidFill>
            </a:endParaRPr>
          </a:p>
        </p:txBody>
      </p:sp>
      <p:cxnSp>
        <p:nvCxnSpPr>
          <p:cNvPr id="7" name="Straight Connector 6"/>
          <p:cNvCxnSpPr/>
          <p:nvPr/>
        </p:nvCxnSpPr>
        <p:spPr>
          <a:xfrm>
            <a:off x="436438" y="1153668"/>
            <a:ext cx="8260223" cy="58696"/>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36438" y="1635590"/>
            <a:ext cx="3915833" cy="5016757"/>
          </a:xfrm>
          <a:prstGeom prst="rect">
            <a:avLst/>
          </a:prstGeom>
          <a:noFill/>
        </p:spPr>
        <p:txBody>
          <a:bodyPr wrap="square" rtlCol="0">
            <a:spAutoFit/>
          </a:bodyPr>
          <a:lstStyle/>
          <a:p>
            <a:pPr marL="514350" indent="-514350">
              <a:buFont typeface="+mj-lt"/>
              <a:buAutoNum type="arabicPeriod"/>
            </a:pPr>
            <a:r>
              <a:rPr lang="en-US" sz="3200" dirty="0" smtClean="0">
                <a:solidFill>
                  <a:srgbClr val="0D2BBE"/>
                </a:solidFill>
              </a:rPr>
              <a:t>How did this Principal engage others in change?</a:t>
            </a:r>
          </a:p>
          <a:p>
            <a:pPr marL="514350" indent="-514350">
              <a:buFont typeface="+mj-lt"/>
              <a:buAutoNum type="arabicPeriod"/>
            </a:pPr>
            <a:endParaRPr lang="en-US" sz="3200" dirty="0">
              <a:solidFill>
                <a:srgbClr val="0D2BBE"/>
              </a:solidFill>
            </a:endParaRPr>
          </a:p>
          <a:p>
            <a:pPr marL="514350" indent="-514350">
              <a:buFont typeface="+mj-lt"/>
              <a:buAutoNum type="arabicPeriod"/>
            </a:pPr>
            <a:r>
              <a:rPr lang="en-US" sz="3200" dirty="0" smtClean="0">
                <a:solidFill>
                  <a:srgbClr val="0D2BBE"/>
                </a:solidFill>
              </a:rPr>
              <a:t>How did he strategize over the three years ?</a:t>
            </a:r>
          </a:p>
          <a:p>
            <a:pPr marL="514350" indent="-514350">
              <a:buFont typeface="+mj-lt"/>
              <a:buAutoNum type="arabicPeriod"/>
            </a:pPr>
            <a:endParaRPr lang="en-US" sz="3200" dirty="0">
              <a:solidFill>
                <a:srgbClr val="0D2BBE"/>
              </a:solidFill>
            </a:endParaRPr>
          </a:p>
          <a:p>
            <a:pPr marL="514350" indent="-514350">
              <a:buFont typeface="+mj-lt"/>
              <a:buAutoNum type="arabicPeriod"/>
            </a:pPr>
            <a:r>
              <a:rPr lang="en-US" sz="3200" dirty="0" smtClean="0">
                <a:solidFill>
                  <a:srgbClr val="0D2BBE"/>
                </a:solidFill>
              </a:rPr>
              <a:t>How did he build capacity?</a:t>
            </a:r>
          </a:p>
        </p:txBody>
      </p:sp>
      <p:pic>
        <p:nvPicPr>
          <p:cNvPr id="6" name="Picture 5" descr="ALF F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069" y="2298700"/>
            <a:ext cx="4160628" cy="3200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8" name="Straight Connector 7"/>
          <p:cNvCxnSpPr/>
          <p:nvPr/>
        </p:nvCxnSpPr>
        <p:spPr>
          <a:xfrm>
            <a:off x="588838" y="1306068"/>
            <a:ext cx="8260223" cy="58696"/>
          </a:xfrm>
          <a:prstGeom prst="line">
            <a:avLst/>
          </a:prstGeom>
          <a:ln w="31750">
            <a:solidFill>
              <a:srgbClr val="A0EC2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66058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 Manor Story part 2</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70745783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F F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152400"/>
            <a:ext cx="8915632"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462948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v_99designs\031313 STC powerpoint\graphics\bottom-3.png"/>
          <p:cNvPicPr>
            <a:picLocks noChangeAspect="1" noChangeArrowheads="1"/>
          </p:cNvPicPr>
          <p:nvPr/>
        </p:nvPicPr>
        <p:blipFill>
          <a:blip r:embed="rId2"/>
          <a:srcRect/>
          <a:stretch>
            <a:fillRect/>
          </a:stretch>
        </p:blipFill>
        <p:spPr bwMode="auto">
          <a:xfrm>
            <a:off x="0" y="5866805"/>
            <a:ext cx="9144000" cy="991195"/>
          </a:xfrm>
          <a:prstGeom prst="rect">
            <a:avLst/>
          </a:prstGeom>
          <a:noFill/>
        </p:spPr>
      </p:pic>
      <p:sp>
        <p:nvSpPr>
          <p:cNvPr id="2" name="TextBox 1"/>
          <p:cNvSpPr txBox="1"/>
          <p:nvPr/>
        </p:nvSpPr>
        <p:spPr>
          <a:xfrm>
            <a:off x="4622800" y="3234267"/>
            <a:ext cx="184666" cy="369332"/>
          </a:xfrm>
          <a:prstGeom prst="rect">
            <a:avLst/>
          </a:prstGeom>
          <a:noFill/>
        </p:spPr>
        <p:txBody>
          <a:bodyPr wrap="none" rtlCol="0">
            <a:spAutoFit/>
          </a:bodyPr>
          <a:lstStyle/>
          <a:p>
            <a:endParaRPr lang="en-US" dirty="0"/>
          </a:p>
        </p:txBody>
      </p:sp>
      <p:sp>
        <p:nvSpPr>
          <p:cNvPr id="3" name="TextBox 2"/>
          <p:cNvSpPr txBox="1"/>
          <p:nvPr/>
        </p:nvSpPr>
        <p:spPr>
          <a:xfrm>
            <a:off x="3578714" y="1803106"/>
            <a:ext cx="5565286" cy="1754327"/>
          </a:xfrm>
          <a:prstGeom prst="rect">
            <a:avLst/>
          </a:prstGeom>
          <a:noFill/>
        </p:spPr>
        <p:txBody>
          <a:bodyPr wrap="square" rtlCol="0">
            <a:spAutoFit/>
          </a:bodyPr>
          <a:lstStyle/>
          <a:p>
            <a:pPr marL="514350" indent="-514350">
              <a:buFont typeface="+mj-lt"/>
              <a:buAutoNum type="arabicPeriod"/>
            </a:pPr>
            <a:endParaRPr lang="en-US" sz="2800" dirty="0"/>
          </a:p>
          <a:p>
            <a:endParaRPr lang="en-US" sz="4000" dirty="0" smtClean="0"/>
          </a:p>
          <a:p>
            <a:endParaRPr lang="en-US" sz="4000" dirty="0" smtClean="0"/>
          </a:p>
        </p:txBody>
      </p:sp>
      <p:cxnSp>
        <p:nvCxnSpPr>
          <p:cNvPr id="7" name="Straight Connector 6"/>
          <p:cNvCxnSpPr/>
          <p:nvPr/>
        </p:nvCxnSpPr>
        <p:spPr>
          <a:xfrm>
            <a:off x="203200" y="1495205"/>
            <a:ext cx="8754533"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3200" y="1625321"/>
            <a:ext cx="8754533"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75438" y="665977"/>
            <a:ext cx="6530554" cy="707886"/>
          </a:xfrm>
          <a:prstGeom prst="rect">
            <a:avLst/>
          </a:prstGeom>
          <a:noFill/>
        </p:spPr>
        <p:txBody>
          <a:bodyPr wrap="none" rtlCol="0">
            <a:spAutoFit/>
          </a:bodyPr>
          <a:lstStyle/>
          <a:p>
            <a:r>
              <a:rPr lang="en-US" sz="4000" dirty="0" smtClean="0">
                <a:solidFill>
                  <a:srgbClr val="000090"/>
                </a:solidFill>
              </a:rPr>
              <a:t>Learning from the Work Part 2</a:t>
            </a:r>
            <a:endParaRPr lang="en-US" sz="4000" dirty="0">
              <a:solidFill>
                <a:srgbClr val="000090"/>
              </a:solidFill>
            </a:endParaRPr>
          </a:p>
        </p:txBody>
      </p:sp>
      <p:pic>
        <p:nvPicPr>
          <p:cNvPr id="6" name="Picture 5" descr="shar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789" y="2004666"/>
            <a:ext cx="5565286" cy="4173965"/>
          </a:xfrm>
          <a:prstGeom prst="rect">
            <a:avLst/>
          </a:prstGeom>
        </p:spPr>
      </p:pic>
    </p:spTree>
    <p:extLst>
      <p:ext uri="{BB962C8B-B14F-4D97-AF65-F5344CB8AC3E}">
        <p14:creationId xmlns:p14="http://schemas.microsoft.com/office/powerpoint/2010/main" val="296536886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03200" y="1117381"/>
            <a:ext cx="8754533"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203200" y="1273307"/>
            <a:ext cx="8754533"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59833" y="408001"/>
            <a:ext cx="6906508" cy="707886"/>
          </a:xfrm>
          <a:prstGeom prst="rect">
            <a:avLst/>
          </a:prstGeom>
          <a:noFill/>
        </p:spPr>
        <p:txBody>
          <a:bodyPr wrap="none" rtlCol="0">
            <a:spAutoFit/>
          </a:bodyPr>
          <a:lstStyle/>
          <a:p>
            <a:r>
              <a:rPr lang="en-US" sz="4000" dirty="0" smtClean="0">
                <a:solidFill>
                  <a:srgbClr val="000090"/>
                </a:solidFill>
              </a:rPr>
              <a:t>Study Assignment for December</a:t>
            </a:r>
            <a:endParaRPr lang="en-US" sz="4000" dirty="0">
              <a:solidFill>
                <a:srgbClr val="000090"/>
              </a:solidFill>
            </a:endParaRPr>
          </a:p>
        </p:txBody>
      </p:sp>
      <p:sp>
        <p:nvSpPr>
          <p:cNvPr id="7" name="TextBox 6"/>
          <p:cNvSpPr txBox="1"/>
          <p:nvPr/>
        </p:nvSpPr>
        <p:spPr>
          <a:xfrm>
            <a:off x="110029" y="1111469"/>
            <a:ext cx="4672115" cy="5693867"/>
          </a:xfrm>
          <a:prstGeom prst="rect">
            <a:avLst/>
          </a:prstGeom>
          <a:noFill/>
        </p:spPr>
        <p:txBody>
          <a:bodyPr wrap="square" rtlCol="0">
            <a:spAutoFit/>
          </a:bodyPr>
          <a:lstStyle/>
          <a:p>
            <a:endParaRPr lang="en-US" sz="2800" dirty="0">
              <a:solidFill>
                <a:srgbClr val="000090"/>
              </a:solidFill>
            </a:endParaRPr>
          </a:p>
          <a:p>
            <a:r>
              <a:rPr lang="en-US" sz="2800" b="1" dirty="0" smtClean="0"/>
              <a:t>Individua</a:t>
            </a:r>
            <a:r>
              <a:rPr lang="en-US" sz="2800" dirty="0" smtClean="0"/>
              <a:t>l</a:t>
            </a:r>
            <a:endParaRPr lang="en-US" sz="2800" dirty="0"/>
          </a:p>
          <a:p>
            <a:r>
              <a:rPr lang="en-US" sz="2800" dirty="0" smtClean="0"/>
              <a:t>Use one of the strategies from today and bring samples to share at the next session.</a:t>
            </a:r>
          </a:p>
          <a:p>
            <a:pPr marL="914400" lvl="1" indent="-457200">
              <a:buFont typeface="Arial"/>
              <a:buChar char="•"/>
            </a:pPr>
            <a:r>
              <a:rPr lang="en-US" sz="2800" dirty="0" smtClean="0"/>
              <a:t>Turn &amp; Talk</a:t>
            </a:r>
          </a:p>
          <a:p>
            <a:pPr marL="914400" lvl="1" indent="-457200">
              <a:buFont typeface="Arial"/>
              <a:buChar char="•"/>
            </a:pPr>
            <a:r>
              <a:rPr lang="en-US" sz="2800" dirty="0" smtClean="0"/>
              <a:t>Venn Graphic Organizer</a:t>
            </a:r>
          </a:p>
          <a:p>
            <a:pPr marL="914400" lvl="1" indent="-457200">
              <a:buFont typeface="Arial"/>
              <a:buChar char="•"/>
            </a:pPr>
            <a:r>
              <a:rPr lang="en-US" sz="2800" dirty="0" smtClean="0"/>
              <a:t>Three Step Interview</a:t>
            </a:r>
          </a:p>
          <a:p>
            <a:pPr marL="914400" lvl="1" indent="-457200">
              <a:buFont typeface="Arial"/>
              <a:buChar char="•"/>
            </a:pPr>
            <a:r>
              <a:rPr lang="en-US" sz="2800" dirty="0" smtClean="0"/>
              <a:t>3-2-1</a:t>
            </a:r>
          </a:p>
          <a:p>
            <a:pPr marL="914400" lvl="1" indent="-457200">
              <a:buFont typeface="Arial"/>
              <a:buChar char="•"/>
            </a:pPr>
            <a:r>
              <a:rPr lang="en-US" sz="2800" dirty="0" smtClean="0"/>
              <a:t>Quick Write</a:t>
            </a:r>
          </a:p>
          <a:p>
            <a:pPr marL="914400" lvl="1" indent="-457200">
              <a:buFont typeface="Arial"/>
              <a:buChar char="•"/>
            </a:pPr>
            <a:r>
              <a:rPr lang="en-US" sz="2800" dirty="0" smtClean="0"/>
              <a:t>What? So What? Now What?</a:t>
            </a:r>
          </a:p>
          <a:p>
            <a:endParaRPr lang="en-US" sz="2800" dirty="0"/>
          </a:p>
        </p:txBody>
      </p:sp>
      <p:pic>
        <p:nvPicPr>
          <p:cNvPr id="6" name="Picture 5" descr="4cornertech-09-04 at 11.19.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409" y="2863985"/>
            <a:ext cx="4335324" cy="2996474"/>
          </a:xfrm>
          <a:prstGeom prst="rect">
            <a:avLst/>
          </a:prstGeom>
        </p:spPr>
      </p:pic>
    </p:spTree>
    <p:extLst>
      <p:ext uri="{BB962C8B-B14F-4D97-AF65-F5344CB8AC3E}">
        <p14:creationId xmlns:p14="http://schemas.microsoft.com/office/powerpoint/2010/main" val="255987592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6795" y="-197513"/>
            <a:ext cx="8229600" cy="1804987"/>
          </a:xfrm>
        </p:spPr>
        <p:txBody>
          <a:bodyPr>
            <a:normAutofit/>
          </a:bodyPr>
          <a:lstStyle/>
          <a:p>
            <a:pPr algn="l"/>
            <a:r>
              <a:rPr lang="en-US" b="1" dirty="0" smtClean="0">
                <a:solidFill>
                  <a:srgbClr val="0D2BBE"/>
                </a:solidFill>
              </a:rPr>
              <a:t>Four Corner Sharing</a:t>
            </a:r>
            <a:endParaRPr lang="en-US" b="1" dirty="0">
              <a:solidFill>
                <a:srgbClr val="0D2BBE"/>
              </a:solidFill>
            </a:endParaRPr>
          </a:p>
        </p:txBody>
      </p:sp>
      <p:graphicFrame>
        <p:nvGraphicFramePr>
          <p:cNvPr id="6" name="Diagram 5"/>
          <p:cNvGraphicFramePr/>
          <p:nvPr>
            <p:extLst>
              <p:ext uri="{D42A27DB-BD31-4B8C-83A1-F6EECF244321}">
                <p14:modId xmlns:p14="http://schemas.microsoft.com/office/powerpoint/2010/main" val="1081391833"/>
              </p:ext>
            </p:extLst>
          </p:nvPr>
        </p:nvGraphicFramePr>
        <p:xfrm>
          <a:off x="2338284" y="1666545"/>
          <a:ext cx="7155955" cy="4890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203200" y="432250"/>
            <a:ext cx="3223595" cy="6124754"/>
          </a:xfrm>
          <a:prstGeom prst="rect">
            <a:avLst/>
          </a:prstGeom>
          <a:noFill/>
        </p:spPr>
        <p:txBody>
          <a:bodyPr wrap="square" rtlCol="0">
            <a:spAutoFit/>
          </a:bodyPr>
          <a:lstStyle/>
          <a:p>
            <a:endParaRPr lang="en-US" sz="2400" dirty="0" smtClean="0"/>
          </a:p>
          <a:p>
            <a:pPr marL="457200" indent="-457200">
              <a:buFont typeface="+mj-lt"/>
              <a:buAutoNum type="arabicPeriod"/>
            </a:pPr>
            <a:r>
              <a:rPr lang="en-US" sz="2800" dirty="0" smtClean="0">
                <a:solidFill>
                  <a:srgbClr val="0D2BBE"/>
                </a:solidFill>
              </a:rPr>
              <a:t>Move to the corner that  best matches your role.</a:t>
            </a:r>
          </a:p>
          <a:p>
            <a:pPr marL="457200" indent="-457200">
              <a:buFont typeface="+mj-lt"/>
              <a:buAutoNum type="arabicPeriod"/>
            </a:pPr>
            <a:endParaRPr lang="en-US" sz="2800" dirty="0">
              <a:solidFill>
                <a:srgbClr val="0D2BBE"/>
              </a:solidFill>
            </a:endParaRPr>
          </a:p>
          <a:p>
            <a:pPr marL="457200" indent="-457200">
              <a:buFont typeface="+mj-lt"/>
              <a:buAutoNum type="arabicPeriod"/>
            </a:pPr>
            <a:r>
              <a:rPr lang="en-US" sz="2800" dirty="0" smtClean="0">
                <a:solidFill>
                  <a:srgbClr val="0D2BBE"/>
                </a:solidFill>
              </a:rPr>
              <a:t>Meet up with a partner. </a:t>
            </a:r>
          </a:p>
          <a:p>
            <a:pPr marL="457200" indent="-457200">
              <a:buFont typeface="+mj-lt"/>
              <a:buAutoNum type="arabicPeriod"/>
            </a:pPr>
            <a:endParaRPr lang="en-US" sz="2800" dirty="0">
              <a:solidFill>
                <a:srgbClr val="0D2BBE"/>
              </a:solidFill>
            </a:endParaRPr>
          </a:p>
          <a:p>
            <a:pPr marL="457200" indent="-457200">
              <a:buFont typeface="+mj-lt"/>
              <a:buAutoNum type="arabicPeriod"/>
            </a:pPr>
            <a:r>
              <a:rPr lang="en-US" sz="2800" dirty="0" smtClean="0">
                <a:solidFill>
                  <a:srgbClr val="0D2BBE"/>
                </a:solidFill>
              </a:rPr>
              <a:t>Take turns sharing your strategies and artifacts.         </a:t>
            </a:r>
          </a:p>
          <a:p>
            <a:pPr marL="457200" indent="-457200">
              <a:buFont typeface="+mj-lt"/>
              <a:buAutoNum type="arabicPeriod"/>
            </a:pPr>
            <a:r>
              <a:rPr lang="en-US" sz="2800" dirty="0" smtClean="0">
                <a:solidFill>
                  <a:srgbClr val="0D2BBE"/>
                </a:solidFill>
              </a:rPr>
              <a:t>5 minutes each</a:t>
            </a:r>
            <a:r>
              <a:rPr lang="en-US" sz="3200" dirty="0" smtClean="0">
                <a:solidFill>
                  <a:srgbClr val="0D2BBE"/>
                </a:solidFill>
              </a:rPr>
              <a:t>.  </a:t>
            </a:r>
          </a:p>
        </p:txBody>
      </p:sp>
    </p:spTree>
    <p:extLst>
      <p:ext uri="{BB962C8B-B14F-4D97-AF65-F5344CB8AC3E}">
        <p14:creationId xmlns:p14="http://schemas.microsoft.com/office/powerpoint/2010/main" val="343737995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205" y="77306"/>
            <a:ext cx="7344832" cy="1323439"/>
          </a:xfrm>
          <a:prstGeom prst="rect">
            <a:avLst/>
          </a:prstGeom>
          <a:noFill/>
        </p:spPr>
        <p:txBody>
          <a:bodyPr wrap="square">
            <a:spAutoFit/>
          </a:bodyPr>
          <a:lstStyle/>
          <a:p>
            <a:pPr algn="ctr" fontAlgn="auto">
              <a:spcBef>
                <a:spcPts val="0"/>
              </a:spcBef>
              <a:spcAft>
                <a:spcPts val="0"/>
              </a:spcAft>
              <a:defRPr/>
            </a:pPr>
            <a:r>
              <a:rPr lang="en-US" sz="4000" b="1" spc="300" dirty="0" smtClean="0">
                <a:ln w="11430" cmpd="sng">
                  <a:solidFill>
                    <a:schemeClr val="accent1">
                      <a:tint val="10000"/>
                    </a:schemeClr>
                  </a:solidFill>
                  <a:prstDash val="solid"/>
                  <a:miter lim="800000"/>
                </a:ln>
                <a:solidFill>
                  <a:srgbClr val="000090"/>
                </a:solidFill>
                <a:effectLst>
                  <a:glow rad="45500">
                    <a:schemeClr val="accent1">
                      <a:satMod val="220000"/>
                      <a:alpha val="35000"/>
                    </a:schemeClr>
                  </a:glow>
                </a:effectLst>
                <a:latin typeface="+mj-lt"/>
                <a:cs typeface="Apple Chancery"/>
              </a:rPr>
              <a:t>Designing an Instructional Coherence Framework</a:t>
            </a:r>
            <a:endParaRPr lang="en-US" sz="4000" b="1" spc="300" dirty="0">
              <a:ln w="11430" cmpd="sng">
                <a:solidFill>
                  <a:schemeClr val="accent1">
                    <a:tint val="10000"/>
                  </a:schemeClr>
                </a:solidFill>
                <a:prstDash val="solid"/>
                <a:miter lim="800000"/>
              </a:ln>
              <a:solidFill>
                <a:srgbClr val="000090"/>
              </a:solidFill>
              <a:effectLst>
                <a:glow rad="45500">
                  <a:schemeClr val="accent1">
                    <a:satMod val="220000"/>
                    <a:alpha val="35000"/>
                  </a:schemeClr>
                </a:glow>
              </a:effectLst>
              <a:latin typeface="+mj-lt"/>
              <a:ea typeface="+mn-ea"/>
              <a:cs typeface="Apple Chancery"/>
            </a:endParaRPr>
          </a:p>
        </p:txBody>
      </p:sp>
      <p:pic>
        <p:nvPicPr>
          <p:cNvPr id="8" name="Picture 3" descr="D:\v_99designs\031313 STC powerpoint\graphics\bottom-3.png"/>
          <p:cNvPicPr>
            <a:picLocks noChangeAspect="1" noChangeArrowheads="1"/>
          </p:cNvPicPr>
          <p:nvPr/>
        </p:nvPicPr>
        <p:blipFill>
          <a:blip r:embed="rId2"/>
          <a:srcRect/>
          <a:stretch>
            <a:fillRect/>
          </a:stretch>
        </p:blipFill>
        <p:spPr bwMode="auto">
          <a:xfrm>
            <a:off x="0" y="5866805"/>
            <a:ext cx="9184970" cy="991195"/>
          </a:xfrm>
          <a:prstGeom prst="rect">
            <a:avLst/>
          </a:prstGeom>
          <a:noFill/>
        </p:spPr>
      </p:pic>
      <p:cxnSp>
        <p:nvCxnSpPr>
          <p:cNvPr id="7" name="Straight Connector 6"/>
          <p:cNvCxnSpPr/>
          <p:nvPr/>
        </p:nvCxnSpPr>
        <p:spPr>
          <a:xfrm>
            <a:off x="203200" y="1323751"/>
            <a:ext cx="8754533"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03200" y="1530842"/>
            <a:ext cx="8754533"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93486" y="968415"/>
            <a:ext cx="3643085" cy="2092881"/>
          </a:xfrm>
          <a:prstGeom prst="rect">
            <a:avLst/>
          </a:prstGeom>
          <a:noFill/>
        </p:spPr>
        <p:txBody>
          <a:bodyPr wrap="square" rtlCol="0">
            <a:spAutoFit/>
          </a:bodyPr>
          <a:lstStyle/>
          <a:p>
            <a:endParaRPr lang="en-US" sz="3600" dirty="0" smtClean="0"/>
          </a:p>
          <a:p>
            <a:endParaRPr lang="en-US" dirty="0"/>
          </a:p>
          <a:p>
            <a:r>
              <a:rPr lang="en-US" sz="2400" dirty="0" smtClean="0"/>
              <a:t>Central Peel 21</a:t>
            </a:r>
            <a:r>
              <a:rPr lang="en-US" sz="2400" baseline="30000" dirty="0" smtClean="0"/>
              <a:t>st</a:t>
            </a:r>
            <a:r>
              <a:rPr lang="en-US" sz="2400" dirty="0" smtClean="0"/>
              <a:t> Century Learning Framework </a:t>
            </a:r>
          </a:p>
          <a:p>
            <a:endParaRPr lang="en-US" sz="2800" dirty="0"/>
          </a:p>
        </p:txBody>
      </p:sp>
      <p:sp>
        <p:nvSpPr>
          <p:cNvPr id="3" name="TextBox 2"/>
          <p:cNvSpPr txBox="1"/>
          <p:nvPr/>
        </p:nvSpPr>
        <p:spPr>
          <a:xfrm>
            <a:off x="4844143" y="1796142"/>
            <a:ext cx="3864428" cy="1200328"/>
          </a:xfrm>
          <a:prstGeom prst="rect">
            <a:avLst/>
          </a:prstGeom>
          <a:noFill/>
        </p:spPr>
        <p:txBody>
          <a:bodyPr wrap="square" rtlCol="0">
            <a:spAutoFit/>
          </a:bodyPr>
          <a:lstStyle/>
          <a:p>
            <a:pPr algn="ctr"/>
            <a:r>
              <a:rPr lang="en-US" sz="2400" dirty="0" smtClean="0"/>
              <a:t>Park Manor Accelerated Learning Framework </a:t>
            </a:r>
          </a:p>
          <a:p>
            <a:pPr algn="ctr"/>
            <a:endParaRPr lang="en-US" sz="2400" dirty="0"/>
          </a:p>
        </p:txBody>
      </p:sp>
      <p:pic>
        <p:nvPicPr>
          <p:cNvPr id="4" name="Picture 3" descr="Screen Shot 2013-10-16 at 3.22.48 PM.png"/>
          <p:cNvPicPr>
            <a:picLocks noChangeAspect="1"/>
          </p:cNvPicPr>
          <p:nvPr/>
        </p:nvPicPr>
        <p:blipFill rotWithShape="1">
          <a:blip r:embed="rId3">
            <a:extLst>
              <a:ext uri="{28A0092B-C50C-407E-A947-70E740481C1C}">
                <a14:useLocalDpi xmlns:a14="http://schemas.microsoft.com/office/drawing/2010/main" val="0"/>
              </a:ext>
            </a:extLst>
          </a:blip>
          <a:srcRect r="2482"/>
          <a:stretch/>
        </p:blipFill>
        <p:spPr>
          <a:xfrm>
            <a:off x="203200" y="2831505"/>
            <a:ext cx="3670300" cy="3200400"/>
          </a:xfrm>
          <a:prstGeom prst="rect">
            <a:avLst/>
          </a:prstGeom>
        </p:spPr>
      </p:pic>
      <p:pic>
        <p:nvPicPr>
          <p:cNvPr id="6" name="Picture 5" descr="ALF Fu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105" y="2831505"/>
            <a:ext cx="4160628" cy="3200400"/>
          </a:xfrm>
          <a:prstGeom prst="rect">
            <a:avLst/>
          </a:prstGeom>
        </p:spPr>
      </p:pic>
    </p:spTree>
    <p:extLst>
      <p:ext uri="{BB962C8B-B14F-4D97-AF65-F5344CB8AC3E}">
        <p14:creationId xmlns:p14="http://schemas.microsoft.com/office/powerpoint/2010/main" val="14507318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D:\v_99designs\031313 STC powerpoint\graphics\bottom-3.png"/>
          <p:cNvPicPr>
            <a:picLocks noChangeAspect="1" noChangeArrowheads="1"/>
          </p:cNvPicPr>
          <p:nvPr/>
        </p:nvPicPr>
        <p:blipFill>
          <a:blip r:embed="rId2"/>
          <a:srcRect/>
          <a:stretch>
            <a:fillRect/>
          </a:stretch>
        </p:blipFill>
        <p:spPr bwMode="auto">
          <a:xfrm>
            <a:off x="0" y="5866805"/>
            <a:ext cx="9184970" cy="991195"/>
          </a:xfrm>
          <a:prstGeom prst="rect">
            <a:avLst/>
          </a:prstGeom>
          <a:noFill/>
        </p:spPr>
      </p:pic>
      <p:cxnSp>
        <p:nvCxnSpPr>
          <p:cNvPr id="7" name="Straight Connector 6"/>
          <p:cNvCxnSpPr/>
          <p:nvPr/>
        </p:nvCxnSpPr>
        <p:spPr>
          <a:xfrm>
            <a:off x="203200" y="1323751"/>
            <a:ext cx="8754533"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86529" y="1439070"/>
            <a:ext cx="8754533"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04690" y="263275"/>
            <a:ext cx="1016474" cy="6924973"/>
          </a:xfrm>
          <a:prstGeom prst="rect">
            <a:avLst/>
          </a:prstGeom>
          <a:noFill/>
        </p:spPr>
        <p:txBody>
          <a:bodyPr wrap="none" rtlCol="0">
            <a:spAutoFit/>
          </a:bodyPr>
          <a:lstStyle/>
          <a:p>
            <a:pPr algn="ctr"/>
            <a:endParaRPr lang="en-US" sz="7200" dirty="0" smtClean="0"/>
          </a:p>
          <a:p>
            <a:r>
              <a:rPr lang="en-US" sz="6000" dirty="0" smtClean="0">
                <a:solidFill>
                  <a:srgbClr val="000090"/>
                </a:solidFill>
              </a:rPr>
              <a:t>P</a:t>
            </a:r>
          </a:p>
          <a:p>
            <a:r>
              <a:rPr lang="en-US" sz="6000" dirty="0" smtClean="0">
                <a:solidFill>
                  <a:srgbClr val="000090"/>
                </a:solidFill>
              </a:rPr>
              <a:t> </a:t>
            </a:r>
          </a:p>
          <a:p>
            <a:r>
              <a:rPr lang="en-US" sz="6000" dirty="0" smtClean="0">
                <a:solidFill>
                  <a:srgbClr val="000090"/>
                </a:solidFill>
              </a:rPr>
              <a:t> M</a:t>
            </a:r>
          </a:p>
          <a:p>
            <a:endParaRPr lang="en-US" sz="6000" dirty="0">
              <a:solidFill>
                <a:srgbClr val="000090"/>
              </a:solidFill>
            </a:endParaRPr>
          </a:p>
          <a:p>
            <a:r>
              <a:rPr lang="en-US" sz="6000" dirty="0" smtClean="0">
                <a:solidFill>
                  <a:srgbClr val="000090"/>
                </a:solidFill>
              </a:rPr>
              <a:t>I</a:t>
            </a:r>
          </a:p>
          <a:p>
            <a:endParaRPr lang="en-US" sz="7200" dirty="0"/>
          </a:p>
        </p:txBody>
      </p:sp>
      <p:sp>
        <p:nvSpPr>
          <p:cNvPr id="13" name="TextBox 12"/>
          <p:cNvSpPr txBox="1"/>
          <p:nvPr/>
        </p:nvSpPr>
        <p:spPr>
          <a:xfrm>
            <a:off x="1120419" y="1673202"/>
            <a:ext cx="1019630" cy="584776"/>
          </a:xfrm>
          <a:prstGeom prst="rect">
            <a:avLst/>
          </a:prstGeom>
          <a:noFill/>
        </p:spPr>
        <p:txBody>
          <a:bodyPr wrap="none" rtlCol="0">
            <a:spAutoFit/>
          </a:bodyPr>
          <a:lstStyle/>
          <a:p>
            <a:r>
              <a:rPr lang="en-US" sz="3200" dirty="0" smtClean="0"/>
              <a:t>luses</a:t>
            </a:r>
            <a:endParaRPr lang="en-US" sz="3200" dirty="0"/>
          </a:p>
        </p:txBody>
      </p:sp>
      <p:sp>
        <p:nvSpPr>
          <p:cNvPr id="14" name="TextBox 13"/>
          <p:cNvSpPr txBox="1"/>
          <p:nvPr/>
        </p:nvSpPr>
        <p:spPr>
          <a:xfrm>
            <a:off x="1282540" y="3507200"/>
            <a:ext cx="1235234" cy="584776"/>
          </a:xfrm>
          <a:prstGeom prst="rect">
            <a:avLst/>
          </a:prstGeom>
          <a:noFill/>
        </p:spPr>
        <p:txBody>
          <a:bodyPr wrap="none" rtlCol="0">
            <a:spAutoFit/>
          </a:bodyPr>
          <a:lstStyle/>
          <a:p>
            <a:r>
              <a:rPr lang="en-US" sz="3200" dirty="0" smtClean="0"/>
              <a:t>inuses</a:t>
            </a:r>
            <a:endParaRPr lang="en-US" sz="3200" dirty="0"/>
          </a:p>
        </p:txBody>
      </p:sp>
      <p:sp>
        <p:nvSpPr>
          <p:cNvPr id="15" name="TextBox 14"/>
          <p:cNvSpPr txBox="1"/>
          <p:nvPr/>
        </p:nvSpPr>
        <p:spPr>
          <a:xfrm>
            <a:off x="1050044" y="5338903"/>
            <a:ext cx="1887055" cy="584776"/>
          </a:xfrm>
          <a:prstGeom prst="rect">
            <a:avLst/>
          </a:prstGeom>
          <a:noFill/>
        </p:spPr>
        <p:txBody>
          <a:bodyPr wrap="none" rtlCol="0">
            <a:spAutoFit/>
          </a:bodyPr>
          <a:lstStyle/>
          <a:p>
            <a:r>
              <a:rPr lang="en-US" sz="3200" dirty="0" smtClean="0"/>
              <a:t>nteresting </a:t>
            </a:r>
            <a:endParaRPr lang="en-US" sz="3200" dirty="0"/>
          </a:p>
        </p:txBody>
      </p:sp>
      <p:sp>
        <p:nvSpPr>
          <p:cNvPr id="2" name="TextBox 1"/>
          <p:cNvSpPr txBox="1"/>
          <p:nvPr/>
        </p:nvSpPr>
        <p:spPr>
          <a:xfrm>
            <a:off x="386529" y="208913"/>
            <a:ext cx="7175462" cy="1200329"/>
          </a:xfrm>
          <a:prstGeom prst="rect">
            <a:avLst/>
          </a:prstGeom>
          <a:noFill/>
        </p:spPr>
        <p:txBody>
          <a:bodyPr wrap="none" rtlCol="0">
            <a:spAutoFit/>
          </a:bodyPr>
          <a:lstStyle/>
          <a:p>
            <a:r>
              <a:rPr lang="en-US" sz="3600" b="1" dirty="0" smtClean="0">
                <a:solidFill>
                  <a:srgbClr val="0D2BBE"/>
                </a:solidFill>
              </a:rPr>
              <a:t>Reviewing Instructional Frameworks</a:t>
            </a:r>
          </a:p>
          <a:p>
            <a:r>
              <a:rPr lang="en-US" sz="3600" b="1" dirty="0" smtClean="0">
                <a:solidFill>
                  <a:srgbClr val="0D2BBE"/>
                </a:solidFill>
              </a:rPr>
              <a:t>PMI</a:t>
            </a:r>
            <a:endParaRPr lang="en-US" sz="3600" b="1" dirty="0">
              <a:solidFill>
                <a:srgbClr val="0D2BBE"/>
              </a:solidFill>
            </a:endParaRPr>
          </a:p>
        </p:txBody>
      </p:sp>
    </p:spTree>
    <p:extLst>
      <p:ext uri="{BB962C8B-B14F-4D97-AF65-F5344CB8AC3E}">
        <p14:creationId xmlns:p14="http://schemas.microsoft.com/office/powerpoint/2010/main" val="49059500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0168" y="77306"/>
            <a:ext cx="8597565" cy="1323439"/>
          </a:xfrm>
          <a:prstGeom prst="rect">
            <a:avLst/>
          </a:prstGeom>
          <a:noFill/>
        </p:spPr>
        <p:txBody>
          <a:bodyPr wrap="square">
            <a:spAutoFit/>
          </a:bodyPr>
          <a:lstStyle/>
          <a:p>
            <a:pPr fontAlgn="auto">
              <a:spcBef>
                <a:spcPts val="0"/>
              </a:spcBef>
              <a:spcAft>
                <a:spcPts val="0"/>
              </a:spcAft>
              <a:defRPr/>
            </a:pPr>
            <a:r>
              <a:rPr lang="en-US" sz="4000" b="1" spc="300" dirty="0" smtClean="0">
                <a:ln w="11430" cmpd="sng">
                  <a:solidFill>
                    <a:schemeClr val="accent1">
                      <a:tint val="10000"/>
                    </a:schemeClr>
                  </a:solidFill>
                  <a:prstDash val="solid"/>
                  <a:miter lim="800000"/>
                </a:ln>
                <a:solidFill>
                  <a:srgbClr val="000090"/>
                </a:solidFill>
                <a:effectLst>
                  <a:glow rad="45500">
                    <a:schemeClr val="accent1">
                      <a:satMod val="220000"/>
                      <a:alpha val="35000"/>
                    </a:schemeClr>
                  </a:glow>
                </a:effectLst>
                <a:latin typeface="+mj-lt"/>
                <a:cs typeface="Apple Chancery"/>
              </a:rPr>
              <a:t>Park Manor Designs an Accelerated Learning Framework</a:t>
            </a:r>
            <a:endParaRPr lang="en-US" sz="4000" b="1" spc="300" dirty="0">
              <a:ln w="11430" cmpd="sng">
                <a:solidFill>
                  <a:schemeClr val="accent1">
                    <a:tint val="10000"/>
                  </a:schemeClr>
                </a:solidFill>
                <a:prstDash val="solid"/>
                <a:miter lim="800000"/>
              </a:ln>
              <a:solidFill>
                <a:srgbClr val="000090"/>
              </a:solidFill>
              <a:effectLst>
                <a:glow rad="45500">
                  <a:schemeClr val="accent1">
                    <a:satMod val="220000"/>
                    <a:alpha val="35000"/>
                  </a:schemeClr>
                </a:glow>
              </a:effectLst>
              <a:latin typeface="+mj-lt"/>
              <a:ea typeface="+mn-ea"/>
              <a:cs typeface="Apple Chancery"/>
            </a:endParaRPr>
          </a:p>
        </p:txBody>
      </p:sp>
      <p:pic>
        <p:nvPicPr>
          <p:cNvPr id="8" name="Picture 3" descr="D:\v_99designs\031313 STC powerpoint\graphics\bottom-3.png"/>
          <p:cNvPicPr>
            <a:picLocks noChangeAspect="1" noChangeArrowheads="1"/>
          </p:cNvPicPr>
          <p:nvPr/>
        </p:nvPicPr>
        <p:blipFill>
          <a:blip r:embed="rId2"/>
          <a:srcRect/>
          <a:stretch>
            <a:fillRect/>
          </a:stretch>
        </p:blipFill>
        <p:spPr bwMode="auto">
          <a:xfrm>
            <a:off x="0" y="5866805"/>
            <a:ext cx="9184970" cy="991195"/>
          </a:xfrm>
          <a:prstGeom prst="rect">
            <a:avLst/>
          </a:prstGeom>
          <a:noFill/>
        </p:spPr>
      </p:pic>
      <p:cxnSp>
        <p:nvCxnSpPr>
          <p:cNvPr id="7" name="Straight Connector 6"/>
          <p:cNvCxnSpPr/>
          <p:nvPr/>
        </p:nvCxnSpPr>
        <p:spPr>
          <a:xfrm>
            <a:off x="203200" y="1323751"/>
            <a:ext cx="8754533"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03200" y="1530842"/>
            <a:ext cx="8754533"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3361" y="1780821"/>
            <a:ext cx="5404841" cy="3170099"/>
          </a:xfrm>
          <a:prstGeom prst="rect">
            <a:avLst/>
          </a:prstGeom>
          <a:noFill/>
        </p:spPr>
        <p:txBody>
          <a:bodyPr wrap="square" rtlCol="0">
            <a:spAutoFit/>
          </a:bodyPr>
          <a:lstStyle/>
          <a:p>
            <a:r>
              <a:rPr lang="en-US" sz="4000" dirty="0" smtClean="0"/>
              <a:t>As you watch the video, identify the steps Park Manor took to develop the Accelerated Learning Framework.</a:t>
            </a:r>
            <a:endParaRPr lang="en-US" sz="4000" dirty="0"/>
          </a:p>
        </p:txBody>
      </p:sp>
      <p:pic>
        <p:nvPicPr>
          <p:cNvPr id="2" name="Picture 1" descr="ALF 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480" y="2641600"/>
            <a:ext cx="3566253"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27799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4048" y="365910"/>
            <a:ext cx="8600459" cy="1384995"/>
          </a:xfrm>
          <a:prstGeom prst="rect">
            <a:avLst/>
          </a:prstGeom>
          <a:noFill/>
        </p:spPr>
        <p:txBody>
          <a:bodyPr wrap="square" rtlCol="0">
            <a:spAutoFit/>
          </a:bodyPr>
          <a:lstStyle/>
          <a:p>
            <a:r>
              <a:rPr lang="en-US" sz="2800" b="1" dirty="0" smtClean="0">
                <a:solidFill>
                  <a:srgbClr val="000090"/>
                </a:solidFill>
              </a:rPr>
              <a:t>Driving Question:  </a:t>
            </a:r>
          </a:p>
          <a:p>
            <a:r>
              <a:rPr lang="en-US" sz="2800" dirty="0" smtClean="0">
                <a:solidFill>
                  <a:srgbClr val="000090"/>
                </a:solidFill>
              </a:rPr>
              <a:t>How </a:t>
            </a:r>
            <a:r>
              <a:rPr lang="en-US" sz="2800" dirty="0">
                <a:solidFill>
                  <a:srgbClr val="000090"/>
                </a:solidFill>
              </a:rPr>
              <a:t>do we </a:t>
            </a:r>
            <a:r>
              <a:rPr lang="en-US" sz="2800" dirty="0" smtClean="0">
                <a:solidFill>
                  <a:srgbClr val="000090"/>
                </a:solidFill>
              </a:rPr>
              <a:t>develop schools </a:t>
            </a:r>
            <a:r>
              <a:rPr lang="en-US" sz="2800" dirty="0">
                <a:solidFill>
                  <a:srgbClr val="000090"/>
                </a:solidFill>
              </a:rPr>
              <a:t>for the </a:t>
            </a:r>
            <a:r>
              <a:rPr lang="en-US" sz="2800" dirty="0" smtClean="0">
                <a:solidFill>
                  <a:srgbClr val="000090"/>
                </a:solidFill>
              </a:rPr>
              <a:t>future that promote and support deep learning for students and staff? </a:t>
            </a:r>
            <a:endParaRPr lang="en-US" sz="2800" dirty="0">
              <a:solidFill>
                <a:srgbClr val="000090"/>
              </a:solidFill>
            </a:endParaRPr>
          </a:p>
        </p:txBody>
      </p:sp>
      <p:graphicFrame>
        <p:nvGraphicFramePr>
          <p:cNvPr id="8" name="Diagram 7"/>
          <p:cNvGraphicFramePr/>
          <p:nvPr>
            <p:extLst>
              <p:ext uri="{D42A27DB-BD31-4B8C-83A1-F6EECF244321}">
                <p14:modId xmlns:p14="http://schemas.microsoft.com/office/powerpoint/2010/main" val="2034937380"/>
              </p:ext>
            </p:extLst>
          </p:nvPr>
        </p:nvGraphicFramePr>
        <p:xfrm>
          <a:off x="404048" y="1750905"/>
          <a:ext cx="8427296" cy="4864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descr="D:\v_99designs\031313 STC powerpoint\graphics\bottom2.png"/>
          <p:cNvPicPr>
            <a:picLocks noChangeAspect="1" noChangeArrowheads="1"/>
          </p:cNvPicPr>
          <p:nvPr/>
        </p:nvPicPr>
        <p:blipFill>
          <a:blip r:embed="rId7"/>
          <a:srcRect/>
          <a:stretch>
            <a:fillRect/>
          </a:stretch>
        </p:blipFill>
        <p:spPr bwMode="auto">
          <a:xfrm>
            <a:off x="0" y="5866806"/>
            <a:ext cx="9144000" cy="991195"/>
          </a:xfrm>
          <a:prstGeom prst="rect">
            <a:avLst/>
          </a:prstGeom>
          <a:noFill/>
        </p:spPr>
      </p:pic>
    </p:spTree>
    <p:extLst>
      <p:ext uri="{BB962C8B-B14F-4D97-AF65-F5344CB8AC3E}">
        <p14:creationId xmlns:p14="http://schemas.microsoft.com/office/powerpoint/2010/main" val="100491515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 Manor Corwin video </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9411274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v_99designs\031313 STC powerpoint\graphics\bottom-3.png"/>
          <p:cNvPicPr>
            <a:picLocks noChangeAspect="1" noChangeArrowheads="1"/>
          </p:cNvPicPr>
          <p:nvPr/>
        </p:nvPicPr>
        <p:blipFill>
          <a:blip r:embed="rId2"/>
          <a:srcRect/>
          <a:stretch>
            <a:fillRect/>
          </a:stretch>
        </p:blipFill>
        <p:spPr bwMode="auto">
          <a:xfrm>
            <a:off x="0" y="5866805"/>
            <a:ext cx="9144000" cy="991195"/>
          </a:xfrm>
          <a:prstGeom prst="rect">
            <a:avLst/>
          </a:prstGeom>
          <a:noFill/>
        </p:spPr>
      </p:pic>
      <p:sp>
        <p:nvSpPr>
          <p:cNvPr id="2" name="TextBox 1"/>
          <p:cNvSpPr txBox="1"/>
          <p:nvPr/>
        </p:nvSpPr>
        <p:spPr>
          <a:xfrm>
            <a:off x="4622800" y="3234267"/>
            <a:ext cx="184666" cy="369332"/>
          </a:xfrm>
          <a:prstGeom prst="rect">
            <a:avLst/>
          </a:prstGeom>
          <a:noFill/>
        </p:spPr>
        <p:txBody>
          <a:bodyPr wrap="none" rtlCol="0">
            <a:spAutoFit/>
          </a:bodyPr>
          <a:lstStyle/>
          <a:p>
            <a:endParaRPr lang="en-US" dirty="0"/>
          </a:p>
        </p:txBody>
      </p:sp>
      <p:sp>
        <p:nvSpPr>
          <p:cNvPr id="3" name="TextBox 2"/>
          <p:cNvSpPr txBox="1"/>
          <p:nvPr/>
        </p:nvSpPr>
        <p:spPr>
          <a:xfrm>
            <a:off x="4557346" y="1079360"/>
            <a:ext cx="4471214" cy="1304973"/>
          </a:xfrm>
          <a:prstGeom prst="rect">
            <a:avLst/>
          </a:prstGeom>
          <a:noFill/>
        </p:spPr>
        <p:txBody>
          <a:bodyPr wrap="square" rtlCol="0">
            <a:spAutoFit/>
          </a:bodyPr>
          <a:lstStyle/>
          <a:p>
            <a:pPr>
              <a:lnSpc>
                <a:spcPct val="110000"/>
              </a:lnSpc>
            </a:pPr>
            <a:endParaRPr lang="en-US" sz="2400" b="1" dirty="0" smtClean="0">
              <a:solidFill>
                <a:srgbClr val="0557FF"/>
              </a:solidFill>
            </a:endParaRPr>
          </a:p>
          <a:p>
            <a:pPr>
              <a:lnSpc>
                <a:spcPct val="110000"/>
              </a:lnSpc>
            </a:pPr>
            <a:endParaRPr lang="en-US" sz="2400" dirty="0"/>
          </a:p>
          <a:p>
            <a:pPr>
              <a:lnSpc>
                <a:spcPct val="110000"/>
              </a:lnSpc>
            </a:pPr>
            <a:endParaRPr lang="en-US" sz="2400" dirty="0" smtClean="0"/>
          </a:p>
        </p:txBody>
      </p:sp>
      <p:sp>
        <p:nvSpPr>
          <p:cNvPr id="7" name="TextBox 6"/>
          <p:cNvSpPr txBox="1"/>
          <p:nvPr/>
        </p:nvSpPr>
        <p:spPr>
          <a:xfrm>
            <a:off x="5175044" y="1526107"/>
            <a:ext cx="3616814" cy="3416320"/>
          </a:xfrm>
          <a:prstGeom prst="rect">
            <a:avLst/>
          </a:prstGeom>
          <a:noFill/>
        </p:spPr>
        <p:txBody>
          <a:bodyPr wrap="square" rtlCol="0">
            <a:spAutoFit/>
          </a:bodyPr>
          <a:lstStyle/>
          <a:p>
            <a:r>
              <a:rPr lang="en-US" sz="7200" dirty="0" smtClean="0">
                <a:solidFill>
                  <a:srgbClr val="000090"/>
                </a:solidFill>
              </a:rPr>
              <a:t>Team Planning Time</a:t>
            </a:r>
            <a:endParaRPr lang="en-US" sz="7200" dirty="0">
              <a:solidFill>
                <a:srgbClr val="000090"/>
              </a:solidFill>
            </a:endParaRPr>
          </a:p>
        </p:txBody>
      </p:sp>
      <p:pic>
        <p:nvPicPr>
          <p:cNvPr id="11" name="Picture 10" descr="sharingNN.jpg"/>
          <p:cNvPicPr>
            <a:picLocks noChangeAspect="1"/>
          </p:cNvPicPr>
          <p:nvPr/>
        </p:nvPicPr>
        <p:blipFill rotWithShape="1">
          <a:blip r:embed="rId3">
            <a:extLst>
              <a:ext uri="{28A0092B-C50C-407E-A947-70E740481C1C}">
                <a14:useLocalDpi xmlns:a14="http://schemas.microsoft.com/office/drawing/2010/main" val="0"/>
              </a:ext>
            </a:extLst>
          </a:blip>
          <a:srcRect t="2733" r="6824" b="22580"/>
          <a:stretch/>
        </p:blipFill>
        <p:spPr>
          <a:xfrm>
            <a:off x="895219" y="1355138"/>
            <a:ext cx="3516498" cy="375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25398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March Study Assignment </a:t>
            </a:r>
            <a:endParaRPr lang="en-US" dirty="0">
              <a:solidFill>
                <a:srgbClr val="000090"/>
              </a:solidFill>
            </a:endParaRPr>
          </a:p>
        </p:txBody>
      </p:sp>
      <p:sp>
        <p:nvSpPr>
          <p:cNvPr id="3" name="Content Placeholder 2"/>
          <p:cNvSpPr>
            <a:spLocks noGrp="1"/>
          </p:cNvSpPr>
          <p:nvPr>
            <p:ph idx="1"/>
          </p:nvPr>
        </p:nvSpPr>
        <p:spPr/>
        <p:txBody>
          <a:bodyPr>
            <a:normAutofit fontScale="92500" lnSpcReduction="10000"/>
          </a:bodyPr>
          <a:lstStyle/>
          <a:p>
            <a:r>
              <a:rPr lang="en-US" dirty="0" smtClean="0">
                <a:solidFill>
                  <a:srgbClr val="0D2BBE"/>
                </a:solidFill>
              </a:rPr>
              <a:t>Design a graphic to represent what your school is working on to be more instructionally coherent and consistent. Consider the needs and priorities of your school within the context of the district goals.</a:t>
            </a:r>
          </a:p>
          <a:p>
            <a:endParaRPr lang="en-US" dirty="0" smtClean="0">
              <a:solidFill>
                <a:srgbClr val="0D2BBE"/>
              </a:solidFill>
            </a:endParaRPr>
          </a:p>
          <a:p>
            <a:r>
              <a:rPr lang="en-US" dirty="0">
                <a:solidFill>
                  <a:srgbClr val="0D2BBE"/>
                </a:solidFill>
                <a:cs typeface="ＭＳ Ｐゴシック" charset="0"/>
              </a:rPr>
              <a:t>60 days from now, what can you do to move one step closer to focusing on Instructional Consistency and Coherence for deep learning?</a:t>
            </a:r>
          </a:p>
          <a:p>
            <a:pPr marL="0" indent="0">
              <a:buNone/>
            </a:pPr>
            <a:r>
              <a:rPr lang="en-US" dirty="0" smtClean="0"/>
              <a:t> </a:t>
            </a:r>
            <a:endParaRPr lang="en-US" dirty="0"/>
          </a:p>
        </p:txBody>
      </p:sp>
      <p:cxnSp>
        <p:nvCxnSpPr>
          <p:cNvPr id="4" name="Straight Connector 3"/>
          <p:cNvCxnSpPr/>
          <p:nvPr/>
        </p:nvCxnSpPr>
        <p:spPr>
          <a:xfrm>
            <a:off x="203200" y="1323751"/>
            <a:ext cx="8754533"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203200" y="1530842"/>
            <a:ext cx="8754533"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pic>
        <p:nvPicPr>
          <p:cNvPr id="6" name="Picture 3" descr="D:\v_99designs\031313 STC powerpoint\graphics\bottom-3.png"/>
          <p:cNvPicPr>
            <a:picLocks noChangeAspect="1" noChangeArrowheads="1"/>
          </p:cNvPicPr>
          <p:nvPr/>
        </p:nvPicPr>
        <p:blipFill>
          <a:blip r:embed="rId2"/>
          <a:srcRect/>
          <a:stretch>
            <a:fillRect/>
          </a:stretch>
        </p:blipFill>
        <p:spPr bwMode="auto">
          <a:xfrm>
            <a:off x="0" y="5866805"/>
            <a:ext cx="9184970" cy="991195"/>
          </a:xfrm>
          <a:prstGeom prst="rect">
            <a:avLst/>
          </a:prstGeom>
          <a:noFill/>
        </p:spPr>
      </p:pic>
    </p:spTree>
    <p:extLst>
      <p:ext uri="{BB962C8B-B14F-4D97-AF65-F5344CB8AC3E}">
        <p14:creationId xmlns:p14="http://schemas.microsoft.com/office/powerpoint/2010/main" val="425189684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16498E"/>
                </a:solidFill>
              </a:rPr>
              <a:t>Change Leadership</a:t>
            </a:r>
            <a:endParaRPr lang="en-US" dirty="0">
              <a:solidFill>
                <a:srgbClr val="16498E"/>
              </a:solidFill>
            </a:endParaRPr>
          </a:p>
        </p:txBody>
      </p:sp>
      <p:sp>
        <p:nvSpPr>
          <p:cNvPr id="3" name="Content Placeholder 2"/>
          <p:cNvSpPr>
            <a:spLocks noGrp="1"/>
          </p:cNvSpPr>
          <p:nvPr>
            <p:ph idx="1"/>
          </p:nvPr>
        </p:nvSpPr>
        <p:spPr>
          <a:xfrm>
            <a:off x="457200" y="1600200"/>
            <a:ext cx="3822700" cy="4525963"/>
          </a:xfrm>
        </p:spPr>
        <p:txBody>
          <a:bodyPr>
            <a:normAutofit/>
          </a:bodyPr>
          <a:lstStyle/>
          <a:p>
            <a:pPr marL="0" indent="0">
              <a:buNone/>
            </a:pPr>
            <a:r>
              <a:rPr lang="en-US" sz="4000" dirty="0" smtClean="0">
                <a:solidFill>
                  <a:srgbClr val="16498E"/>
                </a:solidFill>
              </a:rPr>
              <a:t>What are the qualities of positive change leaders?</a:t>
            </a:r>
            <a:endParaRPr lang="en-US" sz="4000" dirty="0">
              <a:solidFill>
                <a:srgbClr val="16498E"/>
              </a:solidFill>
            </a:endParaRPr>
          </a:p>
        </p:txBody>
      </p:sp>
      <p:pic>
        <p:nvPicPr>
          <p:cNvPr id="4" name="Picture 3" descr="Screen Shot 2013-11-10 at 9.24.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878" y="2366729"/>
            <a:ext cx="3530845" cy="33784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Straight Connector 4"/>
          <p:cNvCxnSpPr/>
          <p:nvPr/>
        </p:nvCxnSpPr>
        <p:spPr>
          <a:xfrm>
            <a:off x="396751" y="1397090"/>
            <a:ext cx="8229600"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57078" y="1255156"/>
            <a:ext cx="8229600" cy="0"/>
          </a:xfrm>
          <a:prstGeom prst="line">
            <a:avLst/>
          </a:prstGeom>
          <a:ln>
            <a:solidFill>
              <a:srgbClr val="0D2BB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41577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554718" y="1001635"/>
            <a:ext cx="8386082" cy="570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endParaRPr lang="en-US" sz="2800" b="1" dirty="0" smtClean="0">
              <a:solidFill>
                <a:srgbClr val="16498E"/>
              </a:solidFill>
              <a:latin typeface="Arial" charset="0"/>
              <a:cs typeface="+mn-cs"/>
            </a:endParaRPr>
          </a:p>
          <a:p>
            <a:pPr>
              <a:spcBef>
                <a:spcPct val="50000"/>
              </a:spcBef>
              <a:defRPr/>
            </a:pPr>
            <a:r>
              <a:rPr lang="en-US" sz="2800" b="1" dirty="0" smtClean="0">
                <a:solidFill>
                  <a:srgbClr val="16498E"/>
                </a:solidFill>
                <a:latin typeface="Arial" charset="0"/>
                <a:cs typeface="+mn-cs"/>
              </a:rPr>
              <a:t>Synectics </a:t>
            </a:r>
            <a:r>
              <a:rPr lang="en-US" sz="2800" dirty="0">
                <a:solidFill>
                  <a:srgbClr val="16498E"/>
                </a:solidFill>
                <a:latin typeface="Arial" charset="0"/>
                <a:cs typeface="+mn-cs"/>
              </a:rPr>
              <a:t>(Gordon, 1961) is an approach to creative thinking that depends on understanding together that which is apparently different. </a:t>
            </a:r>
          </a:p>
          <a:p>
            <a:pPr marL="342900" indent="-342900">
              <a:spcBef>
                <a:spcPct val="50000"/>
              </a:spcBef>
              <a:buFont typeface="Arial"/>
              <a:buChar char="•"/>
              <a:defRPr/>
            </a:pPr>
            <a:r>
              <a:rPr lang="en-US" sz="2400" dirty="0" smtClean="0">
                <a:solidFill>
                  <a:srgbClr val="16498E"/>
                </a:solidFill>
                <a:latin typeface="Arial" charset="0"/>
                <a:cs typeface="+mn-cs"/>
              </a:rPr>
              <a:t>Its </a:t>
            </a:r>
            <a:r>
              <a:rPr lang="en-US" sz="2400" dirty="0">
                <a:solidFill>
                  <a:srgbClr val="16498E"/>
                </a:solidFill>
                <a:latin typeface="Arial" charset="0"/>
                <a:cs typeface="+mn-cs"/>
              </a:rPr>
              <a:t>main tool is analogy or metaphor. </a:t>
            </a:r>
          </a:p>
          <a:p>
            <a:pPr marL="342900" indent="-342900">
              <a:spcBef>
                <a:spcPct val="50000"/>
              </a:spcBef>
              <a:buFont typeface="Arial"/>
              <a:buChar char="•"/>
              <a:defRPr/>
            </a:pPr>
            <a:r>
              <a:rPr lang="en-US" sz="2400" dirty="0" smtClean="0">
                <a:solidFill>
                  <a:srgbClr val="16498E"/>
                </a:solidFill>
                <a:latin typeface="Arial" charset="0"/>
                <a:cs typeface="+mn-cs"/>
              </a:rPr>
              <a:t>The </a:t>
            </a:r>
            <a:r>
              <a:rPr lang="en-US" sz="2400" dirty="0">
                <a:solidFill>
                  <a:srgbClr val="16498E"/>
                </a:solidFill>
                <a:latin typeface="Arial" charset="0"/>
                <a:cs typeface="+mn-cs"/>
              </a:rPr>
              <a:t>approach, which is often used by groups, can help learners develop creative responses to problem solving, to retain new information, to assist in generating writing, and to explore social problems.</a:t>
            </a:r>
          </a:p>
          <a:p>
            <a:pPr marL="342900" indent="-342900">
              <a:spcBef>
                <a:spcPct val="50000"/>
              </a:spcBef>
              <a:buFont typeface="Arial"/>
              <a:buChar char="•"/>
              <a:defRPr/>
            </a:pPr>
            <a:r>
              <a:rPr lang="en-US" sz="2400" dirty="0" smtClean="0">
                <a:solidFill>
                  <a:srgbClr val="16498E"/>
                </a:solidFill>
                <a:latin typeface="Arial" charset="0"/>
                <a:cs typeface="+mn-cs"/>
              </a:rPr>
              <a:t>It </a:t>
            </a:r>
            <a:r>
              <a:rPr lang="en-US" sz="2400" dirty="0">
                <a:solidFill>
                  <a:srgbClr val="16498E"/>
                </a:solidFill>
                <a:latin typeface="Arial" charset="0"/>
                <a:cs typeface="+mn-cs"/>
              </a:rPr>
              <a:t>helps learners </a:t>
            </a:r>
            <a:r>
              <a:rPr lang="en-US" sz="2400" dirty="0" smtClean="0">
                <a:solidFill>
                  <a:srgbClr val="16498E"/>
                </a:solidFill>
                <a:latin typeface="Arial" charset="0"/>
                <a:cs typeface="+mn-cs"/>
              </a:rPr>
              <a:t>break </a:t>
            </a:r>
            <a:r>
              <a:rPr lang="en-US" sz="2400" dirty="0">
                <a:solidFill>
                  <a:srgbClr val="16498E"/>
                </a:solidFill>
                <a:latin typeface="Arial" charset="0"/>
                <a:cs typeface="+mn-cs"/>
              </a:rPr>
              <a:t>existing minds sets and internalize abstract concepts. (Couch, 1993) </a:t>
            </a:r>
          </a:p>
          <a:p>
            <a:pPr algn="ctr">
              <a:lnSpc>
                <a:spcPct val="20000"/>
              </a:lnSpc>
              <a:spcBef>
                <a:spcPct val="50000"/>
              </a:spcBef>
              <a:defRPr/>
            </a:pPr>
            <a:endParaRPr lang="en-US" sz="2400" dirty="0">
              <a:solidFill>
                <a:srgbClr val="000000"/>
              </a:solidFill>
              <a:latin typeface="Arial" charset="0"/>
              <a:cs typeface="+mn-cs"/>
            </a:endParaRPr>
          </a:p>
          <a:p>
            <a:pPr>
              <a:defRPr/>
            </a:pPr>
            <a:r>
              <a:rPr lang="en-US" sz="1800" dirty="0" smtClean="0">
                <a:solidFill>
                  <a:srgbClr val="000000"/>
                </a:solidFill>
                <a:latin typeface="Arial" charset="0"/>
                <a:cs typeface="+mn-cs"/>
              </a:rPr>
              <a:t>) </a:t>
            </a:r>
            <a:endParaRPr lang="en-US" sz="1800" dirty="0">
              <a:solidFill>
                <a:srgbClr val="000000"/>
              </a:solidFill>
              <a:latin typeface="Arial" charset="0"/>
              <a:cs typeface="+mn-cs"/>
            </a:endParaRPr>
          </a:p>
        </p:txBody>
      </p:sp>
      <p:sp>
        <p:nvSpPr>
          <p:cNvPr id="2" name="WordArt 4"/>
          <p:cNvSpPr>
            <a:spLocks noChangeArrowheads="1" noChangeShapeType="1" noTextEdit="1"/>
          </p:cNvSpPr>
          <p:nvPr/>
        </p:nvSpPr>
        <p:spPr bwMode="auto">
          <a:xfrm>
            <a:off x="3200400" y="228600"/>
            <a:ext cx="4191000" cy="1143000"/>
          </a:xfrm>
          <a:prstGeom prst="rect">
            <a:avLst/>
          </a:prstGeom>
        </p:spPr>
        <p:txBody>
          <a:bodyPr wrap="none" fromWordArt="1">
            <a:prstTxWarp prst="textPlain">
              <a:avLst>
                <a:gd name="adj" fmla="val 50000"/>
              </a:avLst>
            </a:prstTxWarp>
          </a:bodyPr>
          <a:lstStyle/>
          <a:p>
            <a:pPr algn="ctr"/>
            <a:endParaRPr lang="en-US" sz="3600" kern="10" dirty="0">
              <a:ln w="12700">
                <a:solidFill>
                  <a:srgbClr val="3333CC"/>
                </a:solidFill>
                <a:round/>
                <a:headEnd/>
                <a:tailEnd/>
              </a:ln>
              <a:solidFill>
                <a:srgbClr val="000080">
                  <a:alpha val="50195"/>
                </a:srgbClr>
              </a:solidFill>
              <a:effectLst>
                <a:outerShdw blurRad="63500" dist="46662" dir="2115817" algn="ctr" rotWithShape="0">
                  <a:srgbClr val="9999FF">
                    <a:alpha val="74997"/>
                  </a:srgbClr>
                </a:outerShdw>
              </a:effectLst>
              <a:latin typeface="Arial Black"/>
              <a:ea typeface="Arial Black"/>
              <a:cs typeface="Arial Black"/>
            </a:endParaRPr>
          </a:p>
        </p:txBody>
      </p:sp>
      <p:sp>
        <p:nvSpPr>
          <p:cNvPr id="3" name="Title 2"/>
          <p:cNvSpPr>
            <a:spLocks noGrp="1"/>
          </p:cNvSpPr>
          <p:nvPr>
            <p:ph type="title"/>
          </p:nvPr>
        </p:nvSpPr>
        <p:spPr>
          <a:xfrm>
            <a:off x="368300" y="224267"/>
            <a:ext cx="8229600" cy="1143000"/>
          </a:xfrm>
        </p:spPr>
        <p:txBody>
          <a:bodyPr>
            <a:normAutofit fontScale="90000"/>
          </a:bodyPr>
          <a:lstStyle/>
          <a:p>
            <a:r>
              <a:rPr lang="en-US" dirty="0" smtClean="0">
                <a:solidFill>
                  <a:srgbClr val="16498E"/>
                </a:solidFill>
              </a:rPr>
              <a:t>Synectics: A critical thinking strategy</a:t>
            </a:r>
            <a:endParaRPr lang="en-US" dirty="0">
              <a:solidFill>
                <a:srgbClr val="16498E"/>
              </a:solidFill>
            </a:endParaRPr>
          </a:p>
        </p:txBody>
      </p:sp>
      <p:cxnSp>
        <p:nvCxnSpPr>
          <p:cNvPr id="8" name="Straight Connector 7"/>
          <p:cNvCxnSpPr/>
          <p:nvPr/>
        </p:nvCxnSpPr>
        <p:spPr>
          <a:xfrm>
            <a:off x="711200" y="1390695"/>
            <a:ext cx="8229600"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71527" y="1248761"/>
            <a:ext cx="8229600" cy="0"/>
          </a:xfrm>
          <a:prstGeom prst="line">
            <a:avLst/>
          </a:prstGeom>
          <a:ln>
            <a:solidFill>
              <a:srgbClr val="0D2BBE"/>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6949" y="274638"/>
            <a:ext cx="8229600" cy="1143000"/>
          </a:xfrm>
        </p:spPr>
        <p:txBody>
          <a:bodyPr/>
          <a:lstStyle/>
          <a:p>
            <a:pPr algn="l"/>
            <a:r>
              <a:rPr lang="en-US" dirty="0" err="1" smtClean="0">
                <a:solidFill>
                  <a:srgbClr val="FFFFFF"/>
                </a:solidFill>
              </a:rPr>
              <a:t>Synectics</a:t>
            </a:r>
            <a:r>
              <a:rPr lang="en-US" dirty="0" smtClean="0">
                <a:solidFill>
                  <a:srgbClr val="FFFFFF"/>
                </a:solidFill>
              </a:rPr>
              <a:t>: Famous People</a:t>
            </a:r>
            <a:endParaRPr lang="en-US" dirty="0">
              <a:solidFill>
                <a:srgbClr val="FFFFFF"/>
              </a:solidFill>
            </a:endParaRPr>
          </a:p>
        </p:txBody>
      </p:sp>
      <p:pic>
        <p:nvPicPr>
          <p:cNvPr id="3" name="Picture 2" descr="Screen Shot 2013-12-02 at 8.25.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28" y="1590502"/>
            <a:ext cx="3223703" cy="31810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descr="Screen Shot 2013-12-02 at 8.26.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891" y="1012002"/>
            <a:ext cx="2344909" cy="3200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Screen Shot 2013-12-02 at 8.30.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3046" y="2937805"/>
            <a:ext cx="2558845" cy="3200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24278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100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3-11-10 at 7.51.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75" y="1422521"/>
            <a:ext cx="3313044" cy="4114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descr="Screen Shot 2013-11-10 at 9.21.29 AM.png"/>
          <p:cNvPicPr>
            <a:picLocks noChangeAspect="1"/>
          </p:cNvPicPr>
          <p:nvPr/>
        </p:nvPicPr>
        <p:blipFill rotWithShape="1">
          <a:blip r:embed="rId3">
            <a:extLst>
              <a:ext uri="{28A0092B-C50C-407E-A947-70E740481C1C}">
                <a14:useLocalDpi xmlns:a14="http://schemas.microsoft.com/office/drawing/2010/main" val="0"/>
              </a:ext>
            </a:extLst>
          </a:blip>
          <a:srcRect l="24926"/>
          <a:stretch/>
        </p:blipFill>
        <p:spPr>
          <a:xfrm>
            <a:off x="3622640" y="3800893"/>
            <a:ext cx="3600482" cy="28211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descr="Screen Shot 2013-11-10 at 7.52.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1345" y="1060427"/>
            <a:ext cx="3898245" cy="25939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itle 4"/>
          <p:cNvSpPr>
            <a:spLocks noGrp="1"/>
          </p:cNvSpPr>
          <p:nvPr>
            <p:ph type="title"/>
          </p:nvPr>
        </p:nvSpPr>
        <p:spPr>
          <a:xfrm>
            <a:off x="-1006478" y="63948"/>
            <a:ext cx="8229600" cy="1143000"/>
          </a:xfrm>
        </p:spPr>
        <p:txBody>
          <a:bodyPr/>
          <a:lstStyle/>
          <a:p>
            <a:r>
              <a:rPr lang="en-US" dirty="0" err="1" smtClean="0">
                <a:solidFill>
                  <a:srgbClr val="FFFFFF"/>
                </a:solidFill>
              </a:rPr>
              <a:t>Synectics</a:t>
            </a:r>
            <a:r>
              <a:rPr lang="en-US" dirty="0" smtClean="0">
                <a:solidFill>
                  <a:srgbClr val="FFFFFF"/>
                </a:solidFill>
              </a:rPr>
              <a:t> Famous People</a:t>
            </a:r>
            <a:endParaRPr lang="en-US" dirty="0">
              <a:solidFill>
                <a:srgbClr val="FFFFFF"/>
              </a:solidFill>
            </a:endParaRPr>
          </a:p>
        </p:txBody>
      </p:sp>
    </p:spTree>
    <p:extLst>
      <p:ext uri="{BB962C8B-B14F-4D97-AF65-F5344CB8AC3E}">
        <p14:creationId xmlns:p14="http://schemas.microsoft.com/office/powerpoint/2010/main" val="4585460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999"/>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11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3-11-13 at 8.09.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5075" y="3147490"/>
            <a:ext cx="3416640" cy="34513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descr="Screen Shot 2013-11-13 at 8.10.03 PM.png"/>
          <p:cNvPicPr>
            <a:picLocks noChangeAspect="1"/>
          </p:cNvPicPr>
          <p:nvPr/>
        </p:nvPicPr>
        <p:blipFill rotWithShape="1">
          <a:blip r:embed="rId3">
            <a:extLst>
              <a:ext uri="{28A0092B-C50C-407E-A947-70E740481C1C}">
                <a14:useLocalDpi xmlns:a14="http://schemas.microsoft.com/office/drawing/2010/main" val="0"/>
              </a:ext>
            </a:extLst>
          </a:blip>
          <a:srcRect l="2466" t="3997" b="3265"/>
          <a:stretch/>
        </p:blipFill>
        <p:spPr>
          <a:xfrm>
            <a:off x="326950" y="1400091"/>
            <a:ext cx="2991293" cy="32885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descr="Screen Shot 2013-11-13 at 8.10.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1901" y="1318690"/>
            <a:ext cx="3351204" cy="3657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itle 4"/>
          <p:cNvSpPr>
            <a:spLocks noGrp="1"/>
          </p:cNvSpPr>
          <p:nvPr>
            <p:ph type="title"/>
          </p:nvPr>
        </p:nvSpPr>
        <p:spPr>
          <a:xfrm>
            <a:off x="326950" y="272514"/>
            <a:ext cx="8229600" cy="1143000"/>
          </a:xfrm>
        </p:spPr>
        <p:txBody>
          <a:bodyPr/>
          <a:lstStyle/>
          <a:p>
            <a:pPr algn="l"/>
            <a:r>
              <a:rPr lang="en-US" dirty="0" err="1" smtClean="0">
                <a:solidFill>
                  <a:srgbClr val="FFFFFF"/>
                </a:solidFill>
              </a:rPr>
              <a:t>Synectics</a:t>
            </a:r>
            <a:r>
              <a:rPr lang="en-US" dirty="0" smtClean="0">
                <a:solidFill>
                  <a:srgbClr val="FFFFFF"/>
                </a:solidFill>
              </a:rPr>
              <a:t>: Famous People</a:t>
            </a:r>
            <a:endParaRPr lang="en-US" dirty="0">
              <a:solidFill>
                <a:srgbClr val="FFFFFF"/>
              </a:solidFill>
            </a:endParaRPr>
          </a:p>
        </p:txBody>
      </p:sp>
    </p:spTree>
    <p:extLst>
      <p:ext uri="{BB962C8B-B14F-4D97-AF65-F5344CB8AC3E}">
        <p14:creationId xmlns:p14="http://schemas.microsoft.com/office/powerpoint/2010/main" val="2632285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1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p:tgtEl>
                                          <p:spTgt spid="4"/>
                                        </p:tgtEl>
                                        <p:attrNameLst>
                                          <p:attrName>ppt_y</p:attrName>
                                        </p:attrNameLst>
                                      </p:cBhvr>
                                      <p:tavLst>
                                        <p:tav tm="0">
                                          <p:val>
                                            <p:strVal val="#ppt_y+#ppt_h*1.125000"/>
                                          </p:val>
                                        </p:tav>
                                        <p:tav tm="100000">
                                          <p:val>
                                            <p:strVal val="#ppt_y"/>
                                          </p:val>
                                        </p:tav>
                                      </p:tavLst>
                                    </p:anim>
                                    <p:animEffect transition="in" filter="wipe(up)">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Screen Shot 2013-11-10 at 7.51.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7835" y="366780"/>
            <a:ext cx="1472464"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11" descr="Screen Shot 2013-11-10 at 7.52.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58" y="4671900"/>
            <a:ext cx="2748366"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descr="Screen Shot 2013-11-10 at 9.21.29 AM.png"/>
          <p:cNvPicPr>
            <a:picLocks noChangeAspect="1"/>
          </p:cNvPicPr>
          <p:nvPr/>
        </p:nvPicPr>
        <p:blipFill rotWithShape="1">
          <a:blip r:embed="rId4">
            <a:extLst>
              <a:ext uri="{28A0092B-C50C-407E-A947-70E740481C1C}">
                <a14:useLocalDpi xmlns:a14="http://schemas.microsoft.com/office/drawing/2010/main" val="0"/>
              </a:ext>
            </a:extLst>
          </a:blip>
          <a:srcRect l="24926"/>
          <a:stretch/>
        </p:blipFill>
        <p:spPr>
          <a:xfrm>
            <a:off x="4903809" y="4671900"/>
            <a:ext cx="2334026"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Picture 13" descr="Screen Shot 2013-11-13 at 8.10.03 PM.png"/>
          <p:cNvPicPr>
            <a:picLocks noChangeAspect="1"/>
          </p:cNvPicPr>
          <p:nvPr/>
        </p:nvPicPr>
        <p:blipFill rotWithShape="1">
          <a:blip r:embed="rId5">
            <a:extLst>
              <a:ext uri="{28A0092B-C50C-407E-A947-70E740481C1C}">
                <a14:useLocalDpi xmlns:a14="http://schemas.microsoft.com/office/drawing/2010/main" val="0"/>
              </a:ext>
            </a:extLst>
          </a:blip>
          <a:srcRect l="2466" t="3997" b="3265"/>
          <a:stretch/>
        </p:blipFill>
        <p:spPr>
          <a:xfrm>
            <a:off x="6984444" y="2579884"/>
            <a:ext cx="1663475"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Picture 14" descr="Screen Shot 2013-11-13 at 8.09.0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707" y="2579884"/>
            <a:ext cx="1810389"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Picture 15" descr="Screen Shot 2013-11-13 at 8.10.5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977" y="2579884"/>
            <a:ext cx="1675602"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Picture 17" descr="Screen Shot 2013-12-02 at 8.25.25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707" y="366780"/>
            <a:ext cx="1853348"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9" name="Picture 18" descr="Screen Shot 2013-12-02 at 8.30.46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4878" y="244204"/>
            <a:ext cx="1462197"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 name="Picture 19" descr="Screen Shot 2013-12-02 at 8.26.23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18480" y="314753"/>
            <a:ext cx="1339948"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6978424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596900" y="1828800"/>
            <a:ext cx="73279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4000" dirty="0">
                <a:solidFill>
                  <a:srgbClr val="16498E"/>
                </a:solidFill>
                <a:cs typeface="+mn-cs"/>
              </a:rPr>
              <a:t>As an individual select one of your pictures …</a:t>
            </a:r>
          </a:p>
          <a:p>
            <a:pPr>
              <a:spcBef>
                <a:spcPct val="50000"/>
              </a:spcBef>
              <a:defRPr/>
            </a:pPr>
            <a:r>
              <a:rPr lang="ja-JP" altLang="en-US" sz="4000" dirty="0">
                <a:solidFill>
                  <a:srgbClr val="16498E"/>
                </a:solidFill>
                <a:latin typeface="Arial"/>
                <a:cs typeface="+mn-cs"/>
              </a:rPr>
              <a:t>“</a:t>
            </a:r>
            <a:r>
              <a:rPr lang="en-US" sz="4000" dirty="0">
                <a:solidFill>
                  <a:srgbClr val="16498E"/>
                </a:solidFill>
                <a:cs typeface="+mn-cs"/>
              </a:rPr>
              <a:t>A </a:t>
            </a:r>
            <a:r>
              <a:rPr lang="en-US" sz="4000" dirty="0" smtClean="0">
                <a:solidFill>
                  <a:srgbClr val="16498E"/>
                </a:solidFill>
                <a:cs typeface="+mn-cs"/>
              </a:rPr>
              <a:t>change leader </a:t>
            </a:r>
            <a:r>
              <a:rPr lang="en-US" sz="4000" dirty="0">
                <a:solidFill>
                  <a:srgbClr val="16498E"/>
                </a:solidFill>
                <a:cs typeface="+mn-cs"/>
              </a:rPr>
              <a:t>is like______</a:t>
            </a:r>
          </a:p>
          <a:p>
            <a:pPr>
              <a:spcBef>
                <a:spcPct val="50000"/>
              </a:spcBef>
              <a:defRPr/>
            </a:pPr>
            <a:r>
              <a:rPr lang="en-US" sz="4000" dirty="0">
                <a:solidFill>
                  <a:srgbClr val="16498E"/>
                </a:solidFill>
                <a:cs typeface="+mn-cs"/>
              </a:rPr>
              <a:t>because…</a:t>
            </a:r>
          </a:p>
        </p:txBody>
      </p:sp>
      <p:sp>
        <p:nvSpPr>
          <p:cNvPr id="5123" name="WordArt 4"/>
          <p:cNvSpPr>
            <a:spLocks noChangeArrowheads="1" noChangeShapeType="1" noTextEdit="1"/>
          </p:cNvSpPr>
          <p:nvPr/>
        </p:nvSpPr>
        <p:spPr bwMode="auto">
          <a:xfrm>
            <a:off x="2743200" y="152400"/>
            <a:ext cx="4038600" cy="1447800"/>
          </a:xfrm>
          <a:prstGeom prst="rect">
            <a:avLst/>
          </a:prstGeom>
        </p:spPr>
        <p:txBody>
          <a:bodyPr wrap="none" fromWordArt="1">
            <a:prstTxWarp prst="textPlain">
              <a:avLst>
                <a:gd name="adj" fmla="val 50000"/>
              </a:avLst>
            </a:prstTxWarp>
          </a:bodyPr>
          <a:lstStyle/>
          <a:p>
            <a:pPr algn="ctr"/>
            <a:endParaRPr lang="en-US" sz="3600" kern="10" dirty="0">
              <a:ln w="12700">
                <a:solidFill>
                  <a:srgbClr val="3333CC"/>
                </a:solidFill>
                <a:round/>
                <a:headEnd/>
                <a:tailEnd/>
              </a:ln>
              <a:solidFill>
                <a:srgbClr val="000080">
                  <a:alpha val="50195"/>
                </a:srgbClr>
              </a:solidFill>
              <a:effectLst>
                <a:outerShdw blurRad="63500" dist="46662" dir="2115817" algn="ctr" rotWithShape="0">
                  <a:srgbClr val="9999FF">
                    <a:alpha val="74997"/>
                  </a:srgbClr>
                </a:outerShdw>
              </a:effectLst>
              <a:latin typeface="Arial Black"/>
              <a:ea typeface="Arial Black"/>
              <a:cs typeface="Arial Black"/>
            </a:endParaRPr>
          </a:p>
        </p:txBody>
      </p:sp>
      <p:sp>
        <p:nvSpPr>
          <p:cNvPr id="6149" name="Rectangle 5"/>
          <p:cNvSpPr>
            <a:spLocks noChangeArrowheads="1"/>
          </p:cNvSpPr>
          <p:nvPr/>
        </p:nvSpPr>
        <p:spPr bwMode="auto">
          <a:xfrm>
            <a:off x="4013200" y="6491288"/>
            <a:ext cx="5130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i="1" dirty="0">
                <a:cs typeface="+mn-cs"/>
              </a:rPr>
              <a:t>- Adapted from B. Wellman, C. Rolheiser, OISE, 2007</a:t>
            </a:r>
          </a:p>
        </p:txBody>
      </p:sp>
      <p:sp>
        <p:nvSpPr>
          <p:cNvPr id="3" name="Title 2"/>
          <p:cNvSpPr>
            <a:spLocks noGrp="1"/>
          </p:cNvSpPr>
          <p:nvPr>
            <p:ph type="title"/>
          </p:nvPr>
        </p:nvSpPr>
        <p:spPr/>
        <p:txBody>
          <a:bodyPr>
            <a:normAutofit/>
          </a:bodyPr>
          <a:lstStyle/>
          <a:p>
            <a:pPr algn="l"/>
            <a:r>
              <a:rPr lang="en-US" dirty="0">
                <a:solidFill>
                  <a:srgbClr val="16498E"/>
                </a:solidFill>
              </a:rPr>
              <a:t>Famous </a:t>
            </a:r>
            <a:r>
              <a:rPr lang="en-US" dirty="0" smtClean="0">
                <a:solidFill>
                  <a:srgbClr val="16498E"/>
                </a:solidFill>
              </a:rPr>
              <a:t>People Synectics</a:t>
            </a:r>
            <a:endParaRPr lang="en-US" dirty="0"/>
          </a:p>
        </p:txBody>
      </p:sp>
      <p:cxnSp>
        <p:nvCxnSpPr>
          <p:cNvPr id="10" name="Straight Connector 9"/>
          <p:cNvCxnSpPr/>
          <p:nvPr/>
        </p:nvCxnSpPr>
        <p:spPr>
          <a:xfrm>
            <a:off x="711200" y="1390695"/>
            <a:ext cx="8229600"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71527" y="1248761"/>
            <a:ext cx="8229600" cy="0"/>
          </a:xfrm>
          <a:prstGeom prst="line">
            <a:avLst/>
          </a:prstGeom>
          <a:ln>
            <a:solidFill>
              <a:srgbClr val="0D2BBE"/>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v_99designs\031313 STC powerpoint\graphics\bottom-3.png"/>
          <p:cNvPicPr>
            <a:picLocks noChangeAspect="1" noChangeArrowheads="1"/>
          </p:cNvPicPr>
          <p:nvPr/>
        </p:nvPicPr>
        <p:blipFill>
          <a:blip r:embed="rId2"/>
          <a:srcRect/>
          <a:stretch>
            <a:fillRect/>
          </a:stretch>
        </p:blipFill>
        <p:spPr bwMode="auto">
          <a:xfrm>
            <a:off x="0" y="5866805"/>
            <a:ext cx="9144000" cy="991195"/>
          </a:xfrm>
          <a:prstGeom prst="rect">
            <a:avLst/>
          </a:prstGeom>
          <a:noFill/>
        </p:spPr>
      </p:pic>
      <p:pic>
        <p:nvPicPr>
          <p:cNvPr id="5124" name="Picture 4" descr="D:\v_99designs\031313 STC powerpoint\graphics\logo-2.png"/>
          <p:cNvPicPr>
            <a:picLocks noChangeAspect="1" noChangeArrowheads="1"/>
          </p:cNvPicPr>
          <p:nvPr/>
        </p:nvPicPr>
        <p:blipFill>
          <a:blip r:embed="rId3"/>
          <a:srcRect/>
          <a:stretch>
            <a:fillRect/>
          </a:stretch>
        </p:blipFill>
        <p:spPr bwMode="auto">
          <a:xfrm>
            <a:off x="228600" y="6248400"/>
            <a:ext cx="1407459" cy="609600"/>
          </a:xfrm>
          <a:prstGeom prst="rect">
            <a:avLst/>
          </a:prstGeom>
          <a:noFill/>
        </p:spPr>
      </p:pic>
      <p:sp>
        <p:nvSpPr>
          <p:cNvPr id="8" name="TextBox 7"/>
          <p:cNvSpPr txBox="1"/>
          <p:nvPr/>
        </p:nvSpPr>
        <p:spPr>
          <a:xfrm>
            <a:off x="499534" y="1636713"/>
            <a:ext cx="3429000" cy="600164"/>
          </a:xfrm>
          <a:prstGeom prst="rect">
            <a:avLst/>
          </a:prstGeom>
          <a:noFill/>
        </p:spPr>
        <p:txBody>
          <a:bodyPr wrap="square" rtlCol="0">
            <a:spAutoFit/>
          </a:bodyPr>
          <a:lstStyle/>
          <a:p>
            <a:r>
              <a:rPr lang="en-US" sz="3300" b="1" dirty="0" smtClean="0">
                <a:solidFill>
                  <a:srgbClr val="3366CC"/>
                </a:solidFill>
                <a:latin typeface="Arial" pitchFamily="34" charset="0"/>
                <a:cs typeface="Arial" pitchFamily="34" charset="0"/>
              </a:rPr>
              <a:t>Group Norms</a:t>
            </a:r>
            <a:endParaRPr lang="en-US" sz="3300" b="1" dirty="0">
              <a:solidFill>
                <a:srgbClr val="3366CC"/>
              </a:solidFill>
              <a:latin typeface="Arial" pitchFamily="34" charset="0"/>
              <a:cs typeface="Arial" pitchFamily="34" charset="0"/>
            </a:endParaRPr>
          </a:p>
        </p:txBody>
      </p:sp>
      <p:pic>
        <p:nvPicPr>
          <p:cNvPr id="5125" name="Picture 5" descr="C:\Users\Lenovo\Downloads\create-next-design-powerpoint-presentation-templat\logo_text_recolour.png"/>
          <p:cNvPicPr>
            <a:picLocks noChangeAspect="1" noChangeArrowheads="1"/>
          </p:cNvPicPr>
          <p:nvPr/>
        </p:nvPicPr>
        <p:blipFill>
          <a:blip r:embed="rId4" cstate="print"/>
          <a:srcRect/>
          <a:stretch>
            <a:fillRect/>
          </a:stretch>
        </p:blipFill>
        <p:spPr bwMode="auto">
          <a:xfrm>
            <a:off x="228600" y="315913"/>
            <a:ext cx="3509773" cy="1258887"/>
          </a:xfrm>
          <a:prstGeom prst="rect">
            <a:avLst/>
          </a:prstGeom>
          <a:noFill/>
        </p:spPr>
      </p:pic>
      <p:sp>
        <p:nvSpPr>
          <p:cNvPr id="2" name="TextBox 1"/>
          <p:cNvSpPr txBox="1"/>
          <p:nvPr/>
        </p:nvSpPr>
        <p:spPr>
          <a:xfrm>
            <a:off x="4622800" y="3234267"/>
            <a:ext cx="184666" cy="369332"/>
          </a:xfrm>
          <a:prstGeom prst="rect">
            <a:avLst/>
          </a:prstGeom>
          <a:noFill/>
        </p:spPr>
        <p:txBody>
          <a:bodyPr wrap="none" rtlCol="0">
            <a:spAutoFit/>
          </a:bodyPr>
          <a:lstStyle/>
          <a:p>
            <a:endParaRPr lang="en-US" dirty="0"/>
          </a:p>
        </p:txBody>
      </p:sp>
      <p:sp>
        <p:nvSpPr>
          <p:cNvPr id="3" name="TextBox 2"/>
          <p:cNvSpPr txBox="1"/>
          <p:nvPr/>
        </p:nvSpPr>
        <p:spPr>
          <a:xfrm>
            <a:off x="286955" y="2173486"/>
            <a:ext cx="8417689" cy="3693319"/>
          </a:xfrm>
          <a:prstGeom prst="rect">
            <a:avLst/>
          </a:prstGeom>
          <a:noFill/>
        </p:spPr>
        <p:txBody>
          <a:bodyPr wrap="none" rtlCol="0">
            <a:spAutoFit/>
          </a:bodyPr>
          <a:lstStyle/>
          <a:p>
            <a:pPr marL="571500" indent="-571500">
              <a:buFont typeface="Arial"/>
              <a:buChar char="•"/>
            </a:pPr>
            <a:r>
              <a:rPr lang="en-US" sz="3600" dirty="0">
                <a:solidFill>
                  <a:srgbClr val="3366CC"/>
                </a:solidFill>
              </a:rPr>
              <a:t>Engage fully</a:t>
            </a:r>
          </a:p>
          <a:p>
            <a:pPr marL="571500" indent="-571500">
              <a:buFont typeface="Arial"/>
              <a:buChar char="•"/>
            </a:pPr>
            <a:r>
              <a:rPr lang="en-US" sz="3600" dirty="0">
                <a:solidFill>
                  <a:srgbClr val="3366CC"/>
                </a:solidFill>
              </a:rPr>
              <a:t>Contribute productively</a:t>
            </a:r>
          </a:p>
          <a:p>
            <a:pPr marL="571500" indent="-571500">
              <a:buFont typeface="Arial"/>
              <a:buChar char="•"/>
            </a:pPr>
            <a:r>
              <a:rPr lang="en-US" sz="3600" dirty="0">
                <a:solidFill>
                  <a:srgbClr val="3366CC"/>
                </a:solidFill>
              </a:rPr>
              <a:t>Be open to new information, </a:t>
            </a:r>
            <a:r>
              <a:rPr lang="en-US" sz="3600" dirty="0" smtClean="0">
                <a:solidFill>
                  <a:srgbClr val="3366CC"/>
                </a:solidFill>
              </a:rPr>
              <a:t>possibilities</a:t>
            </a:r>
          </a:p>
          <a:p>
            <a:r>
              <a:rPr lang="en-US" sz="3600" dirty="0" smtClean="0">
                <a:solidFill>
                  <a:srgbClr val="3366CC"/>
                </a:solidFill>
              </a:rPr>
              <a:t>	 and perspectives</a:t>
            </a:r>
            <a:endParaRPr lang="en-US" sz="3600" dirty="0">
              <a:solidFill>
                <a:srgbClr val="3366CC"/>
              </a:solidFill>
            </a:endParaRPr>
          </a:p>
          <a:p>
            <a:pPr marL="571500" indent="-571500">
              <a:buFont typeface="Arial"/>
              <a:buChar char="•"/>
            </a:pPr>
            <a:r>
              <a:rPr lang="en-US" sz="3600" dirty="0">
                <a:solidFill>
                  <a:srgbClr val="3366CC"/>
                </a:solidFill>
              </a:rPr>
              <a:t>Respect confidentiality</a:t>
            </a:r>
          </a:p>
          <a:p>
            <a:pPr marL="571500" indent="-571500">
              <a:buFont typeface="Arial"/>
              <a:buChar char="•"/>
            </a:pPr>
            <a:r>
              <a:rPr lang="en-US" sz="3600" dirty="0">
                <a:solidFill>
                  <a:srgbClr val="3366CC"/>
                </a:solidFill>
              </a:rPr>
              <a:t>Ask questions </a:t>
            </a:r>
          </a:p>
          <a:p>
            <a:r>
              <a:rPr lang="en-US" dirty="0" smtClean="0"/>
              <a:t>  </a:t>
            </a:r>
            <a:endParaRPr lang="en-US" dirty="0"/>
          </a:p>
        </p:txBody>
      </p:sp>
    </p:spTree>
    <p:extLst>
      <p:ext uri="{BB962C8B-B14F-4D97-AF65-F5344CB8AC3E}">
        <p14:creationId xmlns:p14="http://schemas.microsoft.com/office/powerpoint/2010/main" val="346772093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Screen Shot 2013-11-10 at 7.51.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7835" y="366780"/>
            <a:ext cx="1472464"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11" descr="Screen Shot 2013-11-10 at 7.52.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58" y="4671900"/>
            <a:ext cx="2748366"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descr="Screen Shot 2013-11-10 at 9.21.29 AM.png"/>
          <p:cNvPicPr>
            <a:picLocks noChangeAspect="1"/>
          </p:cNvPicPr>
          <p:nvPr/>
        </p:nvPicPr>
        <p:blipFill rotWithShape="1">
          <a:blip r:embed="rId4">
            <a:extLst>
              <a:ext uri="{28A0092B-C50C-407E-A947-70E740481C1C}">
                <a14:useLocalDpi xmlns:a14="http://schemas.microsoft.com/office/drawing/2010/main" val="0"/>
              </a:ext>
            </a:extLst>
          </a:blip>
          <a:srcRect l="24926"/>
          <a:stretch/>
        </p:blipFill>
        <p:spPr>
          <a:xfrm>
            <a:off x="4903809" y="4671900"/>
            <a:ext cx="2334026"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Picture 13" descr="Screen Shot 2013-11-13 at 8.10.03 PM.png"/>
          <p:cNvPicPr>
            <a:picLocks noChangeAspect="1"/>
          </p:cNvPicPr>
          <p:nvPr/>
        </p:nvPicPr>
        <p:blipFill rotWithShape="1">
          <a:blip r:embed="rId5">
            <a:extLst>
              <a:ext uri="{28A0092B-C50C-407E-A947-70E740481C1C}">
                <a14:useLocalDpi xmlns:a14="http://schemas.microsoft.com/office/drawing/2010/main" val="0"/>
              </a:ext>
            </a:extLst>
          </a:blip>
          <a:srcRect l="2466" t="3997" b="3265"/>
          <a:stretch/>
        </p:blipFill>
        <p:spPr>
          <a:xfrm>
            <a:off x="6984444" y="2579884"/>
            <a:ext cx="1663475"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Picture 14" descr="Screen Shot 2013-11-13 at 8.09.0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707" y="2579884"/>
            <a:ext cx="1810389"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Picture 15" descr="Screen Shot 2013-11-13 at 8.10.5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977" y="2579884"/>
            <a:ext cx="1675602"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Picture 17" descr="Screen Shot 2013-12-02 at 8.25.25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707" y="366780"/>
            <a:ext cx="1853348"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9" name="Picture 18" descr="Screen Shot 2013-12-02 at 8.30.46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4878" y="244204"/>
            <a:ext cx="1462197"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 name="Picture 19" descr="Screen Shot 2013-12-02 at 8.26.23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18480" y="314753"/>
            <a:ext cx="1339948"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6978424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571500" y="1828800"/>
            <a:ext cx="76200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dirty="0">
                <a:solidFill>
                  <a:srgbClr val="16498E"/>
                </a:solidFill>
                <a:cs typeface="+mn-cs"/>
              </a:rPr>
              <a:t>As an individual select one of your pictures </a:t>
            </a:r>
            <a:r>
              <a:rPr lang="en-US" sz="3600" b="1" dirty="0">
                <a:solidFill>
                  <a:srgbClr val="16498E"/>
                </a:solidFill>
                <a:cs typeface="+mn-cs"/>
              </a:rPr>
              <a:t>…</a:t>
            </a:r>
          </a:p>
          <a:p>
            <a:pPr>
              <a:spcBef>
                <a:spcPct val="50000"/>
              </a:spcBef>
              <a:defRPr/>
            </a:pPr>
            <a:r>
              <a:rPr lang="ja-JP" altLang="en-US" sz="3600" dirty="0">
                <a:solidFill>
                  <a:srgbClr val="16498E"/>
                </a:solidFill>
                <a:latin typeface="Arial"/>
                <a:cs typeface="+mn-cs"/>
              </a:rPr>
              <a:t>“</a:t>
            </a:r>
            <a:r>
              <a:rPr lang="en-US" sz="3600" dirty="0">
                <a:solidFill>
                  <a:srgbClr val="16498E"/>
                </a:solidFill>
                <a:cs typeface="+mn-cs"/>
              </a:rPr>
              <a:t>A skilled </a:t>
            </a:r>
            <a:r>
              <a:rPr lang="en-US" sz="3600" dirty="0" smtClean="0">
                <a:solidFill>
                  <a:srgbClr val="16498E"/>
                </a:solidFill>
                <a:cs typeface="+mn-cs"/>
              </a:rPr>
              <a:t>change </a:t>
            </a:r>
            <a:r>
              <a:rPr lang="en-US" sz="3600" dirty="0">
                <a:solidFill>
                  <a:srgbClr val="16498E"/>
                </a:solidFill>
                <a:cs typeface="+mn-cs"/>
              </a:rPr>
              <a:t>leader is NOT like______</a:t>
            </a:r>
          </a:p>
          <a:p>
            <a:pPr>
              <a:spcBef>
                <a:spcPct val="50000"/>
              </a:spcBef>
              <a:defRPr/>
            </a:pPr>
            <a:r>
              <a:rPr lang="en-US" sz="3600" dirty="0">
                <a:solidFill>
                  <a:srgbClr val="16498E"/>
                </a:solidFill>
                <a:cs typeface="+mn-cs"/>
              </a:rPr>
              <a:t>because</a:t>
            </a:r>
            <a:r>
              <a:rPr lang="en-US" sz="3600" b="1" dirty="0">
                <a:solidFill>
                  <a:srgbClr val="16498E"/>
                </a:solidFill>
                <a:cs typeface="+mn-cs"/>
              </a:rPr>
              <a:t>…</a:t>
            </a:r>
          </a:p>
        </p:txBody>
      </p:sp>
      <p:sp>
        <p:nvSpPr>
          <p:cNvPr id="7171" name="WordArt 4"/>
          <p:cNvSpPr>
            <a:spLocks noChangeArrowheads="1" noChangeShapeType="1" noTextEdit="1"/>
          </p:cNvSpPr>
          <p:nvPr/>
        </p:nvSpPr>
        <p:spPr bwMode="auto">
          <a:xfrm>
            <a:off x="1921933" y="50800"/>
            <a:ext cx="4038600" cy="1447800"/>
          </a:xfrm>
          <a:prstGeom prst="rect">
            <a:avLst/>
          </a:prstGeom>
        </p:spPr>
        <p:txBody>
          <a:bodyPr wrap="none" fromWordArt="1">
            <a:prstTxWarp prst="textPlain">
              <a:avLst>
                <a:gd name="adj" fmla="val 50000"/>
              </a:avLst>
            </a:prstTxWarp>
          </a:bodyPr>
          <a:lstStyle/>
          <a:p>
            <a:pPr algn="ctr"/>
            <a:endParaRPr lang="en-US" sz="3600" kern="10" dirty="0">
              <a:ln w="12700">
                <a:solidFill>
                  <a:srgbClr val="3333CC"/>
                </a:solidFill>
                <a:round/>
                <a:headEnd/>
                <a:tailEnd/>
              </a:ln>
              <a:solidFill>
                <a:srgbClr val="000080">
                  <a:alpha val="50195"/>
                </a:srgbClr>
              </a:solidFill>
              <a:effectLst>
                <a:outerShdw blurRad="63500" dist="46662" dir="2115817" algn="ctr" rotWithShape="0">
                  <a:srgbClr val="9999FF">
                    <a:alpha val="74997"/>
                  </a:srgbClr>
                </a:outerShdw>
              </a:effectLst>
              <a:latin typeface="Arial Black"/>
              <a:ea typeface="Arial Black"/>
              <a:cs typeface="Arial Black"/>
            </a:endParaRPr>
          </a:p>
        </p:txBody>
      </p:sp>
      <p:sp>
        <p:nvSpPr>
          <p:cNvPr id="8197" name="Rectangle 5"/>
          <p:cNvSpPr>
            <a:spLocks noChangeArrowheads="1"/>
          </p:cNvSpPr>
          <p:nvPr/>
        </p:nvSpPr>
        <p:spPr bwMode="auto">
          <a:xfrm>
            <a:off x="3733800" y="6324600"/>
            <a:ext cx="513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i="1" dirty="0">
                <a:cs typeface="+mn-cs"/>
              </a:rPr>
              <a:t>- Adapted from B. Wellman, C. Rolheiser, OISE, 2007</a:t>
            </a:r>
          </a:p>
        </p:txBody>
      </p:sp>
      <p:sp>
        <p:nvSpPr>
          <p:cNvPr id="2" name="Title 1"/>
          <p:cNvSpPr>
            <a:spLocks noGrp="1"/>
          </p:cNvSpPr>
          <p:nvPr>
            <p:ph type="title"/>
          </p:nvPr>
        </p:nvSpPr>
        <p:spPr/>
        <p:txBody>
          <a:bodyPr/>
          <a:lstStyle/>
          <a:p>
            <a:pPr algn="l"/>
            <a:r>
              <a:rPr lang="en-US" dirty="0" smtClean="0">
                <a:solidFill>
                  <a:srgbClr val="16498E"/>
                </a:solidFill>
              </a:rPr>
              <a:t>Famous People Synectics</a:t>
            </a:r>
            <a:endParaRPr lang="en-US" dirty="0">
              <a:solidFill>
                <a:srgbClr val="16498E"/>
              </a:solidFill>
            </a:endParaRPr>
          </a:p>
        </p:txBody>
      </p:sp>
      <p:cxnSp>
        <p:nvCxnSpPr>
          <p:cNvPr id="9" name="Straight Connector 8"/>
          <p:cNvCxnSpPr/>
          <p:nvPr/>
        </p:nvCxnSpPr>
        <p:spPr>
          <a:xfrm>
            <a:off x="396873" y="1369456"/>
            <a:ext cx="8229600"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57200" y="1227522"/>
            <a:ext cx="8229600" cy="0"/>
          </a:xfrm>
          <a:prstGeom prst="line">
            <a:avLst/>
          </a:prstGeom>
          <a:ln>
            <a:solidFill>
              <a:srgbClr val="0D2BBE"/>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WordArt 2"/>
          <p:cNvSpPr>
            <a:spLocks noChangeArrowheads="1" noChangeShapeType="1" noTextEdit="1"/>
          </p:cNvSpPr>
          <p:nvPr/>
        </p:nvSpPr>
        <p:spPr bwMode="auto">
          <a:xfrm>
            <a:off x="457200" y="609600"/>
            <a:ext cx="6705600" cy="1066800"/>
          </a:xfrm>
          <a:prstGeom prst="rect">
            <a:avLst/>
          </a:prstGeom>
        </p:spPr>
        <p:txBody>
          <a:bodyPr wrap="none" fromWordArt="1">
            <a:prstTxWarp prst="textPlain">
              <a:avLst>
                <a:gd name="adj" fmla="val 50000"/>
              </a:avLst>
            </a:prstTxWarp>
          </a:bodyPr>
          <a:lstStyle/>
          <a:p>
            <a:pPr algn="ctr"/>
            <a:endParaRPr lang="en-US" sz="3200" kern="10" dirty="0">
              <a:ln w="12700">
                <a:solidFill>
                  <a:srgbClr val="3333CC"/>
                </a:solidFill>
                <a:round/>
                <a:headEnd/>
                <a:tailEnd/>
              </a:ln>
              <a:solidFill>
                <a:srgbClr val="000080">
                  <a:alpha val="50195"/>
                </a:srgbClr>
              </a:solidFill>
              <a:effectLst>
                <a:outerShdw blurRad="63500" dist="46662" dir="2115817" algn="ctr" rotWithShape="0">
                  <a:srgbClr val="9999FF">
                    <a:alpha val="74997"/>
                  </a:srgbClr>
                </a:outerShdw>
              </a:effectLst>
              <a:latin typeface="Arial Black"/>
              <a:ea typeface="Arial Black"/>
              <a:cs typeface="Arial Black"/>
            </a:endParaRPr>
          </a:p>
        </p:txBody>
      </p:sp>
      <p:sp>
        <p:nvSpPr>
          <p:cNvPr id="10243" name="Rectangle 3"/>
          <p:cNvSpPr>
            <a:spLocks noChangeArrowheads="1"/>
          </p:cNvSpPr>
          <p:nvPr/>
        </p:nvSpPr>
        <p:spPr bwMode="auto">
          <a:xfrm>
            <a:off x="4965700" y="2108200"/>
            <a:ext cx="34290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4000" dirty="0">
                <a:solidFill>
                  <a:srgbClr val="16498E"/>
                </a:solidFill>
                <a:cs typeface="+mn-cs"/>
              </a:rPr>
              <a:t>Share your </a:t>
            </a:r>
            <a:r>
              <a:rPr lang="en-US" sz="4000" dirty="0" smtClean="0">
                <a:solidFill>
                  <a:srgbClr val="16498E"/>
                </a:solidFill>
                <a:cs typeface="+mn-cs"/>
              </a:rPr>
              <a:t>picture selection  </a:t>
            </a:r>
            <a:r>
              <a:rPr lang="en-US" sz="4000" dirty="0">
                <a:solidFill>
                  <a:srgbClr val="16498E"/>
                </a:solidFill>
                <a:cs typeface="+mn-cs"/>
              </a:rPr>
              <a:t>and </a:t>
            </a:r>
            <a:r>
              <a:rPr lang="en-US" sz="4000" dirty="0" smtClean="0">
                <a:solidFill>
                  <a:srgbClr val="16498E"/>
                </a:solidFill>
                <a:cs typeface="+mn-cs"/>
              </a:rPr>
              <a:t>rationale using Round Robin.</a:t>
            </a:r>
            <a:endParaRPr lang="en-US" sz="4000" dirty="0">
              <a:solidFill>
                <a:srgbClr val="16498E"/>
              </a:solidFill>
              <a:cs typeface="+mn-cs"/>
            </a:endParaRPr>
          </a:p>
        </p:txBody>
      </p:sp>
      <p:sp>
        <p:nvSpPr>
          <p:cNvPr id="10245" name="Rectangle 5"/>
          <p:cNvSpPr>
            <a:spLocks noChangeArrowheads="1"/>
          </p:cNvSpPr>
          <p:nvPr/>
        </p:nvSpPr>
        <p:spPr bwMode="auto">
          <a:xfrm>
            <a:off x="3429000" y="6248400"/>
            <a:ext cx="513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i="1" dirty="0">
                <a:cs typeface="+mn-cs"/>
              </a:rPr>
              <a:t>- Adapted from B. Wellman, C. Rolheiser, OISE, 2007</a:t>
            </a:r>
          </a:p>
        </p:txBody>
      </p:sp>
      <p:sp>
        <p:nvSpPr>
          <p:cNvPr id="2" name="Title 1"/>
          <p:cNvSpPr>
            <a:spLocks noGrp="1"/>
          </p:cNvSpPr>
          <p:nvPr>
            <p:ph type="title"/>
          </p:nvPr>
        </p:nvSpPr>
        <p:spPr>
          <a:xfrm>
            <a:off x="165100" y="274638"/>
            <a:ext cx="8229600" cy="1143000"/>
          </a:xfrm>
        </p:spPr>
        <p:txBody>
          <a:bodyPr/>
          <a:lstStyle/>
          <a:p>
            <a:pPr algn="l"/>
            <a:r>
              <a:rPr lang="en-US" dirty="0" smtClean="0">
                <a:solidFill>
                  <a:srgbClr val="16498E"/>
                </a:solidFill>
              </a:rPr>
              <a:t>Famous People Synectics</a:t>
            </a:r>
            <a:endParaRPr lang="en-US" dirty="0">
              <a:solidFill>
                <a:srgbClr val="16498E"/>
              </a:solidFill>
            </a:endParaRPr>
          </a:p>
        </p:txBody>
      </p:sp>
      <p:cxnSp>
        <p:nvCxnSpPr>
          <p:cNvPr id="8" name="Straight Connector 7"/>
          <p:cNvCxnSpPr/>
          <p:nvPr/>
        </p:nvCxnSpPr>
        <p:spPr>
          <a:xfrm>
            <a:off x="457200" y="1417638"/>
            <a:ext cx="8229600"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30200" y="1248761"/>
            <a:ext cx="8229600" cy="0"/>
          </a:xfrm>
          <a:prstGeom prst="line">
            <a:avLst/>
          </a:prstGeom>
          <a:ln>
            <a:solidFill>
              <a:srgbClr val="0D2BBE"/>
            </a:solidFill>
          </a:ln>
        </p:spPr>
        <p:style>
          <a:lnRef idx="2">
            <a:schemeClr val="accent1"/>
          </a:lnRef>
          <a:fillRef idx="0">
            <a:schemeClr val="accent1"/>
          </a:fillRef>
          <a:effectRef idx="1">
            <a:schemeClr val="accent1"/>
          </a:effectRef>
          <a:fontRef idx="minor">
            <a:schemeClr val="tx1"/>
          </a:fontRef>
        </p:style>
      </p:cxnSp>
      <p:pic>
        <p:nvPicPr>
          <p:cNvPr id="4" name="Picture 3" descr="Screen Shot 2013-09-14 at 10.55.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09695"/>
            <a:ext cx="4010234" cy="3200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Screen Shot 2013-11-10 at 7.51.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7835" y="366780"/>
            <a:ext cx="1472464"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11" descr="Screen Shot 2013-11-10 at 7.52.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58" y="4671900"/>
            <a:ext cx="2748366"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descr="Screen Shot 2013-11-10 at 9.21.29 AM.png"/>
          <p:cNvPicPr>
            <a:picLocks noChangeAspect="1"/>
          </p:cNvPicPr>
          <p:nvPr/>
        </p:nvPicPr>
        <p:blipFill rotWithShape="1">
          <a:blip r:embed="rId4">
            <a:extLst>
              <a:ext uri="{28A0092B-C50C-407E-A947-70E740481C1C}">
                <a14:useLocalDpi xmlns:a14="http://schemas.microsoft.com/office/drawing/2010/main" val="0"/>
              </a:ext>
            </a:extLst>
          </a:blip>
          <a:srcRect l="24926"/>
          <a:stretch/>
        </p:blipFill>
        <p:spPr>
          <a:xfrm>
            <a:off x="4903809" y="4671900"/>
            <a:ext cx="2334026"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Picture 13" descr="Screen Shot 2013-11-13 at 8.10.03 PM.png"/>
          <p:cNvPicPr>
            <a:picLocks noChangeAspect="1"/>
          </p:cNvPicPr>
          <p:nvPr/>
        </p:nvPicPr>
        <p:blipFill rotWithShape="1">
          <a:blip r:embed="rId5">
            <a:extLst>
              <a:ext uri="{28A0092B-C50C-407E-A947-70E740481C1C}">
                <a14:useLocalDpi xmlns:a14="http://schemas.microsoft.com/office/drawing/2010/main" val="0"/>
              </a:ext>
            </a:extLst>
          </a:blip>
          <a:srcRect l="2466" t="3997" b="3265"/>
          <a:stretch/>
        </p:blipFill>
        <p:spPr>
          <a:xfrm>
            <a:off x="6984444" y="2579884"/>
            <a:ext cx="1663475"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Picture 14" descr="Screen Shot 2013-11-13 at 8.09.0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707" y="2579884"/>
            <a:ext cx="1810389"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Picture 15" descr="Screen Shot 2013-11-13 at 8.10.5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977" y="2579884"/>
            <a:ext cx="1675602"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Picture 17" descr="Screen Shot 2013-12-02 at 8.25.25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707" y="366780"/>
            <a:ext cx="1853348"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9" name="Picture 18" descr="Screen Shot 2013-12-02 at 8.30.46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4878" y="244204"/>
            <a:ext cx="1462197"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 name="Picture 19" descr="Screen Shot 2013-12-02 at 8.26.23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18480" y="314753"/>
            <a:ext cx="1339948"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8117670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3733800" y="1899428"/>
            <a:ext cx="48133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marL="742950" indent="-742950">
              <a:spcBef>
                <a:spcPct val="50000"/>
              </a:spcBef>
              <a:buFont typeface="+mj-lt"/>
              <a:buAutoNum type="arabicPeriod"/>
              <a:defRPr/>
            </a:pPr>
            <a:r>
              <a:rPr lang="en-US" sz="3200" dirty="0" smtClean="0">
                <a:solidFill>
                  <a:srgbClr val="16498E"/>
                </a:solidFill>
                <a:cs typeface="+mn-cs"/>
              </a:rPr>
              <a:t>Choose </a:t>
            </a:r>
            <a:r>
              <a:rPr lang="en-US" sz="3200" dirty="0">
                <a:solidFill>
                  <a:srgbClr val="16498E"/>
                </a:solidFill>
                <a:cs typeface="+mn-cs"/>
              </a:rPr>
              <a:t>2 of your best team ideas. </a:t>
            </a:r>
          </a:p>
          <a:p>
            <a:pPr marL="742950" indent="-742950">
              <a:spcBef>
                <a:spcPct val="50000"/>
              </a:spcBef>
              <a:buFont typeface="+mj-lt"/>
              <a:buAutoNum type="arabicPeriod"/>
              <a:defRPr/>
            </a:pPr>
            <a:r>
              <a:rPr lang="en-US" sz="3200" dirty="0" smtClean="0">
                <a:solidFill>
                  <a:srgbClr val="16498E"/>
                </a:solidFill>
                <a:cs typeface="+mn-cs"/>
              </a:rPr>
              <a:t>Choose </a:t>
            </a:r>
            <a:r>
              <a:rPr lang="en-US" sz="3200" dirty="0">
                <a:solidFill>
                  <a:srgbClr val="16498E"/>
                </a:solidFill>
                <a:cs typeface="+mn-cs"/>
              </a:rPr>
              <a:t>a spokesperson.</a:t>
            </a:r>
          </a:p>
          <a:p>
            <a:pPr marL="742950" indent="-742950">
              <a:spcBef>
                <a:spcPct val="50000"/>
              </a:spcBef>
              <a:buFont typeface="+mj-lt"/>
              <a:buAutoNum type="arabicPeriod"/>
              <a:defRPr/>
            </a:pPr>
            <a:r>
              <a:rPr lang="en-US" sz="3200" dirty="0" smtClean="0">
                <a:solidFill>
                  <a:srgbClr val="16498E"/>
                </a:solidFill>
                <a:cs typeface="+mn-cs"/>
              </a:rPr>
              <a:t>Be </a:t>
            </a:r>
            <a:r>
              <a:rPr lang="en-US" sz="3200" dirty="0">
                <a:solidFill>
                  <a:srgbClr val="16498E"/>
                </a:solidFill>
                <a:cs typeface="+mn-cs"/>
              </a:rPr>
              <a:t>prepared to share your team choices and accompanying </a:t>
            </a:r>
            <a:r>
              <a:rPr lang="en-US" sz="3200" dirty="0" smtClean="0">
                <a:solidFill>
                  <a:srgbClr val="16498E"/>
                </a:solidFill>
                <a:cs typeface="+mn-cs"/>
              </a:rPr>
              <a:t>explanation.</a:t>
            </a:r>
            <a:endParaRPr lang="en-US" sz="3200" dirty="0">
              <a:solidFill>
                <a:srgbClr val="16498E"/>
              </a:solidFill>
              <a:cs typeface="+mn-cs"/>
            </a:endParaRPr>
          </a:p>
          <a:p>
            <a:pPr algn="ctr">
              <a:spcBef>
                <a:spcPct val="50000"/>
              </a:spcBef>
              <a:defRPr/>
            </a:pPr>
            <a:endParaRPr lang="en-US" sz="3200" b="1" dirty="0">
              <a:cs typeface="+mn-cs"/>
            </a:endParaRPr>
          </a:p>
        </p:txBody>
      </p:sp>
      <p:sp>
        <p:nvSpPr>
          <p:cNvPr id="11267" name="WordArt 4"/>
          <p:cNvSpPr>
            <a:spLocks noChangeArrowheads="1" noChangeShapeType="1" noTextEdit="1"/>
          </p:cNvSpPr>
          <p:nvPr/>
        </p:nvSpPr>
        <p:spPr bwMode="auto">
          <a:xfrm>
            <a:off x="2743200" y="152400"/>
            <a:ext cx="4038600" cy="1447800"/>
          </a:xfrm>
          <a:prstGeom prst="rect">
            <a:avLst/>
          </a:prstGeom>
        </p:spPr>
        <p:txBody>
          <a:bodyPr wrap="none" fromWordArt="1">
            <a:prstTxWarp prst="textPlain">
              <a:avLst>
                <a:gd name="adj" fmla="val 50000"/>
              </a:avLst>
            </a:prstTxWarp>
          </a:bodyPr>
          <a:lstStyle/>
          <a:p>
            <a:pPr algn="ctr"/>
            <a:endParaRPr lang="en-US" sz="3600" kern="10" dirty="0">
              <a:ln w="12700">
                <a:solidFill>
                  <a:srgbClr val="3333CC"/>
                </a:solidFill>
                <a:round/>
                <a:headEnd/>
                <a:tailEnd/>
              </a:ln>
              <a:solidFill>
                <a:srgbClr val="000080">
                  <a:alpha val="50195"/>
                </a:srgbClr>
              </a:solidFill>
              <a:effectLst>
                <a:outerShdw blurRad="63500" dist="46662" dir="2115817" algn="ctr" rotWithShape="0">
                  <a:srgbClr val="9999FF">
                    <a:alpha val="74997"/>
                  </a:srgbClr>
                </a:outerShdw>
              </a:effectLst>
              <a:latin typeface="Arial Black"/>
              <a:ea typeface="Arial Black"/>
              <a:cs typeface="Arial Black"/>
            </a:endParaRPr>
          </a:p>
        </p:txBody>
      </p:sp>
      <p:sp>
        <p:nvSpPr>
          <p:cNvPr id="12293" name="Rectangle 5"/>
          <p:cNvSpPr>
            <a:spLocks noChangeArrowheads="1"/>
          </p:cNvSpPr>
          <p:nvPr/>
        </p:nvSpPr>
        <p:spPr bwMode="auto">
          <a:xfrm>
            <a:off x="3733800" y="6262688"/>
            <a:ext cx="5130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i="1" dirty="0">
                <a:cs typeface="+mn-cs"/>
              </a:rPr>
              <a:t>- Adapted from B. Wellman, C. Rolheiser, OISE, 2007</a:t>
            </a:r>
          </a:p>
        </p:txBody>
      </p:sp>
      <p:sp>
        <p:nvSpPr>
          <p:cNvPr id="2" name="Title 1"/>
          <p:cNvSpPr>
            <a:spLocks noGrp="1"/>
          </p:cNvSpPr>
          <p:nvPr>
            <p:ph type="title"/>
          </p:nvPr>
        </p:nvSpPr>
        <p:spPr/>
        <p:txBody>
          <a:bodyPr/>
          <a:lstStyle/>
          <a:p>
            <a:pPr algn="l"/>
            <a:r>
              <a:rPr lang="en-US" dirty="0" smtClean="0">
                <a:solidFill>
                  <a:srgbClr val="16498E"/>
                </a:solidFill>
              </a:rPr>
              <a:t>Famous People Synectics</a:t>
            </a:r>
            <a:endParaRPr lang="en-US" dirty="0">
              <a:solidFill>
                <a:srgbClr val="16498E"/>
              </a:solidFill>
            </a:endParaRPr>
          </a:p>
        </p:txBody>
      </p:sp>
      <p:cxnSp>
        <p:nvCxnSpPr>
          <p:cNvPr id="8" name="Straight Connector 7"/>
          <p:cNvCxnSpPr/>
          <p:nvPr/>
        </p:nvCxnSpPr>
        <p:spPr>
          <a:xfrm>
            <a:off x="711200" y="1390695"/>
            <a:ext cx="8229600"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71527" y="1248761"/>
            <a:ext cx="8229600" cy="0"/>
          </a:xfrm>
          <a:prstGeom prst="line">
            <a:avLst/>
          </a:prstGeom>
          <a:ln>
            <a:solidFill>
              <a:srgbClr val="0D2BBE"/>
            </a:solidFill>
          </a:ln>
        </p:spPr>
        <p:style>
          <a:lnRef idx="2">
            <a:schemeClr val="accent1"/>
          </a:lnRef>
          <a:fillRef idx="0">
            <a:schemeClr val="accent1"/>
          </a:fillRef>
          <a:effectRef idx="1">
            <a:schemeClr val="accent1"/>
          </a:effectRef>
          <a:fontRef idx="minor">
            <a:schemeClr val="tx1"/>
          </a:fontRef>
        </p:style>
      </p:cxnSp>
      <p:pic>
        <p:nvPicPr>
          <p:cNvPr id="3" name="Picture 2" descr="Screen Shot 2013-11-10 at 9.19.1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99428"/>
            <a:ext cx="3146024" cy="3200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solidFill>
                  <a:srgbClr val="16498E"/>
                </a:solidFill>
              </a:rPr>
              <a:t>Attributes of a </a:t>
            </a:r>
            <a:br>
              <a:rPr lang="en-US" dirty="0" smtClean="0">
                <a:solidFill>
                  <a:srgbClr val="16498E"/>
                </a:solidFill>
              </a:rPr>
            </a:br>
            <a:r>
              <a:rPr lang="en-US" dirty="0" smtClean="0">
                <a:solidFill>
                  <a:srgbClr val="16498E"/>
                </a:solidFill>
              </a:rPr>
              <a:t>Positive Change Leader</a:t>
            </a:r>
            <a:endParaRPr lang="en-US" dirty="0">
              <a:solidFill>
                <a:srgbClr val="16498E"/>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99906455"/>
              </p:ext>
            </p:extLst>
          </p:nvPr>
        </p:nvGraphicFramePr>
        <p:xfrm>
          <a:off x="457200" y="2120900"/>
          <a:ext cx="8229600" cy="3708400"/>
        </p:xfrm>
        <a:graphic>
          <a:graphicData uri="http://schemas.openxmlformats.org/drawingml/2006/table">
            <a:tbl>
              <a:tblPr firstRow="1" bandRow="1">
                <a:tableStyleId>{5940675A-B579-460E-94D1-54222C63F5DA}</a:tableStyleId>
              </a:tblPr>
              <a:tblGrid>
                <a:gridCol w="571500"/>
                <a:gridCol w="7658100"/>
              </a:tblGrid>
              <a:tr h="370840">
                <a:tc>
                  <a:txBody>
                    <a:bodyPr/>
                    <a:lstStyle/>
                    <a:p>
                      <a:r>
                        <a:rPr lang="en-US" dirty="0" smtClean="0"/>
                        <a:t>1.</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_________________________________________________________</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2.</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_________________________________________________________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3.</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_________________________________________________________</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4.</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_________________________________________________________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5.</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_________________________________________________________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6.</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_________________________________________________________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7.</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_________________________________________________________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8.</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_________________________________________________________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9.</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_________________________________________________________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10,</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_________________________________________________________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6" name="Picture 5" descr="Screen Shot 2013-11-10 at 9.37.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7638"/>
            <a:ext cx="1905511" cy="1452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655021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03200" y="1117381"/>
            <a:ext cx="8754533"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203200" y="1273307"/>
            <a:ext cx="8754533"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59833" y="408001"/>
            <a:ext cx="6906508" cy="707886"/>
          </a:xfrm>
          <a:prstGeom prst="rect">
            <a:avLst/>
          </a:prstGeom>
          <a:noFill/>
        </p:spPr>
        <p:txBody>
          <a:bodyPr wrap="none" rtlCol="0">
            <a:spAutoFit/>
          </a:bodyPr>
          <a:lstStyle/>
          <a:p>
            <a:r>
              <a:rPr lang="en-US" sz="4000" dirty="0" smtClean="0">
                <a:solidFill>
                  <a:srgbClr val="000090"/>
                </a:solidFill>
              </a:rPr>
              <a:t>Study Assignment for December</a:t>
            </a:r>
            <a:endParaRPr lang="en-US" sz="4000" dirty="0">
              <a:solidFill>
                <a:srgbClr val="000090"/>
              </a:solidFill>
            </a:endParaRPr>
          </a:p>
        </p:txBody>
      </p:sp>
      <p:sp>
        <p:nvSpPr>
          <p:cNvPr id="7" name="TextBox 6"/>
          <p:cNvSpPr txBox="1"/>
          <p:nvPr/>
        </p:nvSpPr>
        <p:spPr>
          <a:xfrm>
            <a:off x="110029" y="1111469"/>
            <a:ext cx="4672115" cy="4832093"/>
          </a:xfrm>
          <a:prstGeom prst="rect">
            <a:avLst/>
          </a:prstGeom>
          <a:noFill/>
        </p:spPr>
        <p:txBody>
          <a:bodyPr wrap="square" rtlCol="0">
            <a:spAutoFit/>
          </a:bodyPr>
          <a:lstStyle/>
          <a:p>
            <a:endParaRPr lang="en-US" sz="2800" dirty="0">
              <a:solidFill>
                <a:srgbClr val="000090"/>
              </a:solidFill>
            </a:endParaRPr>
          </a:p>
          <a:p>
            <a:r>
              <a:rPr lang="en-US" sz="2800" b="1" dirty="0" smtClean="0">
                <a:solidFill>
                  <a:srgbClr val="16498E"/>
                </a:solidFill>
              </a:rPr>
              <a:t>School Leadership Team</a:t>
            </a:r>
          </a:p>
          <a:p>
            <a:endParaRPr lang="en-US" sz="2800" dirty="0">
              <a:solidFill>
                <a:srgbClr val="16498E"/>
              </a:solidFill>
            </a:endParaRPr>
          </a:p>
          <a:p>
            <a:r>
              <a:rPr lang="en-US" sz="2800" dirty="0" smtClean="0">
                <a:solidFill>
                  <a:srgbClr val="16498E"/>
                </a:solidFill>
              </a:rPr>
              <a:t>Develop a 60 Day Plan to increase the instructional consistency and coherence for deep learning. </a:t>
            </a:r>
          </a:p>
          <a:p>
            <a:endParaRPr lang="en-US" sz="2800" dirty="0">
              <a:solidFill>
                <a:srgbClr val="16498E"/>
              </a:solidFill>
            </a:endParaRPr>
          </a:p>
          <a:p>
            <a:r>
              <a:rPr lang="en-US" sz="2800" dirty="0" smtClean="0">
                <a:solidFill>
                  <a:srgbClr val="16498E"/>
                </a:solidFill>
              </a:rPr>
              <a:t>Bring your plan and evidence of progress to our next session.</a:t>
            </a:r>
            <a:endParaRPr lang="en-US" sz="2800" dirty="0">
              <a:solidFill>
                <a:srgbClr val="16498E"/>
              </a:solidFill>
            </a:endParaRPr>
          </a:p>
        </p:txBody>
      </p:sp>
      <p:pic>
        <p:nvPicPr>
          <p:cNvPr id="2" name="Picture 1" descr="Strategy compass-08 at 2.26.19 PM.png"/>
          <p:cNvPicPr>
            <a:picLocks noChangeAspect="1"/>
          </p:cNvPicPr>
          <p:nvPr/>
        </p:nvPicPr>
        <p:blipFill rotWithShape="1">
          <a:blip r:embed="rId2">
            <a:extLst>
              <a:ext uri="{28A0092B-C50C-407E-A947-70E740481C1C}">
                <a14:useLocalDpi xmlns:a14="http://schemas.microsoft.com/office/drawing/2010/main" val="0"/>
              </a:ext>
            </a:extLst>
          </a:blip>
          <a:srcRect l="9857" r="8426"/>
          <a:stretch/>
        </p:blipFill>
        <p:spPr>
          <a:xfrm>
            <a:off x="4705744" y="2649715"/>
            <a:ext cx="4251989" cy="3601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037515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Screen Shot 2013-11-10 at 9.59.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431" y="2171700"/>
            <a:ext cx="4686569" cy="3854634"/>
          </a:xfrm>
          <a:prstGeom prst="rect">
            <a:avLst/>
          </a:prstGeom>
        </p:spPr>
      </p:pic>
      <p:sp>
        <p:nvSpPr>
          <p:cNvPr id="5" name="TextBox 4"/>
          <p:cNvSpPr txBox="1"/>
          <p:nvPr/>
        </p:nvSpPr>
        <p:spPr>
          <a:xfrm>
            <a:off x="241952" y="545959"/>
            <a:ext cx="6183909" cy="4154983"/>
          </a:xfrm>
          <a:prstGeom prst="rect">
            <a:avLst/>
          </a:prstGeom>
          <a:noFill/>
        </p:spPr>
        <p:txBody>
          <a:bodyPr wrap="none" rtlCol="0">
            <a:spAutoFit/>
          </a:bodyPr>
          <a:lstStyle/>
          <a:p>
            <a:r>
              <a:rPr lang="en-US" sz="4400" dirty="0" smtClean="0">
                <a:solidFill>
                  <a:schemeClr val="bg2">
                    <a:lumMod val="75000"/>
                  </a:schemeClr>
                </a:solidFill>
                <a:latin typeface="Snell Roundhand"/>
                <a:cs typeface="Snell Roundhand"/>
              </a:rPr>
              <a:t>May 2014 bring you</a:t>
            </a:r>
          </a:p>
          <a:p>
            <a:r>
              <a:rPr lang="en-US" sz="4400" dirty="0" smtClean="0">
                <a:solidFill>
                  <a:schemeClr val="bg2">
                    <a:lumMod val="75000"/>
                  </a:schemeClr>
                </a:solidFill>
                <a:latin typeface="Snell Roundhand"/>
                <a:cs typeface="Snell Roundhand"/>
              </a:rPr>
              <a:t> hope for a brighter future, </a:t>
            </a:r>
          </a:p>
          <a:p>
            <a:r>
              <a:rPr lang="en-US" sz="4400" dirty="0" smtClean="0">
                <a:solidFill>
                  <a:schemeClr val="bg2">
                    <a:lumMod val="75000"/>
                  </a:schemeClr>
                </a:solidFill>
                <a:latin typeface="Snell Roundhand"/>
                <a:cs typeface="Snell Roundhand"/>
              </a:rPr>
              <a:t> good health &amp;</a:t>
            </a:r>
          </a:p>
          <a:p>
            <a:r>
              <a:rPr lang="en-US" sz="4400" dirty="0" smtClean="0">
                <a:solidFill>
                  <a:schemeClr val="bg2">
                    <a:lumMod val="75000"/>
                  </a:schemeClr>
                </a:solidFill>
                <a:latin typeface="Snell Roundhand"/>
                <a:cs typeface="Snell Roundhand"/>
              </a:rPr>
              <a:t>time for enjoying family &amp;</a:t>
            </a:r>
          </a:p>
          <a:p>
            <a:r>
              <a:rPr lang="en-US" sz="4400" dirty="0" smtClean="0">
                <a:solidFill>
                  <a:schemeClr val="bg2">
                    <a:lumMod val="75000"/>
                  </a:schemeClr>
                </a:solidFill>
                <a:latin typeface="Snell Roundhand"/>
                <a:cs typeface="Snell Roundhand"/>
              </a:rPr>
              <a:t> friends</a:t>
            </a:r>
            <a:r>
              <a:rPr lang="en-US" sz="4400" dirty="0" smtClean="0">
                <a:solidFill>
                  <a:srgbClr val="C4BD97"/>
                </a:solidFill>
                <a:latin typeface="Snell Roundhand"/>
                <a:cs typeface="Snell Roundhand"/>
              </a:rPr>
              <a:t>!</a:t>
            </a:r>
          </a:p>
          <a:p>
            <a:r>
              <a:rPr lang="en-US" sz="4400" dirty="0" smtClean="0">
                <a:solidFill>
                  <a:srgbClr val="C4BD97"/>
                </a:solidFill>
                <a:latin typeface="Snell Roundhand"/>
                <a:cs typeface="Snell Roundhand"/>
              </a:rPr>
              <a:t>Have a wonderful holiday!</a:t>
            </a:r>
            <a:endParaRPr lang="en-US" sz="4400" dirty="0">
              <a:solidFill>
                <a:srgbClr val="C4BD97"/>
              </a:solidFill>
              <a:latin typeface="Snell Roundhand"/>
              <a:cs typeface="Snell Roundhand"/>
            </a:endParaRPr>
          </a:p>
        </p:txBody>
      </p:sp>
    </p:spTree>
    <p:extLst>
      <p:ext uri="{BB962C8B-B14F-4D97-AF65-F5344CB8AC3E}">
        <p14:creationId xmlns:p14="http://schemas.microsoft.com/office/powerpoint/2010/main" val="307360022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8"/>
            <a:ext cx="8229600" cy="1143000"/>
          </a:xfrm>
        </p:spPr>
        <p:txBody>
          <a:bodyPr>
            <a:normAutofit fontScale="90000"/>
          </a:bodyPr>
          <a:lstStyle/>
          <a:p>
            <a:pPr algn="l"/>
            <a:r>
              <a:rPr lang="en-US" dirty="0" smtClean="0">
                <a:solidFill>
                  <a:srgbClr val="16498E"/>
                </a:solidFill>
              </a:rPr>
              <a:t>Working as a School Leadership Team</a:t>
            </a:r>
            <a:endParaRPr lang="en-US" dirty="0">
              <a:solidFill>
                <a:srgbClr val="16498E"/>
              </a:solidFill>
            </a:endParaRPr>
          </a:p>
        </p:txBody>
      </p:sp>
      <p:pic>
        <p:nvPicPr>
          <p:cNvPr id="5" name="Picture 4" descr="IMG_0773.jpg"/>
          <p:cNvPicPr>
            <a:picLocks noChangeAspect="1"/>
          </p:cNvPicPr>
          <p:nvPr/>
        </p:nvPicPr>
        <p:blipFill rotWithShape="1">
          <a:blip r:embed="rId2">
            <a:extLst>
              <a:ext uri="{28A0092B-C50C-407E-A947-70E740481C1C}">
                <a14:useLocalDpi xmlns:a14="http://schemas.microsoft.com/office/drawing/2010/main" val="0"/>
              </a:ext>
            </a:extLst>
          </a:blip>
          <a:srcRect b="38280"/>
          <a:stretch/>
        </p:blipFill>
        <p:spPr>
          <a:xfrm>
            <a:off x="203200" y="1631888"/>
            <a:ext cx="5038819" cy="4146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Straight Connector 5"/>
          <p:cNvCxnSpPr/>
          <p:nvPr/>
        </p:nvCxnSpPr>
        <p:spPr>
          <a:xfrm>
            <a:off x="203200" y="1273307"/>
            <a:ext cx="8754533"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55600" y="1425707"/>
            <a:ext cx="8754533" cy="0"/>
          </a:xfrm>
          <a:prstGeom prst="line">
            <a:avLst/>
          </a:prstGeom>
          <a:ln>
            <a:solidFill>
              <a:srgbClr val="A0EC2E"/>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242019" y="1845357"/>
            <a:ext cx="3428868" cy="3477875"/>
          </a:xfrm>
          <a:prstGeom prst="rect">
            <a:avLst/>
          </a:prstGeom>
          <a:noFill/>
        </p:spPr>
        <p:txBody>
          <a:bodyPr wrap="none" rtlCol="0">
            <a:spAutoFit/>
          </a:bodyPr>
          <a:lstStyle/>
          <a:p>
            <a:r>
              <a:rPr lang="en-US" sz="4400" dirty="0" smtClean="0">
                <a:solidFill>
                  <a:srgbClr val="16498E"/>
                </a:solidFill>
              </a:rPr>
              <a:t>Your Team </a:t>
            </a:r>
          </a:p>
          <a:p>
            <a:r>
              <a:rPr lang="en-US" sz="4400" dirty="0" smtClean="0">
                <a:solidFill>
                  <a:srgbClr val="16498E"/>
                </a:solidFill>
              </a:rPr>
              <a:t>Challenge!</a:t>
            </a:r>
          </a:p>
          <a:p>
            <a:r>
              <a:rPr lang="en-US" sz="4400" dirty="0" smtClean="0">
                <a:solidFill>
                  <a:srgbClr val="16498E"/>
                </a:solidFill>
              </a:rPr>
              <a:t>A Cooperative </a:t>
            </a:r>
          </a:p>
          <a:p>
            <a:r>
              <a:rPr lang="en-US" sz="4400" dirty="0" smtClean="0">
                <a:solidFill>
                  <a:srgbClr val="16498E"/>
                </a:solidFill>
              </a:rPr>
              <a:t>Group </a:t>
            </a:r>
            <a:r>
              <a:rPr lang="en-US" sz="4400" dirty="0">
                <a:solidFill>
                  <a:srgbClr val="16498E"/>
                </a:solidFill>
              </a:rPr>
              <a:t>T</a:t>
            </a:r>
            <a:r>
              <a:rPr lang="en-US" sz="4400" dirty="0" smtClean="0">
                <a:solidFill>
                  <a:srgbClr val="16498E"/>
                </a:solidFill>
              </a:rPr>
              <a:t>ask!</a:t>
            </a:r>
          </a:p>
          <a:p>
            <a:endParaRPr lang="en-US" sz="4400" dirty="0"/>
          </a:p>
        </p:txBody>
      </p:sp>
    </p:spTree>
    <p:extLst>
      <p:ext uri="{BB962C8B-B14F-4D97-AF65-F5344CB8AC3E}">
        <p14:creationId xmlns:p14="http://schemas.microsoft.com/office/powerpoint/2010/main" val="241022964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5 at 2.51.49 PM.png"/>
          <p:cNvPicPr>
            <a:picLocks noChangeAspect="1"/>
          </p:cNvPicPr>
          <p:nvPr/>
        </p:nvPicPr>
        <p:blipFill rotWithShape="1">
          <a:blip r:embed="rId2">
            <a:alphaModFix amt="37000"/>
            <a:extLst>
              <a:ext uri="{28A0092B-C50C-407E-A947-70E740481C1C}">
                <a14:useLocalDpi xmlns:a14="http://schemas.microsoft.com/office/drawing/2010/main" val="0"/>
              </a:ext>
            </a:extLst>
          </a:blip>
          <a:srcRect l="8366" t="4157" b="7873"/>
          <a:stretch/>
        </p:blipFill>
        <p:spPr>
          <a:xfrm>
            <a:off x="0" y="-18025"/>
            <a:ext cx="9489107" cy="6876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203200" y="225918"/>
            <a:ext cx="8229600" cy="1143000"/>
          </a:xfrm>
        </p:spPr>
        <p:txBody>
          <a:bodyPr>
            <a:normAutofit/>
          </a:bodyPr>
          <a:lstStyle/>
          <a:p>
            <a:pPr algn="l"/>
            <a:r>
              <a:rPr lang="en-US" b="1" dirty="0" smtClean="0">
                <a:solidFill>
                  <a:srgbClr val="0D2BBE"/>
                </a:solidFill>
              </a:rPr>
              <a:t>Cooperative Group Learning</a:t>
            </a:r>
          </a:p>
        </p:txBody>
      </p:sp>
      <p:sp>
        <p:nvSpPr>
          <p:cNvPr id="8" name="TextBox 7"/>
          <p:cNvSpPr txBox="1"/>
          <p:nvPr/>
        </p:nvSpPr>
        <p:spPr>
          <a:xfrm>
            <a:off x="4837540" y="2531157"/>
            <a:ext cx="184666" cy="769441"/>
          </a:xfrm>
          <a:prstGeom prst="rect">
            <a:avLst/>
          </a:prstGeom>
          <a:noFill/>
        </p:spPr>
        <p:txBody>
          <a:bodyPr wrap="none" rtlCol="0">
            <a:spAutoFit/>
          </a:bodyPr>
          <a:lstStyle/>
          <a:p>
            <a:endParaRPr lang="en-US" sz="4400" dirty="0"/>
          </a:p>
        </p:txBody>
      </p:sp>
      <p:sp>
        <p:nvSpPr>
          <p:cNvPr id="4" name="Rectangle 3"/>
          <p:cNvSpPr/>
          <p:nvPr/>
        </p:nvSpPr>
        <p:spPr>
          <a:xfrm>
            <a:off x="5789409" y="2803455"/>
            <a:ext cx="2820004" cy="560517"/>
          </a:xfrm>
          <a:prstGeom prst="rect">
            <a:avLst/>
          </a:prstGeom>
        </p:spPr>
        <p:txBody>
          <a:bodyPr wrap="square">
            <a:spAutoFit/>
          </a:bodyPr>
          <a:lstStyle/>
          <a:p>
            <a:pPr>
              <a:lnSpc>
                <a:spcPts val="1795"/>
              </a:lnSpc>
            </a:pPr>
            <a:r>
              <a:rPr lang="en-US" dirty="0" smtClean="0">
                <a:solidFill>
                  <a:srgbClr val="000000"/>
                </a:solidFill>
              </a:rPr>
              <a:t>. </a:t>
            </a:r>
            <a:endParaRPr lang="en-US" dirty="0">
              <a:solidFill>
                <a:srgbClr val="000000"/>
              </a:solidFill>
            </a:endParaRPr>
          </a:p>
          <a:p>
            <a:pPr>
              <a:lnSpc>
                <a:spcPts val="1795"/>
              </a:lnSpc>
            </a:pPr>
            <a:endParaRPr lang="en-US" dirty="0">
              <a:solidFill>
                <a:srgbClr val="000000"/>
              </a:solidFill>
            </a:endParaRPr>
          </a:p>
        </p:txBody>
      </p:sp>
      <p:sp>
        <p:nvSpPr>
          <p:cNvPr id="9" name="TextBox 8"/>
          <p:cNvSpPr txBox="1"/>
          <p:nvPr/>
        </p:nvSpPr>
        <p:spPr>
          <a:xfrm>
            <a:off x="169560" y="2869908"/>
            <a:ext cx="7334196" cy="1938992"/>
          </a:xfrm>
          <a:prstGeom prst="rect">
            <a:avLst/>
          </a:prstGeom>
          <a:noFill/>
        </p:spPr>
        <p:txBody>
          <a:bodyPr wrap="square" rtlCol="0">
            <a:spAutoFit/>
          </a:bodyPr>
          <a:lstStyle/>
          <a:p>
            <a:r>
              <a:rPr lang="en-US" sz="4000" dirty="0" smtClean="0">
                <a:solidFill>
                  <a:srgbClr val="0D2BBE"/>
                </a:solidFill>
              </a:rPr>
              <a:t>Cooperative Group Learning uses five basic elements that distinguishes it from group work.</a:t>
            </a:r>
            <a:endParaRPr lang="en-US" sz="4000" dirty="0">
              <a:solidFill>
                <a:srgbClr val="0D2BBE"/>
              </a:solidFill>
            </a:endParaRPr>
          </a:p>
        </p:txBody>
      </p:sp>
    </p:spTree>
    <p:extLst>
      <p:ext uri="{BB962C8B-B14F-4D97-AF65-F5344CB8AC3E}">
        <p14:creationId xmlns:p14="http://schemas.microsoft.com/office/powerpoint/2010/main" val="1121328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16498E"/>
                </a:solidFill>
              </a:rPr>
              <a:t>Cooperative Group Five Elements</a:t>
            </a:r>
          </a:p>
        </p:txBody>
      </p:sp>
      <p:sp>
        <p:nvSpPr>
          <p:cNvPr id="11" name="Content Placeholder 10"/>
          <p:cNvSpPr>
            <a:spLocks noGrp="1"/>
          </p:cNvSpPr>
          <p:nvPr>
            <p:ph sz="half" idx="1"/>
          </p:nvPr>
        </p:nvSpPr>
        <p:spPr/>
        <p:txBody>
          <a:bodyPr/>
          <a:lstStyle/>
          <a:p>
            <a:endParaRPr lang="en-US" dirty="0"/>
          </a:p>
        </p:txBody>
      </p:sp>
      <p:sp>
        <p:nvSpPr>
          <p:cNvPr id="12" name="Content Placeholder 11"/>
          <p:cNvSpPr>
            <a:spLocks noGrp="1"/>
          </p:cNvSpPr>
          <p:nvPr>
            <p:ph sz="half" idx="2"/>
          </p:nvPr>
        </p:nvSpPr>
        <p:spPr>
          <a:xfrm>
            <a:off x="4837540" y="1682660"/>
            <a:ext cx="4038600" cy="4525963"/>
          </a:xfrm>
        </p:spPr>
        <p:txBody>
          <a:bodyPr/>
          <a:lstStyle/>
          <a:p>
            <a:pPr marL="514350" indent="-514350">
              <a:buFont typeface="+mj-lt"/>
              <a:buAutoNum type="arabicPeriod"/>
            </a:pPr>
            <a:r>
              <a:rPr lang="en-US" sz="3600" dirty="0" smtClean="0">
                <a:solidFill>
                  <a:srgbClr val="16498E"/>
                </a:solidFill>
              </a:rPr>
              <a:t>Positive Interdependence</a:t>
            </a:r>
          </a:p>
          <a:p>
            <a:pPr marL="514350" indent="-514350">
              <a:buFont typeface="+mj-lt"/>
              <a:buAutoNum type="arabicPeriod"/>
            </a:pPr>
            <a:r>
              <a:rPr lang="en-US" sz="3600" dirty="0" smtClean="0">
                <a:solidFill>
                  <a:srgbClr val="16498E"/>
                </a:solidFill>
              </a:rPr>
              <a:t>Individual Accountability</a:t>
            </a:r>
          </a:p>
          <a:p>
            <a:pPr marL="514350" indent="-514350">
              <a:buFont typeface="+mj-lt"/>
              <a:buAutoNum type="arabicPeriod"/>
            </a:pPr>
            <a:r>
              <a:rPr lang="en-US" sz="3600" dirty="0" smtClean="0">
                <a:solidFill>
                  <a:srgbClr val="16498E"/>
                </a:solidFill>
              </a:rPr>
              <a:t>Group Processing</a:t>
            </a:r>
          </a:p>
          <a:p>
            <a:pPr marL="514350" indent="-514350">
              <a:buFont typeface="+mj-lt"/>
              <a:buAutoNum type="arabicPeriod"/>
            </a:pPr>
            <a:r>
              <a:rPr lang="en-US" sz="3600" dirty="0" smtClean="0">
                <a:solidFill>
                  <a:srgbClr val="16498E"/>
                </a:solidFill>
              </a:rPr>
              <a:t>Social Skills</a:t>
            </a:r>
          </a:p>
          <a:p>
            <a:pPr marL="514350" indent="-514350">
              <a:buFont typeface="+mj-lt"/>
              <a:buAutoNum type="arabicPeriod"/>
            </a:pPr>
            <a:r>
              <a:rPr lang="en-US" sz="3600" dirty="0" smtClean="0">
                <a:solidFill>
                  <a:srgbClr val="16498E"/>
                </a:solidFill>
              </a:rPr>
              <a:t>Face To Fac</a:t>
            </a:r>
            <a:r>
              <a:rPr lang="en-US" dirty="0" smtClean="0"/>
              <a:t>e</a:t>
            </a:r>
          </a:p>
          <a:p>
            <a:endParaRPr lang="en-US" dirty="0" smtClean="0"/>
          </a:p>
          <a:p>
            <a:endParaRPr lang="en-US" dirty="0"/>
          </a:p>
        </p:txBody>
      </p:sp>
      <p:cxnSp>
        <p:nvCxnSpPr>
          <p:cNvPr id="6" name="Straight Connector 5"/>
          <p:cNvCxnSpPr/>
          <p:nvPr/>
        </p:nvCxnSpPr>
        <p:spPr>
          <a:xfrm>
            <a:off x="203200" y="1156203"/>
            <a:ext cx="8754533"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03200" y="1417638"/>
            <a:ext cx="8754533" cy="0"/>
          </a:xfrm>
          <a:prstGeom prst="line">
            <a:avLst/>
          </a:prstGeom>
          <a:ln>
            <a:solidFill>
              <a:srgbClr val="A0EC2E"/>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837540" y="2531157"/>
            <a:ext cx="184666" cy="769441"/>
          </a:xfrm>
          <a:prstGeom prst="rect">
            <a:avLst/>
          </a:prstGeom>
          <a:noFill/>
        </p:spPr>
        <p:txBody>
          <a:bodyPr wrap="none" rtlCol="0">
            <a:spAutoFit/>
          </a:bodyPr>
          <a:lstStyle/>
          <a:p>
            <a:endParaRPr lang="en-US" sz="4400" dirty="0"/>
          </a:p>
        </p:txBody>
      </p:sp>
      <p:sp>
        <p:nvSpPr>
          <p:cNvPr id="4" name="Rectangle 3"/>
          <p:cNvSpPr/>
          <p:nvPr/>
        </p:nvSpPr>
        <p:spPr>
          <a:xfrm>
            <a:off x="5612796" y="2523196"/>
            <a:ext cx="2820004" cy="560517"/>
          </a:xfrm>
          <a:prstGeom prst="rect">
            <a:avLst/>
          </a:prstGeom>
        </p:spPr>
        <p:txBody>
          <a:bodyPr wrap="square">
            <a:spAutoFit/>
          </a:bodyPr>
          <a:lstStyle/>
          <a:p>
            <a:pPr>
              <a:lnSpc>
                <a:spcPts val="1795"/>
              </a:lnSpc>
            </a:pPr>
            <a:r>
              <a:rPr lang="en-US" dirty="0" smtClean="0">
                <a:solidFill>
                  <a:srgbClr val="000000"/>
                </a:solidFill>
              </a:rPr>
              <a:t>. </a:t>
            </a:r>
            <a:endParaRPr lang="en-US" dirty="0">
              <a:solidFill>
                <a:srgbClr val="000000"/>
              </a:solidFill>
            </a:endParaRPr>
          </a:p>
          <a:p>
            <a:pPr>
              <a:lnSpc>
                <a:spcPts val="1795"/>
              </a:lnSpc>
            </a:pPr>
            <a:endParaRPr lang="en-US" dirty="0">
              <a:solidFill>
                <a:srgbClr val="000000"/>
              </a:solidFill>
            </a:endParaRPr>
          </a:p>
        </p:txBody>
      </p:sp>
      <p:pic>
        <p:nvPicPr>
          <p:cNvPr id="10" name="Picture 9" descr="Screen Shot 2013-11-05 at 3.03.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1" y="2134316"/>
            <a:ext cx="4634340" cy="33309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66682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92" y="274638"/>
            <a:ext cx="8229600" cy="1143000"/>
          </a:xfrm>
        </p:spPr>
        <p:txBody>
          <a:bodyPr>
            <a:normAutofit fontScale="90000"/>
          </a:bodyPr>
          <a:lstStyle/>
          <a:p>
            <a:pPr algn="l"/>
            <a:r>
              <a:rPr lang="en-US" dirty="0" smtClean="0">
                <a:solidFill>
                  <a:srgbClr val="16498E"/>
                </a:solidFill>
              </a:rPr>
              <a:t>Team Challenge: </a:t>
            </a:r>
            <a:br>
              <a:rPr lang="en-US" dirty="0" smtClean="0">
                <a:solidFill>
                  <a:srgbClr val="16498E"/>
                </a:solidFill>
              </a:rPr>
            </a:br>
            <a:r>
              <a:rPr lang="en-US" dirty="0" smtClean="0">
                <a:solidFill>
                  <a:srgbClr val="16498E"/>
                </a:solidFill>
              </a:rPr>
              <a:t>A cooperative group task</a:t>
            </a:r>
            <a:endParaRPr lang="en-US" dirty="0">
              <a:solidFill>
                <a:srgbClr val="16498E"/>
              </a:solidFill>
            </a:endParaRPr>
          </a:p>
        </p:txBody>
      </p:sp>
      <p:sp>
        <p:nvSpPr>
          <p:cNvPr id="4" name="Content Placeholder 3"/>
          <p:cNvSpPr>
            <a:spLocks noGrp="1"/>
          </p:cNvSpPr>
          <p:nvPr>
            <p:ph idx="1"/>
          </p:nvPr>
        </p:nvSpPr>
        <p:spPr>
          <a:xfrm>
            <a:off x="254851" y="1672618"/>
            <a:ext cx="8229600" cy="4271686"/>
          </a:xfrm>
        </p:spPr>
        <p:txBody>
          <a:bodyPr>
            <a:noAutofit/>
          </a:bodyPr>
          <a:lstStyle/>
          <a:p>
            <a:pPr marL="0" indent="0">
              <a:buNone/>
            </a:pPr>
            <a:r>
              <a:rPr lang="en-US" sz="4000" b="1" dirty="0" smtClean="0">
                <a:solidFill>
                  <a:srgbClr val="16498E"/>
                </a:solidFill>
              </a:rPr>
              <a:t>Academic Task</a:t>
            </a:r>
          </a:p>
          <a:p>
            <a:r>
              <a:rPr lang="en-US" sz="3600" dirty="0" smtClean="0">
                <a:solidFill>
                  <a:srgbClr val="16498E"/>
                </a:solidFill>
              </a:rPr>
              <a:t>Using </a:t>
            </a:r>
            <a:r>
              <a:rPr lang="en-US" sz="3600" dirty="0">
                <a:solidFill>
                  <a:srgbClr val="16498E"/>
                </a:solidFill>
              </a:rPr>
              <a:t>the principles of problem solving, invent and build </a:t>
            </a:r>
            <a:r>
              <a:rPr lang="en-US" sz="3600" dirty="0" smtClean="0">
                <a:solidFill>
                  <a:srgbClr val="16498E"/>
                </a:solidFill>
              </a:rPr>
              <a:t>an awesome device that would support learning.</a:t>
            </a:r>
          </a:p>
          <a:p>
            <a:r>
              <a:rPr lang="en-US" sz="3600" dirty="0" smtClean="0">
                <a:solidFill>
                  <a:srgbClr val="16498E"/>
                </a:solidFill>
              </a:rPr>
              <a:t>Name the device and be prepared to demonstrate it’s function to another school.</a:t>
            </a:r>
            <a:endParaRPr lang="en-US" sz="3600" dirty="0">
              <a:solidFill>
                <a:srgbClr val="16498E"/>
              </a:solidFill>
            </a:endParaRPr>
          </a:p>
        </p:txBody>
      </p:sp>
      <p:pic>
        <p:nvPicPr>
          <p:cNvPr id="5" name="Picture 4" descr="logo_shape_recolou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784" y="218449"/>
            <a:ext cx="1261667" cy="953259"/>
          </a:xfrm>
          <a:prstGeom prst="rect">
            <a:avLst/>
          </a:prstGeom>
        </p:spPr>
      </p:pic>
      <p:cxnSp>
        <p:nvCxnSpPr>
          <p:cNvPr id="6" name="Straight Connector 5"/>
          <p:cNvCxnSpPr/>
          <p:nvPr/>
        </p:nvCxnSpPr>
        <p:spPr>
          <a:xfrm>
            <a:off x="254851" y="1672618"/>
            <a:ext cx="8229600" cy="0"/>
          </a:xfrm>
          <a:prstGeom prst="line">
            <a:avLst/>
          </a:prstGeom>
          <a:ln>
            <a:solidFill>
              <a:srgbClr val="3366CC"/>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54851" y="1571018"/>
            <a:ext cx="8229600" cy="0"/>
          </a:xfrm>
          <a:prstGeom prst="line">
            <a:avLst/>
          </a:prstGeom>
          <a:ln>
            <a:solidFill>
              <a:srgbClr val="3EBE5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121210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2512</TotalTime>
  <Words>1269</Words>
  <Application>Microsoft Macintosh PowerPoint</Application>
  <PresentationFormat>On-screen Show (4:3)</PresentationFormat>
  <Paragraphs>293</Paragraphs>
  <Slides>57</Slides>
  <Notes>5</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Agenda  School Leadership Teams  December 2013</vt:lpstr>
      <vt:lpstr>PowerPoint Presentation</vt:lpstr>
      <vt:lpstr>PowerPoint Presentation</vt:lpstr>
      <vt:lpstr>PowerPoint Presentation</vt:lpstr>
      <vt:lpstr>Working as a School Leadership Team</vt:lpstr>
      <vt:lpstr>Cooperative Group Learning</vt:lpstr>
      <vt:lpstr>Cooperative Group Five Elements</vt:lpstr>
      <vt:lpstr>Team Challenge:  A cooperative group task</vt:lpstr>
      <vt:lpstr>Team Challenge:  A cooperative group task</vt:lpstr>
      <vt:lpstr>Team Challenge:  A cooperative group task</vt:lpstr>
      <vt:lpstr>Team Challenge:  A cooperative group task</vt:lpstr>
      <vt:lpstr>Share your  Devices for Schools!</vt:lpstr>
      <vt:lpstr>Group Processing</vt:lpstr>
      <vt:lpstr>Working as a Team: Team Development</vt:lpstr>
      <vt:lpstr>Team Development</vt:lpstr>
      <vt:lpstr>Team Development</vt:lpstr>
      <vt:lpstr>Insert video Murphy Brown</vt:lpstr>
      <vt:lpstr>Stages of Team Development</vt:lpstr>
      <vt:lpstr>PowerPoint Presentation</vt:lpstr>
      <vt:lpstr>PowerPoint Presentation</vt:lpstr>
      <vt:lpstr>Learning from the Work  60 Day Plan for Instructional  Consistency and Coherence</vt:lpstr>
      <vt:lpstr>PowerPoint Presentation</vt:lpstr>
      <vt:lpstr> Sharing Protocol</vt:lpstr>
      <vt:lpstr>PowerPoint Presentation</vt:lpstr>
      <vt:lpstr>PowerPoint Presentation</vt:lpstr>
      <vt:lpstr>Change Leadership for        Instructional Coherence</vt:lpstr>
      <vt:lpstr>PowerPoint Presentation</vt:lpstr>
      <vt:lpstr>Video Case: “The Journey to Awesome”</vt:lpstr>
      <vt:lpstr>Video park Manor Story Part 1</vt:lpstr>
      <vt:lpstr>Video Case: “The Journey to Awesome”</vt:lpstr>
      <vt:lpstr>Park Manor Story part 2</vt:lpstr>
      <vt:lpstr>PowerPoint Presentation</vt:lpstr>
      <vt:lpstr>PowerPoint Presentation</vt:lpstr>
      <vt:lpstr>PowerPoint Presentation</vt:lpstr>
      <vt:lpstr>Four Corner Sharing</vt:lpstr>
      <vt:lpstr>PowerPoint Presentation</vt:lpstr>
      <vt:lpstr>PowerPoint Presentation</vt:lpstr>
      <vt:lpstr>PowerPoint Presentation</vt:lpstr>
      <vt:lpstr>Park Manor Corwin video </vt:lpstr>
      <vt:lpstr>PowerPoint Presentation</vt:lpstr>
      <vt:lpstr>March Study Assignment </vt:lpstr>
      <vt:lpstr>Change Leadership</vt:lpstr>
      <vt:lpstr>Synectics: A critical thinking strategy</vt:lpstr>
      <vt:lpstr>Synectics: Famous People</vt:lpstr>
      <vt:lpstr>Synectics Famous People</vt:lpstr>
      <vt:lpstr>Synectics: Famous People</vt:lpstr>
      <vt:lpstr>PowerPoint Presentation</vt:lpstr>
      <vt:lpstr>Famous People Synectics</vt:lpstr>
      <vt:lpstr>PowerPoint Presentation</vt:lpstr>
      <vt:lpstr>Famous People Synectics</vt:lpstr>
      <vt:lpstr>Famous People Synectics</vt:lpstr>
      <vt:lpstr>PowerPoint Presentation</vt:lpstr>
      <vt:lpstr>Famous People Synectics</vt:lpstr>
      <vt:lpstr>Attributes of a  Positive Change Leader</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Tina Murdoch</cp:lastModifiedBy>
  <cp:revision>143</cp:revision>
  <cp:lastPrinted>2013-09-14T23:37:33Z</cp:lastPrinted>
  <dcterms:created xsi:type="dcterms:W3CDTF">2013-06-12T19:11:48Z</dcterms:created>
  <dcterms:modified xsi:type="dcterms:W3CDTF">2014-01-27T20:01:12Z</dcterms:modified>
</cp:coreProperties>
</file>