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3"/>
  </p:notesMasterIdLst>
  <p:sldIdLst>
    <p:sldId id="257" r:id="rId2"/>
    <p:sldId id="314" r:id="rId3"/>
    <p:sldId id="258" r:id="rId4"/>
    <p:sldId id="280" r:id="rId5"/>
    <p:sldId id="260" r:id="rId6"/>
    <p:sldId id="261" r:id="rId7"/>
    <p:sldId id="279" r:id="rId8"/>
    <p:sldId id="278" r:id="rId9"/>
    <p:sldId id="281" r:id="rId10"/>
    <p:sldId id="303" r:id="rId11"/>
    <p:sldId id="283" r:id="rId12"/>
    <p:sldId id="304" r:id="rId13"/>
    <p:sldId id="285" r:id="rId14"/>
    <p:sldId id="282" r:id="rId15"/>
    <p:sldId id="284" r:id="rId16"/>
    <p:sldId id="286" r:id="rId17"/>
    <p:sldId id="306" r:id="rId18"/>
    <p:sldId id="293" r:id="rId19"/>
    <p:sldId id="294" r:id="rId20"/>
    <p:sldId id="287" r:id="rId21"/>
    <p:sldId id="289" r:id="rId22"/>
    <p:sldId id="291" r:id="rId23"/>
    <p:sldId id="295" r:id="rId24"/>
    <p:sldId id="296" r:id="rId25"/>
    <p:sldId id="297" r:id="rId26"/>
    <p:sldId id="298" r:id="rId27"/>
    <p:sldId id="292" r:id="rId28"/>
    <p:sldId id="305" r:id="rId29"/>
    <p:sldId id="307" r:id="rId30"/>
    <p:sldId id="299" r:id="rId31"/>
    <p:sldId id="300" r:id="rId32"/>
    <p:sldId id="288" r:id="rId33"/>
    <p:sldId id="290" r:id="rId34"/>
    <p:sldId id="301" r:id="rId35"/>
    <p:sldId id="310" r:id="rId36"/>
    <p:sldId id="313" r:id="rId37"/>
    <p:sldId id="308" r:id="rId38"/>
    <p:sldId id="302" r:id="rId39"/>
    <p:sldId id="309" r:id="rId40"/>
    <p:sldId id="311" r:id="rId41"/>
    <p:sldId id="31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4655" autoAdjust="0"/>
  </p:normalViewPr>
  <p:slideViewPr>
    <p:cSldViewPr snapToGrid="0" snapToObjects="1">
      <p:cViewPr>
        <p:scale>
          <a:sx n="81" d="100"/>
          <a:sy n="81" d="100"/>
        </p:scale>
        <p:origin x="-168"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ECA67-07F6-7A47-9BFD-6BCBB685021D}" type="datetimeFigureOut">
              <a:rPr lang="en-US" smtClean="0"/>
              <a:t>5/6/13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96026-A53B-D54B-B2DA-C867ED7E023F}" type="slidenum">
              <a:rPr lang="en-US" smtClean="0"/>
              <a:t>‹#›</a:t>
            </a:fld>
            <a:endParaRPr lang="en-US"/>
          </a:p>
        </p:txBody>
      </p:sp>
    </p:spTree>
    <p:extLst>
      <p:ext uri="{BB962C8B-B14F-4D97-AF65-F5344CB8AC3E}">
        <p14:creationId xmlns:p14="http://schemas.microsoft.com/office/powerpoint/2010/main" val="16658108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1" charset="-128"/>
              </a:defRPr>
            </a:lvl1pPr>
            <a:lvl2pPr marL="723567" indent="-278295" eaLnBrk="0" hangingPunct="0">
              <a:defRPr>
                <a:solidFill>
                  <a:schemeClr val="tx1"/>
                </a:solidFill>
                <a:latin typeface="Arial" charset="0"/>
                <a:ea typeface="ＭＳ Ｐゴシック" pitchFamily="-111" charset="-128"/>
              </a:defRPr>
            </a:lvl2pPr>
            <a:lvl3pPr marL="1113180" indent="-222636" eaLnBrk="0" hangingPunct="0">
              <a:defRPr>
                <a:solidFill>
                  <a:schemeClr val="tx1"/>
                </a:solidFill>
                <a:latin typeface="Arial" charset="0"/>
                <a:ea typeface="ＭＳ Ｐゴシック" pitchFamily="-111" charset="-128"/>
              </a:defRPr>
            </a:lvl3pPr>
            <a:lvl4pPr marL="1558453" indent="-222636" eaLnBrk="0" hangingPunct="0">
              <a:defRPr>
                <a:solidFill>
                  <a:schemeClr val="tx1"/>
                </a:solidFill>
                <a:latin typeface="Arial" charset="0"/>
                <a:ea typeface="ＭＳ Ｐゴシック" pitchFamily="-111" charset="-128"/>
              </a:defRPr>
            </a:lvl4pPr>
            <a:lvl5pPr marL="2003725" indent="-222636" eaLnBrk="0" hangingPunct="0">
              <a:defRPr>
                <a:solidFill>
                  <a:schemeClr val="tx1"/>
                </a:solidFill>
                <a:latin typeface="Arial" charset="0"/>
                <a:ea typeface="ＭＳ Ｐゴシック" pitchFamily="-111" charset="-128"/>
              </a:defRPr>
            </a:lvl5pPr>
            <a:lvl6pPr marL="2448996" indent="-222636" eaLnBrk="0" fontAlgn="base" hangingPunct="0">
              <a:spcBef>
                <a:spcPct val="0"/>
              </a:spcBef>
              <a:spcAft>
                <a:spcPct val="0"/>
              </a:spcAft>
              <a:defRPr>
                <a:solidFill>
                  <a:schemeClr val="tx1"/>
                </a:solidFill>
                <a:latin typeface="Arial" charset="0"/>
                <a:ea typeface="ＭＳ Ｐゴシック" pitchFamily="-111" charset="-128"/>
              </a:defRPr>
            </a:lvl6pPr>
            <a:lvl7pPr marL="2894270" indent="-222636" eaLnBrk="0" fontAlgn="base" hangingPunct="0">
              <a:spcBef>
                <a:spcPct val="0"/>
              </a:spcBef>
              <a:spcAft>
                <a:spcPct val="0"/>
              </a:spcAft>
              <a:defRPr>
                <a:solidFill>
                  <a:schemeClr val="tx1"/>
                </a:solidFill>
                <a:latin typeface="Arial" charset="0"/>
                <a:ea typeface="ＭＳ Ｐゴシック" pitchFamily="-111" charset="-128"/>
              </a:defRPr>
            </a:lvl7pPr>
            <a:lvl8pPr marL="3339541" indent="-222636" eaLnBrk="0" fontAlgn="base" hangingPunct="0">
              <a:spcBef>
                <a:spcPct val="0"/>
              </a:spcBef>
              <a:spcAft>
                <a:spcPct val="0"/>
              </a:spcAft>
              <a:defRPr>
                <a:solidFill>
                  <a:schemeClr val="tx1"/>
                </a:solidFill>
                <a:latin typeface="Arial" charset="0"/>
                <a:ea typeface="ＭＳ Ｐゴシック" pitchFamily="-111" charset="-128"/>
              </a:defRPr>
            </a:lvl8pPr>
            <a:lvl9pPr marL="3784813" indent="-222636" eaLnBrk="0" fontAlgn="base" hangingPunct="0">
              <a:spcBef>
                <a:spcPct val="0"/>
              </a:spcBef>
              <a:spcAft>
                <a:spcPct val="0"/>
              </a:spcAft>
              <a:defRPr>
                <a:solidFill>
                  <a:schemeClr val="tx1"/>
                </a:solidFill>
                <a:latin typeface="Arial" charset="0"/>
                <a:ea typeface="ＭＳ Ｐゴシック" pitchFamily="-111" charset="-128"/>
              </a:defRPr>
            </a:lvl9pPr>
          </a:lstStyle>
          <a:p>
            <a:pPr eaLnBrk="1" hangingPunct="1"/>
            <a:fld id="{37707775-AC08-4B5C-B12D-FD033219B670}" type="slidenum">
              <a:rPr lang="en-US">
                <a:latin typeface="Calibri" pitchFamily="-111" charset="0"/>
              </a:rPr>
              <a:pPr eaLnBrk="1" hangingPunct="1"/>
              <a:t>5</a:t>
            </a:fld>
            <a:endParaRPr lang="en-US">
              <a:latin typeface="Calibri" pitchFamily="-111" charset="0"/>
            </a:endParaRPr>
          </a:p>
        </p:txBody>
      </p:sp>
      <p:sp>
        <p:nvSpPr>
          <p:cNvPr id="8294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294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Monday, May 6,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Monday, May 6,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Monday, May 6,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Monday, May 6,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Monday, May 6,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Monday, May 6, 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Monday, May 6, 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Monday, May 6, 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Monday, May 6, 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Monday, May 6, 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Monday, May 6, 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Monday, May 6, 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371600"/>
            <a:ext cx="8258739" cy="1927225"/>
          </a:xfrm>
        </p:spPr>
        <p:txBody>
          <a:bodyPr>
            <a:normAutofit fontScale="90000"/>
          </a:bodyPr>
          <a:lstStyle/>
          <a:p>
            <a:r>
              <a:rPr lang="en-US" sz="4400" dirty="0" smtClean="0"/>
              <a:t>The </a:t>
            </a:r>
            <a:r>
              <a:rPr lang="en-US" sz="4400" dirty="0"/>
              <a:t>Vision of the Common </a:t>
            </a:r>
            <a:r>
              <a:rPr lang="en-US" sz="4400" dirty="0" smtClean="0"/>
              <a:t>Core: Changing </a:t>
            </a:r>
            <a:r>
              <a:rPr lang="en-US" sz="4400" dirty="0"/>
              <a:t>Beliefs, Transforming Practice</a:t>
            </a:r>
          </a:p>
        </p:txBody>
      </p:sp>
      <p:sp>
        <p:nvSpPr>
          <p:cNvPr id="3" name="Subtitle 2"/>
          <p:cNvSpPr>
            <a:spLocks noGrp="1"/>
          </p:cNvSpPr>
          <p:nvPr>
            <p:ph type="subTitle" idx="1"/>
          </p:nvPr>
        </p:nvSpPr>
        <p:spPr>
          <a:xfrm>
            <a:off x="1371600" y="4038600"/>
            <a:ext cx="6400800" cy="1752600"/>
          </a:xfrm>
        </p:spPr>
        <p:txBody>
          <a:bodyPr>
            <a:normAutofit/>
          </a:bodyPr>
          <a:lstStyle/>
          <a:p>
            <a:r>
              <a:rPr lang="en-US" dirty="0" smtClean="0"/>
              <a:t>UCDMP Saturday Series</a:t>
            </a:r>
          </a:p>
          <a:p>
            <a:r>
              <a:rPr lang="en-US" dirty="0" smtClean="0"/>
              <a:t>Secondary Session 5</a:t>
            </a:r>
          </a:p>
          <a:p>
            <a:r>
              <a:rPr lang="en-US" dirty="0" smtClean="0"/>
              <a:t>May 4, 2013</a:t>
            </a:r>
            <a:endParaRPr lang="en-US" dirty="0"/>
          </a:p>
        </p:txBody>
      </p:sp>
    </p:spTree>
    <p:extLst>
      <p:ext uri="{BB962C8B-B14F-4D97-AF65-F5344CB8AC3E}">
        <p14:creationId xmlns:p14="http://schemas.microsoft.com/office/powerpoint/2010/main" val="30283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Statistical Question?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well-written statistical question refers to a </a:t>
            </a:r>
            <a:r>
              <a:rPr lang="en-US" b="1" dirty="0" smtClean="0"/>
              <a:t>population of interest</a:t>
            </a:r>
            <a:r>
              <a:rPr lang="en-US" dirty="0" smtClean="0"/>
              <a:t>, a </a:t>
            </a:r>
            <a:r>
              <a:rPr lang="en-US" b="1" dirty="0" smtClean="0"/>
              <a:t>measurement of interest</a:t>
            </a:r>
            <a:r>
              <a:rPr lang="en-US" dirty="0" smtClean="0"/>
              <a:t>, and anticipated </a:t>
            </a:r>
            <a:r>
              <a:rPr lang="en-US" b="1" dirty="0" smtClean="0"/>
              <a:t>answers that vary</a:t>
            </a:r>
            <a:r>
              <a:rPr lang="en-US" dirty="0" smtClean="0"/>
              <a:t>.</a:t>
            </a:r>
          </a:p>
          <a:p>
            <a:pPr marL="0" indent="0">
              <a:buNone/>
            </a:pPr>
            <a:endParaRPr lang="en-US" dirty="0" smtClean="0"/>
          </a:p>
          <a:p>
            <a:pPr marL="0" indent="0">
              <a:buNone/>
            </a:pPr>
            <a:r>
              <a:rPr lang="en-US" dirty="0" smtClean="0"/>
              <a:t>For  example</a:t>
            </a:r>
            <a:r>
              <a:rPr lang="en-US" dirty="0"/>
              <a:t>, “How old am I?” is not a statistical question, but “How old are the </a:t>
            </a:r>
            <a:r>
              <a:rPr lang="en-US" dirty="0" smtClean="0"/>
              <a:t>students </a:t>
            </a:r>
            <a:r>
              <a:rPr lang="en-US" dirty="0"/>
              <a:t>in my school?” is a statistical </a:t>
            </a:r>
            <a:r>
              <a:rPr lang="en-US" dirty="0" smtClean="0"/>
              <a:t>question.</a:t>
            </a:r>
          </a:p>
          <a:p>
            <a:pPr marL="0" indent="0">
              <a:buNone/>
            </a:pPr>
            <a:endParaRPr lang="en-US" dirty="0"/>
          </a:p>
          <a:p>
            <a:pPr marL="0" indent="0">
              <a:buNone/>
            </a:pPr>
            <a:r>
              <a:rPr lang="en-US" dirty="0" smtClean="0"/>
              <a:t>Population:</a:t>
            </a:r>
          </a:p>
          <a:p>
            <a:pPr marL="0" indent="0">
              <a:buNone/>
            </a:pPr>
            <a:r>
              <a:rPr lang="en-US" dirty="0" smtClean="0"/>
              <a:t>Measurement:</a:t>
            </a:r>
          </a:p>
          <a:p>
            <a:pPr marL="0" indent="0">
              <a:buNone/>
            </a:pPr>
            <a:r>
              <a:rPr lang="en-US" dirty="0"/>
              <a:t>Anticipated </a:t>
            </a:r>
            <a:r>
              <a:rPr lang="en-US" dirty="0" smtClean="0"/>
              <a:t>variation</a:t>
            </a:r>
            <a:r>
              <a:rPr lang="en-US" dirty="0"/>
              <a:t>?</a:t>
            </a: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1380143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GAISE: Guidelines for Assessment and Instruction in Statistics Education Report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pPr marL="0" indent="0">
              <a:buNone/>
            </a:pPr>
            <a:r>
              <a:rPr lang="en-US" sz="2800" dirty="0" smtClean="0"/>
              <a:t>Partner Read: The Framework. Take turns reading the handout. Ask clarifying questions as needed. </a:t>
            </a:r>
          </a:p>
          <a:p>
            <a:pPr marL="0" indent="0">
              <a:buNone/>
            </a:pPr>
            <a:endParaRPr lang="en-US" sz="2800" dirty="0" smtClean="0"/>
          </a:p>
          <a:p>
            <a:r>
              <a:rPr lang="en-US" sz="2800" dirty="0" smtClean="0"/>
              <a:t>What are the four components involved in Statistical problem solving?</a:t>
            </a:r>
            <a:endParaRPr lang="en-US" dirty="0" smtClean="0"/>
          </a:p>
          <a:p>
            <a:pPr marL="0" indent="0">
              <a:buNone/>
            </a:pPr>
            <a:endParaRPr lang="en-US" sz="3200" dirty="0"/>
          </a:p>
          <a:p>
            <a:r>
              <a:rPr lang="en-US" sz="2800" dirty="0" smtClean="0"/>
              <a:t>Let’s see if we understand the levels:</a:t>
            </a:r>
          </a:p>
          <a:p>
            <a:pPr marL="0" indent="0">
              <a:spcBef>
                <a:spcPts val="1800"/>
              </a:spcBef>
              <a:buNone/>
            </a:pPr>
            <a:r>
              <a:rPr lang="en-US" sz="2800" dirty="0" smtClean="0"/>
              <a:t>	Level A:</a:t>
            </a:r>
          </a:p>
          <a:p>
            <a:pPr marL="0" indent="0">
              <a:spcBef>
                <a:spcPts val="1800"/>
              </a:spcBef>
              <a:buNone/>
            </a:pPr>
            <a:r>
              <a:rPr lang="en-US" sz="2800" dirty="0"/>
              <a:t>	</a:t>
            </a:r>
            <a:r>
              <a:rPr lang="en-US" sz="2800" dirty="0" smtClean="0"/>
              <a:t>Level B:</a:t>
            </a:r>
          </a:p>
          <a:p>
            <a:pPr marL="0" indent="0">
              <a:spcBef>
                <a:spcPts val="1800"/>
              </a:spcBef>
              <a:buNone/>
            </a:pPr>
            <a:r>
              <a:rPr lang="en-US" sz="2800" dirty="0" smtClean="0"/>
              <a:t>	Level C:</a:t>
            </a:r>
          </a:p>
          <a:p>
            <a:pPr marL="0" indent="0">
              <a:buNone/>
            </a:pPr>
            <a:endParaRPr lang="en-US" sz="3600" dirty="0" smtClean="0"/>
          </a:p>
        </p:txBody>
      </p:sp>
    </p:spTree>
    <p:extLst>
      <p:ext uri="{BB962C8B-B14F-4D97-AF65-F5344CB8AC3E}">
        <p14:creationId xmlns:p14="http://schemas.microsoft.com/office/powerpoint/2010/main" val="545186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Statistical Literacy</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…a </a:t>
            </a:r>
            <a:r>
              <a:rPr lang="en-US" sz="2800" dirty="0"/>
              <a:t>middle-school student </a:t>
            </a:r>
            <a:r>
              <a:rPr lang="en-US" sz="2800" dirty="0" smtClean="0"/>
              <a:t>who has </a:t>
            </a:r>
            <a:r>
              <a:rPr lang="en-US" sz="2800" dirty="0"/>
              <a:t>had no prior experience with statistics will </a:t>
            </a:r>
            <a:r>
              <a:rPr lang="en-US" sz="2800" dirty="0" smtClean="0"/>
              <a:t>need to </a:t>
            </a:r>
            <a:r>
              <a:rPr lang="en-US" sz="2800" dirty="0"/>
              <a:t>begin with Level A concepts and activities </a:t>
            </a:r>
            <a:r>
              <a:rPr lang="en-US" sz="2800" dirty="0" smtClean="0"/>
              <a:t>before moving </a:t>
            </a:r>
            <a:r>
              <a:rPr lang="en-US" sz="2800" dirty="0"/>
              <a:t>to Level B. This holds true for a </a:t>
            </a:r>
            <a:r>
              <a:rPr lang="en-US" sz="2800" dirty="0" smtClean="0"/>
              <a:t>secondary student </a:t>
            </a:r>
            <a:r>
              <a:rPr lang="en-US" sz="2800" dirty="0"/>
              <a:t>as well. If a student hasn’t had Level A and </a:t>
            </a:r>
            <a:r>
              <a:rPr lang="en-US" sz="2800" dirty="0" smtClean="0"/>
              <a:t>B experiences </a:t>
            </a:r>
            <a:r>
              <a:rPr lang="en-US" sz="2800" dirty="0"/>
              <a:t>prior to high school, then it is not </a:t>
            </a:r>
            <a:r>
              <a:rPr lang="en-US" sz="2800" dirty="0" smtClean="0"/>
              <a:t>appropriate for </a:t>
            </a:r>
            <a:r>
              <a:rPr lang="en-US" sz="2800" dirty="0"/>
              <a:t>that student to jump into Level C </a:t>
            </a:r>
            <a:r>
              <a:rPr lang="en-US" sz="2800" dirty="0" smtClean="0"/>
              <a:t>expectations.</a:t>
            </a:r>
          </a:p>
          <a:p>
            <a:pPr marL="0" indent="0">
              <a:buNone/>
            </a:pPr>
            <a:endParaRPr lang="en-US" sz="2800" dirty="0"/>
          </a:p>
          <a:p>
            <a:pPr marL="0" indent="0">
              <a:buNone/>
            </a:pPr>
            <a:r>
              <a:rPr lang="en-US" sz="2800" dirty="0" smtClean="0"/>
              <a:t>…and teachers?</a:t>
            </a:r>
            <a:endParaRPr lang="en-US" sz="2800" dirty="0"/>
          </a:p>
        </p:txBody>
      </p:sp>
    </p:spTree>
    <p:extLst>
      <p:ext uri="{BB962C8B-B14F-4D97-AF65-F5344CB8AC3E}">
        <p14:creationId xmlns:p14="http://schemas.microsoft.com/office/powerpoint/2010/main" val="2808098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Look at Some Data-Tongue Rolling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Here is the </a:t>
            </a:r>
            <a:r>
              <a:rPr lang="en-US" dirty="0" smtClean="0"/>
              <a:t>data.  </a:t>
            </a:r>
          </a:p>
          <a:p>
            <a:pPr marL="0" indent="0">
              <a:buNone/>
            </a:pPr>
            <a:r>
              <a:rPr lang="en-US" dirty="0"/>
              <a:t>	</a:t>
            </a:r>
            <a:r>
              <a:rPr lang="en-US" dirty="0" smtClean="0"/>
              <a:t>male: yes:15, no 5</a:t>
            </a:r>
          </a:p>
          <a:p>
            <a:pPr marL="0" indent="0">
              <a:buNone/>
            </a:pPr>
            <a:r>
              <a:rPr lang="en-US" dirty="0"/>
              <a:t>	</a:t>
            </a:r>
            <a:r>
              <a:rPr lang="en-US" dirty="0" smtClean="0"/>
              <a:t>female: yes: 21, no 8</a:t>
            </a:r>
            <a:endParaRPr lang="en-US" dirty="0"/>
          </a:p>
          <a:p>
            <a:pPr marL="0" indent="0">
              <a:buNone/>
            </a:pPr>
            <a:endParaRPr lang="en-US" dirty="0" smtClean="0"/>
          </a:p>
          <a:p>
            <a:pPr marL="0" indent="0">
              <a:buNone/>
            </a:pPr>
            <a:r>
              <a:rPr lang="en-US" dirty="0" smtClean="0"/>
              <a:t>What Statistical Question might you ask that would require you to collect this data?</a:t>
            </a:r>
          </a:p>
          <a:p>
            <a:pPr marL="0" indent="0">
              <a:buNone/>
            </a:pPr>
            <a:endParaRPr lang="en-US" dirty="0" smtClean="0"/>
          </a:p>
          <a:p>
            <a:pPr marL="0" indent="0">
              <a:buNone/>
            </a:pPr>
            <a:endParaRPr lang="en-US" dirty="0"/>
          </a:p>
          <a:p>
            <a:r>
              <a:rPr lang="en-US" dirty="0" smtClean="0"/>
              <a:t>How might you analyze the data? </a:t>
            </a:r>
          </a:p>
          <a:p>
            <a:r>
              <a:rPr lang="en-US" dirty="0" smtClean="0"/>
              <a:t>How might you interpret the results?</a:t>
            </a:r>
          </a:p>
          <a:p>
            <a:pPr marL="0" indent="0">
              <a:buNone/>
            </a:pPr>
            <a:r>
              <a:rPr lang="en-US" dirty="0" smtClean="0"/>
              <a:t> </a:t>
            </a:r>
          </a:p>
          <a:p>
            <a:pPr marL="0" indent="0">
              <a:buNone/>
            </a:pPr>
            <a:r>
              <a:rPr lang="en-US" dirty="0"/>
              <a:t>What developmental </a:t>
            </a:r>
            <a:r>
              <a:rPr lang="en-US" dirty="0" smtClean="0"/>
              <a:t>level (from the Framework) </a:t>
            </a:r>
            <a:r>
              <a:rPr lang="en-US" dirty="0"/>
              <a:t>does this question represent</a:t>
            </a:r>
            <a:r>
              <a:rPr lang="en-US" dirty="0" smtClean="0"/>
              <a:t>?</a:t>
            </a:r>
            <a:endParaRPr lang="en-US" dirty="0"/>
          </a:p>
        </p:txBody>
      </p:sp>
    </p:spTree>
    <p:extLst>
      <p:ext uri="{BB962C8B-B14F-4D97-AF65-F5344CB8AC3E}">
        <p14:creationId xmlns:p14="http://schemas.microsoft.com/office/powerpoint/2010/main" val="28836387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8" y="1259519"/>
            <a:ext cx="9191596" cy="3011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3" name="TextBox 1"/>
          <p:cNvSpPr txBox="1">
            <a:spLocks noChangeArrowheads="1"/>
          </p:cNvSpPr>
          <p:nvPr/>
        </p:nvSpPr>
        <p:spPr bwMode="auto">
          <a:xfrm>
            <a:off x="685800" y="489581"/>
            <a:ext cx="815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4400" dirty="0"/>
              <a:t>K-8 Domains</a:t>
            </a:r>
          </a:p>
        </p:txBody>
      </p:sp>
      <p:pic>
        <p:nvPicPr>
          <p:cNvPr id="155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27" y="5343928"/>
            <a:ext cx="9191596" cy="51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a:spLocks noChangeArrowheads="1"/>
          </p:cNvSpPr>
          <p:nvPr/>
        </p:nvSpPr>
        <p:spPr bwMode="auto">
          <a:xfrm>
            <a:off x="504071" y="4292954"/>
            <a:ext cx="815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4400" dirty="0" smtClean="0"/>
              <a:t>High School Categories</a:t>
            </a:r>
            <a:endParaRPr lang="en-US" sz="4400" dirty="0"/>
          </a:p>
        </p:txBody>
      </p:sp>
      <p:sp>
        <p:nvSpPr>
          <p:cNvPr id="2" name="Oval 1"/>
          <p:cNvSpPr/>
          <p:nvPr/>
        </p:nvSpPr>
        <p:spPr>
          <a:xfrm>
            <a:off x="5581642" y="2164050"/>
            <a:ext cx="3433274" cy="381000"/>
          </a:xfrm>
          <a:prstGeom prst="ellipse">
            <a:avLst/>
          </a:prstGeom>
          <a:noFill/>
          <a:ln w="3810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cmpd="sng">
                <a:solidFill>
                  <a:schemeClr val="tx1"/>
                </a:solidFill>
              </a:ln>
            </a:endParaRPr>
          </a:p>
        </p:txBody>
      </p:sp>
      <p:sp>
        <p:nvSpPr>
          <p:cNvPr id="8" name="Oval 7"/>
          <p:cNvSpPr/>
          <p:nvPr/>
        </p:nvSpPr>
        <p:spPr>
          <a:xfrm>
            <a:off x="6231218" y="5343928"/>
            <a:ext cx="2783698" cy="519462"/>
          </a:xfrm>
          <a:prstGeom prst="ellipse">
            <a:avLst/>
          </a:prstGeom>
          <a:noFill/>
          <a:ln w="3810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cmpd="sng">
                <a:solidFill>
                  <a:schemeClr val="tx1"/>
                </a:solidFill>
              </a:ln>
            </a:endParaRPr>
          </a:p>
        </p:txBody>
      </p:sp>
    </p:spTree>
    <p:extLst>
      <p:ext uri="{BB962C8B-B14F-4D97-AF65-F5344CB8AC3E}">
        <p14:creationId xmlns:p14="http://schemas.microsoft.com/office/powerpoint/2010/main" val="24292874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Statistics and Probability Standards did the activity address?</a:t>
            </a:r>
            <a:endParaRPr lang="en-US" dirty="0"/>
          </a:p>
        </p:txBody>
      </p:sp>
      <p:sp>
        <p:nvSpPr>
          <p:cNvPr id="3" name="Content Placeholder 2"/>
          <p:cNvSpPr>
            <a:spLocks noGrp="1"/>
          </p:cNvSpPr>
          <p:nvPr>
            <p:ph idx="1"/>
          </p:nvPr>
        </p:nvSpPr>
        <p:spPr/>
        <p:txBody>
          <a:bodyPr/>
          <a:lstStyle/>
          <a:p>
            <a:r>
              <a:rPr lang="en-US" dirty="0" smtClean="0"/>
              <a:t>Look through </a:t>
            </a:r>
            <a:r>
              <a:rPr lang="en-US" i="1" dirty="0" smtClean="0"/>
              <a:t>the </a:t>
            </a:r>
            <a:r>
              <a:rPr lang="en-US" i="1" dirty="0"/>
              <a:t>Statistics and Probability Standards in the CCSS-M Grades 6-</a:t>
            </a:r>
            <a:r>
              <a:rPr lang="en-US" i="1" dirty="0" smtClean="0"/>
              <a:t>HS</a:t>
            </a:r>
            <a:r>
              <a:rPr lang="en-US" dirty="0" smtClean="0"/>
              <a:t> and identify the standards addressed by each of the activities we have done.  Also, make note of the standards for mathematical practice each activity would develop.</a:t>
            </a:r>
          </a:p>
          <a:p>
            <a:endParaRPr lang="en-US" dirty="0"/>
          </a:p>
          <a:p>
            <a:endParaRPr lang="en-US" dirty="0"/>
          </a:p>
        </p:txBody>
      </p:sp>
    </p:spTree>
    <p:extLst>
      <p:ext uri="{BB962C8B-B14F-4D97-AF65-F5344CB8AC3E}">
        <p14:creationId xmlns:p14="http://schemas.microsoft.com/office/powerpoint/2010/main" val="30865700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Statistics and Probability at Your Grade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Take a look at the standards for your grade level…</a:t>
            </a:r>
          </a:p>
          <a:p>
            <a:endParaRPr lang="en-US" dirty="0"/>
          </a:p>
          <a:p>
            <a:pPr marL="0" indent="0">
              <a:buNone/>
            </a:pPr>
            <a:r>
              <a:rPr lang="en-US" dirty="0" smtClean="0"/>
              <a:t>Code the standards based on your comfort level:</a:t>
            </a:r>
          </a:p>
          <a:p>
            <a:endParaRPr lang="en-US" dirty="0"/>
          </a:p>
          <a:p>
            <a:pPr marL="274320" lvl="1" indent="0">
              <a:spcBef>
                <a:spcPts val="1176"/>
              </a:spcBef>
              <a:buNone/>
            </a:pPr>
            <a:r>
              <a:rPr lang="en-US" sz="2400" dirty="0" smtClean="0">
                <a:ea typeface="Zapf Dingbats"/>
                <a:cs typeface="Zapf Dingbats"/>
                <a:sym typeface="Zapf Dingbats"/>
              </a:rPr>
              <a:t>Place a </a:t>
            </a:r>
            <a:r>
              <a:rPr lang="en-US" sz="2400" dirty="0" smtClean="0">
                <a:latin typeface="Zapf Dingbats"/>
                <a:ea typeface="Zapf Dingbats"/>
                <a:cs typeface="Zapf Dingbats"/>
                <a:sym typeface="Zapf Dingbats"/>
              </a:rPr>
              <a:t>✔</a:t>
            </a:r>
            <a:r>
              <a:rPr lang="en-US" sz="2400" dirty="0" smtClean="0">
                <a:ea typeface="Zapf Dingbats"/>
                <a:cs typeface="Zapf Dingbats"/>
                <a:sym typeface="Zapf Dingbats"/>
              </a:rPr>
              <a:t> next to those standards you feel completely comfortable incorporating into your classroom.</a:t>
            </a:r>
          </a:p>
          <a:p>
            <a:pPr marL="274320" lvl="1" indent="0">
              <a:spcBef>
                <a:spcPts val="1176"/>
              </a:spcBef>
              <a:buNone/>
            </a:pPr>
            <a:r>
              <a:rPr lang="en-US" sz="2400" dirty="0">
                <a:ea typeface="Zapf Dingbats"/>
                <a:cs typeface="Zapf Dingbats"/>
                <a:sym typeface="Zapf Dingbats"/>
              </a:rPr>
              <a:t>Place </a:t>
            </a:r>
            <a:r>
              <a:rPr lang="en-US" sz="2400" dirty="0" smtClean="0">
                <a:ea typeface="Zapf Dingbats"/>
                <a:cs typeface="Zapf Dingbats"/>
                <a:sym typeface="Zapf Dingbats"/>
              </a:rPr>
              <a:t>a </a:t>
            </a:r>
            <a:r>
              <a:rPr lang="en-US" sz="2400" dirty="0" smtClean="0">
                <a:latin typeface="Wingdings"/>
                <a:ea typeface="Wingdings"/>
                <a:cs typeface="Wingdings"/>
                <a:sym typeface="Wingdings"/>
              </a:rPr>
              <a:t></a:t>
            </a:r>
            <a:r>
              <a:rPr lang="en-US" sz="800" dirty="0" smtClean="0">
                <a:latin typeface="Wingdings"/>
                <a:ea typeface="Wingdings"/>
                <a:cs typeface="Wingdings"/>
                <a:sym typeface="Wingdings"/>
              </a:rPr>
              <a:t> </a:t>
            </a:r>
            <a:r>
              <a:rPr lang="en-US" sz="2400" dirty="0" smtClean="0">
                <a:ea typeface="Zapf Dingbats"/>
                <a:cs typeface="Zapf Dingbats"/>
                <a:sym typeface="Zapf Dingbats"/>
              </a:rPr>
              <a:t>next </a:t>
            </a:r>
            <a:r>
              <a:rPr lang="en-US" sz="2400" dirty="0">
                <a:ea typeface="Zapf Dingbats"/>
                <a:cs typeface="Zapf Dingbats"/>
                <a:sym typeface="Zapf Dingbats"/>
              </a:rPr>
              <a:t>to those standards you </a:t>
            </a:r>
            <a:r>
              <a:rPr lang="en-US" sz="2400" dirty="0" smtClean="0">
                <a:ea typeface="Zapf Dingbats"/>
                <a:cs typeface="Zapf Dingbats"/>
                <a:sym typeface="Zapf Dingbats"/>
              </a:rPr>
              <a:t>understand, but aren’t comfortable teaching.</a:t>
            </a:r>
            <a:endParaRPr lang="en-US" sz="2400" dirty="0">
              <a:ea typeface="Zapf Dingbats"/>
              <a:cs typeface="Zapf Dingbats"/>
              <a:sym typeface="Zapf Dingbats"/>
            </a:endParaRPr>
          </a:p>
          <a:p>
            <a:pPr marL="274320" lvl="1" indent="0">
              <a:spcBef>
                <a:spcPts val="1176"/>
              </a:spcBef>
              <a:buNone/>
            </a:pPr>
            <a:r>
              <a:rPr lang="en-US" sz="2400" dirty="0">
                <a:ea typeface="Zapf Dingbats"/>
                <a:cs typeface="Zapf Dingbats"/>
                <a:sym typeface="Zapf Dingbats"/>
              </a:rPr>
              <a:t>Place a </a:t>
            </a:r>
            <a:r>
              <a:rPr lang="en-US" sz="2400" dirty="0">
                <a:latin typeface="Zapf Dingbats"/>
                <a:ea typeface="Zapf Dingbats"/>
                <a:cs typeface="Zapf Dingbats"/>
                <a:sym typeface="Zapf Dingbats"/>
              </a:rPr>
              <a:t>✖</a:t>
            </a:r>
            <a:r>
              <a:rPr lang="en-US" sz="2400" dirty="0" smtClean="0">
                <a:ea typeface="Zapf Dingbats"/>
                <a:cs typeface="Zapf Dingbats"/>
                <a:sym typeface="Zapf Dingbats"/>
              </a:rPr>
              <a:t> </a:t>
            </a:r>
            <a:r>
              <a:rPr lang="en-US" sz="2400" dirty="0">
                <a:ea typeface="Zapf Dingbats"/>
                <a:cs typeface="Zapf Dingbats"/>
                <a:sym typeface="Zapf Dingbats"/>
              </a:rPr>
              <a:t>next to those standards </a:t>
            </a:r>
            <a:r>
              <a:rPr lang="en-US" sz="2400" dirty="0" smtClean="0">
                <a:ea typeface="Zapf Dingbats"/>
                <a:cs typeface="Zapf Dingbats"/>
                <a:sym typeface="Zapf Dingbats"/>
              </a:rPr>
              <a:t>which contain content with which you don’t really understand.</a:t>
            </a:r>
            <a:endParaRPr lang="en-US" sz="2400" dirty="0"/>
          </a:p>
        </p:txBody>
      </p:sp>
    </p:spTree>
    <p:extLst>
      <p:ext uri="{BB962C8B-B14F-4D97-AF65-F5344CB8AC3E}">
        <p14:creationId xmlns:p14="http://schemas.microsoft.com/office/powerpoint/2010/main" val="6767111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Statistics in High School</a:t>
            </a:r>
            <a:endParaRPr lang="en-US" dirty="0"/>
          </a:p>
        </p:txBody>
      </p:sp>
      <p:sp>
        <p:nvSpPr>
          <p:cNvPr id="4" name="Subtitle 3"/>
          <p:cNvSpPr>
            <a:spLocks noGrp="1"/>
          </p:cNvSpPr>
          <p:nvPr>
            <p:ph type="subTitle" idx="1"/>
          </p:nvPr>
        </p:nvSpPr>
        <p:spPr/>
        <p:txBody>
          <a:bodyPr/>
          <a:lstStyle/>
          <a:p>
            <a:r>
              <a:rPr lang="en-US" dirty="0" smtClean="0"/>
              <a:t>Beyond </a:t>
            </a:r>
            <a:r>
              <a:rPr lang="en-US" dirty="0" err="1" smtClean="0"/>
              <a:t>Alg</a:t>
            </a:r>
            <a:r>
              <a:rPr lang="en-US" dirty="0" smtClean="0"/>
              <a:t> 1/</a:t>
            </a:r>
            <a:r>
              <a:rPr lang="en-US" dirty="0" err="1" smtClean="0"/>
              <a:t>Int</a:t>
            </a:r>
            <a:r>
              <a:rPr lang="en-US" dirty="0" smtClean="0"/>
              <a:t> 1 (not including AP Stats </a:t>
            </a:r>
            <a:r>
              <a:rPr lang="en-US" dirty="0" smtClean="0">
                <a:sym typeface="Wingdings" pitchFamily="2" charset="2"/>
              </a:rPr>
              <a:t>)</a:t>
            </a:r>
            <a:endParaRPr lang="en-US" dirty="0"/>
          </a:p>
        </p:txBody>
      </p:sp>
    </p:spTree>
    <p:extLst>
      <p:ext uri="{BB962C8B-B14F-4D97-AF65-F5344CB8AC3E}">
        <p14:creationId xmlns:p14="http://schemas.microsoft.com/office/powerpoint/2010/main" val="156186634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and Reporting Data</a:t>
            </a:r>
            <a:endParaRPr lang="en-US" dirty="0"/>
          </a:p>
        </p:txBody>
      </p:sp>
      <p:sp>
        <p:nvSpPr>
          <p:cNvPr id="3" name="Content Placeholder 2"/>
          <p:cNvSpPr>
            <a:spLocks noGrp="1"/>
          </p:cNvSpPr>
          <p:nvPr>
            <p:ph idx="1"/>
          </p:nvPr>
        </p:nvSpPr>
        <p:spPr/>
        <p:txBody>
          <a:bodyPr/>
          <a:lstStyle/>
          <a:p>
            <a:pPr marL="0" indent="0">
              <a:buNone/>
            </a:pPr>
            <a:r>
              <a:rPr lang="en-US" dirty="0" smtClean="0"/>
              <a:t>Finding a new group:</a:t>
            </a:r>
          </a:p>
          <a:p>
            <a:endParaRPr lang="en-US" dirty="0"/>
          </a:p>
          <a:p>
            <a:pPr marL="0" indent="0">
              <a:buNone/>
            </a:pPr>
            <a:r>
              <a:rPr lang="en-US" dirty="0" smtClean="0"/>
              <a:t>You will be given a “graph piece” . You job is to find three </a:t>
            </a:r>
            <a:r>
              <a:rPr lang="en-US" b="1" dirty="0" smtClean="0"/>
              <a:t>new </a:t>
            </a:r>
            <a:r>
              <a:rPr lang="en-US" dirty="0" smtClean="0"/>
              <a:t>group members who have different “graph pieces” and form a new group.</a:t>
            </a:r>
          </a:p>
          <a:p>
            <a:pPr marL="0" indent="0">
              <a:buNone/>
            </a:pPr>
            <a:endParaRPr lang="en-US" dirty="0"/>
          </a:p>
          <a:p>
            <a:pPr marL="0" indent="0">
              <a:buNone/>
            </a:pPr>
            <a:r>
              <a:rPr lang="en-US" dirty="0"/>
              <a:t>O</a:t>
            </a:r>
            <a:r>
              <a:rPr lang="en-US" dirty="0" smtClean="0"/>
              <a:t>nce you form a group, get an envelope from me and find a table.</a:t>
            </a:r>
          </a:p>
          <a:p>
            <a:pPr marL="0" indent="0">
              <a:buNone/>
            </a:pPr>
            <a:endParaRPr lang="en-US" dirty="0"/>
          </a:p>
          <a:p>
            <a:pPr marL="0" indent="0">
              <a:buNone/>
            </a:pPr>
            <a:r>
              <a:rPr lang="en-US" dirty="0" smtClean="0"/>
              <a:t>Match all sets of “graph pieces”, titles and descriptions.</a:t>
            </a:r>
            <a:endParaRPr lang="en-US" dirty="0"/>
          </a:p>
        </p:txBody>
      </p:sp>
    </p:spTree>
    <p:extLst>
      <p:ext uri="{BB962C8B-B14F-4D97-AF65-F5344CB8AC3E}">
        <p14:creationId xmlns:p14="http://schemas.microsoft.com/office/powerpoint/2010/main" val="23144359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normAutofit/>
          </a:bodyPr>
          <a:lstStyle/>
          <a:p>
            <a:r>
              <a:rPr lang="en-US" dirty="0" smtClean="0"/>
              <a:t>Qualitative: categorical</a:t>
            </a:r>
          </a:p>
          <a:p>
            <a:pPr lvl="1"/>
            <a:r>
              <a:rPr lang="en-US" sz="2400" dirty="0" smtClean="0"/>
              <a:t>Nominal (names, no natural ordering)</a:t>
            </a:r>
          </a:p>
          <a:p>
            <a:pPr lvl="1"/>
            <a:r>
              <a:rPr lang="en-US" sz="2400" dirty="0" smtClean="0"/>
              <a:t>Ordinal (judge size, but the distance between categories is not something we can measure)*</a:t>
            </a:r>
          </a:p>
          <a:p>
            <a:pPr marL="274320" lvl="1" indent="0">
              <a:buNone/>
            </a:pPr>
            <a:endParaRPr lang="en-US" sz="2400" dirty="0"/>
          </a:p>
          <a:p>
            <a:r>
              <a:rPr lang="en-US" dirty="0" smtClean="0"/>
              <a:t>Quantitative: numerical</a:t>
            </a:r>
          </a:p>
          <a:p>
            <a:pPr lvl="1"/>
            <a:r>
              <a:rPr lang="en-US" sz="2400" dirty="0" smtClean="0"/>
              <a:t>Discrete or Continuous</a:t>
            </a:r>
          </a:p>
          <a:p>
            <a:pPr lvl="1"/>
            <a:r>
              <a:rPr lang="en-US" sz="2400" dirty="0" smtClean="0"/>
              <a:t>Sometimes called: Interval or Ratio</a:t>
            </a:r>
          </a:p>
          <a:p>
            <a:pPr lvl="1"/>
            <a:endParaRPr lang="en-US" sz="2400" dirty="0"/>
          </a:p>
          <a:p>
            <a:pPr marL="0" indent="0">
              <a:buNone/>
            </a:pPr>
            <a:r>
              <a:rPr lang="en-US" sz="2800" dirty="0" smtClean="0"/>
              <a:t>Now look at the different graphs from the matching exercise…what kind of data is represented?</a:t>
            </a:r>
          </a:p>
          <a:p>
            <a:endParaRPr lang="en-US" dirty="0"/>
          </a:p>
        </p:txBody>
      </p:sp>
    </p:spTree>
    <p:extLst>
      <p:ext uri="{BB962C8B-B14F-4D97-AF65-F5344CB8AC3E}">
        <p14:creationId xmlns:p14="http://schemas.microsoft.com/office/powerpoint/2010/main" val="15625252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02219"/>
            <a:ext cx="9143996" cy="70282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614865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After Algebra 1/Integrated 1</a:t>
            </a:r>
            <a:endParaRPr lang="en-US" dirty="0"/>
          </a:p>
        </p:txBody>
      </p:sp>
      <p:sp>
        <p:nvSpPr>
          <p:cNvPr id="3" name="Content Placeholder 2"/>
          <p:cNvSpPr>
            <a:spLocks noGrp="1"/>
          </p:cNvSpPr>
          <p:nvPr>
            <p:ph idx="1"/>
          </p:nvPr>
        </p:nvSpPr>
        <p:spPr/>
        <p:txBody>
          <a:bodyPr/>
          <a:lstStyle/>
          <a:p>
            <a:r>
              <a:rPr lang="en-US" dirty="0"/>
              <a:t>Pick a data poster and answer the following:</a:t>
            </a:r>
          </a:p>
          <a:p>
            <a:endParaRPr lang="en-US" dirty="0"/>
          </a:p>
          <a:p>
            <a:pPr marL="0" indent="0">
              <a:buNone/>
            </a:pPr>
            <a:r>
              <a:rPr lang="en-US" dirty="0"/>
              <a:t>What Statistical Question might you ask that would require you to collect this data?</a:t>
            </a:r>
          </a:p>
          <a:p>
            <a:pPr marL="0" indent="0">
              <a:buNone/>
            </a:pPr>
            <a:endParaRPr lang="en-US" dirty="0"/>
          </a:p>
          <a:p>
            <a:pPr marL="0" indent="0">
              <a:buNone/>
            </a:pPr>
            <a:endParaRPr lang="en-US" dirty="0"/>
          </a:p>
          <a:p>
            <a:r>
              <a:rPr lang="en-US" dirty="0"/>
              <a:t>How might you analyze the data? </a:t>
            </a:r>
          </a:p>
          <a:p>
            <a:r>
              <a:rPr lang="en-US" dirty="0"/>
              <a:t>How might you interpret the results?</a:t>
            </a:r>
          </a:p>
          <a:p>
            <a:pPr marL="0" indent="0">
              <a:buNone/>
            </a:pPr>
            <a:r>
              <a:rPr lang="en-US" dirty="0"/>
              <a:t> </a:t>
            </a:r>
          </a:p>
          <a:p>
            <a:pPr marL="0" indent="0">
              <a:buNone/>
            </a:pPr>
            <a:r>
              <a:rPr lang="en-US" dirty="0"/>
              <a:t>What developmental level (from the Framework) does this question represent?</a:t>
            </a:r>
          </a:p>
          <a:p>
            <a:endParaRPr lang="en-US" dirty="0"/>
          </a:p>
        </p:txBody>
      </p:sp>
    </p:spTree>
    <p:extLst>
      <p:ext uri="{BB962C8B-B14F-4D97-AF65-F5344CB8AC3E}">
        <p14:creationId xmlns:p14="http://schemas.microsoft.com/office/powerpoint/2010/main" val="30443055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After Algebra 1/Integrated 1</a:t>
            </a:r>
            <a:endParaRPr lang="en-US" dirty="0"/>
          </a:p>
        </p:txBody>
      </p:sp>
      <p:sp>
        <p:nvSpPr>
          <p:cNvPr id="3" name="Content Placeholder 2"/>
          <p:cNvSpPr>
            <a:spLocks noGrp="1"/>
          </p:cNvSpPr>
          <p:nvPr>
            <p:ph idx="1"/>
          </p:nvPr>
        </p:nvSpPr>
        <p:spPr/>
        <p:txBody>
          <a:bodyPr>
            <a:normAutofit/>
          </a:bodyPr>
          <a:lstStyle/>
          <a:p>
            <a:r>
              <a:rPr lang="en-US" sz="2800" dirty="0" smtClean="0"/>
              <a:t>Look through the standards and identify those standards related to Statistics instruction after Algebra 1/Integrated 1</a:t>
            </a:r>
          </a:p>
          <a:p>
            <a:endParaRPr lang="en-US" sz="2800" dirty="0"/>
          </a:p>
          <a:p>
            <a:pPr lvl="1"/>
            <a:r>
              <a:rPr lang="en-US" sz="2800" dirty="0" smtClean="0"/>
              <a:t>What are the main topics/concepts?</a:t>
            </a:r>
          </a:p>
          <a:p>
            <a:pPr lvl="1"/>
            <a:r>
              <a:rPr lang="en-US" sz="2800" dirty="0" smtClean="0"/>
              <a:t>Looking back at your coding, with which topics are you the least familiar?</a:t>
            </a:r>
          </a:p>
          <a:p>
            <a:pPr lvl="1"/>
            <a:r>
              <a:rPr lang="en-US" sz="2800" dirty="0" smtClean="0"/>
              <a:t>What resources might you use to gain familiarity?</a:t>
            </a:r>
          </a:p>
          <a:p>
            <a:pPr lvl="1"/>
            <a:endParaRPr lang="en-US" sz="2800" dirty="0" smtClean="0"/>
          </a:p>
          <a:p>
            <a:pPr marL="274320" lvl="1" indent="0">
              <a:buNone/>
            </a:pPr>
            <a:endParaRPr lang="en-US" sz="2800" dirty="0"/>
          </a:p>
        </p:txBody>
      </p:sp>
    </p:spTree>
    <p:extLst>
      <p:ext uri="{BB962C8B-B14F-4D97-AF65-F5344CB8AC3E}">
        <p14:creationId xmlns:p14="http://schemas.microsoft.com/office/powerpoint/2010/main" val="7343433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After Algebra 1/Integrated 1</a:t>
            </a:r>
          </a:p>
        </p:txBody>
      </p:sp>
      <p:sp>
        <p:nvSpPr>
          <p:cNvPr id="3" name="Content Placeholder 2"/>
          <p:cNvSpPr>
            <a:spLocks noGrp="1"/>
          </p:cNvSpPr>
          <p:nvPr>
            <p:ph idx="1"/>
          </p:nvPr>
        </p:nvSpPr>
        <p:spPr/>
        <p:txBody>
          <a:bodyPr>
            <a:normAutofit/>
          </a:bodyPr>
          <a:lstStyle/>
          <a:p>
            <a:pPr marL="274320" lvl="1" indent="0">
              <a:buNone/>
            </a:pPr>
            <a:r>
              <a:rPr lang="en-US" sz="2800" dirty="0"/>
              <a:t>Do any of our data posters give you data to support the teaching and learning of these standards?	</a:t>
            </a:r>
          </a:p>
          <a:p>
            <a:pPr lvl="1"/>
            <a:r>
              <a:rPr lang="en-US" sz="2800" dirty="0" smtClean="0"/>
              <a:t>If </a:t>
            </a:r>
            <a:r>
              <a:rPr lang="en-US" sz="2800" dirty="0"/>
              <a:t>so, which ones and how?</a:t>
            </a:r>
          </a:p>
          <a:p>
            <a:pPr lvl="1"/>
            <a:r>
              <a:rPr lang="en-US" sz="2800" dirty="0" smtClean="0"/>
              <a:t>If </a:t>
            </a:r>
            <a:r>
              <a:rPr lang="en-US" sz="2800" dirty="0"/>
              <a:t>not, what kind of data do you need? </a:t>
            </a:r>
            <a:endParaRPr lang="en-US" sz="2800" dirty="0" smtClean="0"/>
          </a:p>
          <a:p>
            <a:pPr lvl="1"/>
            <a:r>
              <a:rPr lang="en-US" sz="2800" dirty="0" smtClean="0"/>
              <a:t>Where might </a:t>
            </a:r>
            <a:r>
              <a:rPr lang="en-US" sz="2800" dirty="0"/>
              <a:t>you get it? </a:t>
            </a:r>
            <a:endParaRPr lang="en-US" sz="2800" dirty="0" smtClean="0"/>
          </a:p>
          <a:p>
            <a:pPr lvl="1"/>
            <a:r>
              <a:rPr lang="en-US" sz="2800" dirty="0" smtClean="0"/>
              <a:t>Could </a:t>
            </a:r>
            <a:r>
              <a:rPr lang="en-US" sz="2800" dirty="0"/>
              <a:t>the same survey questions </a:t>
            </a:r>
            <a:r>
              <a:rPr lang="en-US" sz="2800" dirty="0" smtClean="0"/>
              <a:t>be used</a:t>
            </a:r>
            <a:r>
              <a:rPr lang="en-US" sz="2800" dirty="0"/>
              <a:t>?</a:t>
            </a:r>
          </a:p>
          <a:p>
            <a:endParaRPr lang="en-US" sz="2800" dirty="0"/>
          </a:p>
        </p:txBody>
      </p:sp>
    </p:spTree>
    <p:extLst>
      <p:ext uri="{BB962C8B-B14F-4D97-AF65-F5344CB8AC3E}">
        <p14:creationId xmlns:p14="http://schemas.microsoft.com/office/powerpoint/2010/main" val="4261144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6125"/>
            <a:ext cx="8229600" cy="990600"/>
          </a:xfrm>
        </p:spPr>
        <p:txBody>
          <a:bodyPr>
            <a:noAutofit/>
          </a:bodyPr>
          <a:lstStyle/>
          <a:p>
            <a:r>
              <a:rPr lang="en-US" sz="3200" dirty="0" smtClean="0">
                <a:solidFill>
                  <a:schemeClr val="tx1"/>
                </a:solidFill>
              </a:rPr>
              <a:t>S-IC 4: Use data from a</a:t>
            </a:r>
            <a:r>
              <a:rPr lang="en-US" sz="3200" dirty="0" smtClean="0">
                <a:solidFill>
                  <a:srgbClr val="FF0000"/>
                </a:solidFill>
              </a:rPr>
              <a:t> sample survey </a:t>
            </a:r>
            <a:r>
              <a:rPr lang="en-US" sz="3200" dirty="0" smtClean="0">
                <a:solidFill>
                  <a:schemeClr val="tx1"/>
                </a:solidFill>
              </a:rPr>
              <a:t>to estimate a </a:t>
            </a:r>
            <a:r>
              <a:rPr lang="en-US" sz="3200" dirty="0" smtClean="0">
                <a:solidFill>
                  <a:srgbClr val="FF0000"/>
                </a:solidFill>
              </a:rPr>
              <a:t>population mean or proportion; </a:t>
            </a:r>
            <a:r>
              <a:rPr lang="en-US" sz="3200" dirty="0" smtClean="0">
                <a:solidFill>
                  <a:schemeClr val="tx1"/>
                </a:solidFill>
              </a:rPr>
              <a:t>develop a </a:t>
            </a:r>
            <a:r>
              <a:rPr lang="en-US" sz="3200" dirty="0" smtClean="0">
                <a:solidFill>
                  <a:srgbClr val="FF0000"/>
                </a:solidFill>
              </a:rPr>
              <a:t>margin of error </a:t>
            </a:r>
            <a:r>
              <a:rPr lang="en-US" sz="3200" dirty="0" smtClean="0">
                <a:solidFill>
                  <a:schemeClr val="tx1"/>
                </a:solidFill>
              </a:rPr>
              <a:t>through the use of </a:t>
            </a:r>
            <a:r>
              <a:rPr lang="en-US" sz="3200" dirty="0" smtClean="0">
                <a:solidFill>
                  <a:srgbClr val="FF0000"/>
                </a:solidFill>
              </a:rPr>
              <a:t>simulation models for random sampling.</a:t>
            </a:r>
            <a:endParaRPr lang="en-US" sz="3200" dirty="0">
              <a:solidFill>
                <a:srgbClr val="FF0000"/>
              </a:solidFill>
            </a:endParaRPr>
          </a:p>
        </p:txBody>
      </p:sp>
      <p:sp>
        <p:nvSpPr>
          <p:cNvPr id="3" name="Content Placeholder 2"/>
          <p:cNvSpPr>
            <a:spLocks noGrp="1"/>
          </p:cNvSpPr>
          <p:nvPr>
            <p:ph idx="1"/>
          </p:nvPr>
        </p:nvSpPr>
        <p:spPr>
          <a:xfrm>
            <a:off x="133672" y="3242040"/>
            <a:ext cx="8855770" cy="3615960"/>
          </a:xfrm>
        </p:spPr>
        <p:txBody>
          <a:bodyPr>
            <a:normAutofit/>
          </a:bodyPr>
          <a:lstStyle/>
          <a:p>
            <a:r>
              <a:rPr lang="en-US" sz="3200" dirty="0" smtClean="0"/>
              <a:t>Let’s look at </a:t>
            </a:r>
            <a:r>
              <a:rPr lang="en-US" sz="3200" dirty="0">
                <a:solidFill>
                  <a:srgbClr val="4C5A6A"/>
                </a:solidFill>
              </a:rPr>
              <a:t>margin of error </a:t>
            </a:r>
            <a:r>
              <a:rPr lang="en-US" sz="3200" dirty="0"/>
              <a:t>through the use of </a:t>
            </a:r>
            <a:r>
              <a:rPr lang="en-US" sz="3200" dirty="0">
                <a:solidFill>
                  <a:srgbClr val="4C5A6A"/>
                </a:solidFill>
              </a:rPr>
              <a:t>simulation models</a:t>
            </a:r>
            <a:r>
              <a:rPr lang="en-US" sz="3200" dirty="0">
                <a:solidFill>
                  <a:schemeClr val="accent4"/>
                </a:solidFill>
              </a:rPr>
              <a:t> for </a:t>
            </a:r>
            <a:r>
              <a:rPr lang="en-US" sz="3200" dirty="0">
                <a:solidFill>
                  <a:srgbClr val="4C5A6A"/>
                </a:solidFill>
              </a:rPr>
              <a:t>random </a:t>
            </a:r>
            <a:r>
              <a:rPr lang="en-US" sz="3200" dirty="0" smtClean="0">
                <a:solidFill>
                  <a:srgbClr val="4C5A6A"/>
                </a:solidFill>
              </a:rPr>
              <a:t>sampling</a:t>
            </a:r>
            <a:r>
              <a:rPr lang="en-US" sz="3200" dirty="0" smtClean="0"/>
              <a:t> to answer the question about the data from a sample survey</a:t>
            </a:r>
            <a:endParaRPr lang="en-US" sz="3200" dirty="0"/>
          </a:p>
        </p:txBody>
      </p:sp>
    </p:spTree>
    <p:extLst>
      <p:ext uri="{BB962C8B-B14F-4D97-AF65-F5344CB8AC3E}">
        <p14:creationId xmlns:p14="http://schemas.microsoft.com/office/powerpoint/2010/main" val="34613200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Winter Formal</a:t>
            </a:r>
            <a:endParaRPr lang="en-US" dirty="0"/>
          </a:p>
        </p:txBody>
      </p:sp>
      <p:sp>
        <p:nvSpPr>
          <p:cNvPr id="3" name="Content Placeholder 2"/>
          <p:cNvSpPr>
            <a:spLocks noGrp="1"/>
          </p:cNvSpPr>
          <p:nvPr>
            <p:ph idx="1"/>
          </p:nvPr>
        </p:nvSpPr>
        <p:spPr/>
        <p:txBody>
          <a:bodyPr/>
          <a:lstStyle/>
          <a:p>
            <a:pPr marL="182880" lvl="1"/>
            <a:r>
              <a:rPr lang="en-US" sz="2400" dirty="0"/>
              <a:t>The principal of City High School cancelled the Winter Formal dance because he believed that students preferred an all-school trip to an amusement park during spring break. But he told the Student Council that if they could convince him that more than 50% of the school preferred the Winter Formal he would reinstate it. The Student Council randomly surveyed 25 students; 60% of them preferred to keep the dance. Even though a majority in the sample wanted the dance, the principal was not convinced. He said that due to natural sample-to-sample variability, the true proportion of dance supporters might not actually be more than 50%. </a:t>
            </a:r>
          </a:p>
        </p:txBody>
      </p:sp>
    </p:spTree>
    <p:extLst>
      <p:ext uri="{BB962C8B-B14F-4D97-AF65-F5344CB8AC3E}">
        <p14:creationId xmlns:p14="http://schemas.microsoft.com/office/powerpoint/2010/main" val="422180408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Simulate the Situation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In the bin you have a population with 60% red beads, 40% not red beads.</a:t>
            </a:r>
          </a:p>
          <a:p>
            <a:endParaRPr lang="en-US" dirty="0"/>
          </a:p>
          <a:p>
            <a:r>
              <a:rPr lang="en-US" dirty="0" smtClean="0"/>
              <a:t>Collect 10 samples of 10 beads from your population (with replacement) and record your results on the table provided.</a:t>
            </a:r>
          </a:p>
          <a:p>
            <a:endParaRPr lang="en-US" dirty="0"/>
          </a:p>
          <a:p>
            <a:r>
              <a:rPr lang="en-US" dirty="0"/>
              <a:t>Collect 10 samples of </a:t>
            </a:r>
            <a:r>
              <a:rPr lang="en-US" dirty="0" smtClean="0"/>
              <a:t>25 </a:t>
            </a:r>
            <a:r>
              <a:rPr lang="en-US" dirty="0"/>
              <a:t>beads from your population (with replacement) and record your results on the table provided</a:t>
            </a:r>
            <a:r>
              <a:rPr lang="en-US" dirty="0" smtClean="0"/>
              <a:t>.</a:t>
            </a:r>
          </a:p>
          <a:p>
            <a:endParaRPr lang="en-US" dirty="0" smtClean="0"/>
          </a:p>
          <a:p>
            <a:r>
              <a:rPr lang="en-US" dirty="0"/>
              <a:t>Collect 10 samples of </a:t>
            </a:r>
            <a:r>
              <a:rPr lang="en-US" dirty="0" smtClean="0"/>
              <a:t>100 </a:t>
            </a:r>
            <a:r>
              <a:rPr lang="en-US" dirty="0"/>
              <a:t>beads from your population (with replacement) and record your results on the table provided.</a:t>
            </a:r>
          </a:p>
          <a:p>
            <a:endParaRPr lang="en-US" dirty="0"/>
          </a:p>
        </p:txBody>
      </p:sp>
    </p:spTree>
    <p:extLst>
      <p:ext uri="{BB962C8B-B14F-4D97-AF65-F5344CB8AC3E}">
        <p14:creationId xmlns:p14="http://schemas.microsoft.com/office/powerpoint/2010/main" val="9405001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Analyze the Results</a:t>
            </a:r>
            <a:endParaRPr lang="en-US" dirty="0"/>
          </a:p>
        </p:txBody>
      </p:sp>
      <p:sp>
        <p:nvSpPr>
          <p:cNvPr id="3" name="Content Placeholder 2"/>
          <p:cNvSpPr>
            <a:spLocks noGrp="1"/>
          </p:cNvSpPr>
          <p:nvPr>
            <p:ph idx="1"/>
          </p:nvPr>
        </p:nvSpPr>
        <p:spPr/>
        <p:txBody>
          <a:bodyPr>
            <a:normAutofit lnSpcReduction="10000"/>
          </a:bodyPr>
          <a:lstStyle/>
          <a:p>
            <a:r>
              <a:rPr lang="en-US" dirty="0" smtClean="0"/>
              <a:t>Write your percent red values on sticky notes and place them on the appropriate poster.</a:t>
            </a:r>
          </a:p>
          <a:p>
            <a:endParaRPr lang="en-US" dirty="0"/>
          </a:p>
          <a:p>
            <a:r>
              <a:rPr lang="en-US" dirty="0" smtClean="0"/>
              <a:t>What conclusions can you draw looking at the simulation data?</a:t>
            </a:r>
          </a:p>
          <a:p>
            <a:endParaRPr lang="en-US" dirty="0"/>
          </a:p>
          <a:p>
            <a:r>
              <a:rPr lang="en-US" dirty="0" smtClean="0"/>
              <a:t>How confident are you that more than 50% of the students actually prefer the Winter Formal? (Where does most of our data fall?)</a:t>
            </a:r>
          </a:p>
          <a:p>
            <a:endParaRPr lang="en-US" dirty="0"/>
          </a:p>
          <a:p>
            <a:r>
              <a:rPr lang="en-US" dirty="0" smtClean="0"/>
              <a:t>The theoretical margin of error with a sample size of 25 is 16%</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4735621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After Algebra 1/Integrated 1</a:t>
            </a:r>
          </a:p>
        </p:txBody>
      </p:sp>
      <p:sp>
        <p:nvSpPr>
          <p:cNvPr id="3" name="Content Placeholder 2"/>
          <p:cNvSpPr>
            <a:spLocks noGrp="1"/>
          </p:cNvSpPr>
          <p:nvPr>
            <p:ph idx="1"/>
          </p:nvPr>
        </p:nvSpPr>
        <p:spPr/>
        <p:txBody>
          <a:bodyPr/>
          <a:lstStyle/>
          <a:p>
            <a:r>
              <a:rPr lang="en-US" sz="2800" dirty="0" smtClean="0"/>
              <a:t>What are some statistical questions students might ask that would allow them to practice with the HS statistics standards? </a:t>
            </a:r>
          </a:p>
          <a:p>
            <a:endParaRPr lang="en-US" dirty="0"/>
          </a:p>
          <a:p>
            <a:endParaRPr lang="en-US" dirty="0" smtClean="0"/>
          </a:p>
          <a:p>
            <a:endParaRPr lang="en-US" dirty="0"/>
          </a:p>
        </p:txBody>
      </p:sp>
    </p:spTree>
    <p:extLst>
      <p:ext uri="{BB962C8B-B14F-4D97-AF65-F5344CB8AC3E}">
        <p14:creationId xmlns:p14="http://schemas.microsoft.com/office/powerpoint/2010/main" val="30155287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Resources</a:t>
            </a:r>
            <a:endParaRPr lang="en-US" dirty="0"/>
          </a:p>
        </p:txBody>
      </p:sp>
      <p:sp>
        <p:nvSpPr>
          <p:cNvPr id="3" name="Content Placeholder 2"/>
          <p:cNvSpPr>
            <a:spLocks noGrp="1"/>
          </p:cNvSpPr>
          <p:nvPr>
            <p:ph idx="1"/>
          </p:nvPr>
        </p:nvSpPr>
        <p:spPr/>
        <p:txBody>
          <a:bodyPr/>
          <a:lstStyle/>
          <a:p>
            <a:r>
              <a:rPr lang="en-US" dirty="0" smtClean="0"/>
              <a:t>Please check the UCDMP resource page for documents and links to use as resources in your learning and teaching.</a:t>
            </a:r>
          </a:p>
          <a:p>
            <a:endParaRPr lang="en-US" dirty="0"/>
          </a:p>
          <a:p>
            <a:r>
              <a:rPr lang="en-US" dirty="0" smtClean="0"/>
              <a:t>If you would be interested in attending a </a:t>
            </a:r>
            <a:r>
              <a:rPr lang="en-US" i="1" dirty="0" smtClean="0"/>
              <a:t>Secondary Statistics and </a:t>
            </a:r>
            <a:r>
              <a:rPr lang="en-US" i="1" dirty="0"/>
              <a:t>P</a:t>
            </a:r>
            <a:r>
              <a:rPr lang="en-US" i="1" dirty="0" smtClean="0"/>
              <a:t>robability Institute</a:t>
            </a:r>
            <a:r>
              <a:rPr lang="en-US" dirty="0" smtClean="0"/>
              <a:t> in the summer of 2014, please state that on the feedback form at the end of the day today.</a:t>
            </a:r>
            <a:endParaRPr lang="en-US" dirty="0"/>
          </a:p>
        </p:txBody>
      </p:sp>
    </p:spTree>
    <p:extLst>
      <p:ext uri="{BB962C8B-B14F-4D97-AF65-F5344CB8AC3E}">
        <p14:creationId xmlns:p14="http://schemas.microsoft.com/office/powerpoint/2010/main" val="215423174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Statistics in 6</a:t>
            </a:r>
            <a:r>
              <a:rPr lang="en-US" baseline="30000" dirty="0" smtClean="0"/>
              <a:t>th</a:t>
            </a:r>
            <a:r>
              <a:rPr lang="en-US" dirty="0" smtClean="0"/>
              <a:t>, 7</a:t>
            </a:r>
            <a:r>
              <a:rPr lang="en-US" baseline="30000" dirty="0" smtClean="0"/>
              <a:t>th</a:t>
            </a:r>
            <a:r>
              <a:rPr lang="en-US" dirty="0" smtClean="0"/>
              <a:t> , 8</a:t>
            </a:r>
            <a:r>
              <a:rPr lang="en-US" baseline="30000" dirty="0" smtClean="0"/>
              <a:t>th</a:t>
            </a:r>
            <a:r>
              <a:rPr lang="en-US" dirty="0" smtClean="0"/>
              <a:t> and Algebra 1</a:t>
            </a:r>
            <a:endParaRPr lang="en-US" dirty="0"/>
          </a:p>
        </p:txBody>
      </p:sp>
      <p:sp>
        <p:nvSpPr>
          <p:cNvPr id="4" name="Subtitle 3"/>
          <p:cNvSpPr>
            <a:spLocks noGrp="1"/>
          </p:cNvSpPr>
          <p:nvPr>
            <p:ph type="subTitle" idx="1"/>
          </p:nvPr>
        </p:nvSpPr>
        <p:spPr/>
        <p:txBody>
          <a:bodyPr/>
          <a:lstStyle/>
          <a:p>
            <a:r>
              <a:rPr lang="en-US" dirty="0" smtClean="0"/>
              <a:t>And Integrated 1 </a:t>
            </a:r>
            <a:r>
              <a:rPr lang="en-US" dirty="0" smtClean="0">
                <a:sym typeface="Wingdings" pitchFamily="2" charset="2"/>
              </a:rPr>
              <a:t></a:t>
            </a:r>
            <a:endParaRPr lang="en-US" dirty="0"/>
          </a:p>
        </p:txBody>
      </p:sp>
    </p:spTree>
    <p:extLst>
      <p:ext uri="{BB962C8B-B14F-4D97-AF65-F5344CB8AC3E}">
        <p14:creationId xmlns:p14="http://schemas.microsoft.com/office/powerpoint/2010/main" val="29986614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pPr>
              <a:lnSpc>
                <a:spcPct val="120000"/>
              </a:lnSpc>
            </a:pPr>
            <a:r>
              <a:rPr lang="en-US" dirty="0" smtClean="0"/>
              <a:t>Welcome, Introductions </a:t>
            </a:r>
            <a:r>
              <a:rPr lang="en-US" dirty="0"/>
              <a:t>and a </a:t>
            </a:r>
            <a:r>
              <a:rPr lang="en-US" dirty="0" smtClean="0"/>
              <a:t>Survey</a:t>
            </a:r>
          </a:p>
          <a:p>
            <a:pPr>
              <a:lnSpc>
                <a:spcPct val="120000"/>
              </a:lnSpc>
            </a:pPr>
            <a:r>
              <a:rPr lang="en-US" dirty="0" smtClean="0"/>
              <a:t>CCSS for Mathematical Practice: Reasoning and Explaining</a:t>
            </a:r>
          </a:p>
          <a:p>
            <a:pPr>
              <a:lnSpc>
                <a:spcPct val="120000"/>
              </a:lnSpc>
            </a:pPr>
            <a:r>
              <a:rPr lang="en-US" dirty="0" smtClean="0"/>
              <a:t>A Birthday Party</a:t>
            </a:r>
            <a:r>
              <a:rPr lang="en-US" dirty="0"/>
              <a:t> </a:t>
            </a:r>
            <a:endParaRPr lang="en-US" dirty="0" smtClean="0"/>
          </a:p>
          <a:p>
            <a:pPr>
              <a:lnSpc>
                <a:spcPct val="120000"/>
              </a:lnSpc>
            </a:pPr>
            <a:r>
              <a:rPr lang="en-US" dirty="0" smtClean="0"/>
              <a:t>An </a:t>
            </a:r>
            <a:r>
              <a:rPr lang="en-US" dirty="0"/>
              <a:t>Introduction to </a:t>
            </a:r>
            <a:r>
              <a:rPr lang="en-US" dirty="0" smtClean="0"/>
              <a:t>Statistics and Probability 6-12</a:t>
            </a:r>
          </a:p>
          <a:p>
            <a:pPr>
              <a:lnSpc>
                <a:spcPct val="120000"/>
              </a:lnSpc>
            </a:pPr>
            <a:r>
              <a:rPr lang="en-US" dirty="0" smtClean="0"/>
              <a:t>Lunch</a:t>
            </a:r>
            <a:endParaRPr lang="en-US" dirty="0"/>
          </a:p>
          <a:p>
            <a:pPr>
              <a:lnSpc>
                <a:spcPct val="120000"/>
              </a:lnSpc>
            </a:pPr>
            <a:r>
              <a:rPr lang="en-US" dirty="0" smtClean="0"/>
              <a:t>Session </a:t>
            </a:r>
            <a:r>
              <a:rPr lang="en-US" dirty="0"/>
              <a:t>1 </a:t>
            </a:r>
            <a:endParaRPr lang="en-US" dirty="0" smtClean="0"/>
          </a:p>
          <a:p>
            <a:pPr>
              <a:lnSpc>
                <a:spcPct val="120000"/>
              </a:lnSpc>
            </a:pPr>
            <a:r>
              <a:rPr lang="en-US" dirty="0" smtClean="0"/>
              <a:t>Afternoon </a:t>
            </a:r>
            <a:r>
              <a:rPr lang="en-US" dirty="0"/>
              <a:t>Break</a:t>
            </a:r>
          </a:p>
          <a:p>
            <a:pPr>
              <a:lnSpc>
                <a:spcPct val="120000"/>
              </a:lnSpc>
            </a:pPr>
            <a:r>
              <a:rPr lang="en-US" dirty="0" smtClean="0"/>
              <a:t>Session </a:t>
            </a:r>
            <a:r>
              <a:rPr lang="en-US" dirty="0"/>
              <a:t>2  </a:t>
            </a:r>
          </a:p>
          <a:p>
            <a:pPr>
              <a:lnSpc>
                <a:spcPct val="120000"/>
              </a:lnSpc>
            </a:pPr>
            <a:r>
              <a:rPr lang="en-US" dirty="0" smtClean="0"/>
              <a:t>Feedback </a:t>
            </a:r>
            <a:r>
              <a:rPr lang="en-US" dirty="0"/>
              <a:t>and reflection</a:t>
            </a:r>
          </a:p>
          <a:p>
            <a:endParaRPr lang="en-US" dirty="0"/>
          </a:p>
        </p:txBody>
      </p:sp>
    </p:spTree>
    <p:extLst>
      <p:ext uri="{BB962C8B-B14F-4D97-AF65-F5344CB8AC3E}">
        <p14:creationId xmlns:p14="http://schemas.microsoft.com/office/powerpoint/2010/main" val="415018956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and Reporting Data</a:t>
            </a:r>
            <a:endParaRPr lang="en-US" dirty="0"/>
          </a:p>
        </p:txBody>
      </p:sp>
      <p:sp>
        <p:nvSpPr>
          <p:cNvPr id="3" name="Content Placeholder 2"/>
          <p:cNvSpPr>
            <a:spLocks noGrp="1"/>
          </p:cNvSpPr>
          <p:nvPr>
            <p:ph idx="1"/>
          </p:nvPr>
        </p:nvSpPr>
        <p:spPr/>
        <p:txBody>
          <a:bodyPr/>
          <a:lstStyle/>
          <a:p>
            <a:pPr marL="0" indent="0">
              <a:buNone/>
            </a:pPr>
            <a:r>
              <a:rPr lang="en-US" dirty="0" smtClean="0"/>
              <a:t>Finding a new group:</a:t>
            </a:r>
          </a:p>
          <a:p>
            <a:endParaRPr lang="en-US" dirty="0"/>
          </a:p>
          <a:p>
            <a:pPr marL="0" indent="0">
              <a:buNone/>
            </a:pPr>
            <a:r>
              <a:rPr lang="en-US" dirty="0" smtClean="0"/>
              <a:t>You will be given a “graph piece” . You job is to find three </a:t>
            </a:r>
            <a:r>
              <a:rPr lang="en-US" b="1" dirty="0" smtClean="0"/>
              <a:t>new </a:t>
            </a:r>
            <a:r>
              <a:rPr lang="en-US" dirty="0" smtClean="0"/>
              <a:t>group members who have different “graph pieces” and form a new group.</a:t>
            </a:r>
          </a:p>
          <a:p>
            <a:pPr marL="0" indent="0">
              <a:buNone/>
            </a:pPr>
            <a:endParaRPr lang="en-US" dirty="0"/>
          </a:p>
          <a:p>
            <a:pPr marL="0" indent="0">
              <a:buNone/>
            </a:pPr>
            <a:r>
              <a:rPr lang="en-US" dirty="0"/>
              <a:t>O</a:t>
            </a:r>
            <a:r>
              <a:rPr lang="en-US" dirty="0" smtClean="0"/>
              <a:t>nce you form a group, get an envelope from me and find a table.</a:t>
            </a:r>
          </a:p>
          <a:p>
            <a:pPr marL="0" indent="0">
              <a:buNone/>
            </a:pPr>
            <a:endParaRPr lang="en-US" dirty="0"/>
          </a:p>
          <a:p>
            <a:pPr marL="0" indent="0">
              <a:buNone/>
            </a:pPr>
            <a:r>
              <a:rPr lang="en-US" dirty="0" smtClean="0"/>
              <a:t>Match all sets of “graph pieces”, titles and descriptions.</a:t>
            </a:r>
            <a:endParaRPr lang="en-US" dirty="0"/>
          </a:p>
        </p:txBody>
      </p:sp>
    </p:spTree>
    <p:extLst>
      <p:ext uri="{BB962C8B-B14F-4D97-AF65-F5344CB8AC3E}">
        <p14:creationId xmlns:p14="http://schemas.microsoft.com/office/powerpoint/2010/main" val="216406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normAutofit/>
          </a:bodyPr>
          <a:lstStyle/>
          <a:p>
            <a:r>
              <a:rPr lang="en-US" dirty="0" smtClean="0"/>
              <a:t>Qualitative: categorical</a:t>
            </a:r>
          </a:p>
          <a:p>
            <a:pPr lvl="1"/>
            <a:r>
              <a:rPr lang="en-US" sz="2400" dirty="0" smtClean="0"/>
              <a:t>Nominal (names, no natural ordering)</a:t>
            </a:r>
          </a:p>
          <a:p>
            <a:pPr lvl="1"/>
            <a:r>
              <a:rPr lang="en-US" sz="2400" dirty="0" smtClean="0"/>
              <a:t>Ordinal (judge size, but the distance between categories is not something we can measure)*</a:t>
            </a:r>
          </a:p>
          <a:p>
            <a:pPr marL="274320" lvl="1" indent="0">
              <a:buNone/>
            </a:pPr>
            <a:endParaRPr lang="en-US" sz="2400" dirty="0"/>
          </a:p>
          <a:p>
            <a:r>
              <a:rPr lang="en-US" dirty="0" smtClean="0"/>
              <a:t>Quantitative: numerical</a:t>
            </a:r>
          </a:p>
          <a:p>
            <a:pPr lvl="1"/>
            <a:r>
              <a:rPr lang="en-US" sz="2400" dirty="0" smtClean="0"/>
              <a:t>Discrete or Continuous</a:t>
            </a:r>
          </a:p>
          <a:p>
            <a:pPr lvl="1"/>
            <a:r>
              <a:rPr lang="en-US" sz="2400" dirty="0" smtClean="0"/>
              <a:t>Sometimes called: Interval or Ratio</a:t>
            </a:r>
          </a:p>
          <a:p>
            <a:pPr lvl="1"/>
            <a:endParaRPr lang="en-US" sz="2400" dirty="0"/>
          </a:p>
          <a:p>
            <a:pPr marL="0" indent="0">
              <a:buNone/>
            </a:pPr>
            <a:r>
              <a:rPr lang="en-US" sz="2800" dirty="0" smtClean="0"/>
              <a:t>Now look at the different graphs from the matching exercise…what kind of data is represented</a:t>
            </a:r>
          </a:p>
          <a:p>
            <a:endParaRPr lang="en-US" dirty="0"/>
          </a:p>
        </p:txBody>
      </p:sp>
    </p:spTree>
    <p:extLst>
      <p:ext uri="{BB962C8B-B14F-4D97-AF65-F5344CB8AC3E}">
        <p14:creationId xmlns:p14="http://schemas.microsoft.com/office/powerpoint/2010/main" val="25931827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in 6</a:t>
            </a:r>
            <a:r>
              <a:rPr lang="en-US" baseline="30000" dirty="0" smtClean="0"/>
              <a:t>th</a:t>
            </a:r>
            <a:r>
              <a:rPr lang="en-US" dirty="0" smtClean="0"/>
              <a:t>, 7</a:t>
            </a:r>
            <a:r>
              <a:rPr lang="en-US" baseline="30000" dirty="0" smtClean="0"/>
              <a:t>th</a:t>
            </a:r>
            <a:r>
              <a:rPr lang="en-US" dirty="0" smtClean="0"/>
              <a:t>, 8</a:t>
            </a:r>
            <a:r>
              <a:rPr lang="en-US" baseline="30000" dirty="0" smtClean="0"/>
              <a:t>th</a:t>
            </a:r>
            <a:r>
              <a:rPr lang="en-US" dirty="0" smtClean="0"/>
              <a:t> and </a:t>
            </a:r>
            <a:r>
              <a:rPr lang="en-US" dirty="0" err="1" smtClean="0"/>
              <a:t>Alg</a:t>
            </a:r>
            <a:r>
              <a:rPr lang="en-US" dirty="0" smtClean="0"/>
              <a:t> 1</a:t>
            </a:r>
            <a:endParaRPr lang="en-US" dirty="0"/>
          </a:p>
        </p:txBody>
      </p:sp>
      <p:sp>
        <p:nvSpPr>
          <p:cNvPr id="3" name="Content Placeholder 2"/>
          <p:cNvSpPr>
            <a:spLocks noGrp="1"/>
          </p:cNvSpPr>
          <p:nvPr>
            <p:ph idx="1"/>
          </p:nvPr>
        </p:nvSpPr>
        <p:spPr/>
        <p:txBody>
          <a:bodyPr>
            <a:normAutofit/>
          </a:bodyPr>
          <a:lstStyle/>
          <a:p>
            <a:r>
              <a:rPr lang="en-US" dirty="0" smtClean="0"/>
              <a:t>Pick a data poster and answer the following:</a:t>
            </a:r>
            <a:endParaRPr lang="en-US" dirty="0"/>
          </a:p>
          <a:p>
            <a:endParaRPr lang="en-US" dirty="0" smtClean="0"/>
          </a:p>
          <a:p>
            <a:pPr marL="0" indent="0">
              <a:buNone/>
            </a:pPr>
            <a:r>
              <a:rPr lang="en-US" dirty="0" smtClean="0"/>
              <a:t>What </a:t>
            </a:r>
            <a:r>
              <a:rPr lang="en-US" dirty="0"/>
              <a:t>Statistical Question might you ask that would require you to collect this data?</a:t>
            </a:r>
          </a:p>
          <a:p>
            <a:pPr marL="0" indent="0">
              <a:buNone/>
            </a:pPr>
            <a:endParaRPr lang="en-US" dirty="0"/>
          </a:p>
          <a:p>
            <a:pPr marL="0" indent="0">
              <a:buNone/>
            </a:pPr>
            <a:endParaRPr lang="en-US" dirty="0"/>
          </a:p>
          <a:p>
            <a:r>
              <a:rPr lang="en-US" dirty="0"/>
              <a:t>How might you analyze the data? </a:t>
            </a:r>
          </a:p>
          <a:p>
            <a:r>
              <a:rPr lang="en-US" dirty="0"/>
              <a:t>How might you interpret the results?</a:t>
            </a:r>
          </a:p>
          <a:p>
            <a:pPr marL="0" indent="0">
              <a:buNone/>
            </a:pPr>
            <a:r>
              <a:rPr lang="en-US" dirty="0"/>
              <a:t> </a:t>
            </a:r>
          </a:p>
          <a:p>
            <a:pPr marL="0" indent="0">
              <a:buNone/>
            </a:pPr>
            <a:r>
              <a:rPr lang="en-US" dirty="0"/>
              <a:t>What developmental level (from the Framework) does this question represent?</a:t>
            </a:r>
          </a:p>
          <a:p>
            <a:pPr lvl="1"/>
            <a:endParaRPr lang="en-US" dirty="0"/>
          </a:p>
        </p:txBody>
      </p:sp>
    </p:spTree>
    <p:extLst>
      <p:ext uri="{BB962C8B-B14F-4D97-AF65-F5344CB8AC3E}">
        <p14:creationId xmlns:p14="http://schemas.microsoft.com/office/powerpoint/2010/main" val="11649849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in 6</a:t>
            </a:r>
            <a:r>
              <a:rPr lang="en-US" baseline="30000" dirty="0" smtClean="0"/>
              <a:t>th</a:t>
            </a:r>
            <a:r>
              <a:rPr lang="en-US" dirty="0" smtClean="0"/>
              <a:t>, 7</a:t>
            </a:r>
            <a:r>
              <a:rPr lang="en-US" baseline="30000" dirty="0" smtClean="0"/>
              <a:t>th</a:t>
            </a:r>
            <a:r>
              <a:rPr lang="en-US" dirty="0" smtClean="0"/>
              <a:t>, 8</a:t>
            </a:r>
            <a:r>
              <a:rPr lang="en-US" baseline="30000" dirty="0" smtClean="0"/>
              <a:t>th</a:t>
            </a:r>
            <a:r>
              <a:rPr lang="en-US" dirty="0" smtClean="0"/>
              <a:t> and </a:t>
            </a:r>
            <a:r>
              <a:rPr lang="en-US" dirty="0" err="1" smtClean="0"/>
              <a:t>Alg</a:t>
            </a:r>
            <a:r>
              <a:rPr lang="en-US" dirty="0" smtClean="0"/>
              <a:t> 1</a:t>
            </a:r>
            <a:endParaRPr lang="en-US" dirty="0"/>
          </a:p>
        </p:txBody>
      </p:sp>
      <p:sp>
        <p:nvSpPr>
          <p:cNvPr id="3" name="Content Placeholder 2"/>
          <p:cNvSpPr>
            <a:spLocks noGrp="1"/>
          </p:cNvSpPr>
          <p:nvPr>
            <p:ph idx="1"/>
          </p:nvPr>
        </p:nvSpPr>
        <p:spPr/>
        <p:txBody>
          <a:bodyPr/>
          <a:lstStyle/>
          <a:p>
            <a:endParaRPr lang="en-US" dirty="0"/>
          </a:p>
          <a:p>
            <a:r>
              <a:rPr lang="en-US" dirty="0"/>
              <a:t>Look through the standards and identify the standards related to Statistics instruction after Algebra 1/Integrated 1</a:t>
            </a:r>
          </a:p>
          <a:p>
            <a:endParaRPr lang="en-US" dirty="0"/>
          </a:p>
          <a:p>
            <a:pPr lvl="1">
              <a:buClr>
                <a:srgbClr val="93A299"/>
              </a:buClr>
            </a:pPr>
            <a:r>
              <a:rPr lang="en-US" sz="2800" dirty="0">
                <a:solidFill>
                  <a:srgbClr val="292934"/>
                </a:solidFill>
              </a:rPr>
              <a:t>What are the main topics/concepts?</a:t>
            </a:r>
          </a:p>
          <a:p>
            <a:pPr lvl="1">
              <a:buClr>
                <a:srgbClr val="93A299"/>
              </a:buClr>
            </a:pPr>
            <a:r>
              <a:rPr lang="en-US" sz="2800" dirty="0">
                <a:solidFill>
                  <a:srgbClr val="292934"/>
                </a:solidFill>
              </a:rPr>
              <a:t>Looking back at your coding, with which topics are you the least familiar?</a:t>
            </a:r>
          </a:p>
          <a:p>
            <a:pPr lvl="1">
              <a:buClr>
                <a:srgbClr val="93A299"/>
              </a:buClr>
            </a:pPr>
            <a:r>
              <a:rPr lang="en-US" sz="2800" dirty="0">
                <a:solidFill>
                  <a:srgbClr val="292934"/>
                </a:solidFill>
              </a:rPr>
              <a:t>What resources might you use to gain familiarity?</a:t>
            </a:r>
          </a:p>
          <a:p>
            <a:pPr marL="0" indent="0">
              <a:buNone/>
            </a:pPr>
            <a:endParaRPr lang="en-US" dirty="0"/>
          </a:p>
        </p:txBody>
      </p:sp>
    </p:spTree>
    <p:extLst>
      <p:ext uri="{BB962C8B-B14F-4D97-AF65-F5344CB8AC3E}">
        <p14:creationId xmlns:p14="http://schemas.microsoft.com/office/powerpoint/2010/main" val="539258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6</a:t>
            </a:r>
            <a:r>
              <a:rPr lang="en-US" baseline="30000" dirty="0"/>
              <a:t>th</a:t>
            </a:r>
            <a:r>
              <a:rPr lang="en-US" dirty="0"/>
              <a:t>, 7</a:t>
            </a:r>
            <a:r>
              <a:rPr lang="en-US" baseline="30000" dirty="0"/>
              <a:t>th</a:t>
            </a:r>
            <a:r>
              <a:rPr lang="en-US" dirty="0"/>
              <a:t>, 8</a:t>
            </a:r>
            <a:r>
              <a:rPr lang="en-US" baseline="30000" dirty="0"/>
              <a:t>th</a:t>
            </a:r>
            <a:r>
              <a:rPr lang="en-US" dirty="0"/>
              <a:t> and </a:t>
            </a:r>
            <a:r>
              <a:rPr lang="en-US" dirty="0" err="1"/>
              <a:t>Alg</a:t>
            </a:r>
            <a:r>
              <a:rPr lang="en-US" dirty="0"/>
              <a:t> 1</a:t>
            </a:r>
          </a:p>
        </p:txBody>
      </p:sp>
      <p:sp>
        <p:nvSpPr>
          <p:cNvPr id="3" name="Content Placeholder 2"/>
          <p:cNvSpPr>
            <a:spLocks noGrp="1"/>
          </p:cNvSpPr>
          <p:nvPr>
            <p:ph idx="1"/>
          </p:nvPr>
        </p:nvSpPr>
        <p:spPr/>
        <p:txBody>
          <a:bodyPr>
            <a:normAutofit/>
          </a:bodyPr>
          <a:lstStyle/>
          <a:p>
            <a:pPr marL="274320" lvl="1" indent="0">
              <a:buNone/>
            </a:pPr>
            <a:r>
              <a:rPr lang="en-US" sz="2800" dirty="0"/>
              <a:t>Do any of our data posters give you data to support the teaching and learning of these standards?	</a:t>
            </a:r>
          </a:p>
          <a:p>
            <a:pPr lvl="1"/>
            <a:r>
              <a:rPr lang="en-US" sz="2800" dirty="0" smtClean="0"/>
              <a:t>If </a:t>
            </a:r>
            <a:r>
              <a:rPr lang="en-US" sz="2800" dirty="0"/>
              <a:t>so, which ones and how?</a:t>
            </a:r>
          </a:p>
          <a:p>
            <a:pPr lvl="1"/>
            <a:r>
              <a:rPr lang="en-US" sz="2800" dirty="0" smtClean="0"/>
              <a:t>If </a:t>
            </a:r>
            <a:r>
              <a:rPr lang="en-US" sz="2800" dirty="0"/>
              <a:t>not, what kind of data do you need? </a:t>
            </a:r>
            <a:endParaRPr lang="en-US" sz="2800" dirty="0" smtClean="0"/>
          </a:p>
          <a:p>
            <a:pPr lvl="1"/>
            <a:r>
              <a:rPr lang="en-US" sz="2800" dirty="0" smtClean="0"/>
              <a:t>Where might </a:t>
            </a:r>
            <a:r>
              <a:rPr lang="en-US" sz="2800" dirty="0"/>
              <a:t>you get it? </a:t>
            </a:r>
            <a:endParaRPr lang="en-US" sz="2800" dirty="0" smtClean="0"/>
          </a:p>
          <a:p>
            <a:pPr lvl="1"/>
            <a:r>
              <a:rPr lang="en-US" sz="2800" dirty="0" smtClean="0"/>
              <a:t>Could </a:t>
            </a:r>
            <a:r>
              <a:rPr lang="en-US" sz="2800" dirty="0"/>
              <a:t>the same survey questions </a:t>
            </a:r>
            <a:r>
              <a:rPr lang="en-US" sz="2800" dirty="0" smtClean="0"/>
              <a:t>be used</a:t>
            </a:r>
            <a:r>
              <a:rPr lang="en-US" sz="2800" dirty="0"/>
              <a:t>?</a:t>
            </a:r>
          </a:p>
          <a:p>
            <a:endParaRPr lang="en-US" sz="2800" dirty="0"/>
          </a:p>
        </p:txBody>
      </p:sp>
    </p:spTree>
    <p:extLst>
      <p:ext uri="{BB962C8B-B14F-4D97-AF65-F5344CB8AC3E}">
        <p14:creationId xmlns:p14="http://schemas.microsoft.com/office/powerpoint/2010/main" val="1392716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Pets and Kids</a:t>
            </a:r>
            <a:endParaRPr lang="en-US" dirty="0"/>
          </a:p>
        </p:txBody>
      </p:sp>
      <p:sp>
        <p:nvSpPr>
          <p:cNvPr id="3" name="Content Placeholder 2"/>
          <p:cNvSpPr>
            <a:spLocks noGrp="1"/>
          </p:cNvSpPr>
          <p:nvPr>
            <p:ph idx="1"/>
          </p:nvPr>
        </p:nvSpPr>
        <p:spPr/>
        <p:txBody>
          <a:bodyPr>
            <a:normAutofit/>
          </a:bodyPr>
          <a:lstStyle/>
          <a:p>
            <a:pPr marL="0" indent="0">
              <a:buNone/>
            </a:pPr>
            <a:r>
              <a:rPr lang="en-US" dirty="0"/>
              <a:t>Jacob surveyed 25 adults to ask whether they had at least one child under the age of 18 and whether they had at least one pet. </a:t>
            </a:r>
            <a:endParaRPr lang="en-US" dirty="0" smtClean="0"/>
          </a:p>
          <a:p>
            <a:endParaRPr lang="en-US" dirty="0"/>
          </a:p>
          <a:p>
            <a:endParaRPr lang="en-US" dirty="0" smtClean="0"/>
          </a:p>
          <a:p>
            <a:pPr marL="0" indent="0">
              <a:buNone/>
            </a:pPr>
            <a:r>
              <a:rPr lang="en-US" dirty="0" smtClean="0"/>
              <a:t>Complete this table using the data provided.</a:t>
            </a:r>
          </a:p>
          <a:p>
            <a:endParaRPr lang="en-US" dirty="0"/>
          </a:p>
          <a:p>
            <a:endParaRPr lang="en-US" dirty="0"/>
          </a:p>
        </p:txBody>
      </p:sp>
      <p:sp>
        <p:nvSpPr>
          <p:cNvPr id="4" name="TextBox 3"/>
          <p:cNvSpPr txBox="1"/>
          <p:nvPr/>
        </p:nvSpPr>
        <p:spPr>
          <a:xfrm>
            <a:off x="4583723" y="6271846"/>
            <a:ext cx="4185139" cy="646331"/>
          </a:xfrm>
          <a:prstGeom prst="rect">
            <a:avLst/>
          </a:prstGeom>
          <a:noFill/>
        </p:spPr>
        <p:txBody>
          <a:bodyPr wrap="square" rtlCol="0">
            <a:spAutoFit/>
          </a:bodyPr>
          <a:lstStyle/>
          <a:p>
            <a:endParaRPr lang="en-US" dirty="0"/>
          </a:p>
          <a:p>
            <a:r>
              <a:rPr lang="en-US" dirty="0"/>
              <a:t> MAT.08.ER.3.000SP.B.134 Claim 3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3012" y="4299805"/>
            <a:ext cx="6657975"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01795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Pets and Kids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Jacob </a:t>
            </a:r>
            <a:r>
              <a:rPr lang="en-US" dirty="0"/>
              <a:t>made the conjecture that there is a possible association between whether an adult has at least one child under the age of 18 and whether the adult has at least one pet. State whether the results of the survey provide evidence that adults who have at least one child under the age of 18 also tend to have at least one pet. Explain your answer. 		</a:t>
            </a:r>
          </a:p>
          <a:p>
            <a:endParaRPr lang="en-US" dirty="0" smtClean="0"/>
          </a:p>
          <a:p>
            <a:endParaRPr lang="en-US" dirty="0"/>
          </a:p>
          <a:p>
            <a:endParaRPr lang="en-US" dirty="0"/>
          </a:p>
        </p:txBody>
      </p:sp>
      <p:sp>
        <p:nvSpPr>
          <p:cNvPr id="4" name="TextBox 3"/>
          <p:cNvSpPr txBox="1"/>
          <p:nvPr/>
        </p:nvSpPr>
        <p:spPr>
          <a:xfrm>
            <a:off x="4583723" y="6271846"/>
            <a:ext cx="4185139" cy="646331"/>
          </a:xfrm>
          <a:prstGeom prst="rect">
            <a:avLst/>
          </a:prstGeom>
          <a:noFill/>
        </p:spPr>
        <p:txBody>
          <a:bodyPr wrap="square" rtlCol="0">
            <a:spAutoFit/>
          </a:bodyPr>
          <a:lstStyle/>
          <a:p>
            <a:endParaRPr lang="en-US" dirty="0"/>
          </a:p>
          <a:p>
            <a:r>
              <a:rPr lang="en-US" dirty="0"/>
              <a:t> MAT.08.ER.3.000SP.B.134 Claim 3 </a:t>
            </a:r>
          </a:p>
        </p:txBody>
      </p:sp>
    </p:spTree>
    <p:extLst>
      <p:ext uri="{BB962C8B-B14F-4D97-AF65-F5344CB8AC3E}">
        <p14:creationId xmlns:p14="http://schemas.microsoft.com/office/powerpoint/2010/main" val="326868217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985" y="1193402"/>
            <a:ext cx="8080263" cy="5658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Muddying the Waters</a:t>
            </a:r>
            <a:endParaRPr lang="en-US" dirty="0"/>
          </a:p>
        </p:txBody>
      </p:sp>
    </p:spTree>
    <p:extLst>
      <p:ext uri="{BB962C8B-B14F-4D97-AF65-F5344CB8AC3E}">
        <p14:creationId xmlns:p14="http://schemas.microsoft.com/office/powerpoint/2010/main" val="120745808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3300778"/>
            <a:ext cx="5768227" cy="3557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Muddying the Waters</a:t>
            </a:r>
            <a:endParaRPr lang="en-US" dirty="0"/>
          </a:p>
        </p:txBody>
      </p:sp>
      <p:sp>
        <p:nvSpPr>
          <p:cNvPr id="3" name="Content Placeholder 2"/>
          <p:cNvSpPr>
            <a:spLocks noGrp="1"/>
          </p:cNvSpPr>
          <p:nvPr>
            <p:ph idx="1"/>
          </p:nvPr>
        </p:nvSpPr>
        <p:spPr>
          <a:xfrm>
            <a:off x="211015" y="1600200"/>
            <a:ext cx="8746481" cy="4876800"/>
          </a:xfrm>
        </p:spPr>
        <p:txBody>
          <a:bodyPr>
            <a:normAutofit/>
          </a:bodyPr>
          <a:lstStyle/>
          <a:p>
            <a:r>
              <a:rPr lang="en-US" sz="2000" dirty="0"/>
              <a:t>H</a:t>
            </a:r>
            <a:r>
              <a:rPr lang="en-US" sz="2000" dirty="0" smtClean="0"/>
              <a:t>e </a:t>
            </a:r>
            <a:r>
              <a:rPr lang="en-US" sz="2000" dirty="0"/>
              <a:t>measured the chemical concentration in the river each month.</a:t>
            </a:r>
          </a:p>
          <a:p>
            <a:r>
              <a:rPr lang="en-US" sz="2000" dirty="0"/>
              <a:t>He also counted the number of people visiting the Center over several months.</a:t>
            </a:r>
          </a:p>
          <a:p>
            <a:r>
              <a:rPr lang="en-US" sz="2000" dirty="0" smtClean="0"/>
              <a:t>At </a:t>
            </a:r>
            <a:r>
              <a:rPr lang="en-US" sz="2000" dirty="0"/>
              <a:t>the same time the manager asked 18 visitors this question</a:t>
            </a:r>
            <a:r>
              <a:rPr lang="en-US" sz="2000" dirty="0" smtClean="0"/>
              <a:t>:</a:t>
            </a:r>
          </a:p>
          <a:p>
            <a:pPr marL="548640" lvl="2" indent="0">
              <a:buNone/>
            </a:pPr>
            <a:r>
              <a:rPr lang="en-US" sz="2000" dirty="0" smtClean="0"/>
              <a:t>“The </a:t>
            </a:r>
            <a:r>
              <a:rPr lang="en-US" sz="2000" dirty="0"/>
              <a:t>odor you can smell originates from the pollution in the river.</a:t>
            </a:r>
          </a:p>
          <a:p>
            <a:pPr marL="548640" lvl="2" indent="0">
              <a:buNone/>
            </a:pPr>
            <a:r>
              <a:rPr lang="en-US" sz="2000" dirty="0" smtClean="0"/>
              <a:t>Is </a:t>
            </a:r>
            <a:r>
              <a:rPr lang="en-US" sz="2000" dirty="0"/>
              <a:t>it spoiling your enjoyment of the Center</a:t>
            </a:r>
            <a:r>
              <a:rPr lang="en-US" sz="2000" dirty="0" smtClean="0"/>
              <a:t>?”</a:t>
            </a:r>
            <a:endParaRPr lang="en-US" sz="2000" dirty="0"/>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776545" y="3674086"/>
            <a:ext cx="3180951" cy="2807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095996" y="6383216"/>
            <a:ext cx="3412481" cy="461665"/>
          </a:xfrm>
          <a:prstGeom prst="rect">
            <a:avLst/>
          </a:prstGeom>
          <a:noFill/>
        </p:spPr>
        <p:txBody>
          <a:bodyPr wrap="square" rtlCol="0">
            <a:spAutoFit/>
          </a:bodyPr>
          <a:lstStyle/>
          <a:p>
            <a:r>
              <a:rPr lang="en-US" sz="1200" i="1" dirty="0"/>
              <a:t>Pie chart showing the percentage of</a:t>
            </a:r>
          </a:p>
          <a:p>
            <a:r>
              <a:rPr lang="en-US" sz="1200" i="1" dirty="0"/>
              <a:t>visitors whose enjoyment was </a:t>
            </a:r>
            <a:r>
              <a:rPr lang="en-US" sz="1200" i="1" dirty="0" smtClean="0"/>
              <a:t>spoiled</a:t>
            </a:r>
            <a:endParaRPr lang="en-US" sz="1200" dirty="0"/>
          </a:p>
        </p:txBody>
      </p:sp>
    </p:spTree>
    <p:extLst>
      <p:ext uri="{BB962C8B-B14F-4D97-AF65-F5344CB8AC3E}">
        <p14:creationId xmlns:p14="http://schemas.microsoft.com/office/powerpoint/2010/main" val="2265082934"/>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Muddying the Waters</a:t>
            </a:r>
            <a:endParaRPr lang="en-US" dirty="0"/>
          </a:p>
        </p:txBody>
      </p:sp>
      <p:sp>
        <p:nvSpPr>
          <p:cNvPr id="3" name="Content Placeholder 2"/>
          <p:cNvSpPr>
            <a:spLocks noGrp="1"/>
          </p:cNvSpPr>
          <p:nvPr>
            <p:ph idx="1"/>
          </p:nvPr>
        </p:nvSpPr>
        <p:spPr/>
        <p:txBody>
          <a:bodyPr/>
          <a:lstStyle/>
          <a:p>
            <a:r>
              <a:rPr lang="en-US" dirty="0" smtClean="0"/>
              <a:t>Do you think the manager’s argument is fair?</a:t>
            </a:r>
          </a:p>
          <a:p>
            <a:endParaRPr lang="en-US" dirty="0"/>
          </a:p>
          <a:p>
            <a:r>
              <a:rPr lang="en-US" dirty="0" smtClean="0"/>
              <a:t>Now let’s look at some more data.</a:t>
            </a:r>
          </a:p>
          <a:p>
            <a:pPr lvl="1"/>
            <a:r>
              <a:rPr lang="en-US" dirty="0" smtClean="0"/>
              <a:t>You will each be given an additional data</a:t>
            </a:r>
          </a:p>
          <a:p>
            <a:pPr lvl="1"/>
            <a:r>
              <a:rPr lang="en-US" dirty="0" smtClean="0"/>
              <a:t>Evaluate your data. Does this data support the managers claim? Refute it? Use mathematics to create your argument.</a:t>
            </a:r>
          </a:p>
          <a:p>
            <a:pPr lvl="1"/>
            <a:endParaRPr lang="en-US" dirty="0"/>
          </a:p>
          <a:p>
            <a:pPr lvl="1"/>
            <a:r>
              <a:rPr lang="en-US" dirty="0" smtClean="0"/>
              <a:t>Now share your data with your group members. Explain what your data says, and whether or not you believe it supports or refutes the managers claim. Using the sum of the evidence before you, does the manager have a case?</a:t>
            </a:r>
            <a:endParaRPr lang="en-US" dirty="0"/>
          </a:p>
        </p:txBody>
      </p:sp>
    </p:spTree>
    <p:extLst>
      <p:ext uri="{BB962C8B-B14F-4D97-AF65-F5344CB8AC3E}">
        <p14:creationId xmlns:p14="http://schemas.microsoft.com/office/powerpoint/2010/main" val="1375639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Collecting Data</a:t>
            </a:r>
            <a:endParaRPr lang="en-US" dirty="0"/>
          </a:p>
        </p:txBody>
      </p:sp>
      <p:sp>
        <p:nvSpPr>
          <p:cNvPr id="3" name="Content Placeholder 2"/>
          <p:cNvSpPr>
            <a:spLocks noGrp="1"/>
          </p:cNvSpPr>
          <p:nvPr>
            <p:ph idx="1"/>
          </p:nvPr>
        </p:nvSpPr>
        <p:spPr/>
        <p:txBody>
          <a:bodyPr/>
          <a:lstStyle/>
          <a:p>
            <a:pPr marL="0" indent="0">
              <a:buNone/>
            </a:pPr>
            <a:r>
              <a:rPr lang="en-US" dirty="0" smtClean="0"/>
              <a:t>Please move about the room and answer the survey questions posted. Please answer each question only once.  When you are finished, return to your seat and read the handout entitled: </a:t>
            </a:r>
          </a:p>
          <a:p>
            <a:endParaRPr lang="en-US" sz="3200" dirty="0"/>
          </a:p>
          <a:p>
            <a:pPr lvl="1"/>
            <a:r>
              <a:rPr lang="en-US" sz="3200" dirty="0" smtClean="0"/>
              <a:t>Let’s Talk: Promoting Mathematical Discourse in the Classroom</a:t>
            </a:r>
            <a:endParaRPr lang="en-US" sz="3200" dirty="0"/>
          </a:p>
        </p:txBody>
      </p:sp>
    </p:spTree>
    <p:extLst>
      <p:ext uri="{BB962C8B-B14F-4D97-AF65-F5344CB8AC3E}">
        <p14:creationId xmlns:p14="http://schemas.microsoft.com/office/powerpoint/2010/main" val="264346252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After Algebra 1/Integrated 1</a:t>
            </a:r>
          </a:p>
        </p:txBody>
      </p:sp>
      <p:sp>
        <p:nvSpPr>
          <p:cNvPr id="3" name="Content Placeholder 2"/>
          <p:cNvSpPr>
            <a:spLocks noGrp="1"/>
          </p:cNvSpPr>
          <p:nvPr>
            <p:ph idx="1"/>
          </p:nvPr>
        </p:nvSpPr>
        <p:spPr/>
        <p:txBody>
          <a:bodyPr/>
          <a:lstStyle/>
          <a:p>
            <a:r>
              <a:rPr lang="en-US" sz="2800" dirty="0" smtClean="0"/>
              <a:t>What are some statistical questions students might ask that would allow them to practice with the HS statistics standards? </a:t>
            </a:r>
          </a:p>
          <a:p>
            <a:endParaRPr lang="en-US" dirty="0"/>
          </a:p>
          <a:p>
            <a:endParaRPr lang="en-US" dirty="0" smtClean="0"/>
          </a:p>
          <a:p>
            <a:endParaRPr lang="en-US" dirty="0"/>
          </a:p>
        </p:txBody>
      </p:sp>
    </p:spTree>
    <p:extLst>
      <p:ext uri="{BB962C8B-B14F-4D97-AF65-F5344CB8AC3E}">
        <p14:creationId xmlns:p14="http://schemas.microsoft.com/office/powerpoint/2010/main" val="4813679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Resources</a:t>
            </a:r>
            <a:endParaRPr lang="en-US" dirty="0"/>
          </a:p>
        </p:txBody>
      </p:sp>
      <p:sp>
        <p:nvSpPr>
          <p:cNvPr id="3" name="Content Placeholder 2"/>
          <p:cNvSpPr>
            <a:spLocks noGrp="1"/>
          </p:cNvSpPr>
          <p:nvPr>
            <p:ph idx="1"/>
          </p:nvPr>
        </p:nvSpPr>
        <p:spPr/>
        <p:txBody>
          <a:bodyPr/>
          <a:lstStyle/>
          <a:p>
            <a:r>
              <a:rPr lang="en-US" dirty="0" smtClean="0"/>
              <a:t>Please check the UCDMP resource page for documents and links to use as resources in your learning and teaching.</a:t>
            </a:r>
          </a:p>
          <a:p>
            <a:endParaRPr lang="en-US" dirty="0"/>
          </a:p>
          <a:p>
            <a:r>
              <a:rPr lang="en-US" dirty="0" smtClean="0"/>
              <a:t>If you would be interested in attending a </a:t>
            </a:r>
            <a:r>
              <a:rPr lang="en-US" i="1" dirty="0" smtClean="0"/>
              <a:t>Secondary Statistics and </a:t>
            </a:r>
            <a:r>
              <a:rPr lang="en-US" i="1" dirty="0"/>
              <a:t>P</a:t>
            </a:r>
            <a:r>
              <a:rPr lang="en-US" i="1" dirty="0" smtClean="0"/>
              <a:t>robability Institute</a:t>
            </a:r>
            <a:r>
              <a:rPr lang="en-US" dirty="0" smtClean="0"/>
              <a:t> in the summer of 2014, please state that on the feedback form at the end of the day today.</a:t>
            </a:r>
            <a:endParaRPr lang="en-US" dirty="0"/>
          </a:p>
        </p:txBody>
      </p:sp>
    </p:spTree>
    <p:extLst>
      <p:ext uri="{BB962C8B-B14F-4D97-AF65-F5344CB8AC3E}">
        <p14:creationId xmlns:p14="http://schemas.microsoft.com/office/powerpoint/2010/main" val="3474872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Title 6"/>
          <p:cNvSpPr>
            <a:spLocks noGrp="1"/>
          </p:cNvSpPr>
          <p:nvPr>
            <p:ph type="title"/>
          </p:nvPr>
        </p:nvSpPr>
        <p:spPr>
          <a:xfrm>
            <a:off x="4441825" y="228600"/>
            <a:ext cx="4191000" cy="1524000"/>
          </a:xfrm>
        </p:spPr>
        <p:txBody>
          <a:bodyPr/>
          <a:lstStyle/>
          <a:p>
            <a:pPr>
              <a:defRPr/>
            </a:pPr>
            <a:r>
              <a:rPr lang="en-US" dirty="0" smtClean="0">
                <a:solidFill>
                  <a:schemeClr val="accent5"/>
                </a:solidFill>
              </a:rPr>
              <a:t>Mathematical Practice</a:t>
            </a:r>
          </a:p>
        </p:txBody>
      </p:sp>
      <p:sp>
        <p:nvSpPr>
          <p:cNvPr id="25602" name="Rectangle 3"/>
          <p:cNvSpPr>
            <a:spLocks noGrp="1" noChangeArrowheads="1"/>
          </p:cNvSpPr>
          <p:nvPr>
            <p:ph idx="1"/>
          </p:nvPr>
        </p:nvSpPr>
        <p:spPr>
          <a:xfrm>
            <a:off x="457200" y="1828800"/>
            <a:ext cx="8382000" cy="4267200"/>
          </a:xfrm>
        </p:spPr>
        <p:txBody>
          <a:bodyPr/>
          <a:lstStyle/>
          <a:p>
            <a:pPr marL="514350" indent="-514350">
              <a:buFontTx/>
              <a:buAutoNum type="arabicPeriod"/>
            </a:pPr>
            <a:r>
              <a:rPr lang="en-US" sz="2300" b="1" dirty="0" smtClean="0"/>
              <a:t>Make sense of problems and persevere in solving them.</a:t>
            </a:r>
          </a:p>
          <a:p>
            <a:pPr marL="514350" indent="-514350">
              <a:buFontTx/>
              <a:buAutoNum type="arabicPeriod"/>
            </a:pPr>
            <a:r>
              <a:rPr lang="en-US" sz="2300" b="1" dirty="0" smtClean="0"/>
              <a:t>Reason abstractly and quantitatively.</a:t>
            </a:r>
          </a:p>
          <a:p>
            <a:pPr marL="514350" indent="-514350">
              <a:buFontTx/>
              <a:buAutoNum type="arabicPeriod"/>
            </a:pPr>
            <a:r>
              <a:rPr lang="en-US" sz="2300" b="1" dirty="0" smtClean="0"/>
              <a:t>Construct viable arguments and critique the reasoning of others.</a:t>
            </a:r>
          </a:p>
          <a:p>
            <a:pPr marL="514350" indent="-514350">
              <a:buFontTx/>
              <a:buAutoNum type="arabicPeriod"/>
            </a:pPr>
            <a:r>
              <a:rPr lang="en-US" sz="2300" b="1" dirty="0" smtClean="0"/>
              <a:t>Model with mathematics.</a:t>
            </a:r>
          </a:p>
          <a:p>
            <a:pPr marL="514350" indent="-514350">
              <a:buFontTx/>
              <a:buAutoNum type="arabicPeriod"/>
            </a:pPr>
            <a:r>
              <a:rPr lang="en-US" sz="2300" b="1" dirty="0" smtClean="0"/>
              <a:t>Use appropriate tools strategically.</a:t>
            </a:r>
          </a:p>
          <a:p>
            <a:pPr marL="514350" indent="-514350">
              <a:buFontTx/>
              <a:buAutoNum type="arabicPeriod"/>
            </a:pPr>
            <a:r>
              <a:rPr lang="en-US" sz="2300" b="1" dirty="0" smtClean="0"/>
              <a:t>Attend to precision.</a:t>
            </a:r>
          </a:p>
          <a:p>
            <a:pPr marL="514350" indent="-514350">
              <a:buFontTx/>
              <a:buAutoNum type="arabicPeriod"/>
            </a:pPr>
            <a:r>
              <a:rPr lang="en-US" sz="2300" b="1" dirty="0" smtClean="0"/>
              <a:t>Look for and make use of structure.</a:t>
            </a:r>
          </a:p>
          <a:p>
            <a:pPr marL="514350" indent="-514350">
              <a:buFontTx/>
              <a:buAutoNum type="arabicPeriod"/>
            </a:pPr>
            <a:r>
              <a:rPr lang="en-US" sz="2300" b="1" dirty="0" smtClean="0"/>
              <a:t>Look for and express regularity in repeated reasoning.</a:t>
            </a:r>
          </a:p>
          <a:p>
            <a:pPr marL="514350" indent="-514350"/>
            <a:endParaRPr lang="en-US" dirty="0" smtClean="0"/>
          </a:p>
        </p:txBody>
      </p:sp>
      <p:pic>
        <p:nvPicPr>
          <p:cNvPr id="25604" name="Picture 7"/>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44592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186968"/>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40793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2560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2560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2560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0"/>
                                  </p:iterate>
                                  <p:childTnLst>
                                    <p:set>
                                      <p:cBhvr>
                                        <p:cTn id="22" dur="1" fill="hold">
                                          <p:stCondLst>
                                            <p:cond delay="0"/>
                                          </p:stCondLst>
                                        </p:cTn>
                                        <p:tgtEl>
                                          <p:spTgt spid="2560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60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60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60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8" presetClass="emph" presetSubtype="0" fill="hold" nodeType="clickEffect">
                                  <p:stCondLst>
                                    <p:cond delay="0"/>
                                  </p:stCondLst>
                                  <p:iterate type="lt">
                                    <p:tmPct val="4000"/>
                                  </p:iterate>
                                  <p:childTnLst>
                                    <p:set>
                                      <p:cBhvr override="childStyle">
                                        <p:cTn id="38" dur="500" fill="hold"/>
                                        <p:tgtEl>
                                          <p:spTgt spid="25602">
                                            <p:txEl>
                                              <p:pRg st="1" end="1"/>
                                            </p:txEl>
                                          </p:spTgt>
                                        </p:tgtEl>
                                        <p:attrNameLst>
                                          <p:attrName>style.textDecorationUnderline</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18" presetClass="emph" presetSubtype="0" fill="hold" nodeType="clickEffect">
                                  <p:stCondLst>
                                    <p:cond delay="0"/>
                                  </p:stCondLst>
                                  <p:iterate type="lt">
                                    <p:tmPct val="4000"/>
                                  </p:iterate>
                                  <p:childTnLst>
                                    <p:set>
                                      <p:cBhvr override="childStyle">
                                        <p:cTn id="42" dur="500" fill="hold"/>
                                        <p:tgtEl>
                                          <p:spTgt spid="25602">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5545" y="274638"/>
            <a:ext cx="7499350" cy="1143000"/>
          </a:xfrm>
        </p:spPr>
        <p:txBody>
          <a:bodyPr vert="horz" wrap="square" lIns="91440" tIns="45720" rIns="91440" bIns="45720" numCol="1" anchorCtr="0" compatLnSpc="1">
            <a:prstTxWarp prst="textNoShape">
              <a:avLst/>
            </a:prstTxWarp>
            <a:normAutofit/>
          </a:bodyPr>
          <a:lstStyle/>
          <a:p>
            <a:pPr>
              <a:defRPr/>
            </a:pPr>
            <a:r>
              <a:rPr lang="en-US" dirty="0" smtClean="0">
                <a:effectLst>
                  <a:outerShdw blurRad="38100" dist="38100" dir="2700000" algn="tl">
                    <a:srgbClr val="C0C0C0"/>
                  </a:outerShdw>
                </a:effectLst>
              </a:rPr>
              <a:t>CCSS Mathematical Practices</a:t>
            </a:r>
          </a:p>
        </p:txBody>
      </p:sp>
      <p:sp>
        <p:nvSpPr>
          <p:cNvPr id="6" name="TextBox 5"/>
          <p:cNvSpPr txBox="1"/>
          <p:nvPr/>
        </p:nvSpPr>
        <p:spPr>
          <a:xfrm rot="16200000">
            <a:off x="-1360091" y="3178175"/>
            <a:ext cx="4803775" cy="1292225"/>
          </a:xfrm>
          <a:prstGeom prst="rect">
            <a:avLst/>
          </a:prstGeom>
          <a:solidFill>
            <a:schemeClr val="accent6"/>
          </a:solidFill>
        </p:spPr>
        <p:txBody>
          <a:bodyPr>
            <a:spAutoFit/>
          </a:bodyPr>
          <a:lstStyle/>
          <a:p>
            <a:pPr marL="342900" indent="-342900">
              <a:defRPr/>
            </a:pPr>
            <a:r>
              <a:rPr lang="en-US" sz="2400" b="1" dirty="0">
                <a:latin typeface="Arial Narrow"/>
                <a:cs typeface="Arial Narrow"/>
              </a:rPr>
              <a:t>OVERARCHING HABITS OF MIND</a:t>
            </a:r>
          </a:p>
          <a:p>
            <a:pPr marL="342900" indent="-342900">
              <a:defRPr/>
            </a:pPr>
            <a:r>
              <a:rPr lang="en-US" dirty="0">
                <a:latin typeface="Arial Narrow"/>
                <a:cs typeface="Arial Narrow"/>
              </a:rPr>
              <a:t>1. Make sense of problems and perseveres in solving them</a:t>
            </a:r>
          </a:p>
          <a:p>
            <a:pPr marL="342900" indent="-342900">
              <a:defRPr/>
            </a:pPr>
            <a:r>
              <a:rPr lang="en-US" dirty="0">
                <a:latin typeface="Arial Narrow"/>
                <a:cs typeface="Arial Narrow"/>
              </a:rPr>
              <a:t>6. Attend to precision</a:t>
            </a:r>
          </a:p>
        </p:txBody>
      </p:sp>
      <p:sp>
        <p:nvSpPr>
          <p:cNvPr id="7" name="TextBox 6"/>
          <p:cNvSpPr txBox="1"/>
          <p:nvPr/>
        </p:nvSpPr>
        <p:spPr>
          <a:xfrm>
            <a:off x="1857771" y="1436688"/>
            <a:ext cx="6448425" cy="1292225"/>
          </a:xfrm>
          <a:prstGeom prst="rect">
            <a:avLst/>
          </a:prstGeom>
          <a:solidFill>
            <a:schemeClr val="accent3">
              <a:lumMod val="60000"/>
              <a:lumOff val="40000"/>
            </a:schemeClr>
          </a:solidFill>
        </p:spPr>
        <p:txBody>
          <a:bodyPr>
            <a:spAutoFit/>
          </a:bodyPr>
          <a:lstStyle/>
          <a:p>
            <a:pPr>
              <a:defRPr/>
            </a:pPr>
            <a:r>
              <a:rPr lang="en-US" sz="2400" b="1" dirty="0"/>
              <a:t>REASONING AND EXPLAINING</a:t>
            </a:r>
          </a:p>
          <a:p>
            <a:pPr>
              <a:defRPr/>
            </a:pPr>
            <a:r>
              <a:rPr lang="en-US" dirty="0"/>
              <a:t>2. Reason abstractly and quantitatively</a:t>
            </a:r>
          </a:p>
          <a:p>
            <a:pPr>
              <a:defRPr/>
            </a:pPr>
            <a:r>
              <a:rPr lang="en-US" dirty="0"/>
              <a:t>3. Construct viable </a:t>
            </a:r>
            <a:r>
              <a:rPr lang="en-US" dirty="0" smtClean="0"/>
              <a:t>arguments </a:t>
            </a:r>
            <a:r>
              <a:rPr lang="en-US" dirty="0"/>
              <a:t>are critique the reasoning of others</a:t>
            </a:r>
          </a:p>
        </p:txBody>
      </p:sp>
      <p:sp>
        <p:nvSpPr>
          <p:cNvPr id="8" name="TextBox 7"/>
          <p:cNvSpPr txBox="1"/>
          <p:nvPr/>
        </p:nvSpPr>
        <p:spPr>
          <a:xfrm>
            <a:off x="1857771" y="3217863"/>
            <a:ext cx="6448425" cy="1293812"/>
          </a:xfrm>
          <a:prstGeom prst="rect">
            <a:avLst/>
          </a:prstGeom>
          <a:solidFill>
            <a:schemeClr val="accent2">
              <a:lumMod val="60000"/>
              <a:lumOff val="40000"/>
            </a:schemeClr>
          </a:solid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b="1" dirty="0" smtClean="0"/>
              <a:t>MODELING AND USING TOOLS</a:t>
            </a:r>
          </a:p>
          <a:p>
            <a:pPr eaLnBrk="1" hangingPunct="1">
              <a:defRPr/>
            </a:pPr>
            <a:r>
              <a:rPr lang="en-US" sz="1800" dirty="0" smtClean="0"/>
              <a:t>4. Model with mathematics</a:t>
            </a:r>
          </a:p>
          <a:p>
            <a:pPr eaLnBrk="1" hangingPunct="1">
              <a:defRPr/>
            </a:pPr>
            <a:r>
              <a:rPr lang="en-US" sz="1800" dirty="0" smtClean="0"/>
              <a:t>5. Use appropriate tools strategically</a:t>
            </a:r>
          </a:p>
          <a:p>
            <a:pPr eaLnBrk="1" hangingPunct="1">
              <a:defRPr/>
            </a:pPr>
            <a:endParaRPr lang="en-US" sz="1800" dirty="0" smtClean="0"/>
          </a:p>
        </p:txBody>
      </p:sp>
      <p:sp>
        <p:nvSpPr>
          <p:cNvPr id="9" name="TextBox 8"/>
          <p:cNvSpPr txBox="1"/>
          <p:nvPr/>
        </p:nvSpPr>
        <p:spPr>
          <a:xfrm>
            <a:off x="1857771" y="4935538"/>
            <a:ext cx="6448425" cy="1292225"/>
          </a:xfrm>
          <a:prstGeom prst="rect">
            <a:avLst/>
          </a:prstGeom>
          <a:solidFill>
            <a:schemeClr val="accent1">
              <a:lumMod val="60000"/>
              <a:lumOff val="40000"/>
            </a:schemeClr>
          </a:solid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b="1" dirty="0" smtClean="0"/>
              <a:t>SEEING STRUCTURE AND GENERALIZING</a:t>
            </a:r>
          </a:p>
          <a:p>
            <a:pPr eaLnBrk="1" hangingPunct="1">
              <a:defRPr/>
            </a:pPr>
            <a:r>
              <a:rPr lang="en-US" sz="1800" dirty="0" smtClean="0"/>
              <a:t>7. Look for and make use of structure</a:t>
            </a:r>
          </a:p>
          <a:p>
            <a:pPr eaLnBrk="1" hangingPunct="1">
              <a:defRPr/>
            </a:pPr>
            <a:r>
              <a:rPr lang="en-US" sz="1800" dirty="0" smtClean="0"/>
              <a:t>8. Look for and express regularity in repeated reasoning</a:t>
            </a:r>
          </a:p>
          <a:p>
            <a:pPr eaLnBrk="1" hangingPunct="1">
              <a:defRPr/>
            </a:pPr>
            <a:endParaRPr lang="en-US" sz="1800" dirty="0" smtClean="0"/>
          </a:p>
        </p:txBody>
      </p:sp>
      <p:sp>
        <p:nvSpPr>
          <p:cNvPr id="10" name="TextBox 9"/>
          <p:cNvSpPr txBox="1"/>
          <p:nvPr/>
        </p:nvSpPr>
        <p:spPr>
          <a:xfrm>
            <a:off x="206445" y="2728913"/>
            <a:ext cx="8552664" cy="2185214"/>
          </a:xfrm>
          <a:prstGeom prst="rect">
            <a:avLst/>
          </a:prstGeom>
          <a:solidFill>
            <a:schemeClr val="accent3">
              <a:lumMod val="60000"/>
              <a:lumOff val="40000"/>
            </a:schemeClr>
          </a:solidFill>
        </p:spPr>
        <p:txBody>
          <a:bodyPr wrap="square">
            <a:spAutoFit/>
          </a:bodyPr>
          <a:lstStyle/>
          <a:p>
            <a:pPr>
              <a:defRPr/>
            </a:pPr>
            <a:r>
              <a:rPr lang="en-US" sz="4000" b="1" dirty="0"/>
              <a:t>REASONING AND EXPLAINING</a:t>
            </a:r>
          </a:p>
          <a:p>
            <a:pPr>
              <a:defRPr/>
            </a:pPr>
            <a:r>
              <a:rPr lang="en-US" sz="3200" dirty="0"/>
              <a:t>2. Reason abstractly and quantitatively</a:t>
            </a:r>
          </a:p>
          <a:p>
            <a:pPr>
              <a:defRPr/>
            </a:pPr>
            <a:r>
              <a:rPr lang="en-US" sz="3200" dirty="0"/>
              <a:t>3. Construct viable </a:t>
            </a:r>
            <a:r>
              <a:rPr lang="en-US" sz="3200" dirty="0" smtClean="0"/>
              <a:t>arguments </a:t>
            </a:r>
            <a:r>
              <a:rPr lang="en-US" sz="3200" dirty="0"/>
              <a:t>are critique the reasoning of others</a:t>
            </a:r>
          </a:p>
        </p:txBody>
      </p:sp>
    </p:spTree>
    <p:extLst>
      <p:ext uri="{BB962C8B-B14F-4D97-AF65-F5344CB8AC3E}">
        <p14:creationId xmlns:p14="http://schemas.microsoft.com/office/powerpoint/2010/main" val="26074768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2"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2"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2"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9" presetClass="exit" presetSubtype="0" fill="hold" grpId="1" nodeType="withEffect">
                                  <p:stCondLst>
                                    <p:cond delay="0"/>
                                  </p:stCondLst>
                                  <p:childTnLst>
                                    <p:animEffect transition="out" filter="dissolve">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par>
                                <p:cTn id="23" presetID="9" presetClass="exit" presetSubtype="0" fill="hold" grpId="1" nodeType="withEffect">
                                  <p:stCondLst>
                                    <p:cond delay="0"/>
                                  </p:stCondLst>
                                  <p:childTnLst>
                                    <p:animEffect transition="out" filter="dissolv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9" presetClass="exit" presetSubtype="0" fill="hold" grpId="1" nodeType="withEffect">
                                  <p:stCondLst>
                                    <p:cond delay="0"/>
                                  </p:stCondLst>
                                  <p:childTnLst>
                                    <p:animEffect transition="out" filter="dissolve">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par>
                                <p:cTn id="29" presetID="9" presetClass="exit" presetSubtype="0" fill="hold" grpId="1" nodeType="withEffect">
                                  <p:stCondLst>
                                    <p:cond delay="0"/>
                                  </p:stCondLst>
                                  <p:childTnLst>
                                    <p:animEffect transition="out" filter="dissolve">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6" grpId="2" animBg="1"/>
      <p:bldP spid="7" grpId="1" animBg="1"/>
      <p:bldP spid="7" grpId="2" animBg="1"/>
      <p:bldP spid="8" grpId="1" animBg="1"/>
      <p:bldP spid="8" grpId="2" animBg="1"/>
      <p:bldP spid="9" grpId="1" animBg="1"/>
      <p:bldP spid="9" grpId="2"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and Explaining</a:t>
            </a:r>
            <a:endParaRPr lang="en-US" dirty="0"/>
          </a:p>
        </p:txBody>
      </p:sp>
      <p:sp>
        <p:nvSpPr>
          <p:cNvPr id="3" name="Content Placeholder 2"/>
          <p:cNvSpPr>
            <a:spLocks noGrp="1"/>
          </p:cNvSpPr>
          <p:nvPr>
            <p:ph idx="1"/>
          </p:nvPr>
        </p:nvSpPr>
        <p:spPr/>
        <p:txBody>
          <a:bodyPr/>
          <a:lstStyle/>
          <a:p>
            <a:r>
              <a:rPr lang="en-US" dirty="0" smtClean="0"/>
              <a:t>Take a couple of minutes to read through the bullet points on the “Reasoning and Explaining” handout. While reading, think about the “Let’s Talk” article. </a:t>
            </a:r>
          </a:p>
          <a:p>
            <a:endParaRPr lang="en-US" dirty="0"/>
          </a:p>
          <a:p>
            <a:r>
              <a:rPr lang="en-US" dirty="0" smtClean="0"/>
              <a:t>Thinking prompts:</a:t>
            </a:r>
          </a:p>
          <a:p>
            <a:pPr lvl="1"/>
            <a:r>
              <a:rPr lang="en-US" sz="2400" dirty="0" smtClean="0"/>
              <a:t>In which areas do you feel confident?</a:t>
            </a:r>
          </a:p>
          <a:p>
            <a:pPr lvl="1"/>
            <a:r>
              <a:rPr lang="en-US" sz="2400" dirty="0" smtClean="0"/>
              <a:t>In which areas do you need support?</a:t>
            </a:r>
          </a:p>
          <a:p>
            <a:pPr lvl="1"/>
            <a:r>
              <a:rPr lang="en-US" sz="2400" dirty="0" smtClean="0"/>
              <a:t>In what ways does the “Let’s Talk” article support the highlighted mathematical practices?</a:t>
            </a:r>
          </a:p>
          <a:p>
            <a:pPr lvl="1"/>
            <a:endParaRPr lang="en-US" sz="2400" dirty="0"/>
          </a:p>
        </p:txBody>
      </p:sp>
    </p:spTree>
    <p:extLst>
      <p:ext uri="{BB962C8B-B14F-4D97-AF65-F5344CB8AC3E}">
        <p14:creationId xmlns:p14="http://schemas.microsoft.com/office/powerpoint/2010/main" val="2871281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Talk Brainstorm</a:t>
            </a:r>
            <a:endParaRPr lang="en-US" dirty="0"/>
          </a:p>
        </p:txBody>
      </p:sp>
      <p:sp>
        <p:nvSpPr>
          <p:cNvPr id="3" name="Content Placeholder 2"/>
          <p:cNvSpPr>
            <a:spLocks noGrp="1"/>
          </p:cNvSpPr>
          <p:nvPr>
            <p:ph idx="1"/>
          </p:nvPr>
        </p:nvSpPr>
        <p:spPr/>
        <p:txBody>
          <a:bodyPr/>
          <a:lstStyle/>
          <a:p>
            <a:pPr marL="274320" lvl="1" indent="0">
              <a:buNone/>
            </a:pPr>
            <a:r>
              <a:rPr lang="en-US" sz="2400" dirty="0" smtClean="0"/>
              <a:t>Take two minutes to write down all the ways you encourage “reasoning and explaining” in your classroom.</a:t>
            </a:r>
          </a:p>
          <a:p>
            <a:pPr marL="274320" lvl="1" indent="0">
              <a:buNone/>
            </a:pPr>
            <a:endParaRPr lang="en-US" sz="2800" dirty="0" smtClean="0"/>
          </a:p>
          <a:p>
            <a:pPr marL="274320" lvl="1" indent="0">
              <a:buNone/>
            </a:pPr>
            <a:r>
              <a:rPr lang="en-US" sz="2400" dirty="0"/>
              <a:t>With your table </a:t>
            </a:r>
            <a:r>
              <a:rPr lang="en-US" sz="2400" dirty="0" smtClean="0"/>
              <a:t>group:</a:t>
            </a:r>
          </a:p>
          <a:p>
            <a:pPr marL="1005840" lvl="2" indent="-457200">
              <a:buFont typeface="+mj-lt"/>
              <a:buAutoNum type="arabicPeriod"/>
            </a:pPr>
            <a:r>
              <a:rPr lang="en-US" sz="2200" i="1" dirty="0" smtClean="0"/>
              <a:t>Round robin </a:t>
            </a:r>
            <a:r>
              <a:rPr lang="en-US" sz="2200" dirty="0" smtClean="0"/>
              <a:t>your ideas, moving around the group with each person giving one idea from their list until all members lists are exhausted.</a:t>
            </a:r>
          </a:p>
          <a:p>
            <a:pPr marL="1005840" lvl="2" indent="-457200">
              <a:buFont typeface="+mj-lt"/>
              <a:buAutoNum type="arabicPeriod"/>
            </a:pPr>
            <a:r>
              <a:rPr lang="en-US" sz="2200" dirty="0" smtClean="0"/>
              <a:t>If you hear an idea that you want to remember or need more info on, make a note.</a:t>
            </a:r>
          </a:p>
          <a:p>
            <a:pPr marL="1005840" lvl="2" indent="-457200">
              <a:buFont typeface="+mj-lt"/>
              <a:buAutoNum type="arabicPeriod"/>
            </a:pPr>
            <a:r>
              <a:rPr lang="en-US" sz="2200" dirty="0" smtClean="0"/>
              <a:t>Once all ideas have been shared, discuss those ideas group members noted and/or brainstorm additional ideas.</a:t>
            </a:r>
          </a:p>
          <a:p>
            <a:pPr marL="274320" lvl="1" indent="0">
              <a:buNone/>
            </a:pPr>
            <a:endParaRPr lang="en-US" dirty="0"/>
          </a:p>
        </p:txBody>
      </p:sp>
    </p:spTree>
    <p:extLst>
      <p:ext uri="{BB962C8B-B14F-4D97-AF65-F5344CB8AC3E}">
        <p14:creationId xmlns:p14="http://schemas.microsoft.com/office/powerpoint/2010/main" val="12618875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Birthday Party</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6806256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14656</TotalTime>
  <Words>2160</Words>
  <Application>Microsoft Macintosh PowerPoint</Application>
  <PresentationFormat>On-screen Show (4:3)</PresentationFormat>
  <Paragraphs>255</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Clarity</vt:lpstr>
      <vt:lpstr>The Vision of the Common Core: Changing Beliefs, Transforming Practice</vt:lpstr>
      <vt:lpstr>PowerPoint Presentation</vt:lpstr>
      <vt:lpstr>Agenda</vt:lpstr>
      <vt:lpstr>Collecting Data</vt:lpstr>
      <vt:lpstr>Mathematical Practice</vt:lpstr>
      <vt:lpstr>CCSS Mathematical Practices</vt:lpstr>
      <vt:lpstr>Reasoning and Explaining</vt:lpstr>
      <vt:lpstr>Student Talk Brainstorm</vt:lpstr>
      <vt:lpstr>The Birthday Party</vt:lpstr>
      <vt:lpstr>What is a Statistical Question?</vt:lpstr>
      <vt:lpstr>GAISE: Guidelines for Assessment and Instruction in Statistics Education Report</vt:lpstr>
      <vt:lpstr>Developing Statistical Literacy</vt:lpstr>
      <vt:lpstr>Let’s Look at Some Data-Tongue Rolling</vt:lpstr>
      <vt:lpstr>PowerPoint Presentation</vt:lpstr>
      <vt:lpstr>Which Statistics and Probability Standards did the activity address?</vt:lpstr>
      <vt:lpstr>Statistics and Probability at Your Grade</vt:lpstr>
      <vt:lpstr>Statistics in High School</vt:lpstr>
      <vt:lpstr>Analyzing and Reporting Data</vt:lpstr>
      <vt:lpstr>Types of Data</vt:lpstr>
      <vt:lpstr>Statistics After Algebra 1/Integrated 1</vt:lpstr>
      <vt:lpstr>Statistics After Algebra 1/Integrated 1</vt:lpstr>
      <vt:lpstr>Statistics After Algebra 1/Integrated 1</vt:lpstr>
      <vt:lpstr>S-IC 4: Use data from a sample survey to estimate a population mean or proportion; develop a margin of error through the use of simulation models for random sampling.</vt:lpstr>
      <vt:lpstr>The Winter Formal</vt:lpstr>
      <vt:lpstr>Let’s Simulate the Situation</vt:lpstr>
      <vt:lpstr>Let’s Analyze the Results</vt:lpstr>
      <vt:lpstr>Statistics After Algebra 1/Integrated 1</vt:lpstr>
      <vt:lpstr>Statistics Resources</vt:lpstr>
      <vt:lpstr>Statistics in 6th, 7th , 8th and Algebra 1</vt:lpstr>
      <vt:lpstr>Analyzing and Reporting Data</vt:lpstr>
      <vt:lpstr>Types of Data</vt:lpstr>
      <vt:lpstr>Statistics in 6th, 7th, 8th and Alg 1</vt:lpstr>
      <vt:lpstr>Statistics in 6th, 7th, 8th and Alg 1</vt:lpstr>
      <vt:lpstr>Statistics 6th, 7th, 8th and Alg 1</vt:lpstr>
      <vt:lpstr>Pets and Kids</vt:lpstr>
      <vt:lpstr>Pets and Kids</vt:lpstr>
      <vt:lpstr>Muddying the Waters</vt:lpstr>
      <vt:lpstr>Muddying the Waters</vt:lpstr>
      <vt:lpstr>Muddying the Waters</vt:lpstr>
      <vt:lpstr>Statistics After Algebra 1/Integrated 1</vt:lpstr>
      <vt:lpstr>Statistics Resources</vt:lpstr>
    </vt:vector>
  </TitlesOfParts>
  <Company>School of Education, UC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Vision of the Common Core: Changing Beliefs, Transforming Practice</dc:title>
  <dc:creator>Julie Orosco</dc:creator>
  <cp:lastModifiedBy>Julie Orosco</cp:lastModifiedBy>
  <cp:revision>59</cp:revision>
  <cp:lastPrinted>2013-04-30T21:26:37Z</cp:lastPrinted>
  <dcterms:created xsi:type="dcterms:W3CDTF">2013-03-13T18:16:26Z</dcterms:created>
  <dcterms:modified xsi:type="dcterms:W3CDTF">2013-05-06T16:52:31Z</dcterms:modified>
</cp:coreProperties>
</file>