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7" r:id="rId4"/>
    <p:sldId id="264" r:id="rId5"/>
    <p:sldId id="265" r:id="rId6"/>
    <p:sldId id="268" r:id="rId7"/>
    <p:sldId id="269" r:id="rId8"/>
    <p:sldId id="259" r:id="rId9"/>
    <p:sldId id="270" r:id="rId10"/>
    <p:sldId id="260" r:id="rId11"/>
    <p:sldId id="272" r:id="rId12"/>
    <p:sldId id="273" r:id="rId13"/>
    <p:sldId id="263" r:id="rId14"/>
    <p:sldId id="275" r:id="rId15"/>
    <p:sldId id="274" r:id="rId16"/>
    <p:sldId id="261" r:id="rId17"/>
    <p:sldId id="283" r:id="rId18"/>
    <p:sldId id="277" r:id="rId19"/>
    <p:sldId id="278" r:id="rId20"/>
    <p:sldId id="280" r:id="rId21"/>
    <p:sldId id="281" r:id="rId22"/>
    <p:sldId id="282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2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3D7CA-374E-FC4F-8B33-995BE55F2D28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54D6A-53BA-9544-80E2-13FEC6019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912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08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 purple sheets. Review examples to demonstrate coding. Each individual codes own example.</a:t>
            </a:r>
            <a:r>
              <a:rPr lang="en-US" baseline="0" dirty="0" smtClean="0"/>
              <a:t> Issues are discussed.</a:t>
            </a:r>
          </a:p>
          <a:p>
            <a:r>
              <a:rPr lang="en-US" dirty="0" smtClean="0"/>
              <a:t>#61 Incomplete representation/incorrect answer, 1 Incorrect representation/incomplete</a:t>
            </a:r>
            <a:r>
              <a:rPr lang="en-US" baseline="0" dirty="0" smtClean="0"/>
              <a:t> answer</a:t>
            </a:r>
            <a:r>
              <a:rPr lang="en-US" dirty="0" smtClean="0"/>
              <a:t>, 73 Symbols incorrect, 18 incorrect/incorrect</a:t>
            </a:r>
          </a:p>
          <a:p>
            <a:r>
              <a:rPr lang="en-US" dirty="0" smtClean="0"/>
              <a:t>25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baseline="0" dirty="0" smtClean="0"/>
              <a:t> standards in our district but can be done in any situation. </a:t>
            </a:r>
            <a:r>
              <a:rPr lang="en-US" dirty="0" smtClean="0"/>
              <a:t>Had to work within district constraints. District was required to write BM using Cal standards. This can be done with common core standards. Gets teachers looking at what each standard</a:t>
            </a:r>
            <a:r>
              <a:rPr lang="en-US" baseline="0" dirty="0" smtClean="0"/>
              <a:t> means for their students. Common core won’t have the multiple choice, but look at the question and say what is hard, will get, won’t get, similar to word problem. </a:t>
            </a:r>
            <a:r>
              <a:rPr lang="en-US" baseline="0" dirty="0" err="1" smtClean="0"/>
              <a:t>Heibert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what we had the teachers do. You can do this with your own students and own data.</a:t>
            </a:r>
          </a:p>
          <a:p>
            <a:r>
              <a:rPr lang="en-US" dirty="0" smtClean="0"/>
              <a:t>EX: MIGHT UNDER</a:t>
            </a:r>
            <a:r>
              <a:rPr lang="en-US" baseline="0" dirty="0" smtClean="0"/>
              <a:t> PREDICT IF WE HAVEN’T TAUGHT IT YET, BUT SOMETIMES STUDENTS FIGURE IT OUT USING PRIOR KNOWLEDGE!!!</a:t>
            </a:r>
          </a:p>
          <a:p>
            <a:r>
              <a:rPr lang="en-US" baseline="0" dirty="0" smtClean="0"/>
              <a:t>EX: </a:t>
            </a:r>
            <a:r>
              <a:rPr lang="en-US" baseline="0" dirty="0" err="1" smtClean="0"/>
              <a:t>Heibert</a:t>
            </a:r>
            <a:r>
              <a:rPr lang="en-US" baseline="0" dirty="0" smtClean="0"/>
              <a:t>: Sometimes teachers assume teacher picking up on relationships when they don’t always. OVER PREDICT IF THINK A PROLEM IS INTUITIVE WHEN REALLY IT IS A HUGE COMPREHENSION JUMP FOR STUDENTS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. subtracting by double digits.</a:t>
            </a:r>
          </a:p>
          <a:p>
            <a:r>
              <a:rPr lang="en-US" baseline="0" dirty="0" smtClean="0"/>
              <a:t>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Ie</a:t>
            </a:r>
            <a:r>
              <a:rPr lang="en-US" dirty="0" smtClean="0"/>
              <a:t>. sometimes problems being tested</a:t>
            </a:r>
            <a:r>
              <a:rPr lang="en-US" baseline="0" dirty="0" smtClean="0"/>
              <a:t> are hardest of the problem bank for that standard. Just because a student is familiar with standard does not mean question adequately assesses that knowledge.</a:t>
            </a:r>
          </a:p>
          <a:p>
            <a:r>
              <a:rPr lang="en-US" baseline="0" dirty="0" smtClean="0"/>
              <a:t>EX: Language too difficult. Problem written in a confusing way. Etc. </a:t>
            </a:r>
          </a:p>
          <a:p>
            <a:r>
              <a:rPr lang="en-US" baseline="0" dirty="0" smtClean="0"/>
              <a:t>STANDARDS HELP YOU THINK ABOUT THE SKILLS ON A GENERAL LEVEL AND PROBLEMS CAN VARY FROM EASY RESPRESENTATIONS OR HARD RESPRENTATIONS OF THE PARTICULAR STANDARD.</a:t>
            </a:r>
          </a:p>
          <a:p>
            <a:r>
              <a:rPr lang="en-US" baseline="0" dirty="0" smtClean="0"/>
              <a:t>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was excited to hear what Jim </a:t>
            </a:r>
            <a:r>
              <a:rPr lang="en-US" dirty="0" err="1" smtClean="0"/>
              <a:t>Heibert</a:t>
            </a:r>
            <a:r>
              <a:rPr lang="en-US" dirty="0" smtClean="0"/>
              <a:t> was saying yesterday, because with these Data Days you can use data to improve your teaching practice. “Turn teaching into</a:t>
            </a:r>
            <a:r>
              <a:rPr lang="en-US" baseline="0" dirty="0" smtClean="0"/>
              <a:t> a true profession” TEACHING = OBJECT OF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this mean to you? Where have you seen this in action. Can you think of some examples?</a:t>
            </a:r>
            <a:r>
              <a:rPr lang="en-US" baseline="0" dirty="0" smtClean="0"/>
              <a:t> Paraphrase.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Multiplication could be a useful tool</a:t>
            </a:r>
            <a:r>
              <a:rPr lang="en-US" baseline="0" dirty="0" smtClean="0"/>
              <a:t> for solving this problem. Kept structure of problem same while changing numbers and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Strategies, parts that are hard, where</a:t>
            </a:r>
            <a:r>
              <a:rPr lang="en-US" baseline="0" dirty="0" smtClean="0"/>
              <a:t> their misunderstandings could occur. Why do you think that?</a:t>
            </a:r>
          </a:p>
          <a:p>
            <a:r>
              <a:rPr lang="en-US" baseline="0" dirty="0" smtClean="0"/>
              <a:t>15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Kept relationship same,</a:t>
            </a:r>
            <a:r>
              <a:rPr lang="en-US" baseline="0" dirty="0" smtClean="0"/>
              <a:t> but changed objects and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SHARE 3 EXERTS FROM AUDIO: (EXPLORES UNDERSTANDING BUT DOESN’T TEACH TEACH) – Stress that written in summer after looking at standards! Variations of same problem over time. K-6 PD, so haven’t spent much time exclusively looking at fractions as a 4-6 grade group would. Conversation more superficial than if had spent more time with fractions. </a:t>
            </a:r>
            <a:r>
              <a:rPr lang="en-US" dirty="0" err="1" smtClean="0"/>
              <a:t>Ie</a:t>
            </a:r>
            <a:r>
              <a:rPr lang="en-US" dirty="0" smtClean="0"/>
              <a:t>. Lacking children’s thinking, hierarchy of strategies. Situate in our group in beginning!!!</a:t>
            </a:r>
          </a:p>
          <a:p>
            <a:r>
              <a:rPr lang="en-US" i="1" dirty="0" smtClean="0"/>
              <a:t>- Teachers wrote</a:t>
            </a:r>
            <a:r>
              <a:rPr lang="en-US" dirty="0" smtClean="0"/>
              <a:t> this problem based on common core standards.</a:t>
            </a:r>
          </a:p>
          <a:p>
            <a:r>
              <a:rPr lang="en-US" dirty="0" smtClean="0"/>
              <a:t>Find best conversations in audio to share with group about what our PD looks like. (Fractions of a set). Let group have own conversations about what the student is misunderstanding and what would help them learn. Why is this valuable PD?</a:t>
            </a:r>
          </a:p>
          <a:p>
            <a:r>
              <a:rPr lang="en-US" dirty="0" smtClean="0"/>
              <a:t>CGI problem solving activity</a:t>
            </a:r>
          </a:p>
          <a:p>
            <a:r>
              <a:rPr lang="en-US" dirty="0" smtClean="0"/>
              <a:t>Pro Dev tool = what is this all about</a:t>
            </a:r>
            <a:r>
              <a:rPr lang="en-US" dirty="0" smtClean="0"/>
              <a:t>?</a:t>
            </a:r>
          </a:p>
          <a:p>
            <a:r>
              <a:rPr lang="en-US" dirty="0" smtClean="0"/>
              <a:t>10 MIN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#61, 1, 73, 18 Call up to present</a:t>
            </a:r>
          </a:p>
          <a:p>
            <a:r>
              <a:rPr lang="en-US" dirty="0" smtClean="0"/>
              <a:t>15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4D6A-53BA-9544-80E2-13FEC6019A4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B85AFAC-2A87-374D-88D2-8A294FBBDD74}" type="datetimeFigureOut">
              <a:rPr lang="en-US" smtClean="0"/>
              <a:pPr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222606-E52F-9D4E-9EB3-DB72E7F04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corestandards.org/Math/Content/5/NF/B/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Days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Strategic Alliance II</a:t>
            </a:r>
          </a:p>
          <a:p>
            <a:r>
              <a:rPr lang="en-US" dirty="0" smtClean="0"/>
              <a:t>Sacramento, CA</a:t>
            </a:r>
          </a:p>
          <a:p>
            <a:r>
              <a:rPr lang="en-US" dirty="0" smtClean="0"/>
              <a:t>University of California Davis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Story Problem Example </a:t>
            </a:r>
            <a:br>
              <a:rPr lang="en-US" dirty="0" smtClean="0"/>
            </a:b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&amp; 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Distribute and analyze exemplar problems</a:t>
            </a:r>
          </a:p>
          <a:p>
            <a:r>
              <a:rPr lang="en-US" sz="2800" dirty="0" smtClean="0"/>
              <a:t>Discuss student </a:t>
            </a:r>
            <a:r>
              <a:rPr lang="en-US" sz="2800" dirty="0" smtClean="0"/>
              <a:t>understandings</a:t>
            </a:r>
          </a:p>
          <a:p>
            <a:r>
              <a:rPr lang="en-US" sz="2800" dirty="0" smtClean="0"/>
              <a:t>WHAT DO THEY KNOW?</a:t>
            </a:r>
          </a:p>
          <a:p>
            <a:r>
              <a:rPr lang="en-US" sz="2800" dirty="0" smtClean="0"/>
              <a:t>HOW CAN THEY GROW?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analyzes one student problem</a:t>
            </a:r>
          </a:p>
          <a:p>
            <a:pPr lvl="1"/>
            <a:r>
              <a:rPr lang="en-US" dirty="0" smtClean="0"/>
              <a:t>What do they know?</a:t>
            </a:r>
          </a:p>
          <a:p>
            <a:pPr lvl="1"/>
            <a:r>
              <a:rPr lang="en-US" dirty="0" smtClean="0"/>
              <a:t>How can they grow?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Participants share problems</a:t>
            </a:r>
          </a:p>
          <a:p>
            <a:pPr lvl="1"/>
            <a:r>
              <a:rPr lang="en-US" dirty="0" smtClean="0"/>
              <a:t>Discuss student understandings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Review examples</a:t>
            </a:r>
          </a:p>
          <a:p>
            <a:r>
              <a:rPr lang="en-US" sz="2800" dirty="0" smtClean="0"/>
              <a:t>Code student work</a:t>
            </a:r>
          </a:p>
          <a:p>
            <a:r>
              <a:rPr lang="en-US" sz="2800" dirty="0" smtClean="0"/>
              <a:t>Aggregate data</a:t>
            </a:r>
          </a:p>
          <a:p>
            <a:r>
              <a:rPr lang="en-US" sz="2800" dirty="0" smtClean="0"/>
              <a:t>BREAK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District-wide performance</a:t>
            </a:r>
            <a:endParaRPr lang="en-US" dirty="0"/>
          </a:p>
        </p:txBody>
      </p:sp>
      <p:pic>
        <p:nvPicPr>
          <p:cNvPr id="4" name="Picture 3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8563" r="856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57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Why are students answering the way that they are?</a:t>
            </a:r>
          </a:p>
          <a:p>
            <a:r>
              <a:rPr lang="en-US" sz="2800" dirty="0" smtClean="0"/>
              <a:t>W</a:t>
            </a:r>
            <a:r>
              <a:rPr lang="en-US" sz="2800" dirty="0" smtClean="0"/>
              <a:t>hy </a:t>
            </a:r>
            <a:r>
              <a:rPr lang="en-US" sz="2800" dirty="0" smtClean="0"/>
              <a:t>did children use these strategies? Do we know for sure? What other data could we collect to confirm our theory?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Take Action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can we do to help our students reach their goals?</a:t>
            </a:r>
          </a:p>
          <a:p>
            <a:r>
              <a:rPr lang="en-US" sz="3600" dirty="0" smtClean="0"/>
              <a:t>What </a:t>
            </a:r>
            <a:r>
              <a:rPr lang="en-US" sz="3600" dirty="0" smtClean="0"/>
              <a:t>should we do now that we have analyzed this data?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Predict Student Success </a:t>
            </a:r>
            <a:r>
              <a:rPr lang="en-US" sz="4400" dirty="0" smtClean="0"/>
              <a:t>Rate </a:t>
            </a:r>
            <a:r>
              <a:rPr lang="en-US" sz="4400" dirty="0" smtClean="0"/>
              <a:t>on Assessment Tasks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</a:t>
            </a:r>
            <a:r>
              <a:rPr lang="en-US" sz="3200" dirty="0" smtClean="0"/>
              <a:t>redict student success rate and mastery on problems related </a:t>
            </a:r>
            <a:r>
              <a:rPr lang="en-US" sz="3200" dirty="0" smtClean="0"/>
              <a:t>to standards (purple sheet).  </a:t>
            </a:r>
          </a:p>
          <a:p>
            <a:r>
              <a:rPr lang="en-US" sz="3200" dirty="0" smtClean="0"/>
              <a:t>Important to think through what students will do and what strategies they will use.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Performance 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 through eight example problems and determine student success rate on each.</a:t>
            </a:r>
          </a:p>
          <a:p>
            <a:r>
              <a:rPr lang="en-US" sz="2800" dirty="0" smtClean="0"/>
              <a:t>Small groups share out why they think students will be successful or unsuccessful at each problem.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Actual Performance per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problems did we over predict students success rate and which problems did we under predict student success rate?</a:t>
            </a:r>
          </a:p>
          <a:p>
            <a:r>
              <a:rPr lang="en-US" dirty="0" smtClean="0"/>
              <a:t>Why might we have made some of these assumptions?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Performance by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these scores compare to our initial prediction.</a:t>
            </a:r>
          </a:p>
          <a:p>
            <a:r>
              <a:rPr lang="en-US" dirty="0" smtClean="0"/>
              <a:t>Why are we over predicting or under predicting?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Driven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“… use data continuously, collaboratively, and effectively to improve teaching and learning mathematics and science” (</a:t>
            </a:r>
            <a:r>
              <a:rPr lang="en-US" dirty="0" err="1" smtClean="0"/>
              <a:t>p</a:t>
            </a:r>
            <a:r>
              <a:rPr lang="en-US" dirty="0" smtClean="0"/>
              <a:t>. 23, Love, 2004).</a:t>
            </a:r>
          </a:p>
          <a:p>
            <a:r>
              <a:rPr lang="en-US" dirty="0"/>
              <a:t>W</a:t>
            </a:r>
            <a:r>
              <a:rPr lang="en-US" dirty="0" smtClean="0"/>
              <a:t>hat type of data-driven instruction is going on in</a:t>
            </a:r>
            <a:r>
              <a:rPr lang="en-US" dirty="0" smtClean="0"/>
              <a:t> </a:t>
            </a:r>
            <a:r>
              <a:rPr lang="en-US" dirty="0" smtClean="0"/>
              <a:t>your</a:t>
            </a:r>
            <a:r>
              <a:rPr lang="en-US" dirty="0" smtClean="0"/>
              <a:t> </a:t>
            </a:r>
            <a:r>
              <a:rPr lang="en-US" dirty="0" smtClean="0"/>
              <a:t>contexts?</a:t>
            </a:r>
          </a:p>
          <a:p>
            <a:pPr>
              <a:buNone/>
            </a:pPr>
            <a:r>
              <a:rPr lang="en-US" sz="1400" dirty="0" err="1" smtClean="0"/>
              <a:t>Ikemoto</a:t>
            </a:r>
            <a:r>
              <a:rPr lang="en-US" sz="1400" dirty="0" smtClean="0"/>
              <a:t>, G. S., &amp; Marsh, J. A. (2007). chapter 5 Cutting Through the “Data‐Driven” Mantra: Different Conceptions of Data‐Driven Decision Making. </a:t>
            </a:r>
            <a:r>
              <a:rPr lang="en-US" sz="1400" i="1" dirty="0" smtClean="0"/>
              <a:t>Yearbook of the 	National Society for the Study of Education</a:t>
            </a:r>
            <a:r>
              <a:rPr lang="en-US" sz="1400" dirty="0" smtClean="0"/>
              <a:t>, </a:t>
            </a:r>
            <a:r>
              <a:rPr lang="en-US" sz="1400" i="1" dirty="0" smtClean="0"/>
              <a:t>106</a:t>
            </a:r>
            <a:r>
              <a:rPr lang="en-US" sz="1400" dirty="0" smtClean="0"/>
              <a:t>(1), 105-131.</a:t>
            </a:r>
          </a:p>
          <a:p>
            <a:pPr>
              <a:buNone/>
            </a:pPr>
            <a:r>
              <a:rPr lang="en-US" sz="1400" dirty="0" smtClean="0"/>
              <a:t>Love, N. (2004). Taking data to new depths. </a:t>
            </a:r>
            <a:r>
              <a:rPr lang="en-US" sz="1400" i="1" dirty="0" smtClean="0"/>
              <a:t>Journal of Staff Development</a:t>
            </a:r>
            <a:r>
              <a:rPr lang="en-US" sz="1400" dirty="0" smtClean="0"/>
              <a:t>, </a:t>
            </a:r>
            <a:r>
              <a:rPr lang="en-US" sz="1400" i="1" dirty="0" smtClean="0"/>
              <a:t>25</a:t>
            </a:r>
            <a:r>
              <a:rPr lang="en-US" sz="1400" dirty="0" smtClean="0"/>
              <a:t>(4), 22-26.</a:t>
            </a:r>
          </a:p>
          <a:p>
            <a:pPr>
              <a:buNone/>
            </a:pPr>
            <a:r>
              <a:rPr lang="en-US" sz="1400" dirty="0" smtClean="0"/>
              <a:t>Marsh, J. (2012). Interventions Promoting Educators’ Use of Data: Research Insights and Gaps. </a:t>
            </a:r>
            <a:r>
              <a:rPr lang="en-US" sz="1400" i="1" dirty="0" smtClean="0"/>
              <a:t>Teachers College Record, 14</a:t>
            </a:r>
            <a:r>
              <a:rPr lang="en-US" sz="1400" dirty="0" smtClean="0"/>
              <a:t>(11).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Why are students answering the way that they are?</a:t>
            </a:r>
          </a:p>
          <a:p>
            <a:r>
              <a:rPr lang="en-US" sz="2800" dirty="0" smtClean="0"/>
              <a:t>W</a:t>
            </a:r>
            <a:r>
              <a:rPr lang="en-US" sz="2800" dirty="0" smtClean="0"/>
              <a:t>hy </a:t>
            </a:r>
            <a:r>
              <a:rPr lang="en-US" sz="2800" dirty="0" smtClean="0"/>
              <a:t>did children use these strategies? Do we know for sure? What other data could we collect to confirm our theory?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can we do to help our students reach their goals?</a:t>
            </a:r>
          </a:p>
          <a:p>
            <a:r>
              <a:rPr lang="en-US" sz="2800" dirty="0" smtClean="0"/>
              <a:t>What </a:t>
            </a:r>
            <a:r>
              <a:rPr lang="en-US" sz="2800" dirty="0" smtClean="0"/>
              <a:t>should we do now that we have analyzed this data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What are the instructional implications of this data?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Discussion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of these different forms of assessment?</a:t>
            </a:r>
          </a:p>
          <a:p>
            <a:r>
              <a:rPr lang="en-US" dirty="0" smtClean="0"/>
              <a:t>Thoughts and comments about our approach to engaging the teachers to think about these assessments.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can the activities we did today influence the way we use assessments?</a:t>
            </a:r>
          </a:p>
          <a:p>
            <a:r>
              <a:rPr lang="en-US" sz="2800" dirty="0" smtClean="0"/>
              <a:t>Why are these activities valuable for professional development?</a:t>
            </a:r>
          </a:p>
          <a:p>
            <a:r>
              <a:rPr lang="en-US" sz="2800" dirty="0" smtClean="0"/>
              <a:t>What did you gain from participating in this session?</a:t>
            </a:r>
          </a:p>
          <a:p>
            <a:r>
              <a:rPr lang="en-US" sz="2800" dirty="0" smtClean="0"/>
              <a:t>Who does this influence?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</a:t>
            </a:r>
            <a:r>
              <a:rPr lang="en-US" dirty="0"/>
              <a:t>of Strategic Alliance II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Day Format (Actual Data Day format versus this after school session)</a:t>
            </a:r>
            <a:endParaRPr lang="en-US" dirty="0" smtClean="0"/>
          </a:p>
          <a:p>
            <a:r>
              <a:rPr lang="en-US" dirty="0" smtClean="0"/>
              <a:t>This summer the district created the Benchmark that they will use during the 2013-2014 school year.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around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39624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Explore</a:t>
            </a:r>
            <a:r>
              <a:rPr lang="en-US" sz="2800" dirty="0" smtClean="0"/>
              <a:t> – what do we see in this data? What questions does this data raise for us?  </a:t>
            </a:r>
          </a:p>
          <a:p>
            <a:r>
              <a:rPr lang="en-US" sz="2800" u="sng" dirty="0" smtClean="0"/>
              <a:t>Explain</a:t>
            </a:r>
            <a:r>
              <a:rPr lang="en-US" sz="2800" dirty="0" smtClean="0"/>
              <a:t> – why did children use these strategies? Do we know for sure? What other data could we collect to confirm our theory?</a:t>
            </a:r>
          </a:p>
          <a:p>
            <a:r>
              <a:rPr lang="en-US" sz="2800" u="sng" dirty="0" smtClean="0"/>
              <a:t>Take Action </a:t>
            </a:r>
            <a:r>
              <a:rPr lang="en-US" sz="2800" dirty="0" smtClean="0"/>
              <a:t>– what should we do now that we have analyzed this data?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69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Norms for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safe space for sharing opinions</a:t>
            </a:r>
          </a:p>
          <a:p>
            <a:r>
              <a:rPr lang="en-US" dirty="0" smtClean="0"/>
              <a:t>Establish environment where professionals can be “critical friends”</a:t>
            </a:r>
          </a:p>
          <a:p>
            <a:r>
              <a:rPr lang="en-US" dirty="0" smtClean="0"/>
              <a:t>Have a vocabulary for regulating ourselves and </a:t>
            </a:r>
            <a:r>
              <a:rPr lang="en-US" smtClean="0"/>
              <a:t>one another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13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Paired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Square 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Form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pairs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•  Discuss one of the norms – either </a:t>
            </a:r>
            <a:r>
              <a:rPr lang="en-US" sz="2400" i="1" dirty="0" smtClean="0">
                <a:latin typeface="Arial" charset="0"/>
                <a:ea typeface="ＭＳ Ｐゴシック" charset="0"/>
                <a:cs typeface="ＭＳ Ｐゴシック" charset="0"/>
              </a:rPr>
              <a:t>putting inquiry at the center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or </a:t>
            </a:r>
            <a:r>
              <a:rPr lang="en-US" sz="2400" i="1" dirty="0" smtClean="0">
                <a:latin typeface="Arial" charset="0"/>
                <a:ea typeface="ＭＳ Ｐゴシック" charset="0"/>
                <a:cs typeface="ＭＳ Ｐゴシック" charset="0"/>
              </a:rPr>
              <a:t>presume positive intentions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•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Once you have completed the above – join up with another pair (Pair Squared)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who discussed the other norm and share your thoughts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44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Common Core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CCSS.Math.Content</a:t>
            </a:r>
            <a:r>
              <a:rPr lang="en-US" dirty="0" smtClean="0">
                <a:hlinkClick r:id="rId3"/>
              </a:rPr>
              <a:t>.5.NF.B.6</a:t>
            </a:r>
            <a:r>
              <a:rPr lang="en-US" dirty="0" smtClean="0"/>
              <a:t> Solve real world problems involving multiplication of fractions and mixed numbers, e.g., by using visual fraction models or equations to represent the problem.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 Stack and Shuffle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Write predictions of student successes or failures on note cards.</a:t>
            </a:r>
          </a:p>
          <a:p>
            <a:r>
              <a:rPr lang="en-US" sz="2800" dirty="0" smtClean="0"/>
              <a:t>Place note cards into a pile and shuffle.</a:t>
            </a:r>
          </a:p>
          <a:p>
            <a:r>
              <a:rPr lang="en-US" sz="2800" dirty="0" smtClean="0"/>
              <a:t>Pull cards from stack.</a:t>
            </a:r>
          </a:p>
          <a:p>
            <a:r>
              <a:rPr lang="en-US" sz="2800" dirty="0" smtClean="0"/>
              <a:t>Have a discussion about why predictions may be true or untrue.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The Dog Problem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are thirty-two students in Ms. Smith’s class. Half of the students are pet-owners. Three fourths of the pet-owners have dogs. How many students have dogs? Use a picture or diagram to prove your answer.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27661</TotalTime>
  <Words>1494</Words>
  <Application>Microsoft Macintosh PowerPoint</Application>
  <PresentationFormat>On-screen Show (4:3)</PresentationFormat>
  <Paragraphs>140</Paragraphs>
  <Slides>23</Slides>
  <Notes>19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Revolution</vt:lpstr>
      <vt:lpstr>Data Days</vt:lpstr>
      <vt:lpstr>Data Driven Instruction</vt:lpstr>
      <vt:lpstr>Introduction</vt:lpstr>
      <vt:lpstr>Collaboration around data</vt:lpstr>
      <vt:lpstr>Norms for Collaboration</vt:lpstr>
      <vt:lpstr>Paired Square </vt:lpstr>
      <vt:lpstr>5th Grade Common Core Standard</vt:lpstr>
      <vt:lpstr>Card Stack and Shuffle</vt:lpstr>
      <vt:lpstr>The Dog Problem</vt:lpstr>
      <vt:lpstr>Story Problem Example  5th &amp; 6th Grade</vt:lpstr>
      <vt:lpstr>Interesting Examples</vt:lpstr>
      <vt:lpstr>Coding</vt:lpstr>
      <vt:lpstr>District-wide performance</vt:lpstr>
      <vt:lpstr>Explain</vt:lpstr>
      <vt:lpstr>Take Action</vt:lpstr>
      <vt:lpstr>Predict Student Success Rate on Assessment Tasks</vt:lpstr>
      <vt:lpstr>Predict Performance on Problems</vt:lpstr>
      <vt:lpstr>Review Actual Performance per item</vt:lpstr>
      <vt:lpstr>Review Performance by Standard</vt:lpstr>
      <vt:lpstr>Explain</vt:lpstr>
      <vt:lpstr>Take Action</vt:lpstr>
      <vt:lpstr>Discussion</vt:lpstr>
      <vt:lpstr>Reflection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Days</dc:title>
  <dc:creator>Rachel Restani</dc:creator>
  <cp:lastModifiedBy>Rachel Restani</cp:lastModifiedBy>
  <cp:revision>11</cp:revision>
  <dcterms:created xsi:type="dcterms:W3CDTF">2013-07-03T19:37:40Z</dcterms:created>
  <dcterms:modified xsi:type="dcterms:W3CDTF">2013-07-19T01:26:38Z</dcterms:modified>
</cp:coreProperties>
</file>