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1.bin" ContentType="audio/unknown"/>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301" r:id="rId2"/>
    <p:sldId id="277" r:id="rId3"/>
    <p:sldId id="285" r:id="rId4"/>
    <p:sldId id="286" r:id="rId5"/>
    <p:sldId id="287" r:id="rId6"/>
    <p:sldId id="302" r:id="rId7"/>
    <p:sldId id="262" r:id="rId8"/>
    <p:sldId id="271" r:id="rId9"/>
    <p:sldId id="272" r:id="rId10"/>
    <p:sldId id="298" r:id="rId11"/>
    <p:sldId id="299" r:id="rId12"/>
    <p:sldId id="300" r:id="rId13"/>
    <p:sldId id="281" r:id="rId14"/>
    <p:sldId id="283" r:id="rId15"/>
    <p:sldId id="303" r:id="rId16"/>
    <p:sldId id="304" r:id="rId17"/>
    <p:sldId id="296" r:id="rId18"/>
    <p:sldId id="292" r:id="rId19"/>
    <p:sldId id="293" r:id="rId20"/>
    <p:sldId id="297" r:id="rId21"/>
    <p:sldId id="305" r:id="rId22"/>
    <p:sldId id="288" r:id="rId23"/>
    <p:sldId id="284" r:id="rId24"/>
    <p:sldId id="290" r:id="rId25"/>
    <p:sldId id="289"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65" charset="0"/>
        <a:ea typeface="ＭＳ Ｐゴシック" pitchFamily="-65" charset="-128"/>
        <a:cs typeface="ＭＳ Ｐゴシック" pitchFamily="-65" charset="-128"/>
      </a:defRPr>
    </a:lvl1pPr>
    <a:lvl2pPr marL="457200" algn="l" rtl="0" fontAlgn="base">
      <a:spcBef>
        <a:spcPct val="0"/>
      </a:spcBef>
      <a:spcAft>
        <a:spcPct val="0"/>
      </a:spcAft>
      <a:defRPr sz="2400" kern="1200">
        <a:solidFill>
          <a:schemeClr val="tx1"/>
        </a:solidFill>
        <a:latin typeface="Times" pitchFamily="-65" charset="0"/>
        <a:ea typeface="ＭＳ Ｐゴシック" pitchFamily="-65" charset="-128"/>
        <a:cs typeface="ＭＳ Ｐゴシック" pitchFamily="-65" charset="-128"/>
      </a:defRPr>
    </a:lvl2pPr>
    <a:lvl3pPr marL="914400" algn="l" rtl="0" fontAlgn="base">
      <a:spcBef>
        <a:spcPct val="0"/>
      </a:spcBef>
      <a:spcAft>
        <a:spcPct val="0"/>
      </a:spcAft>
      <a:defRPr sz="2400" kern="1200">
        <a:solidFill>
          <a:schemeClr val="tx1"/>
        </a:solidFill>
        <a:latin typeface="Times" pitchFamily="-65" charset="0"/>
        <a:ea typeface="ＭＳ Ｐゴシック" pitchFamily="-65" charset="-128"/>
        <a:cs typeface="ＭＳ Ｐゴシック" pitchFamily="-65" charset="-128"/>
      </a:defRPr>
    </a:lvl3pPr>
    <a:lvl4pPr marL="1371600" algn="l" rtl="0" fontAlgn="base">
      <a:spcBef>
        <a:spcPct val="0"/>
      </a:spcBef>
      <a:spcAft>
        <a:spcPct val="0"/>
      </a:spcAft>
      <a:defRPr sz="2400" kern="1200">
        <a:solidFill>
          <a:schemeClr val="tx1"/>
        </a:solidFill>
        <a:latin typeface="Times" pitchFamily="-65" charset="0"/>
        <a:ea typeface="ＭＳ Ｐゴシック" pitchFamily="-65" charset="-128"/>
        <a:cs typeface="ＭＳ Ｐゴシック" pitchFamily="-65" charset="-128"/>
      </a:defRPr>
    </a:lvl4pPr>
    <a:lvl5pPr marL="1828800" algn="l" rtl="0" fontAlgn="base">
      <a:spcBef>
        <a:spcPct val="0"/>
      </a:spcBef>
      <a:spcAft>
        <a:spcPct val="0"/>
      </a:spcAft>
      <a:defRPr sz="2400" kern="1200">
        <a:solidFill>
          <a:schemeClr val="tx1"/>
        </a:solidFill>
        <a:latin typeface="Times"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Times"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Times"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Times"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Times"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CFF"/>
    <a:srgbClr val="FF0F18"/>
    <a:srgbClr val="F8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84" y="-112"/>
      </p:cViewPr>
      <p:guideLst>
        <p:guide orient="horz" pos="2160"/>
        <p:guide pos="2880"/>
      </p:guideLst>
    </p:cSldViewPr>
  </p:slideViewPr>
  <p:outlineViewPr>
    <p:cViewPr>
      <p:scale>
        <a:sx n="33" d="100"/>
        <a:sy n="33" d="100"/>
      </p:scale>
      <p:origin x="0" y="2520"/>
    </p:cViewPr>
  </p:outlin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14288" y="3594100"/>
            <a:ext cx="4054476" cy="3305175"/>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5" name="Freeform 3"/>
          <p:cNvSpPr>
            <a:spLocks/>
          </p:cNvSpPr>
          <p:nvPr/>
        </p:nvSpPr>
        <p:spPr bwMode="auto">
          <a:xfrm rot="10800000">
            <a:off x="5118100" y="-14288"/>
            <a:ext cx="4054475" cy="3305176"/>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6" name="Freeform 4"/>
          <p:cNvSpPr>
            <a:spLocks/>
          </p:cNvSpPr>
          <p:nvPr/>
        </p:nvSpPr>
        <p:spPr bwMode="auto">
          <a:xfrm>
            <a:off x="-4763" y="5526088"/>
            <a:ext cx="4054476" cy="1343025"/>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gradFill rotWithShape="0">
            <a:gsLst>
              <a:gs pos="0">
                <a:schemeClr val="accent1">
                  <a:gamma/>
                  <a:tint val="75686"/>
                  <a:invGamma/>
                </a:schemeClr>
              </a:gs>
              <a:gs pos="100000">
                <a:schemeClr val="accent1"/>
              </a:gs>
            </a:gsLst>
            <a:lin ang="5400000" scaled="1"/>
          </a:gra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7" name="Freeform 5"/>
          <p:cNvSpPr>
            <a:spLocks/>
          </p:cNvSpPr>
          <p:nvPr/>
        </p:nvSpPr>
        <p:spPr bwMode="auto">
          <a:xfrm rot="10800000">
            <a:off x="5103813" y="0"/>
            <a:ext cx="4054475" cy="1343025"/>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gradFill rotWithShape="0">
            <a:gsLst>
              <a:gs pos="0">
                <a:schemeClr val="accent1"/>
              </a:gs>
              <a:gs pos="100000">
                <a:schemeClr val="accent1">
                  <a:gamma/>
                  <a:tint val="75686"/>
                  <a:invGamma/>
                </a:schemeClr>
              </a:gs>
            </a:gsLst>
            <a:lin ang="5400000" scaled="1"/>
          </a:gra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8" name="Oval 6"/>
          <p:cNvSpPr>
            <a:spLocks noChangeArrowheads="1"/>
          </p:cNvSpPr>
          <p:nvPr/>
        </p:nvSpPr>
        <p:spPr bwMode="auto">
          <a:xfrm>
            <a:off x="7123113" y="1066800"/>
            <a:ext cx="2020887" cy="649288"/>
          </a:xfrm>
          <a:prstGeom prst="ellipse">
            <a:avLst/>
          </a:prstGeom>
          <a:gradFill rotWithShape="0">
            <a:gsLst>
              <a:gs pos="0">
                <a:schemeClr val="hlink"/>
              </a:gs>
              <a:gs pos="100000">
                <a:schemeClr val="hlink">
                  <a:gamma/>
                  <a:shade val="76471"/>
                  <a:invGamma/>
                </a:schemeClr>
              </a:gs>
            </a:gsLst>
            <a:path path="rect">
              <a:fillToRect t="100000" r="100000"/>
            </a:path>
          </a:gra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pic>
        <p:nvPicPr>
          <p:cNvPr id="9" name="Picture 13" descr="3-D Logo 1&quot; .eps                                               00022354BACKUP DRIVE                   B9A244FC:"/>
          <p:cNvPicPr>
            <a:picLocks noChangeAspect="1" noChangeArrowheads="1"/>
          </p:cNvPicPr>
          <p:nvPr userDrawn="1"/>
        </p:nvPicPr>
        <p:blipFill>
          <a:blip r:embed="rId2"/>
          <a:srcRect/>
          <a:stretch>
            <a:fillRect/>
          </a:stretch>
        </p:blipFill>
        <p:spPr bwMode="auto">
          <a:xfrm>
            <a:off x="7620000" y="152400"/>
            <a:ext cx="1079500" cy="1231900"/>
          </a:xfrm>
          <a:prstGeom prst="rect">
            <a:avLst/>
          </a:prstGeom>
          <a:noFill/>
          <a:ln w="9525">
            <a:noFill/>
            <a:miter lim="800000"/>
            <a:headEnd/>
            <a:tailEnd/>
          </a:ln>
        </p:spPr>
      </p:pic>
      <p:sp>
        <p:nvSpPr>
          <p:cNvPr id="10" name="Rectangle 14"/>
          <p:cNvSpPr>
            <a:spLocks noChangeArrowheads="1"/>
          </p:cNvSpPr>
          <p:nvPr userDrawn="1"/>
        </p:nvSpPr>
        <p:spPr bwMode="auto">
          <a:xfrm>
            <a:off x="3968750" y="2733675"/>
            <a:ext cx="184150" cy="457200"/>
          </a:xfrm>
          <a:prstGeom prst="rect">
            <a:avLst/>
          </a:prstGeom>
          <a:noFill/>
          <a:ln w="9525">
            <a:noFill/>
            <a:miter lim="800000"/>
            <a:headEnd/>
            <a:tailEnd/>
          </a:ln>
          <a:effectLst/>
        </p:spPr>
        <p:txBody>
          <a:bodyPr wrap="none">
            <a:prstTxWarp prst="textNoShape">
              <a:avLst/>
            </a:prstTxWarp>
            <a:spAutoFit/>
          </a:bodyPr>
          <a:lstStyle/>
          <a:p>
            <a:pPr eaLnBrk="0" hangingPunct="0">
              <a:defRPr/>
            </a:pPr>
            <a:endParaRPr lang="en-US">
              <a:latin typeface="Times" pitchFamily="-105" charset="0"/>
              <a:ea typeface="+mn-ea"/>
              <a:cs typeface="+mn-cs"/>
            </a:endParaRPr>
          </a:p>
        </p:txBody>
      </p:sp>
      <p:sp>
        <p:nvSpPr>
          <p:cNvPr id="11" name="Text Box 16"/>
          <p:cNvSpPr txBox="1">
            <a:spLocks noChangeArrowheads="1"/>
          </p:cNvSpPr>
          <p:nvPr userDrawn="1"/>
        </p:nvSpPr>
        <p:spPr bwMode="auto">
          <a:xfrm>
            <a:off x="14288" y="14288"/>
            <a:ext cx="4191000" cy="366712"/>
          </a:xfrm>
          <a:prstGeom prst="rect">
            <a:avLst/>
          </a:prstGeom>
          <a:noFill/>
          <a:ln w="9525">
            <a:noFill/>
            <a:miter lim="800000"/>
            <a:headEnd/>
            <a:tailEnd/>
          </a:ln>
          <a:effectLst/>
        </p:spPr>
        <p:txBody>
          <a:bodyPr wrap="none">
            <a:prstTxWarp prst="textNoShape">
              <a:avLst/>
            </a:prstTxWarp>
            <a:spAutoFit/>
          </a:bodyPr>
          <a:lstStyle/>
          <a:p>
            <a:pPr eaLnBrk="0" hangingPunct="0">
              <a:defRPr/>
            </a:pPr>
            <a:r>
              <a:rPr lang="en-US" sz="1800" i="1">
                <a:solidFill>
                  <a:schemeClr val="accent1"/>
                </a:solidFill>
                <a:latin typeface="Times" pitchFamily="-105" charset="0"/>
                <a:ea typeface="+mn-ea"/>
                <a:cs typeface="+mn-cs"/>
              </a:rPr>
              <a:t>California Initiative for Mathematics - CIM</a:t>
            </a:r>
            <a:endParaRPr lang="en-US">
              <a:solidFill>
                <a:schemeClr val="accent1"/>
              </a:solidFill>
              <a:latin typeface="Times" pitchFamily="-105" charset="0"/>
              <a:ea typeface="+mn-ea"/>
              <a:cs typeface="+mn-cs"/>
            </a:endParaRPr>
          </a:p>
        </p:txBody>
      </p:sp>
      <p:sp>
        <p:nvSpPr>
          <p:cNvPr id="6152" name="Rectangle 8"/>
          <p:cNvSpPr>
            <a:spLocks noGrp="1" noChangeArrowheads="1"/>
          </p:cNvSpPr>
          <p:nvPr>
            <p:ph type="ctrTitle"/>
          </p:nvPr>
        </p:nvSpPr>
        <p:spPr bwMode="auto">
          <a:xfrm>
            <a:off x="152400" y="228600"/>
            <a:ext cx="6632575"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3600">
                <a:solidFill>
                  <a:schemeClr val="tx1"/>
                </a:solidFill>
                <a:latin typeface="Palatino" pitchFamily="-68" charset="0"/>
              </a:defRPr>
            </a:lvl1pPr>
          </a:lstStyle>
          <a:p>
            <a:r>
              <a:rPr lang="en-US"/>
              <a:t>Click to edit Master title style</a:t>
            </a:r>
          </a:p>
        </p:txBody>
      </p:sp>
      <p:sp>
        <p:nvSpPr>
          <p:cNvPr id="6153" name="Rectangle 9"/>
          <p:cNvSpPr>
            <a:spLocks noGrp="1" noChangeArrowheads="1"/>
          </p:cNvSpPr>
          <p:nvPr>
            <p:ph type="subTitle" idx="1"/>
          </p:nvPr>
        </p:nvSpPr>
        <p:spPr bwMode="auto">
          <a:xfrm>
            <a:off x="1219200" y="1600200"/>
            <a:ext cx="7239000" cy="464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2800">
                <a:solidFill>
                  <a:schemeClr val="tx1"/>
                </a:solidFill>
                <a:latin typeface="Palatino" pitchFamily="-68" charset="0"/>
              </a:defRPr>
            </a:lvl1pPr>
          </a:lstStyle>
          <a:p>
            <a:r>
              <a:rPr lang="en-US"/>
              <a:t>Click to edit Master subtitle style</a:t>
            </a:r>
          </a:p>
        </p:txBody>
      </p:sp>
      <p:sp>
        <p:nvSpPr>
          <p:cNvPr id="12" name="Rectangle 10"/>
          <p:cNvSpPr>
            <a:spLocks noGrp="1" noChangeArrowheads="1"/>
          </p:cNvSpPr>
          <p:nvPr>
            <p:ph type="dt" sz="half" idx="10"/>
          </p:nvPr>
        </p:nvSpPr>
        <p:spPr>
          <a:xfrm>
            <a:off x="128588" y="6462713"/>
            <a:ext cx="1905000" cy="457200"/>
          </a:xfrm>
        </p:spPr>
        <p:txBody>
          <a:bodyPr/>
          <a:lstStyle>
            <a:lvl1pPr>
              <a:defRPr/>
            </a:lvl1pPr>
          </a:lstStyle>
          <a:p>
            <a:pPr>
              <a:defRPr/>
            </a:pPr>
            <a:endParaRPr lang="en-US"/>
          </a:p>
        </p:txBody>
      </p:sp>
      <p:sp>
        <p:nvSpPr>
          <p:cNvPr id="13" name="Rectangle 11"/>
          <p:cNvSpPr>
            <a:spLocks noGrp="1" noChangeArrowheads="1"/>
          </p:cNvSpPr>
          <p:nvPr>
            <p:ph type="ftr" sz="quarter" idx="11"/>
          </p:nvPr>
        </p:nvSpPr>
        <p:spPr>
          <a:xfrm>
            <a:off x="3124200" y="6462713"/>
            <a:ext cx="2895600" cy="457200"/>
          </a:xfrm>
        </p:spPr>
        <p:txBody>
          <a:bodyPr/>
          <a:lstStyle>
            <a:lvl1pPr>
              <a:defRPr/>
            </a:lvl1pPr>
          </a:lstStyle>
          <a:p>
            <a:pPr>
              <a:defRPr/>
            </a:pPr>
            <a:endParaRPr lang="en-US"/>
          </a:p>
        </p:txBody>
      </p:sp>
      <p:sp>
        <p:nvSpPr>
          <p:cNvPr id="14" name="Rectangle 12"/>
          <p:cNvSpPr>
            <a:spLocks noGrp="1" noChangeArrowheads="1"/>
          </p:cNvSpPr>
          <p:nvPr>
            <p:ph type="sldNum" sz="quarter" idx="12"/>
          </p:nvPr>
        </p:nvSpPr>
        <p:spPr>
          <a:xfrm>
            <a:off x="7038975" y="6462713"/>
            <a:ext cx="1905000" cy="457200"/>
          </a:xfrm>
        </p:spPr>
        <p:txBody>
          <a:bodyPr/>
          <a:lstStyle>
            <a:lvl1pPr>
              <a:defRPr/>
            </a:lvl1pPr>
          </a:lstStyle>
          <a:p>
            <a:pPr>
              <a:defRPr/>
            </a:pPr>
            <a:fld id="{628ECC50-F1D5-8D4C-9658-2929215B7101}"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5484-1D5A-C740-890C-8814B8475B71}"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61A3A2-A3CB-A545-8445-A35C8E5F4650}"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79F37-2BCB-0F4C-A1EF-2CAB15E7BA99}"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710EB7-468C-F34E-B405-9DC0BCFBE5E0}"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E8D221E-D189-9D46-B62F-E8C1C6D0DF49}"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32A9D43-1791-2E41-8235-FE7E6AEE6FA6}"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9486BF6-4C2A-094E-B377-0F495A831571}"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87A2254-FB5C-494A-8763-1596D2842F0D}"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9101AFD-7CAA-6F47-BCAC-C4B08DB94698}" type="slidenum">
              <a:rPr lang="en-US"/>
              <a:pPr>
                <a:defRPr/>
              </a:pPr>
              <a:t>‹#›</a:t>
            </a:fld>
            <a:endParaRPr lang="en-US"/>
          </a:p>
        </p:txBody>
      </p:sp>
    </p:spTree>
  </p:cSld>
  <p:clrMapOvr>
    <a:masterClrMapping/>
  </p:clrMapOvr>
  <p:transition xmlns:p14="http://schemas.microsoft.com/office/powerpoint/2010/mai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6E9FC7-423A-FA45-8D87-F8174FE6877B}" type="slidenum">
              <a:rPr lang="en-US"/>
              <a:pPr>
                <a:defRPr/>
              </a:pPr>
              <a:t>‹#›</a:t>
            </a:fld>
            <a:endParaRPr lang="en-US"/>
          </a:p>
        </p:txBody>
      </p:sp>
    </p:spTree>
  </p:cSld>
  <p:clrMapOvr>
    <a:masterClrMapping/>
  </p:clrMapOvr>
  <p:transition xmlns:p14="http://schemas.microsoft.com/office/powerpoint/2010/main" spd="slow">
    <p:randomBa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33" name="Freeform 13"/>
          <p:cNvSpPr>
            <a:spLocks/>
          </p:cNvSpPr>
          <p:nvPr userDrawn="1"/>
        </p:nvSpPr>
        <p:spPr bwMode="auto">
          <a:xfrm>
            <a:off x="0" y="3608388"/>
            <a:ext cx="4054475" cy="3305175"/>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5134" name="Freeform 14"/>
          <p:cNvSpPr>
            <a:spLocks/>
          </p:cNvSpPr>
          <p:nvPr userDrawn="1"/>
        </p:nvSpPr>
        <p:spPr bwMode="auto">
          <a:xfrm rot="10800000">
            <a:off x="5132388" y="0"/>
            <a:ext cx="4054475" cy="3305175"/>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5135" name="Freeform 15"/>
          <p:cNvSpPr>
            <a:spLocks/>
          </p:cNvSpPr>
          <p:nvPr userDrawn="1"/>
        </p:nvSpPr>
        <p:spPr bwMode="auto">
          <a:xfrm>
            <a:off x="9525" y="5540375"/>
            <a:ext cx="4054475" cy="1343025"/>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gradFill rotWithShape="0">
            <a:gsLst>
              <a:gs pos="0">
                <a:schemeClr val="accent1">
                  <a:gamma/>
                  <a:tint val="75686"/>
                  <a:invGamma/>
                </a:schemeClr>
              </a:gs>
              <a:gs pos="100000">
                <a:schemeClr val="accent1"/>
              </a:gs>
            </a:gsLst>
            <a:lin ang="5400000" scaled="1"/>
          </a:gra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5136" name="Freeform 16"/>
          <p:cNvSpPr>
            <a:spLocks/>
          </p:cNvSpPr>
          <p:nvPr userDrawn="1"/>
        </p:nvSpPr>
        <p:spPr bwMode="auto">
          <a:xfrm rot="10800000">
            <a:off x="5118100" y="14288"/>
            <a:ext cx="4054475" cy="1343025"/>
          </a:xfrm>
          <a:custGeom>
            <a:avLst/>
            <a:gdLst/>
            <a:ahLst/>
            <a:cxnLst>
              <a:cxn ang="0">
                <a:pos x="9" y="0"/>
              </a:cxn>
              <a:cxn ang="0">
                <a:pos x="9" y="2073"/>
              </a:cxn>
              <a:cxn ang="0">
                <a:pos x="2554" y="2073"/>
              </a:cxn>
              <a:cxn ang="0">
                <a:pos x="9" y="0"/>
              </a:cxn>
            </a:cxnLst>
            <a:rect l="0" t="0" r="r" b="b"/>
            <a:pathLst>
              <a:path w="2554" h="2082">
                <a:moveTo>
                  <a:pt x="9" y="0"/>
                </a:moveTo>
                <a:cubicBezTo>
                  <a:pt x="9" y="82"/>
                  <a:pt x="0" y="1927"/>
                  <a:pt x="9" y="2073"/>
                </a:cubicBezTo>
                <a:cubicBezTo>
                  <a:pt x="986" y="2073"/>
                  <a:pt x="2436" y="2082"/>
                  <a:pt x="2554" y="2073"/>
                </a:cubicBezTo>
                <a:cubicBezTo>
                  <a:pt x="409" y="1809"/>
                  <a:pt x="9" y="391"/>
                  <a:pt x="9" y="0"/>
                </a:cubicBezTo>
                <a:close/>
              </a:path>
            </a:pathLst>
          </a:custGeom>
          <a:gradFill rotWithShape="0">
            <a:gsLst>
              <a:gs pos="0">
                <a:schemeClr val="accent1"/>
              </a:gs>
              <a:gs pos="100000">
                <a:schemeClr val="accent1">
                  <a:gamma/>
                  <a:tint val="75686"/>
                  <a:invGamma/>
                </a:schemeClr>
              </a:gs>
            </a:gsLst>
            <a:lin ang="5400000" scaled="1"/>
          </a:gra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5137" name="Oval 17"/>
          <p:cNvSpPr>
            <a:spLocks noChangeArrowheads="1"/>
          </p:cNvSpPr>
          <p:nvPr userDrawn="1"/>
        </p:nvSpPr>
        <p:spPr bwMode="auto">
          <a:xfrm>
            <a:off x="7137400" y="1081088"/>
            <a:ext cx="2020888" cy="649287"/>
          </a:xfrm>
          <a:prstGeom prst="ellipse">
            <a:avLst/>
          </a:prstGeom>
          <a:gradFill rotWithShape="0">
            <a:gsLst>
              <a:gs pos="0">
                <a:schemeClr val="hlink"/>
              </a:gs>
              <a:gs pos="100000">
                <a:schemeClr val="hlink">
                  <a:gamma/>
                  <a:shade val="76471"/>
                  <a:invGamma/>
                </a:schemeClr>
              </a:gs>
            </a:gsLst>
            <a:path path="rect">
              <a:fillToRect t="100000" r="100000"/>
            </a:path>
          </a:gradFill>
          <a:ln w="9525">
            <a:noFill/>
            <a:round/>
            <a:headEnd/>
            <a:tailEnd/>
          </a:ln>
          <a:effectLst/>
        </p:spPr>
        <p:txBody>
          <a:bodyPr wrap="none" anchor="ctr">
            <a:prstTxWarp prst="textNoShape">
              <a:avLst/>
            </a:prstTxWarp>
          </a:bodyPr>
          <a:lstStyle/>
          <a:p>
            <a:pPr eaLnBrk="0" hangingPunct="0">
              <a:defRPr/>
            </a:pPr>
            <a:endParaRPr lang="en-US">
              <a:latin typeface="Times" pitchFamily="-105" charset="0"/>
              <a:ea typeface="+mn-ea"/>
              <a:cs typeface="+mn-cs"/>
            </a:endParaRPr>
          </a:p>
        </p:txBody>
      </p:sp>
      <p:sp>
        <p:nvSpPr>
          <p:cNvPr id="5140" name="Rectangle 20"/>
          <p:cNvSpPr>
            <a:spLocks noGrp="1" noChangeArrowheads="1"/>
          </p:cNvSpPr>
          <p:nvPr>
            <p:ph type="dt" sz="half" idx="2"/>
          </p:nvPr>
        </p:nvSpPr>
        <p:spPr bwMode="auto">
          <a:xfrm>
            <a:off x="14287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pitchFamily="-105" charset="0"/>
                <a:ea typeface="+mn-ea"/>
                <a:cs typeface="+mn-cs"/>
              </a:defRPr>
            </a:lvl1pPr>
          </a:lstStyle>
          <a:p>
            <a:pPr>
              <a:defRPr/>
            </a:pPr>
            <a:r>
              <a:rPr lang="en-US"/>
              <a:t>1/27/12</a:t>
            </a:r>
          </a:p>
        </p:txBody>
      </p:sp>
      <p:sp>
        <p:nvSpPr>
          <p:cNvPr id="5141" name="Rectangle 21"/>
          <p:cNvSpPr>
            <a:spLocks noGrp="1" noChangeArrowheads="1"/>
          </p:cNvSpPr>
          <p:nvPr>
            <p:ph type="ftr" sz="quarter" idx="3"/>
          </p:nvPr>
        </p:nvSpPr>
        <p:spPr bwMode="auto">
          <a:xfrm>
            <a:off x="3138488"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Arial" pitchFamily="-105" charset="0"/>
                <a:ea typeface="+mn-ea"/>
                <a:cs typeface="+mn-cs"/>
              </a:defRPr>
            </a:lvl1pPr>
          </a:lstStyle>
          <a:p>
            <a:pPr>
              <a:defRPr/>
            </a:pPr>
            <a:endParaRPr lang="en-US"/>
          </a:p>
        </p:txBody>
      </p:sp>
      <p:sp>
        <p:nvSpPr>
          <p:cNvPr id="5142" name="Rectangle 22"/>
          <p:cNvSpPr>
            <a:spLocks noGrp="1" noChangeArrowheads="1"/>
          </p:cNvSpPr>
          <p:nvPr>
            <p:ph type="sldNum" sz="quarter" idx="4"/>
          </p:nvPr>
        </p:nvSpPr>
        <p:spPr bwMode="auto">
          <a:xfrm>
            <a:off x="7053263"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Arial" pitchFamily="-105" charset="0"/>
                <a:ea typeface="+mn-ea"/>
                <a:cs typeface="+mn-cs"/>
              </a:defRPr>
            </a:lvl1pPr>
          </a:lstStyle>
          <a:p>
            <a:pPr>
              <a:defRPr/>
            </a:pPr>
            <a:fld id="{09E8DCFD-0E0D-1D4A-8E09-28AF0FD9F3B9}" type="slidenum">
              <a:rPr lang="en-US"/>
              <a:pPr>
                <a:defRPr/>
              </a:pPr>
              <a:t>‹#›</a:t>
            </a:fld>
            <a:endParaRPr lang="en-US"/>
          </a:p>
        </p:txBody>
      </p:sp>
      <p:pic>
        <p:nvPicPr>
          <p:cNvPr id="1034" name="Picture 23" descr="3-D Logo 1&quot; .eps                                               00022354BACKUP DRIVE                   B9A244FC:"/>
          <p:cNvPicPr>
            <a:picLocks noChangeAspect="1" noChangeArrowheads="1"/>
          </p:cNvPicPr>
          <p:nvPr userDrawn="1"/>
        </p:nvPicPr>
        <p:blipFill>
          <a:blip r:embed="rId13"/>
          <a:srcRect/>
          <a:stretch>
            <a:fillRect/>
          </a:stretch>
        </p:blipFill>
        <p:spPr bwMode="auto">
          <a:xfrm>
            <a:off x="7634288" y="166688"/>
            <a:ext cx="1079500" cy="1231900"/>
          </a:xfrm>
          <a:prstGeom prst="rect">
            <a:avLst/>
          </a:prstGeom>
          <a:noFill/>
          <a:ln w="9525">
            <a:noFill/>
            <a:miter lim="800000"/>
            <a:headEnd/>
            <a:tailEnd/>
          </a:ln>
        </p:spPr>
      </p:pic>
      <p:sp>
        <p:nvSpPr>
          <p:cNvPr id="5144" name="Rectangle 24"/>
          <p:cNvSpPr>
            <a:spLocks noChangeArrowheads="1"/>
          </p:cNvSpPr>
          <p:nvPr userDrawn="1"/>
        </p:nvSpPr>
        <p:spPr bwMode="auto">
          <a:xfrm>
            <a:off x="3983038" y="2747963"/>
            <a:ext cx="184150" cy="457200"/>
          </a:xfrm>
          <a:prstGeom prst="rect">
            <a:avLst/>
          </a:prstGeom>
          <a:noFill/>
          <a:ln w="9525">
            <a:noFill/>
            <a:miter lim="800000"/>
            <a:headEnd/>
            <a:tailEnd/>
          </a:ln>
          <a:effectLst/>
        </p:spPr>
        <p:txBody>
          <a:bodyPr wrap="none">
            <a:prstTxWarp prst="textNoShape">
              <a:avLst/>
            </a:prstTxWarp>
            <a:spAutoFit/>
          </a:bodyPr>
          <a:lstStyle/>
          <a:p>
            <a:pPr eaLnBrk="0" hangingPunct="0">
              <a:defRPr/>
            </a:pPr>
            <a:endParaRPr lang="en-US">
              <a:latin typeface="Times" pitchFamily="-105" charset="0"/>
              <a:ea typeface="+mn-ea"/>
              <a:cs typeface="+mn-cs"/>
            </a:endParaRPr>
          </a:p>
        </p:txBody>
      </p:sp>
      <p:sp>
        <p:nvSpPr>
          <p:cNvPr id="5145" name="Text Box 25"/>
          <p:cNvSpPr txBox="1">
            <a:spLocks noChangeArrowheads="1"/>
          </p:cNvSpPr>
          <p:nvPr userDrawn="1"/>
        </p:nvSpPr>
        <p:spPr bwMode="auto">
          <a:xfrm>
            <a:off x="14288" y="14288"/>
            <a:ext cx="3211512" cy="369887"/>
          </a:xfrm>
          <a:prstGeom prst="rect">
            <a:avLst/>
          </a:prstGeom>
          <a:noFill/>
          <a:ln w="9525">
            <a:noFill/>
            <a:miter lim="800000"/>
            <a:headEnd/>
            <a:tailEnd/>
          </a:ln>
          <a:effectLst/>
        </p:spPr>
        <p:txBody>
          <a:bodyPr wrap="none">
            <a:prstTxWarp prst="textNoShape">
              <a:avLst/>
            </a:prstTxWarp>
            <a:spAutoFit/>
          </a:bodyPr>
          <a:lstStyle/>
          <a:p>
            <a:pPr eaLnBrk="0" hangingPunct="0">
              <a:defRPr/>
            </a:pPr>
            <a:r>
              <a:rPr lang="en-US" sz="1800" i="1">
                <a:solidFill>
                  <a:schemeClr val="accent1"/>
                </a:solidFill>
                <a:latin typeface="Times" pitchFamily="-105" charset="0"/>
                <a:ea typeface="+mn-ea"/>
                <a:cs typeface="+mn-cs"/>
              </a:rPr>
              <a:t>California Mathematics Council</a:t>
            </a:r>
            <a:endParaRPr lang="en-US">
              <a:solidFill>
                <a:schemeClr val="accent1"/>
              </a:solidFill>
              <a:latin typeface="Times" pitchFamily="-105"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randomBar/>
  </p:transition>
  <p:txStyles>
    <p:titleStyle>
      <a:lvl1pPr algn="l" rtl="0" eaLnBrk="0" fontAlgn="base" hangingPunct="0">
        <a:spcBef>
          <a:spcPct val="0"/>
        </a:spcBef>
        <a:spcAft>
          <a:spcPct val="0"/>
        </a:spcAft>
        <a:defRPr sz="4400">
          <a:solidFill>
            <a:srgbClr val="FFFFFF"/>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rgbClr val="FFFFFF"/>
          </a:solidFill>
          <a:latin typeface="Arial" pitchFamily="-68"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rgbClr val="FFFFFF"/>
          </a:solidFill>
          <a:latin typeface="Arial" pitchFamily="-68"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rgbClr val="FFFFFF"/>
          </a:solidFill>
          <a:latin typeface="Arial" pitchFamily="-68"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rgbClr val="FFFFFF"/>
          </a:solidFill>
          <a:latin typeface="Arial" pitchFamily="-68"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sz="4400">
          <a:solidFill>
            <a:srgbClr val="FFFFFF"/>
          </a:solidFill>
          <a:latin typeface="Arial" pitchFamily="-68" charset="0"/>
        </a:defRPr>
      </a:lvl6pPr>
      <a:lvl7pPr marL="914400" algn="l" rtl="0" eaLnBrk="0" fontAlgn="base" hangingPunct="0">
        <a:spcBef>
          <a:spcPct val="0"/>
        </a:spcBef>
        <a:spcAft>
          <a:spcPct val="0"/>
        </a:spcAft>
        <a:defRPr sz="4400">
          <a:solidFill>
            <a:srgbClr val="FFFFFF"/>
          </a:solidFill>
          <a:latin typeface="Arial" pitchFamily="-68" charset="0"/>
        </a:defRPr>
      </a:lvl7pPr>
      <a:lvl8pPr marL="1371600" algn="l" rtl="0" eaLnBrk="0" fontAlgn="base" hangingPunct="0">
        <a:spcBef>
          <a:spcPct val="0"/>
        </a:spcBef>
        <a:spcAft>
          <a:spcPct val="0"/>
        </a:spcAft>
        <a:defRPr sz="4400">
          <a:solidFill>
            <a:srgbClr val="FFFFFF"/>
          </a:solidFill>
          <a:latin typeface="Arial" pitchFamily="-68" charset="0"/>
        </a:defRPr>
      </a:lvl8pPr>
      <a:lvl9pPr marL="1828800" algn="l" rtl="0" eaLnBrk="0" fontAlgn="base" hangingPunct="0">
        <a:spcBef>
          <a:spcPct val="0"/>
        </a:spcBef>
        <a:spcAft>
          <a:spcPct val="0"/>
        </a:spcAft>
        <a:defRPr sz="4400">
          <a:solidFill>
            <a:srgbClr val="FFFFFF"/>
          </a:solidFill>
          <a:latin typeface="Arial" pitchFamily="-68"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pitchFamily="-68"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pitchFamily="-68"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pitchFamily="-68"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pitchFamily="-68" charset="-128"/>
        </a:defRPr>
      </a:lvl5pPr>
      <a:lvl6pPr marL="2514600" indent="-228600" algn="l" rtl="0" eaLnBrk="0" fontAlgn="base" hangingPunct="0">
        <a:spcBef>
          <a:spcPct val="20000"/>
        </a:spcBef>
        <a:spcAft>
          <a:spcPct val="0"/>
        </a:spcAft>
        <a:buChar char="»"/>
        <a:defRPr sz="2000">
          <a:solidFill>
            <a:srgbClr val="FFFFFF"/>
          </a:solidFill>
          <a:latin typeface="+mn-lt"/>
          <a:ea typeface="ＭＳ Ｐゴシック" pitchFamily="-68" charset="-128"/>
        </a:defRPr>
      </a:lvl6pPr>
      <a:lvl7pPr marL="2971800" indent="-228600" algn="l" rtl="0" eaLnBrk="0" fontAlgn="base" hangingPunct="0">
        <a:spcBef>
          <a:spcPct val="20000"/>
        </a:spcBef>
        <a:spcAft>
          <a:spcPct val="0"/>
        </a:spcAft>
        <a:buChar char="»"/>
        <a:defRPr sz="2000">
          <a:solidFill>
            <a:srgbClr val="FFFFFF"/>
          </a:solidFill>
          <a:latin typeface="+mn-lt"/>
          <a:ea typeface="ＭＳ Ｐゴシック" pitchFamily="-68" charset="-128"/>
        </a:defRPr>
      </a:lvl7pPr>
      <a:lvl8pPr marL="3429000" indent="-228600" algn="l" rtl="0" eaLnBrk="0" fontAlgn="base" hangingPunct="0">
        <a:spcBef>
          <a:spcPct val="20000"/>
        </a:spcBef>
        <a:spcAft>
          <a:spcPct val="0"/>
        </a:spcAft>
        <a:buChar char="»"/>
        <a:defRPr sz="2000">
          <a:solidFill>
            <a:srgbClr val="FFFFFF"/>
          </a:solidFill>
          <a:latin typeface="+mn-lt"/>
          <a:ea typeface="ＭＳ Ｐゴシック" pitchFamily="-68" charset="-128"/>
        </a:defRPr>
      </a:lvl8pPr>
      <a:lvl9pPr marL="3886200" indent="-228600" algn="l" rtl="0" eaLnBrk="0" fontAlgn="base" hangingPunct="0">
        <a:spcBef>
          <a:spcPct val="20000"/>
        </a:spcBef>
        <a:spcAft>
          <a:spcPct val="0"/>
        </a:spcAft>
        <a:buChar char="»"/>
        <a:defRPr sz="2000">
          <a:solidFill>
            <a:srgbClr val="FFFFFF"/>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e.org/files/math-at-home-english.pdf" TargetMode="External"/><Relationship Id="rId3" Type="http://schemas.openxmlformats.org/officeDocument/2006/relationships/image" Target="../media/image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mc-math.org/" TargetMode="Externa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mc-math.org/family/main.html" TargetMode="Externa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file://localhost/Users/pgiganti/Documents/%C2%A0CMC/NewMathSong.mov" TargetMode="External"/><Relationship Id="rId2" Type="http://schemas.openxmlformats.org/officeDocument/2006/relationships/video" Target="file://localhost/Users/pgiganti/Documents/%C2%A0CMC/NewMathSong.m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audio" Target="../media/audio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bwMode="auto">
          <a:xfrm>
            <a:off x="0" y="0"/>
            <a:ext cx="9144000" cy="6858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8" charset="0"/>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81000" y="533400"/>
            <a:ext cx="6553200" cy="1143000"/>
          </a:xfrm>
          <a:noFill/>
          <a:ln>
            <a:miter lim="800000"/>
            <a:headEnd/>
            <a:tailEnd/>
          </a:ln>
        </p:spPr>
        <p:txBody>
          <a:bodyPr wrap="square" lIns="91440" tIns="45720" rIns="91440" bIns="45720" numCol="1" anchor="t" anchorCtr="0" compatLnSpc="1">
            <a:prstTxWarp prst="textNoShape">
              <a:avLst/>
            </a:prstTxWarp>
          </a:bodyPr>
          <a:lstStyle/>
          <a:p>
            <a:r>
              <a:rPr lang="en-US" sz="3200" b="1" i="1" smtClean="0">
                <a:solidFill>
                  <a:schemeClr val="tx1"/>
                </a:solidFill>
                <a:latin typeface="Palatino" pitchFamily="-65" charset="0"/>
                <a:ea typeface="ＭＳ Ｐゴシック" pitchFamily="-65" charset="-128"/>
                <a:cs typeface="ＭＳ Ｐゴシック" pitchFamily="-65" charset="-128"/>
              </a:rPr>
              <a:t>BASIC ASSUMPTIONS IN WORKING WITH PARENTS:</a:t>
            </a:r>
          </a:p>
        </p:txBody>
      </p:sp>
      <p:sp>
        <p:nvSpPr>
          <p:cNvPr id="20483" name="Rectangle 3"/>
          <p:cNvSpPr>
            <a:spLocks noGrp="1" noChangeArrowheads="1"/>
          </p:cNvSpPr>
          <p:nvPr>
            <p:ph type="body" idx="1"/>
          </p:nvPr>
        </p:nvSpPr>
        <p:spPr bwMode="auto">
          <a:xfrm>
            <a:off x="533400" y="2133600"/>
            <a:ext cx="8229600" cy="5334000"/>
          </a:xfrm>
          <a:noFill/>
          <a:ln>
            <a:miter lim="800000"/>
            <a:headEnd/>
            <a:tailEnd/>
          </a:ln>
        </p:spPr>
        <p:txBody>
          <a:bodyPr wrap="square" lIns="91440" tIns="45720" rIns="91440" bIns="45720" numCol="1" anchor="t" anchorCtr="0" compatLnSpc="1">
            <a:prstTxWarp prst="textNoShape">
              <a:avLst/>
            </a:prstTxWarp>
          </a:bodyPr>
          <a:lstStyle/>
          <a:p>
            <a:r>
              <a:rPr lang="en-US" sz="4000" b="1" i="1" smtClean="0">
                <a:solidFill>
                  <a:schemeClr val="tx1"/>
                </a:solidFill>
                <a:latin typeface="Palatino" pitchFamily="-65" charset="0"/>
                <a:ea typeface="Palatino" pitchFamily="-65" charset="0"/>
                <a:cs typeface="Palatino" pitchFamily="-65" charset="0"/>
              </a:rPr>
              <a:t>Parents only have their own personal experience as a reference to compare with their child’s!</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81000" y="533400"/>
            <a:ext cx="6553200" cy="1143000"/>
          </a:xfrm>
          <a:noFill/>
          <a:ln>
            <a:miter lim="800000"/>
            <a:headEnd/>
            <a:tailEnd/>
          </a:ln>
        </p:spPr>
        <p:txBody>
          <a:bodyPr wrap="square" lIns="91440" tIns="45720" rIns="91440" bIns="45720" numCol="1" anchor="t" anchorCtr="0" compatLnSpc="1">
            <a:prstTxWarp prst="textNoShape">
              <a:avLst/>
            </a:prstTxWarp>
          </a:bodyPr>
          <a:lstStyle/>
          <a:p>
            <a:r>
              <a:rPr lang="en-US" sz="3200" b="1" i="1" smtClean="0">
                <a:solidFill>
                  <a:schemeClr val="tx1"/>
                </a:solidFill>
                <a:latin typeface="Palatino" pitchFamily="-65" charset="0"/>
                <a:ea typeface="ＭＳ Ｐゴシック" pitchFamily="-65" charset="-128"/>
                <a:cs typeface="ＭＳ Ｐゴシック" pitchFamily="-65" charset="-128"/>
              </a:rPr>
              <a:t>BASIC ASSUMPTIONS IN WORKING WITH PARENTS:</a:t>
            </a:r>
          </a:p>
        </p:txBody>
      </p:sp>
      <p:sp>
        <p:nvSpPr>
          <p:cNvPr id="21507" name="Rectangle 3"/>
          <p:cNvSpPr>
            <a:spLocks noGrp="1" noChangeArrowheads="1"/>
          </p:cNvSpPr>
          <p:nvPr>
            <p:ph type="body" idx="1"/>
          </p:nvPr>
        </p:nvSpPr>
        <p:spPr bwMode="auto">
          <a:xfrm>
            <a:off x="533400" y="2133600"/>
            <a:ext cx="8229600" cy="5334000"/>
          </a:xfrm>
          <a:noFill/>
          <a:ln>
            <a:miter lim="800000"/>
            <a:headEnd/>
            <a:tailEnd/>
          </a:ln>
        </p:spPr>
        <p:txBody>
          <a:bodyPr wrap="square" lIns="91440" tIns="45720" rIns="91440" bIns="45720" numCol="1" anchor="t" anchorCtr="0" compatLnSpc="1">
            <a:prstTxWarp prst="textNoShape">
              <a:avLst/>
            </a:prstTxWarp>
          </a:bodyPr>
          <a:lstStyle/>
          <a:p>
            <a:pPr>
              <a:spcBef>
                <a:spcPct val="50000"/>
              </a:spcBef>
            </a:pPr>
            <a:r>
              <a:rPr lang="en-US" sz="4000" b="1" i="1" smtClean="0">
                <a:solidFill>
                  <a:schemeClr val="tx1"/>
                </a:solidFill>
                <a:latin typeface="Palatino" pitchFamily="-65" charset="0"/>
                <a:ea typeface="Palatino" pitchFamily="-65" charset="0"/>
                <a:cs typeface="Palatino" pitchFamily="-65" charset="0"/>
              </a:rPr>
              <a:t>Parents trust their own child’s teacher more than any other educator</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81000" y="533400"/>
            <a:ext cx="6553200" cy="1143000"/>
          </a:xfrm>
          <a:noFill/>
          <a:ln>
            <a:miter lim="800000"/>
            <a:headEnd/>
            <a:tailEnd/>
          </a:ln>
        </p:spPr>
        <p:txBody>
          <a:bodyPr wrap="square" lIns="91440" tIns="45720" rIns="91440" bIns="45720" numCol="1" anchor="t" anchorCtr="0" compatLnSpc="1">
            <a:prstTxWarp prst="textNoShape">
              <a:avLst/>
            </a:prstTxWarp>
          </a:bodyPr>
          <a:lstStyle/>
          <a:p>
            <a:r>
              <a:rPr lang="en-US" sz="3200" b="1" i="1" smtClean="0">
                <a:solidFill>
                  <a:schemeClr val="tx1"/>
                </a:solidFill>
                <a:latin typeface="Palatino" pitchFamily="-65" charset="0"/>
                <a:ea typeface="ＭＳ Ｐゴシック" pitchFamily="-65" charset="-128"/>
                <a:cs typeface="ＭＳ Ｐゴシック" pitchFamily="-65" charset="-128"/>
              </a:rPr>
              <a:t>BASIC ASSUMPTIONS IN WORKING WITH PARENTS:</a:t>
            </a:r>
          </a:p>
        </p:txBody>
      </p:sp>
      <p:sp>
        <p:nvSpPr>
          <p:cNvPr id="22531" name="Rectangle 3"/>
          <p:cNvSpPr>
            <a:spLocks noGrp="1" noChangeArrowheads="1"/>
          </p:cNvSpPr>
          <p:nvPr>
            <p:ph type="body" idx="1"/>
          </p:nvPr>
        </p:nvSpPr>
        <p:spPr bwMode="auto">
          <a:xfrm>
            <a:off x="533400" y="2133600"/>
            <a:ext cx="8077200" cy="5334000"/>
          </a:xfrm>
          <a:noFill/>
          <a:ln>
            <a:miter lim="800000"/>
            <a:headEnd/>
            <a:tailEnd/>
          </a:ln>
        </p:spPr>
        <p:txBody>
          <a:bodyPr wrap="square" lIns="91440" tIns="45720" rIns="91440" bIns="45720" numCol="1" anchor="t" anchorCtr="0" compatLnSpc="1">
            <a:prstTxWarp prst="textNoShape">
              <a:avLst/>
            </a:prstTxWarp>
          </a:bodyPr>
          <a:lstStyle/>
          <a:p>
            <a:pPr>
              <a:spcBef>
                <a:spcPct val="50000"/>
              </a:spcBef>
            </a:pPr>
            <a:r>
              <a:rPr lang="en-US" sz="4000" b="1" i="1" smtClean="0">
                <a:solidFill>
                  <a:schemeClr val="tx1"/>
                </a:solidFill>
                <a:latin typeface="Palatino" pitchFamily="-65" charset="0"/>
                <a:ea typeface="Palatino" pitchFamily="-65" charset="0"/>
                <a:cs typeface="Palatino" pitchFamily="-65" charset="0"/>
              </a:rPr>
              <a:t>Parents are sensitive, caring, intelligent people who want information about what you‘re doing with their children. They want to understand!</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04800" y="381000"/>
            <a:ext cx="4800600" cy="762000"/>
          </a:xfrm>
          <a:noFill/>
          <a:ln>
            <a:miter lim="800000"/>
            <a:headEnd/>
            <a:tailEnd/>
          </a:ln>
        </p:spPr>
        <p:txBody>
          <a:bodyPr wrap="square" lIns="91440" tIns="45720" rIns="91440" bIns="45720" numCol="1" anchor="t" anchorCtr="0" compatLnSpc="1">
            <a:prstTxWarp prst="textNoShape">
              <a:avLst/>
            </a:prstTxWarp>
          </a:bodyPr>
          <a:lstStyle/>
          <a:p>
            <a:r>
              <a:rPr lang="en-US" sz="3600" b="1" i="1" smtClean="0">
                <a:solidFill>
                  <a:schemeClr val="tx1"/>
                </a:solidFill>
                <a:latin typeface="Palatino" pitchFamily="-65" charset="0"/>
                <a:ea typeface="ＭＳ Ｐゴシック" pitchFamily="-65" charset="-128"/>
                <a:cs typeface="ＭＳ Ｐゴシック" pitchFamily="-65" charset="-128"/>
              </a:rPr>
              <a:t>WHERE TO BEGIN?</a:t>
            </a:r>
          </a:p>
        </p:txBody>
      </p:sp>
      <p:pic>
        <p:nvPicPr>
          <p:cNvPr id="4" name="Picture 3" descr="MathAtHome_Page_01.tiff">
            <a:hlinkClick r:id="rId2"/>
          </p:cNvPr>
          <p:cNvPicPr>
            <a:picLocks noChangeAspect="1"/>
          </p:cNvPicPr>
          <p:nvPr/>
        </p:nvPicPr>
        <p:blipFill>
          <a:blip r:embed="rId3"/>
          <a:stretch>
            <a:fillRect/>
          </a:stretch>
        </p:blipFill>
        <p:spPr>
          <a:xfrm>
            <a:off x="2971800" y="1066800"/>
            <a:ext cx="4114800" cy="5571882"/>
          </a:xfrm>
          <a:prstGeom prst="rect">
            <a:avLst/>
          </a:prstGeom>
        </p:spPr>
      </p:pic>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86090"/>
          </a:xfrm>
          <a:prstGeom prst="rect">
            <a:avLst/>
          </a:prstGeom>
        </p:spPr>
        <p:txBody>
          <a:bodyPr wrap="square">
            <a:spAutoFit/>
          </a:bodyPr>
          <a:lstStyle/>
          <a:p>
            <a:endParaRPr lang="en-US" sz="3200" b="1" i="1" dirty="0" smtClean="0">
              <a:latin typeface="Times"/>
              <a:cs typeface="Times"/>
            </a:endParaRPr>
          </a:p>
          <a:p>
            <a:r>
              <a:rPr lang="en-US" sz="3200" b="1" i="1" dirty="0" smtClean="0">
                <a:latin typeface="Times"/>
                <a:cs typeface="Times"/>
              </a:rPr>
              <a:t>A Problem from</a:t>
            </a:r>
          </a:p>
          <a:p>
            <a:r>
              <a:rPr lang="en-US" sz="3200" b="1" i="1" dirty="0" smtClean="0">
                <a:latin typeface="Times"/>
                <a:cs typeface="Times"/>
              </a:rPr>
              <a:t>MATH AT HOME</a:t>
            </a:r>
            <a:br>
              <a:rPr lang="en-US" sz="3200" b="1" i="1" dirty="0" smtClean="0">
                <a:latin typeface="Times"/>
                <a:cs typeface="Times"/>
              </a:rPr>
            </a:br>
            <a:r>
              <a:rPr lang="en-US" sz="3200" b="1" i="1" dirty="0" smtClean="0">
                <a:latin typeface="Times"/>
                <a:cs typeface="Times"/>
              </a:rPr>
              <a:t/>
            </a:r>
            <a:br>
              <a:rPr lang="en-US" sz="3200" b="1" i="1" dirty="0" smtClean="0">
                <a:latin typeface="Times"/>
                <a:cs typeface="Times"/>
              </a:rPr>
            </a:br>
            <a:r>
              <a:rPr lang="en-US" sz="3200" b="1" i="1" dirty="0" smtClean="0">
                <a:latin typeface="Times"/>
                <a:cs typeface="Times"/>
              </a:rPr>
              <a:t>	</a:t>
            </a:r>
            <a:r>
              <a:rPr lang="en-US" sz="3600" dirty="0" smtClean="0">
                <a:solidFill>
                  <a:schemeClr val="accent4"/>
                </a:solidFill>
                <a:latin typeface="Times"/>
                <a:cs typeface="Times"/>
              </a:rPr>
              <a:t>A rancher has 48 meters of fencing 	to build a corral for her cows.  	Since her property is bordered by a 	river,  what is the biggest rectangular 	area she can fence if she 	uses the 	river as one side of the corral?</a:t>
            </a:r>
            <a:endParaRPr lang="en-US" sz="3600" dirty="0">
              <a:latin typeface="Times"/>
              <a:cs typeface="Time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0"/>
            <a:ext cx="9144000" cy="5943600"/>
          </a:xfrm>
          <a:noFill/>
          <a:ln>
            <a:miter lim="800000"/>
            <a:headEnd/>
            <a:tailEnd/>
          </a:ln>
        </p:spPr>
        <p:txBody>
          <a:bodyPr wrap="square" lIns="91440" tIns="45720" rIns="91440" bIns="45720" numCol="1" anchor="t" anchorCtr="0" compatLnSpc="1">
            <a:prstTxWarp prst="textNoShape">
              <a:avLst/>
            </a:prstTxWarp>
          </a:bodyPr>
          <a:lstStyle/>
          <a:p>
            <a:r>
              <a:rPr lang="en-US" sz="3200" b="1" i="1" dirty="0" smtClean="0">
                <a:solidFill>
                  <a:schemeClr val="tx1"/>
                </a:solidFill>
                <a:latin typeface="Palatino" pitchFamily="-65" charset="0"/>
                <a:ea typeface="ＭＳ Ｐゴシック" pitchFamily="-65" charset="-128"/>
                <a:cs typeface="ＭＳ Ｐゴシック" pitchFamily="-65" charset="-128"/>
              </a:rPr>
              <a:t/>
            </a:r>
            <a:br>
              <a:rPr lang="en-US" sz="3200" b="1" i="1" dirty="0" smtClean="0">
                <a:solidFill>
                  <a:schemeClr val="tx1"/>
                </a:solidFill>
                <a:latin typeface="Palatino" pitchFamily="-65" charset="0"/>
                <a:ea typeface="ＭＳ Ｐゴシック" pitchFamily="-65" charset="-128"/>
                <a:cs typeface="ＭＳ Ｐゴシック" pitchFamily="-65" charset="-128"/>
              </a:rPr>
            </a:br>
            <a:r>
              <a:rPr lang="en-US" sz="3200" b="1" i="1" dirty="0" smtClean="0">
                <a:solidFill>
                  <a:schemeClr val="tx1"/>
                </a:solidFill>
                <a:latin typeface="Times"/>
                <a:ea typeface="ＭＳ Ｐゴシック" pitchFamily="-65" charset="-128"/>
                <a:cs typeface="Times"/>
              </a:rPr>
              <a:t>Can the Common Core Standards</a:t>
            </a:r>
            <a:br>
              <a:rPr lang="en-US" sz="3200" b="1" i="1" dirty="0" smtClean="0">
                <a:solidFill>
                  <a:schemeClr val="tx1"/>
                </a:solidFill>
                <a:latin typeface="Times"/>
                <a:ea typeface="ＭＳ Ｐゴシック" pitchFamily="-65" charset="-128"/>
                <a:cs typeface="Times"/>
              </a:rPr>
            </a:br>
            <a:r>
              <a:rPr lang="en-US" sz="3200" b="1" i="1" dirty="0" smtClean="0">
                <a:solidFill>
                  <a:schemeClr val="tx1"/>
                </a:solidFill>
                <a:latin typeface="Times"/>
                <a:ea typeface="ＭＳ Ｐゴシック" pitchFamily="-65" charset="-128"/>
                <a:cs typeface="Times"/>
              </a:rPr>
              <a:t> help students with this problem?</a:t>
            </a:r>
            <a:br>
              <a:rPr lang="en-US" sz="3200" b="1" i="1" dirty="0" smtClean="0">
                <a:solidFill>
                  <a:schemeClr val="tx1"/>
                </a:solidFill>
                <a:latin typeface="Times"/>
                <a:ea typeface="ＭＳ Ｐゴシック" pitchFamily="-65" charset="-128"/>
                <a:cs typeface="Times"/>
              </a:rPr>
            </a:br>
            <a:r>
              <a:rPr lang="en-US" sz="3200" b="1" i="1" dirty="0" smtClean="0">
                <a:solidFill>
                  <a:schemeClr val="tx1"/>
                </a:solidFill>
                <a:latin typeface="Times"/>
                <a:ea typeface="ＭＳ Ｐゴシック" pitchFamily="-65" charset="-128"/>
                <a:cs typeface="Times"/>
              </a:rPr>
              <a:t/>
            </a:r>
            <a:br>
              <a:rPr lang="en-US" sz="3200" b="1" i="1" dirty="0" smtClean="0">
                <a:solidFill>
                  <a:schemeClr val="tx1"/>
                </a:solidFill>
                <a:latin typeface="Times"/>
                <a:ea typeface="ＭＳ Ｐゴシック" pitchFamily="-65" charset="-128"/>
                <a:cs typeface="Times"/>
              </a:rPr>
            </a:br>
            <a:r>
              <a:rPr lang="en-US" sz="3200" b="1" i="1" dirty="0" smtClean="0">
                <a:solidFill>
                  <a:schemeClr val="tx1"/>
                </a:solidFill>
                <a:latin typeface="Times"/>
                <a:ea typeface="ＭＳ Ｐゴシック" pitchFamily="-65" charset="-128"/>
                <a:cs typeface="Times"/>
              </a:rPr>
              <a:t>	</a:t>
            </a:r>
            <a:r>
              <a:rPr lang="en-US" sz="3600" dirty="0" smtClean="0">
                <a:solidFill>
                  <a:schemeClr val="accent4"/>
                </a:solidFill>
                <a:latin typeface="Times"/>
                <a:cs typeface="Times"/>
              </a:rPr>
              <a:t>A rancher has 48 meters of fencing 	to build a corral for her cows.  	Since her property is bordered by a 	river,  what is the biggest rectangular 	area she can fence if she 	uses the 	river as one side of the corral?</a:t>
            </a:r>
            <a:endParaRPr lang="en-US" sz="3600" b="1" i="1" dirty="0" smtClean="0">
              <a:solidFill>
                <a:schemeClr val="accent4"/>
              </a:solidFill>
              <a:latin typeface="Times"/>
              <a:ea typeface="ＭＳ Ｐゴシック" pitchFamily="-65" charset="-128"/>
              <a:cs typeface="Time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0" y="6019800"/>
            <a:ext cx="49530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i="1" kern="0" dirty="0" smtClean="0">
                <a:latin typeface="Palatino" pitchFamily="-65" charset="0"/>
              </a:rPr>
              <a:t>*First Common Core Standard for Mathematical Practices</a:t>
            </a:r>
            <a:endParaRPr kumimoji="0" lang="en-US" b="1" i="1" u="none" strike="noStrike" kern="0" cap="none" spc="0" normalizeH="0" baseline="0" noProof="0" dirty="0" smtClean="0">
              <a:ln>
                <a:noFill/>
              </a:ln>
              <a:solidFill>
                <a:schemeClr val="tx1"/>
              </a:solidFill>
              <a:effectLst/>
              <a:uLnTx/>
              <a:uFillTx/>
              <a:latin typeface="Palatino" pitchFamily="-65" charset="0"/>
              <a:ea typeface="ＭＳ Ｐゴシック" pitchFamily="-65" charset="-128"/>
              <a:cs typeface="ＭＳ Ｐゴシック" pitchFamily="-65" charset="-128"/>
            </a:endParaRPr>
          </a:p>
        </p:txBody>
      </p:sp>
      <p:sp>
        <p:nvSpPr>
          <p:cNvPr id="7" name="Rectangle 2"/>
          <p:cNvSpPr txBox="1">
            <a:spLocks noChangeArrowheads="1"/>
          </p:cNvSpPr>
          <p:nvPr/>
        </p:nvSpPr>
        <p:spPr bwMode="auto">
          <a:xfrm>
            <a:off x="0" y="0"/>
            <a:ext cx="9144000" cy="5943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r>
              <a:rPr kumimoji="0" lang="en-US" sz="3200" b="1" i="1" u="none" strike="noStrike" kern="0" cap="none" spc="0" normalizeH="0" baseline="0" noProof="0" dirty="0" smtClean="0">
                <a:ln>
                  <a:noFill/>
                </a:ln>
                <a:solidFill>
                  <a:schemeClr val="tx1"/>
                </a:solidFill>
                <a:effectLst/>
                <a:uLnTx/>
                <a:uFillTx/>
                <a:latin typeface="Palatino" pitchFamily="-65" charset="0"/>
                <a:ea typeface="ＭＳ Ｐゴシック" pitchFamily="-65" charset="-128"/>
                <a:cs typeface="ＭＳ Ｐゴシック" pitchFamily="-65" charset="-128"/>
              </a:rPr>
              <a:t/>
            </a:r>
            <a:br>
              <a:rPr kumimoji="0" lang="en-US" sz="3200" b="1" i="1" u="none" strike="noStrike" kern="0" cap="none" spc="0" normalizeH="0" baseline="0" noProof="0" dirty="0" smtClean="0">
                <a:ln>
                  <a:noFill/>
                </a:ln>
                <a:solidFill>
                  <a:schemeClr val="tx1"/>
                </a:solidFill>
                <a:effectLst/>
                <a:uLnTx/>
                <a:uFillTx/>
                <a:latin typeface="Palatino" pitchFamily="-65" charset="0"/>
                <a:ea typeface="ＭＳ Ｐゴシック" pitchFamily="-65" charset="-128"/>
                <a:cs typeface="ＭＳ Ｐゴシック" pitchFamily="-65" charset="-128"/>
              </a:rPr>
            </a:br>
            <a:r>
              <a:rPr lang="en-US" sz="3200" b="1" i="1" dirty="0" smtClean="0">
                <a:latin typeface="Times"/>
                <a:cs typeface="Times"/>
              </a:rPr>
              <a:t>YES!  If students, “</a:t>
            </a:r>
            <a:r>
              <a:rPr lang="en-US" sz="3200" b="1" i="1" dirty="0" smtClean="0">
                <a:latin typeface="Times"/>
                <a:ea typeface="Palatino" pitchFamily="-65" charset="0"/>
                <a:cs typeface="Times"/>
              </a:rPr>
              <a:t>Make sense of problems</a:t>
            </a:r>
          </a:p>
          <a:p>
            <a:pPr lvl="0" eaLnBrk="0" hangingPunct="0"/>
            <a:r>
              <a:rPr lang="en-US" sz="3200" b="1" i="1" dirty="0" smtClean="0">
                <a:latin typeface="Times"/>
                <a:ea typeface="Palatino" pitchFamily="-65" charset="0"/>
                <a:cs typeface="Times"/>
              </a:rPr>
              <a:t>          and persevere in solving them*”</a:t>
            </a:r>
            <a:r>
              <a:rPr kumimoji="0" lang="en-US" sz="3200" b="1" i="1" u="none" strike="noStrike" kern="0" cap="none" spc="0" normalizeH="0" baseline="0" noProof="0" dirty="0" smtClean="0">
                <a:ln>
                  <a:noFill/>
                </a:ln>
                <a:solidFill>
                  <a:schemeClr val="tx1"/>
                </a:solidFill>
                <a:effectLst/>
                <a:uLnTx/>
                <a:uFillTx/>
                <a:latin typeface="Times"/>
                <a:ea typeface="ＭＳ Ｐゴシック" pitchFamily="-65" charset="-128"/>
                <a:cs typeface="Times"/>
              </a:rPr>
              <a:t/>
            </a:r>
            <a:br>
              <a:rPr kumimoji="0" lang="en-US" sz="3200" b="1" i="1" u="none" strike="noStrike" kern="0" cap="none" spc="0" normalizeH="0" baseline="0" noProof="0" dirty="0" smtClean="0">
                <a:ln>
                  <a:noFill/>
                </a:ln>
                <a:solidFill>
                  <a:schemeClr val="tx1"/>
                </a:solidFill>
                <a:effectLst/>
                <a:uLnTx/>
                <a:uFillTx/>
                <a:latin typeface="Times"/>
                <a:ea typeface="ＭＳ Ｐゴシック" pitchFamily="-65" charset="-128"/>
                <a:cs typeface="Times"/>
              </a:rPr>
            </a:br>
            <a:r>
              <a:rPr kumimoji="0" lang="en-US" sz="3200" b="1" i="1" u="none" strike="noStrike" kern="0" cap="none" spc="0" normalizeH="0" baseline="0" noProof="0" dirty="0" smtClean="0">
                <a:ln>
                  <a:noFill/>
                </a:ln>
                <a:solidFill>
                  <a:schemeClr val="tx1"/>
                </a:solidFill>
                <a:effectLst/>
                <a:uLnTx/>
                <a:uFillTx/>
                <a:latin typeface="Times"/>
                <a:ea typeface="ＭＳ Ｐゴシック" pitchFamily="-65" charset="-128"/>
                <a:cs typeface="Times"/>
              </a:rPr>
              <a:t/>
            </a:r>
            <a:br>
              <a:rPr kumimoji="0" lang="en-US" sz="3200" b="1" i="1" u="none" strike="noStrike" kern="0" cap="none" spc="0" normalizeH="0" baseline="0" noProof="0" dirty="0" smtClean="0">
                <a:ln>
                  <a:noFill/>
                </a:ln>
                <a:solidFill>
                  <a:schemeClr val="tx1"/>
                </a:solidFill>
                <a:effectLst/>
                <a:uLnTx/>
                <a:uFillTx/>
                <a:latin typeface="Times"/>
                <a:ea typeface="ＭＳ Ｐゴシック" pitchFamily="-65" charset="-128"/>
                <a:cs typeface="Times"/>
              </a:rPr>
            </a:br>
            <a:r>
              <a:rPr kumimoji="0" lang="en-US" sz="3200" b="1" i="1" u="none" strike="noStrike" kern="0" cap="none" spc="0" normalizeH="0" baseline="0" noProof="0" dirty="0" smtClean="0">
                <a:ln>
                  <a:noFill/>
                </a:ln>
                <a:solidFill>
                  <a:schemeClr val="tx1"/>
                </a:solidFill>
                <a:effectLst/>
                <a:uLnTx/>
                <a:uFillTx/>
                <a:latin typeface="Times"/>
                <a:ea typeface="ＭＳ Ｐゴシック" pitchFamily="-65" charset="-128"/>
                <a:cs typeface="Times"/>
              </a:rPr>
              <a:t>	</a:t>
            </a:r>
            <a:r>
              <a:rPr kumimoji="0" lang="en-US" sz="3600" b="0" i="0" u="none" strike="noStrike" kern="0" cap="none" spc="0" normalizeH="0" baseline="0" noProof="0" dirty="0" smtClean="0">
                <a:ln>
                  <a:noFill/>
                </a:ln>
                <a:solidFill>
                  <a:schemeClr val="accent4"/>
                </a:solidFill>
                <a:effectLst/>
                <a:uLnTx/>
                <a:uFillTx/>
                <a:latin typeface="Times"/>
                <a:ea typeface="ＭＳ Ｐゴシック" pitchFamily="-105" charset="-128"/>
                <a:cs typeface="Times"/>
              </a:rPr>
              <a:t>A rancher has 48 meters of fencing 	to build a corral for her cows.  	Since her property is bordered by a 	river,  what is the biggest rectangular 	area she can fence if she 	uses the 	river as one side of the corral?</a:t>
            </a:r>
            <a:endParaRPr kumimoji="0" lang="en-US" sz="3600" b="1" i="1" u="none" strike="noStrike" kern="0" cap="none" spc="0" normalizeH="0" baseline="0" noProof="0" dirty="0" smtClean="0">
              <a:ln>
                <a:noFill/>
              </a:ln>
              <a:solidFill>
                <a:schemeClr val="accent4"/>
              </a:solidFill>
              <a:effectLst/>
              <a:uLnTx/>
              <a:uFillTx/>
              <a:latin typeface="Times"/>
              <a:ea typeface="ＭＳ Ｐゴシック" pitchFamily="-65" charset="-128"/>
              <a:cs typeface="Times"/>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81000" y="533400"/>
            <a:ext cx="6553200" cy="1143000"/>
          </a:xfrm>
          <a:noFill/>
          <a:ln>
            <a:miter lim="800000"/>
            <a:headEnd/>
            <a:tailEnd/>
          </a:ln>
        </p:spPr>
        <p:txBody>
          <a:bodyPr wrap="square" lIns="91440" tIns="45720" rIns="91440" bIns="45720" numCol="1" anchor="t" anchorCtr="0" compatLnSpc="1">
            <a:prstTxWarp prst="textNoShape">
              <a:avLst/>
            </a:prstTxWarp>
          </a:bodyPr>
          <a:lstStyle/>
          <a:p>
            <a:r>
              <a:rPr lang="en-US" sz="3200" b="1" i="1" dirty="0" smtClean="0">
                <a:solidFill>
                  <a:schemeClr val="tx1"/>
                </a:solidFill>
                <a:latin typeface="Palatino" pitchFamily="-65" charset="0"/>
                <a:ea typeface="ＭＳ Ｐゴシック" pitchFamily="-65" charset="-128"/>
                <a:cs typeface="ＭＳ Ｐゴシック" pitchFamily="-65" charset="-128"/>
              </a:rPr>
              <a:t>COMMON CORE STANDARDS</a:t>
            </a:r>
            <a:br>
              <a:rPr lang="en-US" sz="3200" b="1" i="1" dirty="0" smtClean="0">
                <a:solidFill>
                  <a:schemeClr val="tx1"/>
                </a:solidFill>
                <a:latin typeface="Palatino" pitchFamily="-65" charset="0"/>
                <a:ea typeface="ＭＳ Ｐゴシック" pitchFamily="-65" charset="-128"/>
                <a:cs typeface="ＭＳ Ｐゴシック" pitchFamily="-65" charset="-128"/>
              </a:rPr>
            </a:br>
            <a:r>
              <a:rPr lang="en-US" sz="3200" b="1" i="1" dirty="0" smtClean="0">
                <a:solidFill>
                  <a:schemeClr val="tx1"/>
                </a:solidFill>
                <a:latin typeface="Palatino" pitchFamily="-65" charset="0"/>
                <a:ea typeface="ＭＳ Ｐゴシック" pitchFamily="-65" charset="-128"/>
                <a:cs typeface="ＭＳ Ｐゴシック" pitchFamily="-65" charset="-128"/>
              </a:rPr>
              <a:t>for Mathematical Practices:</a:t>
            </a:r>
          </a:p>
        </p:txBody>
      </p:sp>
      <p:sp>
        <p:nvSpPr>
          <p:cNvPr id="22531" name="Rectangle 3"/>
          <p:cNvSpPr>
            <a:spLocks noGrp="1" noChangeArrowheads="1"/>
          </p:cNvSpPr>
          <p:nvPr>
            <p:ph type="body" idx="1"/>
          </p:nvPr>
        </p:nvSpPr>
        <p:spPr bwMode="auto">
          <a:xfrm>
            <a:off x="1371600" y="1752600"/>
            <a:ext cx="8229600" cy="5334000"/>
          </a:xfrm>
          <a:noFill/>
          <a:ln>
            <a:miter lim="800000"/>
            <a:headEnd/>
            <a:tailEnd/>
          </a:ln>
        </p:spPr>
        <p:txBody>
          <a:bodyPr wrap="square" lIns="91440" tIns="45720" rIns="91440" bIns="45720" numCol="1" anchor="t" anchorCtr="0" compatLnSpc="1">
            <a:prstTxWarp prst="textNoShape">
              <a:avLst/>
            </a:prstTxWarp>
          </a:bodyPr>
          <a:lstStyle/>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Make sense of problems and persevere in solving them.</a:t>
            </a:r>
          </a:p>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Reason abstractly and quantitatively.</a:t>
            </a:r>
          </a:p>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Construct viable arguments and critique the reasoning of others.</a:t>
            </a:r>
          </a:p>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Model with mathematics.</a:t>
            </a:r>
          </a:p>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Use appropriate tools strategically.</a:t>
            </a:r>
          </a:p>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Attend to precision.</a:t>
            </a:r>
          </a:p>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Look for and make use of structure.</a:t>
            </a:r>
          </a:p>
          <a:p>
            <a:pPr marL="457200" indent="-457200">
              <a:spcAft>
                <a:spcPts val="600"/>
              </a:spcAft>
              <a:buFontTx/>
              <a:buAutoNum type="arabicPeriod"/>
            </a:pPr>
            <a:r>
              <a:rPr lang="en-US" sz="2200" b="1" i="1" dirty="0" smtClean="0">
                <a:solidFill>
                  <a:schemeClr val="tx1"/>
                </a:solidFill>
                <a:latin typeface="Palatino" pitchFamily="-65" charset="0"/>
                <a:ea typeface="Palatino" pitchFamily="-65" charset="0"/>
                <a:cs typeface="Palatino" pitchFamily="-65" charset="0"/>
              </a:rPr>
              <a:t>Look for and express regularity in repeated reasoning.</a:t>
            </a:r>
          </a:p>
          <a:p>
            <a:pPr marL="457200" indent="-457200">
              <a:spcAft>
                <a:spcPts val="600"/>
              </a:spcAft>
              <a:buFontTx/>
              <a:buAutoNum type="arabicPeriod"/>
            </a:pPr>
            <a:endParaRPr lang="en-US" sz="2200" b="1" i="1" dirty="0" smtClean="0">
              <a:solidFill>
                <a:schemeClr val="tx1"/>
              </a:solidFill>
              <a:latin typeface="Palatino" pitchFamily="-65" charset="0"/>
              <a:ea typeface="Palatino" pitchFamily="-65" charset="0"/>
              <a:cs typeface="Palatino" pitchFamily="-65" charset="0"/>
            </a:endParaRPr>
          </a:p>
          <a:p>
            <a:pPr marL="457200" indent="-457200">
              <a:spcAft>
                <a:spcPts val="600"/>
              </a:spcAft>
              <a:buFontTx/>
              <a:buAutoNum type="arabicPeriod"/>
            </a:pPr>
            <a:endParaRPr lang="en-US" sz="2200" b="1" i="1" dirty="0" smtClean="0">
              <a:solidFill>
                <a:schemeClr val="tx1"/>
              </a:solidFill>
              <a:latin typeface="Palatino" pitchFamily="-65" charset="0"/>
              <a:ea typeface="Palatino" pitchFamily="-65" charset="0"/>
              <a:cs typeface="Palatino" pitchFamily="-65" charset="0"/>
            </a:endParaRPr>
          </a:p>
          <a:p>
            <a:pPr marL="457200" indent="-457200">
              <a:spcAft>
                <a:spcPts val="600"/>
              </a:spcAft>
              <a:buFontTx/>
              <a:buAutoNum type="arabicPeriod"/>
            </a:pPr>
            <a:endParaRPr lang="en-US" sz="2200" b="1" i="1" dirty="0" smtClean="0">
              <a:solidFill>
                <a:schemeClr val="tx1"/>
              </a:solidFill>
              <a:latin typeface="Palatino" pitchFamily="-65" charset="0"/>
              <a:ea typeface="Palatino" pitchFamily="-65" charset="0"/>
              <a:cs typeface="Palatino" pitchFamily="-65" charset="0"/>
            </a:endParaRPr>
          </a:p>
          <a:p>
            <a:pPr marL="457200" indent="-457200">
              <a:spcAft>
                <a:spcPts val="600"/>
              </a:spcAft>
              <a:buFontTx/>
              <a:buAutoNum type="arabicPeriod"/>
            </a:pPr>
            <a:endParaRPr lang="en-US" sz="2200" b="1" i="1" dirty="0" smtClean="0">
              <a:solidFill>
                <a:schemeClr val="tx1"/>
              </a:solidFill>
              <a:latin typeface="Palatino" pitchFamily="-65" charset="0"/>
              <a:ea typeface="Palatino" pitchFamily="-65" charset="0"/>
              <a:cs typeface="Palatino" pitchFamily="-65" charset="0"/>
            </a:endParaRPr>
          </a:p>
          <a:p>
            <a:pPr marL="457200" indent="-457200">
              <a:spcAft>
                <a:spcPts val="600"/>
              </a:spcAft>
              <a:buFontTx/>
              <a:buAutoNum type="arabicPeriod"/>
            </a:pPr>
            <a:endParaRPr lang="en-US" sz="2200" b="1" i="1" dirty="0" smtClean="0">
              <a:solidFill>
                <a:schemeClr val="tx1"/>
              </a:solidFill>
              <a:latin typeface="Palatino" pitchFamily="-65" charset="0"/>
              <a:ea typeface="Palatino" pitchFamily="-65" charset="0"/>
              <a:cs typeface="Palatino" pitchFamily="-65" charset="0"/>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1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ox(out)">
                                      <p:cBhvr>
                                        <p:cTn id="12" dur="1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ox(out)">
                                      <p:cBhvr>
                                        <p:cTn id="17" dur="10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ox(out)">
                                      <p:cBhvr>
                                        <p:cTn id="22" dur="10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ox(out)">
                                      <p:cBhvr>
                                        <p:cTn id="27" dur="10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box(out)">
                                      <p:cBhvr>
                                        <p:cTn id="32" dur="10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box(out)">
                                      <p:cBhvr>
                                        <p:cTn id="37" dur="1000"/>
                                        <p:tgtEl>
                                          <p:spTgt spid="22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box(out)">
                                      <p:cBhvr>
                                        <p:cTn id="42" dur="1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685800" y="1676400"/>
            <a:ext cx="8458200" cy="5181600"/>
          </a:xfrm>
          <a:noFill/>
          <a:ln>
            <a:miter lim="800000"/>
            <a:headEnd/>
            <a:tailEnd/>
          </a:ln>
        </p:spPr>
        <p:txBody>
          <a:bodyPr wrap="square" lIns="91440" tIns="45720" rIns="91440" bIns="45720" numCol="1" anchor="t" anchorCtr="0" compatLnSpc="1">
            <a:prstTxWarp prst="textNoShape">
              <a:avLst/>
            </a:prstTxWarp>
          </a:bodyPr>
          <a:lstStyle/>
          <a:p>
            <a:pPr marL="457200" indent="-457200">
              <a:spcAft>
                <a:spcPts val="600"/>
              </a:spcAft>
              <a:buFontTx/>
              <a:buAutoNum type="arabicPeriod"/>
            </a:pPr>
            <a:r>
              <a:rPr lang="en-US" sz="2000" b="1" i="1" smtClean="0">
                <a:solidFill>
                  <a:schemeClr val="tx1"/>
                </a:solidFill>
                <a:latin typeface="Palatino" pitchFamily="-65" charset="0"/>
                <a:ea typeface="Palatino" pitchFamily="-65" charset="0"/>
                <a:cs typeface="Palatino" pitchFamily="-65" charset="0"/>
              </a:rPr>
              <a:t>Make sense of problems and persevere in solving them.</a:t>
            </a:r>
          </a:p>
          <a:p>
            <a:pPr marL="457200" indent="-457200">
              <a:buFontTx/>
              <a:buNone/>
            </a:pPr>
            <a:r>
              <a:rPr lang="en-US" sz="1600" b="1" i="1" smtClean="0">
                <a:solidFill>
                  <a:schemeClr val="tx1"/>
                </a:solidFill>
                <a:latin typeface="Palatino" pitchFamily="-65" charset="0"/>
                <a:ea typeface="Palatino" pitchFamily="-65" charset="0"/>
                <a:cs typeface="Palatino" pitchFamily="-65" charset="0"/>
              </a:rPr>
              <a:t>	Mathematically proficient students start by explaining to themselves the meaning of a problem and looking for entry points to its solution. They analyze givens, constraints, relationships, and goals. They make conjectures about the form and meaning of the solution and plan a solution pathway rather than simply jumping into a solution attempt. They consider analogous problems, and try special cases and simpler forms of the original problem in order to gain insight into its solution. They monitor and evaluate their progress and change course if necessary. Older students might, depending on the context of the problem, transform algebraic expressions or change the viewing window on their graphing calculator to get the information they need. Mathematically proficient students can explain correspondences between equations, verbal descriptions, tables, and graphs or draw diagrams of important features and relationships, graph data, and search for regularity or trends. Younger students might rely on using concrete objects or pictures to help conceptualize and solve a problem. Mathematically proficient students check their answers to problems using a different method, and they 	continually ask themselves, “Does this make 	sense?” They can understand the approaches of others to solving complex 		problems and identify correspondences between different approaches.</a:t>
            </a:r>
          </a:p>
          <a:p>
            <a:pPr marL="631825" lvl="2">
              <a:spcBef>
                <a:spcPct val="50000"/>
              </a:spcBef>
              <a:spcAft>
                <a:spcPct val="10000"/>
              </a:spcAft>
              <a:buFontTx/>
              <a:buNone/>
            </a:pPr>
            <a:endParaRPr lang="en-US" sz="1600" b="1" i="1">
              <a:solidFill>
                <a:schemeClr val="tx1"/>
              </a:solidFill>
              <a:latin typeface="Palatino" pitchFamily="-65" charset="0"/>
              <a:ea typeface="Palatino" pitchFamily="-65" charset="0"/>
              <a:cs typeface="Palatino" pitchFamily="-65" charset="0"/>
            </a:endParaRPr>
          </a:p>
        </p:txBody>
      </p:sp>
      <p:sp>
        <p:nvSpPr>
          <p:cNvPr id="27651" name="Rectangle 2"/>
          <p:cNvSpPr>
            <a:spLocks noGrp="1" noChangeArrowheads="1"/>
          </p:cNvSpPr>
          <p:nvPr>
            <p:ph type="title"/>
          </p:nvPr>
        </p:nvSpPr>
        <p:spPr bwMode="auto">
          <a:xfrm>
            <a:off x="304800" y="381000"/>
            <a:ext cx="6858000" cy="1219200"/>
          </a:xfrm>
          <a:noFill/>
          <a:ln>
            <a:miter lim="800000"/>
            <a:headEnd/>
            <a:tailEnd/>
          </a:ln>
        </p:spPr>
        <p:txBody>
          <a:bodyPr wrap="square" lIns="91440" tIns="45720" rIns="91440" bIns="45720" numCol="1" anchor="t" anchorCtr="0" compatLnSpc="1">
            <a:prstTxWarp prst="textNoShape">
              <a:avLst/>
            </a:prstTxWarp>
          </a:bodyPr>
          <a:lstStyle/>
          <a:p>
            <a:r>
              <a:rPr lang="en-US" sz="3600" b="1" i="1" smtClean="0">
                <a:solidFill>
                  <a:schemeClr val="tx1"/>
                </a:solidFill>
                <a:latin typeface="Palatino" pitchFamily="-65" charset="0"/>
                <a:ea typeface="ＭＳ Ｐゴシック" pitchFamily="-65" charset="-128"/>
                <a:cs typeface="ＭＳ Ｐゴシック" pitchFamily="-65" charset="-128"/>
              </a:rPr>
              <a:t>…but what do the Standards for</a:t>
            </a:r>
            <a:br>
              <a:rPr lang="en-US" sz="3600" b="1" i="1" smtClean="0">
                <a:solidFill>
                  <a:schemeClr val="tx1"/>
                </a:solidFill>
                <a:latin typeface="Palatino" pitchFamily="-65" charset="0"/>
                <a:ea typeface="ＭＳ Ｐゴシック" pitchFamily="-65" charset="-128"/>
                <a:cs typeface="ＭＳ Ｐゴシック" pitchFamily="-65" charset="-128"/>
              </a:rPr>
            </a:br>
            <a:r>
              <a:rPr lang="en-US" sz="3600" b="1" i="1" smtClean="0">
                <a:solidFill>
                  <a:schemeClr val="tx1"/>
                </a:solidFill>
                <a:latin typeface="Palatino" pitchFamily="-65" charset="0"/>
                <a:ea typeface="ＭＳ Ｐゴシック" pitchFamily="-65" charset="-128"/>
                <a:cs typeface="ＭＳ Ｐゴシック" pitchFamily="-65" charset="-128"/>
              </a:rPr>
              <a:t>Mathematical Practices mean?</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650">
                                            <p:txEl>
                                              <p:pRg st="1" end="1"/>
                                            </p:txEl>
                                          </p:spTgt>
                                        </p:tgtEl>
                                        <p:attrNameLst>
                                          <p:attrName>style.visibility</p:attrName>
                                        </p:attrNameLst>
                                      </p:cBhvr>
                                      <p:to>
                                        <p:strVal val="visible"/>
                                      </p:to>
                                    </p:set>
                                    <p:animEffect transition="in" filter="fade">
                                      <p:cBhvr>
                                        <p:cTn id="15" dur="5000"/>
                                        <p:tgtEl>
                                          <p:spTgt spid="27650">
                                            <p:txEl>
                                              <p:pRg st="1" end="1"/>
                                            </p:txEl>
                                          </p:spTgt>
                                        </p:tgtEl>
                                      </p:cBhvr>
                                    </p:animEffect>
                                    <p:anim calcmode="lin" valueType="num">
                                      <p:cBhvr>
                                        <p:cTn id="16" dur="5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7" dur="4500" decel="100000" fill="hold"/>
                                        <p:tgtEl>
                                          <p:spTgt spid="27650">
                                            <p:txEl>
                                              <p:pRg st="1" end="1"/>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500"/>
                                          </p:stCondLst>
                                        </p:cTn>
                                        <p:tgtEl>
                                          <p:spTgt spid="27650">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04800" y="381000"/>
            <a:ext cx="4800600" cy="762000"/>
          </a:xfrm>
          <a:noFill/>
          <a:ln>
            <a:miter lim="800000"/>
            <a:headEnd/>
            <a:tailEnd/>
          </a:ln>
        </p:spPr>
        <p:txBody>
          <a:bodyPr wrap="square" lIns="91440" tIns="45720" rIns="91440" bIns="45720" numCol="1" anchor="t" anchorCtr="0" compatLnSpc="1">
            <a:prstTxWarp prst="textNoShape">
              <a:avLst/>
            </a:prstTxWarp>
          </a:bodyPr>
          <a:lstStyle/>
          <a:p>
            <a:r>
              <a:rPr lang="en-US" sz="3600" b="1" i="1" smtClean="0">
                <a:solidFill>
                  <a:schemeClr val="tx1"/>
                </a:solidFill>
                <a:latin typeface="Palatino" pitchFamily="-65" charset="0"/>
                <a:ea typeface="ＭＳ Ｐゴシック" pitchFamily="-65" charset="-128"/>
                <a:cs typeface="ＭＳ Ｐゴシック" pitchFamily="-65" charset="-128"/>
              </a:rPr>
              <a:t>THE TASK…</a:t>
            </a:r>
          </a:p>
        </p:txBody>
      </p:sp>
      <p:sp>
        <p:nvSpPr>
          <p:cNvPr id="28675" name="TextBox 4"/>
          <p:cNvSpPr txBox="1">
            <a:spLocks noChangeArrowheads="1"/>
          </p:cNvSpPr>
          <p:nvPr/>
        </p:nvSpPr>
        <p:spPr bwMode="auto">
          <a:xfrm>
            <a:off x="1371600" y="1981200"/>
            <a:ext cx="6858000" cy="3416300"/>
          </a:xfrm>
          <a:prstGeom prst="rect">
            <a:avLst/>
          </a:prstGeom>
          <a:noFill/>
          <a:ln w="9525">
            <a:noFill/>
            <a:miter lim="800000"/>
            <a:headEnd/>
            <a:tailEnd/>
          </a:ln>
        </p:spPr>
        <p:txBody>
          <a:bodyPr>
            <a:prstTxWarp prst="textNoShape">
              <a:avLst/>
            </a:prstTxWarp>
            <a:spAutoFit/>
          </a:bodyPr>
          <a:lstStyle/>
          <a:p>
            <a:pPr eaLnBrk="0" hangingPunct="0"/>
            <a:r>
              <a:rPr lang="en-US" sz="3600"/>
              <a:t>In small groups, translate the first Standard for Mathematical Practice into jargon-free prose that you think would be successful in helping parents understand the power of this mathematical practice.</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6"/>
          <p:cNvSpPr>
            <a:spLocks noGrp="1"/>
          </p:cNvSpPr>
          <p:nvPr>
            <p:ph idx="1"/>
          </p:nvPr>
        </p:nvSpPr>
        <p:spPr bwMode="auto">
          <a:xfrm>
            <a:off x="457200" y="457200"/>
            <a:ext cx="8686800" cy="5668963"/>
          </a:xfrm>
          <a:noFill/>
          <a:ln>
            <a:miter lim="800000"/>
            <a:headEnd/>
            <a:tailEnd/>
          </a:ln>
        </p:spPr>
        <p:txBody>
          <a:bodyPr wrap="square" lIns="91440" tIns="45720" rIns="91440" bIns="45720" numCol="1" anchor="t" anchorCtr="0" compatLnSpc="1">
            <a:prstTxWarp prst="textNoShape">
              <a:avLst/>
            </a:prstTxWarp>
          </a:bodyPr>
          <a:lstStyle/>
          <a:p>
            <a:pPr>
              <a:buFontTx/>
              <a:buNone/>
            </a:pPr>
            <a:r>
              <a:rPr lang="en-US" sz="6000" b="1" i="1" dirty="0" smtClean="0">
                <a:solidFill>
                  <a:schemeClr val="tx1"/>
                </a:solidFill>
                <a:latin typeface="Palatino" pitchFamily="-65" charset="0"/>
                <a:ea typeface="ＭＳ Ｐゴシック" pitchFamily="-65" charset="-128"/>
                <a:cs typeface="ＭＳ Ｐゴシック" pitchFamily="-65" charset="-128"/>
              </a:rPr>
              <a:t>WORKING WITH   	PARENTS AND 		FAMILIES 	        TO SUPPORT 	THE COMMON	CORE  MATH STANDARDS</a:t>
            </a:r>
            <a:endParaRPr lang="en-US" sz="6000" dirty="0" smtClean="0">
              <a:ea typeface="ＭＳ Ｐゴシック" pitchFamily="-65" charset="-128"/>
              <a:cs typeface="ＭＳ Ｐゴシック" pitchFamily="-65" charset="-128"/>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flip dir="r"/>
      </p:transition>
    </mc:Choice>
    <mc:Fallback xmlns:mv="urn:schemas-microsoft-com:mac:vml" xmlns="">
      <p:transition spd="slow">
        <p:newsflash/>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676400"/>
            <a:ext cx="8305800" cy="4953000"/>
          </a:xfrm>
          <a:noFill/>
          <a:ln>
            <a:miter lim="800000"/>
            <a:headEnd/>
            <a:tailEnd/>
          </a:ln>
        </p:spPr>
        <p:txBody>
          <a:bodyPr wrap="square" lIns="91440" tIns="45720" rIns="91440" bIns="45720" numCol="1" anchor="t" anchorCtr="0" compatLnSpc="1">
            <a:prstTxWarp prst="textNoShape">
              <a:avLst/>
            </a:prstTxWarp>
          </a:bodyPr>
          <a:lstStyle/>
          <a:p>
            <a:pPr>
              <a:buFontTx/>
              <a:buNone/>
            </a:pPr>
            <a:r>
              <a:rPr lang="en-US" sz="2000" b="1" i="1" smtClean="0">
                <a:solidFill>
                  <a:schemeClr val="tx1"/>
                </a:solidFill>
                <a:latin typeface="Palatino" pitchFamily="-65" charset="0"/>
                <a:ea typeface="Palatino" pitchFamily="-65" charset="0"/>
                <a:cs typeface="Palatino" pitchFamily="-65" charset="0"/>
              </a:rPr>
              <a:t>	Good math students know that before they can begin solving a problem, they must first thoroughly understand the problem and understand which strategies might work best in finding a solution. They not only consider all the facts given in the problem, they form an idea of the solution—perhaps an estimation or approximation—and make a plan rather than simply jumping in without much thought. They first consider similar and related problems to gain insights. Older students might use algebraic equations or technology. Younger students might use concrete objects, drawings, or diagrams to help them “see” the problem. Good math students check their progress along the way, change course if necessary, and continually ask themselves, “Does this make sense?” 	Even after 	finding a solution, good math students try hard to 		understand how other students solved the same 			problem in different ways. </a:t>
            </a:r>
          </a:p>
        </p:txBody>
      </p:sp>
      <p:sp>
        <p:nvSpPr>
          <p:cNvPr id="29699" name="Rectangle 2"/>
          <p:cNvSpPr>
            <a:spLocks noGrp="1" noChangeArrowheads="1"/>
          </p:cNvSpPr>
          <p:nvPr>
            <p:ph type="title"/>
          </p:nvPr>
        </p:nvSpPr>
        <p:spPr bwMode="auto">
          <a:xfrm>
            <a:off x="304800" y="381000"/>
            <a:ext cx="7315200" cy="762000"/>
          </a:xfrm>
          <a:noFill/>
          <a:ln>
            <a:miter lim="800000"/>
            <a:headEnd/>
            <a:tailEnd/>
          </a:ln>
        </p:spPr>
        <p:txBody>
          <a:bodyPr wrap="square" lIns="91440" tIns="45720" rIns="91440" bIns="45720" numCol="1" anchor="t" anchorCtr="0" compatLnSpc="1">
            <a:prstTxWarp prst="textNoShape">
              <a:avLst/>
            </a:prstTxWarp>
          </a:bodyPr>
          <a:lstStyle/>
          <a:p>
            <a:r>
              <a:rPr lang="en-US" sz="3600" b="1" i="1" smtClean="0">
                <a:solidFill>
                  <a:schemeClr val="tx1"/>
                </a:solidFill>
                <a:latin typeface="Palatino" pitchFamily="-65" charset="0"/>
                <a:ea typeface="ＭＳ Ｐゴシック" pitchFamily="-65" charset="-128"/>
                <a:cs typeface="ＭＳ Ｐゴシック" pitchFamily="-65" charset="-128"/>
              </a:rPr>
              <a:t>MY BEST ATTEMPT:</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304800" y="381000"/>
            <a:ext cx="7315200" cy="762000"/>
          </a:xfrm>
          <a:noFill/>
          <a:ln>
            <a:miter lim="800000"/>
            <a:headEnd/>
            <a:tailEnd/>
          </a:ln>
        </p:spPr>
        <p:txBody>
          <a:bodyPr wrap="square" lIns="91440" tIns="45720" rIns="91440" bIns="45720" numCol="1" anchor="t" anchorCtr="0" compatLnSpc="1">
            <a:prstTxWarp prst="textNoShape">
              <a:avLst/>
            </a:prstTxWarp>
          </a:bodyPr>
          <a:lstStyle/>
          <a:p>
            <a:r>
              <a:rPr lang="en-US" sz="3600" b="1" i="1" dirty="0" smtClean="0">
                <a:solidFill>
                  <a:schemeClr val="tx1"/>
                </a:solidFill>
                <a:latin typeface="Palatino" pitchFamily="-65" charset="0"/>
                <a:ea typeface="ＭＳ Ｐゴシック" pitchFamily="-65" charset="-128"/>
                <a:cs typeface="ＭＳ Ｐゴシック" pitchFamily="-65" charset="-128"/>
              </a:rPr>
              <a:t>Sometimes a list is better:</a:t>
            </a:r>
          </a:p>
        </p:txBody>
      </p:sp>
      <p:sp>
        <p:nvSpPr>
          <p:cNvPr id="4" name="Rectangle 3"/>
          <p:cNvSpPr/>
          <p:nvPr/>
        </p:nvSpPr>
        <p:spPr bwMode="auto">
          <a:xfrm rot="10800000">
            <a:off x="0" y="3733799"/>
            <a:ext cx="9144000" cy="317017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8" charset="0"/>
            </a:endParaRPr>
          </a:p>
        </p:txBody>
      </p:sp>
      <p:sp>
        <p:nvSpPr>
          <p:cNvPr id="7" name="Content Placeholder 2"/>
          <p:cNvSpPr txBox="1">
            <a:spLocks/>
          </p:cNvSpPr>
          <p:nvPr/>
        </p:nvSpPr>
        <p:spPr bwMode="auto">
          <a:xfrm>
            <a:off x="304800" y="1066800"/>
            <a:ext cx="83058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Students need to make sense of problems and</a:t>
            </a:r>
            <a:r>
              <a:rPr kumimoji="0" lang="en-US" sz="2000" b="1" i="0" u="none" strike="noStrike" kern="0" cap="none" spc="0" normalizeH="0" noProof="0" dirty="0" smtClean="0">
                <a:ln>
                  <a:noFill/>
                </a:ln>
                <a:solidFill>
                  <a:schemeClr val="tx1"/>
                </a:solidFill>
                <a:effectLst/>
                <a:uLnTx/>
                <a:uFillTx/>
                <a:latin typeface="Palatino"/>
                <a:ea typeface="ＭＳ Ｐゴシック" pitchFamily="-105" charset="-128"/>
                <a:cs typeface="Palatino"/>
              </a:rPr>
              <a:t> </a:t>
            </a:r>
            <a:r>
              <a:rPr kumimoji="0" lang="en-US" sz="2000" b="1"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persevere…</a:t>
            </a:r>
          </a:p>
          <a:p>
            <a:pPr marL="457200" marR="0" lvl="0" indent="-457200" algn="l" defTabSz="914400" rtl="0" eaLnBrk="0" fontAlgn="base" latinLnBrk="0" hangingPunct="0">
              <a:lnSpc>
                <a:spcPct val="100000"/>
              </a:lnSpc>
              <a:spcBef>
                <a:spcPct val="20000"/>
              </a:spcBef>
              <a:spcAft>
                <a:spcPct val="0"/>
              </a:spcAft>
              <a:buClrTx/>
              <a:buSzTx/>
              <a:tabLst/>
              <a:defRPr/>
            </a:pPr>
            <a:endParaRPr kumimoji="0" lang="en-US" sz="6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They know that before they can begin solving a problem, </a:t>
            </a:r>
            <a:r>
              <a:rPr kumimoji="0" lang="en-US" sz="2000" b="0" i="0" u="none" strike="noStrike" kern="0" cap="none" spc="0" normalizeH="0" noProof="0" dirty="0" smtClean="0">
                <a:ln>
                  <a:noFill/>
                </a:ln>
                <a:solidFill>
                  <a:schemeClr val="tx1"/>
                </a:solidFill>
                <a:effectLst/>
                <a:uLnTx/>
                <a:uFillTx/>
                <a:latin typeface="Palatino"/>
                <a:ea typeface="ＭＳ Ｐゴシック" pitchFamily="-105" charset="-128"/>
                <a:cs typeface="Palatino"/>
              </a:rPr>
              <a:t>              </a:t>
            </a: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they must first thoroughly understand the problem and which problem-solving strategies might work best in finding a solution.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They not only consider all the facts given in the problem, they form an idea of the solution—perhaps and estimation or approximation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They make a plan or strategy how they will solve a problem, rather than simply jumping in without a plan.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They first consider similar or related problems to gain insights into a new problem.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They use concrete objects, make drawings or diagrams, or use computers or graphing-calculators to help them “see” the problem.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They check their progress along the way, change course if necessary, and continually ask themselves, “Does this make sense?”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Palatino"/>
                <a:ea typeface="ＭＳ Ｐゴシック" pitchFamily="-105" charset="-128"/>
                <a:cs typeface="Palatino"/>
              </a:rPr>
              <a:t>Good students, even after finding a solution, try hard to understand how other students solved the same problem in different ways.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1" u="none" strike="noStrike" kern="0" cap="none" spc="0" normalizeH="0" baseline="0" noProof="0" dirty="0" smtClean="0">
              <a:ln>
                <a:noFill/>
              </a:ln>
              <a:solidFill>
                <a:schemeClr val="tx1"/>
              </a:solidFill>
              <a:effectLst/>
              <a:uLnTx/>
              <a:uFillTx/>
              <a:latin typeface="Palatino"/>
              <a:ea typeface="Palatino" pitchFamily="-65" charset="0"/>
              <a:cs typeface="Palatino"/>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0"/>
                                        <p:tgtEl>
                                          <p:spTgt spid="7">
                                            <p:txEl>
                                              <p:pRg st="0" end="0"/>
                                            </p:txEl>
                                          </p:spTgt>
                                        </p:tgtEl>
                                      </p:cBhvr>
                                    </p:animEffect>
                                    <p:anim calcmode="lin" valueType="num">
                                      <p:cBhvr>
                                        <p:cTn id="8"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5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0"/>
                                        <p:tgtEl>
                                          <p:spTgt spid="7">
                                            <p:txEl>
                                              <p:pRg st="2" end="2"/>
                                            </p:txEl>
                                          </p:spTgt>
                                        </p:tgtEl>
                                      </p:cBhvr>
                                    </p:animEffect>
                                    <p:anim calcmode="lin" valueType="num">
                                      <p:cBhvr>
                                        <p:cTn id="16" dur="5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7" dur="45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5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0"/>
                                        <p:tgtEl>
                                          <p:spTgt spid="7">
                                            <p:txEl>
                                              <p:pRg st="3" end="3"/>
                                            </p:txEl>
                                          </p:spTgt>
                                        </p:tgtEl>
                                      </p:cBhvr>
                                    </p:animEffect>
                                    <p:anim calcmode="lin" valueType="num">
                                      <p:cBhvr>
                                        <p:cTn id="24" dur="5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5" dur="45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26" dur="500" accel="100000" fill="hold">
                                          <p:stCondLst>
                                            <p:cond delay="45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0"/>
                                        <p:tgtEl>
                                          <p:spTgt spid="7">
                                            <p:txEl>
                                              <p:pRg st="4" end="4"/>
                                            </p:txEl>
                                          </p:spTgt>
                                        </p:tgtEl>
                                      </p:cBhvr>
                                    </p:animEffect>
                                    <p:anim calcmode="lin" valueType="num">
                                      <p:cBhvr>
                                        <p:cTn id="32" dur="5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45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34" dur="500" accel="100000" fill="hold">
                                          <p:stCondLst>
                                            <p:cond delay="45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5000"/>
                                        <p:tgtEl>
                                          <p:spTgt spid="7">
                                            <p:txEl>
                                              <p:pRg st="5" end="5"/>
                                            </p:txEl>
                                          </p:spTgt>
                                        </p:tgtEl>
                                      </p:cBhvr>
                                    </p:animEffect>
                                    <p:anim calcmode="lin" valueType="num">
                                      <p:cBhvr>
                                        <p:cTn id="40" dur="5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1" dur="45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42" dur="500" accel="100000" fill="hold">
                                          <p:stCondLst>
                                            <p:cond delay="4500"/>
                                          </p:stCondLst>
                                        </p:cTn>
                                        <p:tgtEl>
                                          <p:spTgt spid="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0"/>
                                        <p:tgtEl>
                                          <p:spTgt spid="7">
                                            <p:txEl>
                                              <p:pRg st="6" end="6"/>
                                            </p:txEl>
                                          </p:spTgt>
                                        </p:tgtEl>
                                      </p:cBhvr>
                                    </p:animEffect>
                                    <p:anim calcmode="lin" valueType="num">
                                      <p:cBhvr>
                                        <p:cTn id="48" dur="5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9" dur="45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50" dur="500" accel="100000" fill="hold">
                                          <p:stCondLst>
                                            <p:cond delay="4500"/>
                                          </p:stCondLst>
                                        </p:cTn>
                                        <p:tgtEl>
                                          <p:spTgt spid="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fade">
                                      <p:cBhvr>
                                        <p:cTn id="55" dur="5000"/>
                                        <p:tgtEl>
                                          <p:spTgt spid="7">
                                            <p:txEl>
                                              <p:pRg st="7" end="7"/>
                                            </p:txEl>
                                          </p:spTgt>
                                        </p:tgtEl>
                                      </p:cBhvr>
                                    </p:animEffect>
                                    <p:anim calcmode="lin" valueType="num">
                                      <p:cBhvr>
                                        <p:cTn id="56" dur="5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7" dur="4500" decel="100000" fill="hold"/>
                                        <p:tgtEl>
                                          <p:spTgt spid="7">
                                            <p:txEl>
                                              <p:pRg st="7" end="7"/>
                                            </p:txEl>
                                          </p:spTgt>
                                        </p:tgtEl>
                                        <p:attrNameLst>
                                          <p:attrName>ppt_y</p:attrName>
                                        </p:attrNameLst>
                                      </p:cBhvr>
                                      <p:tavLst>
                                        <p:tav tm="0">
                                          <p:val>
                                            <p:strVal val="#ppt_y+1"/>
                                          </p:val>
                                        </p:tav>
                                        <p:tav tm="100000">
                                          <p:val>
                                            <p:strVal val="#ppt_y-.03"/>
                                          </p:val>
                                        </p:tav>
                                      </p:tavLst>
                                    </p:anim>
                                    <p:anim calcmode="lin" valueType="num">
                                      <p:cBhvr>
                                        <p:cTn id="58" dur="500" accel="100000" fill="hold">
                                          <p:stCondLst>
                                            <p:cond delay="4500"/>
                                          </p:stCondLst>
                                        </p:cTn>
                                        <p:tgtEl>
                                          <p:spTgt spid="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5000"/>
                                        <p:tgtEl>
                                          <p:spTgt spid="7">
                                            <p:txEl>
                                              <p:pRg st="8" end="8"/>
                                            </p:txEl>
                                          </p:spTgt>
                                        </p:tgtEl>
                                      </p:cBhvr>
                                    </p:animEffect>
                                    <p:anim calcmode="lin" valueType="num">
                                      <p:cBhvr>
                                        <p:cTn id="64" dur="5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4500" decel="100000" fill="hold"/>
                                        <p:tgtEl>
                                          <p:spTgt spid="7">
                                            <p:txEl>
                                              <p:pRg st="8" end="8"/>
                                            </p:txEl>
                                          </p:spTgt>
                                        </p:tgtEl>
                                        <p:attrNameLst>
                                          <p:attrName>ppt_y</p:attrName>
                                        </p:attrNameLst>
                                      </p:cBhvr>
                                      <p:tavLst>
                                        <p:tav tm="0">
                                          <p:val>
                                            <p:strVal val="#ppt_y+1"/>
                                          </p:val>
                                        </p:tav>
                                        <p:tav tm="100000">
                                          <p:val>
                                            <p:strVal val="#ppt_y-.03"/>
                                          </p:val>
                                        </p:tav>
                                      </p:tavLst>
                                    </p:anim>
                                    <p:anim calcmode="lin" valueType="num">
                                      <p:cBhvr>
                                        <p:cTn id="66" dur="500" accel="100000" fill="hold">
                                          <p:stCondLst>
                                            <p:cond delay="4500"/>
                                          </p:stCondLst>
                                        </p:cTn>
                                        <p:tgtEl>
                                          <p:spTgt spid="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52400" y="381000"/>
            <a:ext cx="6934200" cy="1066800"/>
          </a:xfrm>
          <a:noFill/>
          <a:ln>
            <a:miter lim="800000"/>
            <a:headEnd/>
            <a:tailEnd/>
          </a:ln>
        </p:spPr>
        <p:txBody>
          <a:bodyPr wrap="square" lIns="91440" tIns="45720" rIns="91440" bIns="45720" numCol="1" anchor="t" anchorCtr="0" compatLnSpc="1">
            <a:prstTxWarp prst="textNoShape">
              <a:avLst/>
            </a:prstTxWarp>
          </a:bodyPr>
          <a:lstStyle/>
          <a:p>
            <a:pPr algn="ctr">
              <a:spcAft>
                <a:spcPts val="5400"/>
              </a:spcAft>
            </a:pPr>
            <a:r>
              <a:rPr lang="en-US" sz="2800" b="1" i="1" smtClean="0">
                <a:solidFill>
                  <a:schemeClr val="tx1"/>
                </a:solidFill>
                <a:latin typeface="Palatino" pitchFamily="-65" charset="0"/>
                <a:ea typeface="ＭＳ Ｐゴシック" pitchFamily="-65" charset="-128"/>
                <a:cs typeface="ＭＳ Ｐゴシック" pitchFamily="-65" charset="-128"/>
              </a:rPr>
              <a:t>…but that’s not enough…FIND MORE at    </a:t>
            </a:r>
            <a:br>
              <a:rPr lang="en-US" sz="2800" b="1" i="1" smtClean="0">
                <a:solidFill>
                  <a:schemeClr val="tx1"/>
                </a:solidFill>
                <a:latin typeface="Palatino" pitchFamily="-65" charset="0"/>
                <a:ea typeface="ＭＳ Ｐゴシック" pitchFamily="-65" charset="-128"/>
                <a:cs typeface="ＭＳ Ｐゴシック" pitchFamily="-65" charset="-128"/>
              </a:rPr>
            </a:br>
            <a:r>
              <a:rPr lang="en-US" sz="3600" b="1" i="1" smtClean="0">
                <a:solidFill>
                  <a:schemeClr val="tx1"/>
                </a:solidFill>
                <a:latin typeface="Palatino" pitchFamily="-65" charset="0"/>
                <a:ea typeface="ＭＳ Ｐゴシック" pitchFamily="-65" charset="-128"/>
                <a:cs typeface="ＭＳ Ｐゴシック" pitchFamily="-65" charset="-128"/>
              </a:rPr>
              <a:t>http://www.cmc-math.org</a:t>
            </a:r>
          </a:p>
        </p:txBody>
      </p:sp>
      <p:pic>
        <p:nvPicPr>
          <p:cNvPr id="31747" name="Picture 5">
            <a:hlinkClick r:id="rId2"/>
          </p:cNvPr>
          <p:cNvPicPr>
            <a:picLocks noChangeAspect="1"/>
          </p:cNvPicPr>
          <p:nvPr/>
        </p:nvPicPr>
        <p:blipFill>
          <a:blip r:embed="rId3"/>
          <a:srcRect/>
          <a:stretch>
            <a:fillRect/>
          </a:stretch>
        </p:blipFill>
        <p:spPr bwMode="auto">
          <a:xfrm>
            <a:off x="304800" y="1828800"/>
            <a:ext cx="8528050" cy="4357688"/>
          </a:xfrm>
          <a:prstGeom prst="rect">
            <a:avLst/>
          </a:prstGeom>
          <a:noFill/>
          <a:ln w="9525">
            <a:noFill/>
            <a:miter lim="800000"/>
            <a:headEnd/>
            <a:tailEnd/>
          </a:ln>
        </p:spPr>
      </p:pic>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304800" y="533400"/>
            <a:ext cx="6934200" cy="1143000"/>
          </a:xfrm>
          <a:noFill/>
          <a:ln>
            <a:miter lim="800000"/>
            <a:headEnd/>
            <a:tailEnd/>
          </a:ln>
        </p:spPr>
        <p:txBody>
          <a:bodyPr wrap="square" lIns="91440" tIns="45720" rIns="91440" bIns="45720" numCol="1" anchor="t" anchorCtr="0" compatLnSpc="1">
            <a:prstTxWarp prst="textNoShape">
              <a:avLst/>
            </a:prstTxWarp>
          </a:bodyPr>
          <a:lstStyle/>
          <a:p>
            <a:endParaRPr lang="en-US" sz="3500">
              <a:solidFill>
                <a:schemeClr val="tx1"/>
              </a:solidFill>
              <a:latin typeface="Palatino" pitchFamily="-65" charset="0"/>
              <a:ea typeface="ＭＳ Ｐゴシック" pitchFamily="-65" charset="-128"/>
              <a:cs typeface="ＭＳ Ｐゴシック" pitchFamily="-65" charset="-128"/>
            </a:endParaRPr>
          </a:p>
        </p:txBody>
      </p:sp>
      <p:sp>
        <p:nvSpPr>
          <p:cNvPr id="36867" name="Rectangle 3"/>
          <p:cNvSpPr>
            <a:spLocks noGrp="1" noChangeArrowheads="1"/>
          </p:cNvSpPr>
          <p:nvPr>
            <p:ph type="body" idx="1"/>
          </p:nvPr>
        </p:nvSpPr>
        <p:spPr bwMode="auto">
          <a:xfrm>
            <a:off x="838200" y="2743200"/>
            <a:ext cx="7467600" cy="2209800"/>
          </a:xfrm>
          <a:noFill/>
          <a:ln>
            <a:miter lim="800000"/>
            <a:headEnd/>
            <a:tailEnd/>
          </a:ln>
        </p:spPr>
        <p:txBody>
          <a:bodyPr wrap="square" lIns="91440" tIns="45720" rIns="91440" bIns="45720" numCol="1" anchor="t" anchorCtr="0" compatLnSpc="1">
            <a:prstTxWarp prst="textNoShape">
              <a:avLst/>
            </a:prstTxWarp>
          </a:bodyPr>
          <a:lstStyle/>
          <a:p>
            <a:pPr marL="0" indent="0" algn="ctr">
              <a:spcBef>
                <a:spcPct val="35000"/>
              </a:spcBef>
              <a:buFontTx/>
              <a:buNone/>
            </a:pPr>
            <a:r>
              <a:rPr lang="en-US" sz="7200" smtClean="0">
                <a:solidFill>
                  <a:schemeClr val="tx1"/>
                </a:solidFill>
                <a:latin typeface="Palatino" pitchFamily="-65" charset="0"/>
                <a:ea typeface="ＭＳ Ｐゴシック" pitchFamily="-65" charset="-128"/>
                <a:cs typeface="ＭＳ Ｐゴシック" pitchFamily="-65" charset="-128"/>
              </a:rPr>
              <a:t>Any questions?</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out)">
                                      <p:cBhvr>
                                        <p:cTn id="7" dur="2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04800" y="533400"/>
            <a:ext cx="6934200" cy="1143000"/>
          </a:xfrm>
          <a:noFill/>
          <a:ln>
            <a:miter lim="800000"/>
            <a:headEnd/>
            <a:tailEnd/>
          </a:ln>
        </p:spPr>
        <p:txBody>
          <a:bodyPr wrap="square" lIns="91440" tIns="45720" rIns="91440" bIns="45720" numCol="1" anchor="t" anchorCtr="0" compatLnSpc="1">
            <a:prstTxWarp prst="textNoShape">
              <a:avLst/>
            </a:prstTxWarp>
          </a:bodyPr>
          <a:lstStyle/>
          <a:p>
            <a:endParaRPr lang="en-US" sz="3500">
              <a:solidFill>
                <a:schemeClr val="tx1"/>
              </a:solidFill>
              <a:latin typeface="Palatino" pitchFamily="-65" charset="0"/>
              <a:ea typeface="ＭＳ Ｐゴシック" pitchFamily="-65" charset="-128"/>
              <a:cs typeface="ＭＳ Ｐゴシック" pitchFamily="-65" charset="-128"/>
            </a:endParaRPr>
          </a:p>
        </p:txBody>
      </p:sp>
      <p:sp>
        <p:nvSpPr>
          <p:cNvPr id="36867" name="Rectangle 3"/>
          <p:cNvSpPr>
            <a:spLocks noGrp="1" noChangeArrowheads="1"/>
          </p:cNvSpPr>
          <p:nvPr>
            <p:ph type="body" idx="1"/>
          </p:nvPr>
        </p:nvSpPr>
        <p:spPr bwMode="auto">
          <a:xfrm>
            <a:off x="152400" y="2133600"/>
            <a:ext cx="8839200" cy="2209800"/>
          </a:xfrm>
          <a:noFill/>
          <a:ln>
            <a:miter lim="800000"/>
            <a:headEnd/>
            <a:tailEnd/>
          </a:ln>
        </p:spPr>
        <p:txBody>
          <a:bodyPr wrap="square" lIns="91440" tIns="45720" rIns="91440" bIns="45720" numCol="1" anchor="t" anchorCtr="0" compatLnSpc="1">
            <a:prstTxWarp prst="textNoShape">
              <a:avLst/>
            </a:prstTxWarp>
          </a:bodyPr>
          <a:lstStyle/>
          <a:p>
            <a:pPr marL="0" indent="0" algn="ctr">
              <a:spcBef>
                <a:spcPct val="35000"/>
              </a:spcBef>
              <a:buFontTx/>
              <a:buNone/>
            </a:pPr>
            <a:r>
              <a:rPr lang="en-US" sz="6000" smtClean="0">
                <a:solidFill>
                  <a:srgbClr val="000000"/>
                </a:solidFill>
                <a:latin typeface="Palatino" pitchFamily="-65" charset="0"/>
                <a:ea typeface="ＭＳ Ｐゴシック" pitchFamily="-65" charset="-128"/>
                <a:cs typeface="ＭＳ Ｐゴシック" pitchFamily="-65" charset="-128"/>
              </a:rPr>
              <a:t>Thank you.</a:t>
            </a:r>
          </a:p>
          <a:p>
            <a:pPr marL="0" indent="0" algn="ctr">
              <a:spcBef>
                <a:spcPct val="35000"/>
              </a:spcBef>
              <a:buFontTx/>
              <a:buNone/>
            </a:pPr>
            <a:r>
              <a:rPr lang="en-US" sz="6000" smtClean="0">
                <a:solidFill>
                  <a:srgbClr val="000000"/>
                </a:solidFill>
                <a:latin typeface="Palatino" pitchFamily="-65" charset="0"/>
                <a:ea typeface="ＭＳ Ｐゴシック" pitchFamily="-65" charset="-128"/>
                <a:cs typeface="ＭＳ Ｐゴシック" pitchFamily="-65" charset="-128"/>
              </a:rPr>
              <a:t>pgiganti@berkeley.edu</a:t>
            </a:r>
            <a:endParaRPr lang="en-US" sz="13800" smtClean="0">
              <a:solidFill>
                <a:schemeClr val="tx1"/>
              </a:solidFill>
              <a:latin typeface="Palatino" pitchFamily="-65" charset="0"/>
              <a:ea typeface="ＭＳ Ｐゴシック" pitchFamily="-65" charset="-128"/>
              <a:cs typeface="ＭＳ Ｐゴシック" pitchFamily="-65" charset="-128"/>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out)">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ox(out)">
                                      <p:cBhvr>
                                        <p:cTn id="12" dur="3000"/>
                                        <p:tgtEl>
                                          <p:spTgt spid="368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52400" y="381000"/>
            <a:ext cx="6858000" cy="762000"/>
          </a:xfrm>
          <a:noFill/>
          <a:ln>
            <a:miter lim="800000"/>
            <a:headEnd/>
            <a:tailEnd/>
          </a:ln>
        </p:spPr>
        <p:txBody>
          <a:bodyPr wrap="square" lIns="91440" tIns="45720" rIns="91440" bIns="45720" numCol="1" anchor="t" anchorCtr="0" compatLnSpc="1">
            <a:prstTxWarp prst="textNoShape">
              <a:avLst/>
            </a:prstTxWarp>
          </a:bodyPr>
          <a:lstStyle/>
          <a:p>
            <a:r>
              <a:rPr lang="en-US" sz="2800" b="1" i="1" smtClean="0">
                <a:solidFill>
                  <a:schemeClr val="tx1"/>
                </a:solidFill>
                <a:latin typeface="Palatino" pitchFamily="-65" charset="0"/>
                <a:ea typeface="ＭＳ Ｐゴシック" pitchFamily="-65" charset="-128"/>
                <a:cs typeface="ＭＳ Ｐゴシック" pitchFamily="-65" charset="-128"/>
              </a:rPr>
              <a:t>Turn to the CMC…FOR FAMILIES pages!</a:t>
            </a:r>
          </a:p>
        </p:txBody>
      </p:sp>
      <p:pic>
        <p:nvPicPr>
          <p:cNvPr id="32771" name="Picture 6">
            <a:hlinkClick r:id="rId2"/>
          </p:cNvPr>
          <p:cNvPicPr>
            <a:picLocks noChangeAspect="1"/>
          </p:cNvPicPr>
          <p:nvPr/>
        </p:nvPicPr>
        <p:blipFill>
          <a:blip r:embed="rId3"/>
          <a:srcRect/>
          <a:stretch>
            <a:fillRect/>
          </a:stretch>
        </p:blipFill>
        <p:spPr bwMode="auto">
          <a:xfrm>
            <a:off x="2514600" y="1041400"/>
            <a:ext cx="4546600" cy="5816600"/>
          </a:xfrm>
          <a:prstGeom prst="rect">
            <a:avLst/>
          </a:prstGeom>
          <a:noFill/>
          <a:ln w="9525">
            <a:noFill/>
            <a:miter lim="800000"/>
            <a:headEnd/>
            <a:tailEnd/>
          </a:ln>
        </p:spPr>
      </p:pic>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bwMode="auto">
          <a:xfrm>
            <a:off x="609600" y="1447800"/>
            <a:ext cx="8534400" cy="3810000"/>
          </a:xfrm>
          <a:noFill/>
          <a:ln>
            <a:miter lim="800000"/>
            <a:headEnd/>
            <a:tailEnd/>
          </a:ln>
        </p:spPr>
        <p:txBody>
          <a:bodyPr wrap="square" lIns="91440" tIns="45720" rIns="91440" bIns="45720" numCol="1" anchor="t" anchorCtr="0" compatLnSpc="1">
            <a:prstTxWarp prst="textNoShape">
              <a:avLst/>
            </a:prstTxWarp>
          </a:bodyPr>
          <a:lstStyle/>
          <a:p>
            <a:pPr marL="0" indent="0">
              <a:spcBef>
                <a:spcPct val="0"/>
              </a:spcBef>
              <a:spcAft>
                <a:spcPts val="3000"/>
              </a:spcAft>
              <a:buFontTx/>
              <a:buNone/>
            </a:pPr>
            <a:r>
              <a:rPr lang="en-US" sz="3600" b="1" i="1" smtClean="0">
                <a:solidFill>
                  <a:schemeClr val="tx1"/>
                </a:solidFill>
                <a:latin typeface="Palatino" pitchFamily="-65" charset="0"/>
                <a:ea typeface="Palatino" pitchFamily="-65" charset="0"/>
                <a:cs typeface="Palatino" pitchFamily="-65" charset="0"/>
              </a:rPr>
              <a:t>"Tell me and I'll forget. Show me         and I may not remember. Involve me, and I'll understand.” </a:t>
            </a:r>
            <a:r>
              <a:rPr lang="en-US" sz="2400" b="1" i="1" smtClean="0">
                <a:solidFill>
                  <a:schemeClr val="tx1"/>
                </a:solidFill>
                <a:latin typeface="Palatino" pitchFamily="-65" charset="0"/>
                <a:ea typeface="Palatino" pitchFamily="-65" charset="0"/>
                <a:cs typeface="Palatino" pitchFamily="-65" charset="0"/>
              </a:rPr>
              <a:t>Native American saying</a:t>
            </a:r>
          </a:p>
          <a:p>
            <a:pPr marL="0" indent="0">
              <a:spcBef>
                <a:spcPct val="0"/>
              </a:spcBef>
              <a:spcAft>
                <a:spcPts val="3000"/>
              </a:spcAft>
              <a:buFontTx/>
              <a:buNone/>
            </a:pPr>
            <a:r>
              <a:rPr lang="en-US" sz="3600" b="1" i="1" smtClean="0">
                <a:solidFill>
                  <a:schemeClr val="tx1"/>
                </a:solidFill>
                <a:latin typeface="Palatino" pitchFamily="-65" charset="0"/>
                <a:ea typeface="Palatino" pitchFamily="-65" charset="0"/>
                <a:cs typeface="Palatino" pitchFamily="-65" charset="0"/>
              </a:rPr>
              <a:t>Fail to involve parents and communities in the Core Standards and we may find we are reliving the past...</a:t>
            </a:r>
            <a:endParaRPr lang="en-US" sz="2400" b="1" i="1" smtClean="0">
              <a:solidFill>
                <a:schemeClr val="tx1"/>
              </a:solidFill>
              <a:latin typeface="Palatino" pitchFamily="-65" charset="0"/>
              <a:ea typeface="Palatino" pitchFamily="-65" charset="0"/>
              <a:cs typeface="Palatino" pitchFamily="-65" charset="0"/>
            </a:endParaRPr>
          </a:p>
          <a:p>
            <a:pPr marL="0" indent="0">
              <a:spcBef>
                <a:spcPct val="0"/>
              </a:spcBef>
              <a:spcAft>
                <a:spcPts val="3000"/>
              </a:spcAft>
              <a:buFontTx/>
              <a:buNone/>
            </a:pPr>
            <a:endParaRPr lang="en-US" sz="2400" b="1" i="1" smtClean="0">
              <a:solidFill>
                <a:schemeClr val="tx1"/>
              </a:solidFill>
              <a:latin typeface="Palatino" pitchFamily="-65" charset="0"/>
              <a:ea typeface="Palatino" pitchFamily="-65" charset="0"/>
              <a:cs typeface="Palatino" pitchFamily="-65" charset="0"/>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1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1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bwMode="auto">
          <a:xfrm>
            <a:off x="609600" y="1828800"/>
            <a:ext cx="8001000" cy="3810000"/>
          </a:xfrm>
          <a:noFill/>
          <a:ln>
            <a:miter lim="800000"/>
            <a:headEnd/>
            <a:tailEnd/>
          </a:ln>
        </p:spPr>
        <p:txBody>
          <a:bodyPr wrap="square" lIns="91440" tIns="45720" rIns="91440" bIns="45720" numCol="1" anchor="t" anchorCtr="0" compatLnSpc="1">
            <a:prstTxWarp prst="textNoShape">
              <a:avLst/>
            </a:prstTxWarp>
          </a:bodyPr>
          <a:lstStyle/>
          <a:p>
            <a:pPr marL="0" indent="0" algn="ctr">
              <a:spcBef>
                <a:spcPct val="0"/>
              </a:spcBef>
              <a:spcAft>
                <a:spcPts val="3000"/>
              </a:spcAft>
              <a:buFontTx/>
              <a:buNone/>
            </a:pPr>
            <a:r>
              <a:rPr lang="en-US" sz="4000" b="1" i="1" smtClean="0">
                <a:solidFill>
                  <a:schemeClr val="tx1"/>
                </a:solidFill>
                <a:latin typeface="Palatino" pitchFamily="-65" charset="0"/>
                <a:ea typeface="Palatino" pitchFamily="-65" charset="0"/>
                <a:cs typeface="Palatino" pitchFamily="-65" charset="0"/>
              </a:rPr>
              <a:t>Remember WHOLE LANGUAGE?</a:t>
            </a:r>
          </a:p>
          <a:p>
            <a:pPr marL="0" indent="0" algn="ctr">
              <a:spcBef>
                <a:spcPct val="0"/>
              </a:spcBef>
              <a:spcAft>
                <a:spcPts val="3000"/>
              </a:spcAft>
              <a:buFontTx/>
              <a:buNone/>
            </a:pPr>
            <a:r>
              <a:rPr lang="en-US" sz="4000" b="1" i="1" smtClean="0">
                <a:solidFill>
                  <a:schemeClr val="tx1"/>
                </a:solidFill>
                <a:latin typeface="Palatino" pitchFamily="-65" charset="0"/>
                <a:ea typeface="Palatino" pitchFamily="-65" charset="0"/>
                <a:cs typeface="Palatino" pitchFamily="-65" charset="0"/>
              </a:rPr>
              <a:t>Remember CLAS?</a:t>
            </a:r>
          </a:p>
          <a:p>
            <a:pPr marL="0" indent="0" algn="ctr">
              <a:spcBef>
                <a:spcPct val="0"/>
              </a:spcBef>
              <a:spcAft>
                <a:spcPts val="3000"/>
              </a:spcAft>
              <a:buFontTx/>
              <a:buNone/>
            </a:pPr>
            <a:r>
              <a:rPr lang="en-US" sz="4000" b="1" i="1" smtClean="0">
                <a:solidFill>
                  <a:schemeClr val="tx1"/>
                </a:solidFill>
                <a:latin typeface="Palatino" pitchFamily="-65" charset="0"/>
                <a:ea typeface="Palatino" pitchFamily="-65" charset="0"/>
                <a:cs typeface="Palatino" pitchFamily="-65" charset="0"/>
              </a:rPr>
              <a:t>Remember NEW MATH?</a:t>
            </a:r>
          </a:p>
          <a:p>
            <a:pPr marL="0" indent="0" algn="ctr">
              <a:spcBef>
                <a:spcPct val="0"/>
              </a:spcBef>
              <a:spcAft>
                <a:spcPts val="3000"/>
              </a:spcAft>
              <a:buFontTx/>
              <a:buNone/>
            </a:pPr>
            <a:endParaRPr lang="en-US" sz="2800" b="1" i="1" smtClean="0">
              <a:solidFill>
                <a:schemeClr val="tx1"/>
              </a:solidFill>
              <a:latin typeface="Palatino" pitchFamily="-65" charset="0"/>
              <a:ea typeface="Palatino" pitchFamily="-65" charset="0"/>
              <a:cs typeface="Palatino" pitchFamily="-65" charset="0"/>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1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10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out)">
                                      <p:cBhvr>
                                        <p:cTn id="17" dur="10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762000"/>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b="1" i="1" smtClean="0">
                <a:solidFill>
                  <a:schemeClr val="tx1"/>
                </a:solidFill>
                <a:latin typeface="Palatino" pitchFamily="-65" charset="0"/>
                <a:ea typeface="Palatino" pitchFamily="-65" charset="0"/>
                <a:cs typeface="Palatino" pitchFamily="-65" charset="0"/>
              </a:rPr>
              <a:t>What killed NEW MATH?</a:t>
            </a:r>
          </a:p>
        </p:txBody>
      </p:sp>
      <p:sp>
        <p:nvSpPr>
          <p:cNvPr id="5" name="Content Placeholder 4"/>
          <p:cNvSpPr>
            <a:spLocks noGrp="1"/>
          </p:cNvSpPr>
          <p:nvPr>
            <p:ph idx="1"/>
          </p:nvPr>
        </p:nvSpPr>
        <p:spPr/>
        <p:txBody>
          <a:bodyPr/>
          <a:lstStyle/>
          <a:p>
            <a:endParaRPr lang="en-US"/>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762000"/>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b="1" i="1" smtClean="0">
                <a:solidFill>
                  <a:schemeClr val="tx1"/>
                </a:solidFill>
                <a:latin typeface="Palatino" pitchFamily="-65" charset="0"/>
                <a:ea typeface="Palatino" pitchFamily="-65" charset="0"/>
                <a:cs typeface="Palatino" pitchFamily="-65" charset="0"/>
              </a:rPr>
              <a:t>What killed NEW MATH?</a:t>
            </a:r>
          </a:p>
        </p:txBody>
      </p:sp>
      <p:pic>
        <p:nvPicPr>
          <p:cNvPr id="16387" name="Picture 7"/>
          <p:cNvPicPr>
            <a:picLocks noChangeAspect="1"/>
          </p:cNvPicPr>
          <p:nvPr/>
        </p:nvPicPr>
        <p:blipFill>
          <a:blip r:embed="rId2"/>
          <a:srcRect/>
          <a:stretch>
            <a:fillRect/>
          </a:stretch>
        </p:blipFill>
        <p:spPr bwMode="auto">
          <a:xfrm>
            <a:off x="1981200" y="1905000"/>
            <a:ext cx="5562600" cy="4017963"/>
          </a:xfrm>
          <a:prstGeom prst="rect">
            <a:avLst/>
          </a:prstGeom>
          <a:noFill/>
          <a:ln w="9525">
            <a:noFill/>
            <a:miter lim="800000"/>
            <a:headEnd/>
            <a:tailEnd/>
          </a:ln>
        </p:spPr>
      </p:pic>
      <p:sp>
        <p:nvSpPr>
          <p:cNvPr id="16388" name="Content Placeholder 8"/>
          <p:cNvSpPr>
            <a:spLocks noGrp="1"/>
          </p:cNvSpPr>
          <p:nvPr>
            <p:ph idx="1"/>
          </p:nvPr>
        </p:nvSpPr>
        <p:spPr bwMode="auto">
          <a:xfrm>
            <a:off x="5257800" y="5943600"/>
            <a:ext cx="2590800" cy="685800"/>
          </a:xfrm>
          <a:noFill/>
          <a:ln>
            <a:miter lim="800000"/>
            <a:headEnd/>
            <a:tailEnd/>
          </a:ln>
        </p:spPr>
        <p:txBody>
          <a:bodyPr wrap="square" lIns="91440" tIns="45720" rIns="91440" bIns="45720" numCol="1" anchor="t" anchorCtr="0" compatLnSpc="1">
            <a:prstTxWarp prst="textNoShape">
              <a:avLst/>
            </a:prstTxWarp>
          </a:bodyPr>
          <a:lstStyle/>
          <a:p>
            <a:pPr>
              <a:buFontTx/>
              <a:buNone/>
            </a:pPr>
            <a:r>
              <a:rPr lang="en-US" b="1" i="1" smtClean="0">
                <a:solidFill>
                  <a:schemeClr val="tx1"/>
                </a:solidFill>
                <a:latin typeface="Palatino" pitchFamily="-65" charset="0"/>
                <a:ea typeface="Palatino" pitchFamily="-65" charset="0"/>
                <a:cs typeface="Palatino" pitchFamily="-65" charset="0"/>
              </a:rPr>
              <a:t>Tom Lehrer</a:t>
            </a: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04800" y="533400"/>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b="1" i="1" smtClean="0">
                <a:solidFill>
                  <a:schemeClr val="tx1"/>
                </a:solidFill>
                <a:latin typeface="Palatino" pitchFamily="-65" charset="0"/>
                <a:ea typeface="Palatino" pitchFamily="-65" charset="0"/>
                <a:cs typeface="Palatino" pitchFamily="-65" charset="0"/>
              </a:rPr>
              <a:t>The NEW MATH SONG</a:t>
            </a:r>
          </a:p>
        </p:txBody>
      </p:sp>
      <p:pic>
        <p:nvPicPr>
          <p:cNvPr id="6" name="NewMathSong.mo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bwMode="auto">
          <a:xfrm>
            <a:off x="1683287" y="1600200"/>
            <a:ext cx="5777425" cy="4525963"/>
          </a:xfrm>
          <a:noFill/>
          <a:ln>
            <a:miter lim="800000"/>
            <a:headEnd/>
            <a:tailEnd/>
          </a:ln>
        </p:spPr>
      </p:pic>
      <p:cxnSp>
        <p:nvCxnSpPr>
          <p:cNvPr id="9" name="Straight Connector 8"/>
          <p:cNvCxnSpPr/>
          <p:nvPr/>
        </p:nvCxnSpPr>
        <p:spPr bwMode="auto">
          <a:xfrm rot="5400000">
            <a:off x="5324475" y="4124325"/>
            <a:ext cx="4745038" cy="1588"/>
          </a:xfrm>
          <a:prstGeom prst="line">
            <a:avLst/>
          </a:prstGeom>
          <a:ln w="76200" cap="flat" cmpd="sng" algn="ctr">
            <a:solidFill>
              <a:srgbClr val="FBFCFF"/>
            </a:solidFill>
            <a:prstDash val="solid"/>
            <a:round/>
            <a:headEnd type="none" w="med" len="med"/>
            <a:tailEnd type="none" w="med" len="med"/>
          </a:ln>
          <a:effectLst>
            <a:outerShdw blurRad="40000" dist="23000" dir="5400000" sx="0" sy="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76200" y="381000"/>
            <a:ext cx="7391400" cy="1143000"/>
          </a:xfrm>
          <a:noFill/>
          <a:ln>
            <a:miter lim="800000"/>
            <a:headEnd/>
            <a:tailEnd/>
          </a:ln>
        </p:spPr>
        <p:txBody>
          <a:bodyPr wrap="square" lIns="91440" tIns="45720" rIns="91440" bIns="45720" numCol="1" anchor="t" anchorCtr="0" compatLnSpc="1">
            <a:prstTxWarp prst="textNoShape">
              <a:avLst/>
            </a:prstTxWarp>
          </a:bodyPr>
          <a:lstStyle/>
          <a:p>
            <a:r>
              <a:rPr lang="en-US" sz="3200" i="1" smtClean="0">
                <a:solidFill>
                  <a:schemeClr val="tx1"/>
                </a:solidFill>
                <a:latin typeface="Palatino" pitchFamily="-65" charset="0"/>
                <a:ea typeface="ＭＳ Ｐゴシック" pitchFamily="-65" charset="-128"/>
                <a:cs typeface="ＭＳ Ｐゴシック" pitchFamily="-65" charset="-128"/>
              </a:rPr>
              <a:t>Where do we begin to built support for the </a:t>
            </a:r>
            <a:r>
              <a:rPr lang="en-US" i="1" smtClean="0">
                <a:solidFill>
                  <a:schemeClr val="tx1"/>
                </a:solidFill>
                <a:latin typeface="Palatino" pitchFamily="-65" charset="0"/>
                <a:ea typeface="ＭＳ Ｐゴシック" pitchFamily="-65" charset="-128"/>
                <a:cs typeface="ＭＳ Ｐゴシック" pitchFamily="-65" charset="-128"/>
              </a:rPr>
              <a:t>Core Mathematics Standards?</a:t>
            </a:r>
            <a:endParaRPr lang="en-US" sz="3600" i="1" smtClean="0">
              <a:solidFill>
                <a:schemeClr val="tx1"/>
              </a:solidFill>
              <a:latin typeface="Palatino" pitchFamily="-65" charset="0"/>
              <a:ea typeface="ＭＳ Ｐゴシック" pitchFamily="-65" charset="-128"/>
              <a:cs typeface="ＭＳ Ｐゴシック" pitchFamily="-65" charset="-128"/>
            </a:endParaRPr>
          </a:p>
        </p:txBody>
      </p:sp>
      <p:sp>
        <p:nvSpPr>
          <p:cNvPr id="21507" name="Rectangle 3"/>
          <p:cNvSpPr>
            <a:spLocks noGrp="1" noChangeArrowheads="1"/>
          </p:cNvSpPr>
          <p:nvPr>
            <p:ph type="body" idx="1"/>
          </p:nvPr>
        </p:nvSpPr>
        <p:spPr bwMode="auto">
          <a:xfrm>
            <a:off x="1676400" y="1524000"/>
            <a:ext cx="6248400" cy="3886200"/>
          </a:xfrm>
          <a:noFill/>
          <a:ln>
            <a:miter lim="800000"/>
            <a:headEnd/>
            <a:tailEnd/>
          </a:ln>
        </p:spPr>
        <p:txBody>
          <a:bodyPr wrap="square" lIns="91440" tIns="45720" rIns="91440" bIns="45720" numCol="1" anchor="t" anchorCtr="0" compatLnSpc="1">
            <a:prstTxWarp prst="textNoShape">
              <a:avLst/>
            </a:prstTxWarp>
          </a:bodyPr>
          <a:lstStyle/>
          <a:p>
            <a:pPr marL="284163" indent="-284163">
              <a:spcBef>
                <a:spcPct val="50000"/>
              </a:spcBef>
            </a:pPr>
            <a:endParaRPr lang="en-US" sz="4800" smtClean="0">
              <a:solidFill>
                <a:srgbClr val="000000"/>
              </a:solidFill>
              <a:latin typeface="Palatino" pitchFamily="-65" charset="0"/>
              <a:ea typeface="ＭＳ Ｐゴシック" pitchFamily="-65" charset="-128"/>
              <a:cs typeface="ＭＳ Ｐゴシック" pitchFamily="-65" charset="-128"/>
            </a:endParaRPr>
          </a:p>
          <a:p>
            <a:pPr marL="284163" indent="-284163">
              <a:spcBef>
                <a:spcPct val="50000"/>
              </a:spcBef>
            </a:pPr>
            <a:r>
              <a:rPr lang="en-US" sz="4800" smtClean="0">
                <a:solidFill>
                  <a:srgbClr val="000000"/>
                </a:solidFill>
                <a:latin typeface="Palatino" pitchFamily="-65" charset="0"/>
                <a:ea typeface="ＭＳ Ｐゴシック" pitchFamily="-65" charset="-128"/>
                <a:cs typeface="ＭＳ Ｐゴシック" pitchFamily="-65" charset="-128"/>
              </a:rPr>
              <a:t>TEACHERS</a:t>
            </a:r>
          </a:p>
          <a:p>
            <a:pPr marL="284163" indent="-284163">
              <a:spcBef>
                <a:spcPct val="50000"/>
              </a:spcBef>
            </a:pPr>
            <a:r>
              <a:rPr lang="en-US" sz="4800" smtClean="0">
                <a:solidFill>
                  <a:srgbClr val="000000"/>
                </a:solidFill>
                <a:latin typeface="Palatino" pitchFamily="-65" charset="0"/>
                <a:ea typeface="ＭＳ Ｐゴシック" pitchFamily="-65" charset="-128"/>
                <a:cs typeface="ＭＳ Ｐゴシック" pitchFamily="-65" charset="-128"/>
              </a:rPr>
              <a:t>ADMINISTRATORS</a:t>
            </a:r>
            <a:endParaRPr lang="en-US" sz="2400" b="1" i="1" smtClean="0">
              <a:solidFill>
                <a:srgbClr val="000000"/>
              </a:solidFill>
              <a:latin typeface="Palatino" pitchFamily="-65" charset="0"/>
              <a:ea typeface="ＭＳ Ｐゴシック" pitchFamily="-65" charset="-128"/>
              <a:cs typeface="ＭＳ Ｐゴシック" pitchFamily="-65" charset="-128"/>
            </a:endParaRPr>
          </a:p>
          <a:p>
            <a:pPr marL="284163" indent="-284163">
              <a:spcBef>
                <a:spcPct val="50000"/>
              </a:spcBef>
            </a:pPr>
            <a:r>
              <a:rPr lang="en-US" sz="4800" smtClean="0">
                <a:solidFill>
                  <a:srgbClr val="000000"/>
                </a:solidFill>
                <a:latin typeface="Palatino" pitchFamily="-65" charset="0"/>
                <a:ea typeface="ＭＳ Ｐゴシック" pitchFamily="-65" charset="-128"/>
                <a:cs typeface="ＭＳ Ｐゴシック" pitchFamily="-65" charset="-128"/>
              </a:rPr>
              <a:t>PARENTS</a:t>
            </a:r>
          </a:p>
          <a:p>
            <a:pPr marL="284163" indent="-284163">
              <a:spcBef>
                <a:spcPct val="50000"/>
              </a:spcBef>
            </a:pPr>
            <a:endParaRPr lang="en-US" sz="6600" smtClean="0">
              <a:solidFill>
                <a:srgbClr val="000000"/>
              </a:solidFill>
              <a:latin typeface="Palatino" pitchFamily="-65" charset="0"/>
              <a:ea typeface="ＭＳ Ｐゴシック" pitchFamily="-65" charset="-128"/>
              <a:cs typeface="ＭＳ Ｐゴシック" pitchFamily="-65" charset="-128"/>
            </a:endParaRP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ox(out)">
                                      <p:cBhvr>
                                        <p:cTn id="7" dur="1000"/>
                                        <p:tgtEl>
                                          <p:spTgt spid="2150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box(out)">
                                      <p:cBhvr>
                                        <p:cTn id="12" dur="1000"/>
                                        <p:tgtEl>
                                          <p:spTgt spid="2150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box(out)">
                                      <p:cBhvr>
                                        <p:cTn id="17" dur="1000"/>
                                        <p:tgtEl>
                                          <p:spTgt spid="21507">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Drum Rol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81000" y="533400"/>
            <a:ext cx="6553200" cy="1143000"/>
          </a:xfrm>
          <a:noFill/>
          <a:ln>
            <a:miter lim="800000"/>
            <a:headEnd/>
            <a:tailEnd/>
          </a:ln>
        </p:spPr>
        <p:txBody>
          <a:bodyPr wrap="square" lIns="91440" tIns="45720" rIns="91440" bIns="45720" numCol="1" anchor="t" anchorCtr="0" compatLnSpc="1">
            <a:prstTxWarp prst="textNoShape">
              <a:avLst/>
            </a:prstTxWarp>
          </a:bodyPr>
          <a:lstStyle/>
          <a:p>
            <a:r>
              <a:rPr lang="en-US" sz="3200" b="1" i="1" smtClean="0">
                <a:solidFill>
                  <a:schemeClr val="tx1"/>
                </a:solidFill>
                <a:latin typeface="Palatino" pitchFamily="-65" charset="0"/>
                <a:ea typeface="ＭＳ Ｐゴシック" pitchFamily="-65" charset="-128"/>
                <a:cs typeface="ＭＳ Ｐゴシック" pitchFamily="-65" charset="-128"/>
              </a:rPr>
              <a:t>BASIC ASSUMPTIONS IN WORKING WITH PARENTS:</a:t>
            </a:r>
          </a:p>
        </p:txBody>
      </p:sp>
      <p:sp>
        <p:nvSpPr>
          <p:cNvPr id="22531" name="Rectangle 3"/>
          <p:cNvSpPr>
            <a:spLocks noGrp="1" noChangeArrowheads="1"/>
          </p:cNvSpPr>
          <p:nvPr>
            <p:ph type="body" idx="1"/>
          </p:nvPr>
        </p:nvSpPr>
        <p:spPr bwMode="auto">
          <a:xfrm>
            <a:off x="533400" y="2057400"/>
            <a:ext cx="8229600" cy="5334000"/>
          </a:xfrm>
          <a:noFill/>
          <a:ln>
            <a:miter lim="800000"/>
            <a:headEnd/>
            <a:tailEnd/>
          </a:ln>
        </p:spPr>
        <p:txBody>
          <a:bodyPr wrap="square" lIns="91440" tIns="45720" rIns="91440" bIns="45720" numCol="1" anchor="t" anchorCtr="0" compatLnSpc="1">
            <a:prstTxWarp prst="textNoShape">
              <a:avLst/>
            </a:prstTxWarp>
          </a:bodyPr>
          <a:lstStyle/>
          <a:p>
            <a:r>
              <a:rPr lang="en-US" sz="4000" b="1" i="1" smtClean="0">
                <a:solidFill>
                  <a:schemeClr val="tx1"/>
                </a:solidFill>
                <a:latin typeface="Palatino" pitchFamily="-65" charset="0"/>
                <a:ea typeface="Palatino" pitchFamily="-65" charset="0"/>
                <a:cs typeface="Palatino" pitchFamily="-65" charset="0"/>
              </a:rPr>
              <a:t>Parents are concerned, first and foremost, with their own child‘s education – not necessarily all Children</a:t>
            </a:r>
          </a:p>
        </p:txBody>
      </p:sp>
    </p:spTree>
  </p:cSld>
  <p:clrMapOvr>
    <a:masterClrMapping/>
  </p:clrMapOvr>
  <p:transition xmlns:p14="http://schemas.microsoft.com/office/powerpoint/2010/main" spd="slow">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1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theme/theme1.xml><?xml version="1.0" encoding="utf-8"?>
<a:theme xmlns:a="http://schemas.openxmlformats.org/drawingml/2006/main" name="Blueglobe">
  <a:themeElements>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fontScheme name="Blueglo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8" charset="0"/>
          </a:defRPr>
        </a:defPPr>
      </a:lstStyle>
    </a:lnDef>
  </a:objectDefaults>
  <a:extraClrSchemeLst>
    <a:extraClrScheme>
      <a:clrScheme name="Blu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BACKUP DRIVE:Applications:Microsoft Office X:Templates:Presentations:Designs:Blueglobe</Template>
  <TotalTime>4957</TotalTime>
  <Words>535</Words>
  <Application>Microsoft Macintosh PowerPoint</Application>
  <PresentationFormat>On-screen Show (4:3)</PresentationFormat>
  <Paragraphs>65</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Blueglobe</vt:lpstr>
      <vt:lpstr>PowerPoint Presentation</vt:lpstr>
      <vt:lpstr>PowerPoint Presentation</vt:lpstr>
      <vt:lpstr>PowerPoint Presentation</vt:lpstr>
      <vt:lpstr>PowerPoint Presentation</vt:lpstr>
      <vt:lpstr>What killed NEW MATH?</vt:lpstr>
      <vt:lpstr>What killed NEW MATH?</vt:lpstr>
      <vt:lpstr>The NEW MATH SONG</vt:lpstr>
      <vt:lpstr>Where do we begin to built support for the Core Mathematics Standards?</vt:lpstr>
      <vt:lpstr>BASIC ASSUMPTIONS IN WORKING WITH PARENTS:</vt:lpstr>
      <vt:lpstr>BASIC ASSUMPTIONS IN WORKING WITH PARENTS:</vt:lpstr>
      <vt:lpstr>BASIC ASSUMPTIONS IN WORKING WITH PARENTS:</vt:lpstr>
      <vt:lpstr>BASIC ASSUMPTIONS IN WORKING WITH PARENTS:</vt:lpstr>
      <vt:lpstr>WHERE TO BEGIN?</vt:lpstr>
      <vt:lpstr>PowerPoint Presentation</vt:lpstr>
      <vt:lpstr> Can the Common Core Standards  help students with this problem?   A rancher has 48 meters of fencing  to build a corral for her cows.   Since her property is bordered by a  river,  what is the biggest rectangular  area she can fence if she  uses the  river as one side of the corral?</vt:lpstr>
      <vt:lpstr>PowerPoint Presentation</vt:lpstr>
      <vt:lpstr>COMMON CORE STANDARDS for Mathematical Practices:</vt:lpstr>
      <vt:lpstr>…but what do the Standards for Mathematical Practices mean?</vt:lpstr>
      <vt:lpstr>THE TASK…</vt:lpstr>
      <vt:lpstr>MY BEST ATTEMPT:</vt:lpstr>
      <vt:lpstr>Sometimes a list is better:</vt:lpstr>
      <vt:lpstr>…but that’s not enough…FIND MORE at     http://www.cmc-math.org</vt:lpstr>
      <vt:lpstr>PowerPoint Presentation</vt:lpstr>
      <vt:lpstr>PowerPoint Presentation</vt:lpstr>
      <vt:lpstr>Turn to the CMC…FOR FAMILIES pages!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Giganti</dc:creator>
  <cp:lastModifiedBy>Julie Orosco</cp:lastModifiedBy>
  <cp:revision>169</cp:revision>
  <cp:lastPrinted>2003-09-17T00:06:55Z</cp:lastPrinted>
  <dcterms:created xsi:type="dcterms:W3CDTF">2012-11-02T22:21:41Z</dcterms:created>
  <dcterms:modified xsi:type="dcterms:W3CDTF">2013-01-28T21:28:49Z</dcterms:modified>
</cp:coreProperties>
</file>