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75" r:id="rId2"/>
    <p:sldId id="257" r:id="rId3"/>
    <p:sldId id="296" r:id="rId4"/>
    <p:sldId id="302" r:id="rId5"/>
    <p:sldId id="297" r:id="rId6"/>
    <p:sldId id="303" r:id="rId7"/>
    <p:sldId id="306" r:id="rId8"/>
    <p:sldId id="309" r:id="rId9"/>
    <p:sldId id="307" r:id="rId10"/>
    <p:sldId id="305" r:id="rId11"/>
    <p:sldId id="310" r:id="rId12"/>
    <p:sldId id="311" r:id="rId13"/>
    <p:sldId id="304" r:id="rId14"/>
    <p:sldId id="308" r:id="rId15"/>
    <p:sldId id="31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2E012-4A91-A541-AC3E-E64C7215D3D7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1CA42-8DDA-314E-BA64-72727B611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BA98159-EE23-9945-9935-9E394E54429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0E8723A-6EA8-2F49-97D7-FC28651045C4}" type="datetimeFigureOut">
              <a:rPr lang="en-US" smtClean="0"/>
              <a:t>11/4/2013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371600"/>
            <a:ext cx="8258739" cy="192722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The </a:t>
            </a:r>
            <a:r>
              <a:rPr lang="en-US" sz="4400" dirty="0"/>
              <a:t>Vision of the Common </a:t>
            </a:r>
            <a:r>
              <a:rPr lang="en-US" sz="4400" dirty="0" smtClean="0"/>
              <a:t>Core: Embracing the Challenge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UCDMP Saturday Series 2013-2014</a:t>
            </a:r>
          </a:p>
          <a:p>
            <a:r>
              <a:rPr lang="en-US" dirty="0" smtClean="0"/>
              <a:t>Middle School Session 2</a:t>
            </a:r>
          </a:p>
          <a:p>
            <a:r>
              <a:rPr lang="en-US" dirty="0" smtClean="0"/>
              <a:t>November 2,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9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Clip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What, if anything, does the “game” element bring to this activity?</a:t>
            </a:r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What Mathematical concepts were present?</a:t>
            </a:r>
          </a:p>
          <a:p>
            <a:pPr marL="114300" indent="0" hangingPunct="0">
              <a:spcBef>
                <a:spcPts val="0"/>
              </a:spcBef>
              <a:buNone/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Would this game work better to increase fluency or deepen understanding?  Explain your reasoning. </a:t>
            </a: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5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 and 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Integer War, and various adaptions.</a:t>
            </a:r>
          </a:p>
          <a:p>
            <a:pPr marL="114300" indent="0" hangingPunct="0">
              <a:spcBef>
                <a:spcPts val="0"/>
              </a:spcBef>
              <a:buNone/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Dice Fractions, and various adaptions.</a:t>
            </a:r>
          </a:p>
          <a:p>
            <a:pPr hangingPunct="0"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0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Cards and Dice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What, if anything, does the “game” element bring to this activity?</a:t>
            </a:r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What Mathematical concepts were present?</a:t>
            </a:r>
          </a:p>
          <a:p>
            <a:pPr marL="114300" indent="0" hangingPunct="0">
              <a:spcBef>
                <a:spcPts val="0"/>
              </a:spcBef>
              <a:buNone/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Would this game work better to increase fluency or deepen understanding?  Explain your reasoning. </a:t>
            </a: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2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“Memory” Style</a:t>
            </a:r>
          </a:p>
          <a:p>
            <a:pPr marL="114300" indent="0" hangingPunct="0">
              <a:spcBef>
                <a:spcPts val="0"/>
              </a:spcBef>
              <a:buNone/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Multiple Representations</a:t>
            </a:r>
          </a:p>
          <a:p>
            <a:pPr hangingPunct="0">
              <a:spcBef>
                <a:spcPts val="0"/>
              </a:spcBef>
            </a:pP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7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What, if anything, does the “game” element bring to this activity?</a:t>
            </a:r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What Mathematical concepts were present?</a:t>
            </a:r>
          </a:p>
          <a:p>
            <a:pPr marL="114300" indent="0" hangingPunct="0">
              <a:spcBef>
                <a:spcPts val="0"/>
              </a:spcBef>
              <a:buNone/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Would this game work better to increase fluency or deepen understanding?  Explain your reasoning. </a:t>
            </a: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8006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smtClean="0"/>
              <a:t>Get </a:t>
            </a:r>
            <a:r>
              <a:rPr lang="en-US" sz="2400" dirty="0"/>
              <a:t>into a group </a:t>
            </a:r>
            <a:r>
              <a:rPr lang="en-US" sz="2400" dirty="0" smtClean="0"/>
              <a:t>based upon the concept, or grade level.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n-US" sz="2400" dirty="0"/>
              <a:t>Plan a </a:t>
            </a:r>
            <a:r>
              <a:rPr lang="en-US" sz="2400" dirty="0" smtClean="0"/>
              <a:t>lesson/activity, that you can use in the next few weeks, that incorporates a game to increase fluency and/or deepen understanding.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n-US" sz="2400" dirty="0" smtClean="0"/>
              <a:t>Share out your lesson/activity.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n-US" sz="2400" dirty="0"/>
              <a:t>Next session we will have you report out on your successes.</a:t>
            </a:r>
          </a:p>
          <a:p>
            <a:pPr hangingPunct="0"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95230" cy="1143000"/>
          </a:xfrm>
        </p:spPr>
        <p:txBody>
          <a:bodyPr/>
          <a:lstStyle/>
          <a:p>
            <a:r>
              <a:rPr lang="en-US" sz="4000" dirty="0"/>
              <a:t>Using Games to Increase Mathematical Fluency and Deepen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122525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00100"/>
          </a:xfrm>
        </p:spPr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9650"/>
            <a:ext cx="8229600" cy="511651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3366FF"/>
                </a:solidFill>
              </a:rPr>
              <a:t>Morning Session</a:t>
            </a:r>
          </a:p>
          <a:p>
            <a:pPr lvl="1"/>
            <a:r>
              <a:rPr lang="en-US" sz="2600" dirty="0" smtClean="0">
                <a:solidFill>
                  <a:srgbClr val="3366FF"/>
                </a:solidFill>
              </a:rPr>
              <a:t>Introductions and a little math</a:t>
            </a:r>
          </a:p>
          <a:p>
            <a:pPr lvl="1"/>
            <a:r>
              <a:rPr lang="en-US" sz="2600" dirty="0" smtClean="0">
                <a:solidFill>
                  <a:srgbClr val="3366FF"/>
                </a:solidFill>
              </a:rPr>
              <a:t>Assessment </a:t>
            </a:r>
            <a:r>
              <a:rPr lang="en-US" sz="2600" b="1" i="1" dirty="0" smtClean="0">
                <a:solidFill>
                  <a:srgbClr val="3366FF"/>
                </a:solidFill>
              </a:rPr>
              <a:t>of</a:t>
            </a:r>
            <a:r>
              <a:rPr lang="en-US" sz="2600" dirty="0" smtClean="0">
                <a:solidFill>
                  <a:srgbClr val="3366FF"/>
                </a:solidFill>
              </a:rPr>
              <a:t> learning vs. Assessment </a:t>
            </a:r>
            <a:r>
              <a:rPr lang="en-US" sz="2600" b="1" i="1" dirty="0">
                <a:solidFill>
                  <a:srgbClr val="3366FF"/>
                </a:solidFill>
              </a:rPr>
              <a:t>for</a:t>
            </a:r>
            <a:r>
              <a:rPr lang="en-US" sz="2600" dirty="0">
                <a:solidFill>
                  <a:srgbClr val="3366FF"/>
                </a:solidFill>
              </a:rPr>
              <a:t> learning</a:t>
            </a:r>
          </a:p>
          <a:p>
            <a:pPr lvl="1"/>
            <a:r>
              <a:rPr lang="en-US" sz="2600" dirty="0" smtClean="0">
                <a:solidFill>
                  <a:srgbClr val="3366FF"/>
                </a:solidFill>
              </a:rPr>
              <a:t>Claim Three: Assessing </a:t>
            </a:r>
            <a:r>
              <a:rPr lang="en-US" sz="2600" dirty="0">
                <a:solidFill>
                  <a:srgbClr val="3366FF"/>
                </a:solidFill>
              </a:rPr>
              <a:t>students’ ability to </a:t>
            </a:r>
            <a:endParaRPr lang="en-US" sz="2600" dirty="0" smtClean="0">
              <a:solidFill>
                <a:srgbClr val="3366FF"/>
              </a:solidFill>
            </a:endParaRPr>
          </a:p>
          <a:p>
            <a:pPr lvl="2"/>
            <a:r>
              <a:rPr lang="en-US" sz="2600" dirty="0" smtClean="0">
                <a:solidFill>
                  <a:srgbClr val="3366FF"/>
                </a:solidFill>
              </a:rPr>
              <a:t>Explain </a:t>
            </a:r>
            <a:r>
              <a:rPr lang="en-US" sz="2600" dirty="0">
                <a:solidFill>
                  <a:srgbClr val="3366FF"/>
                </a:solidFill>
              </a:rPr>
              <a:t>their reasoning, </a:t>
            </a:r>
            <a:endParaRPr lang="en-US" sz="2600" dirty="0" smtClean="0">
              <a:solidFill>
                <a:srgbClr val="3366FF"/>
              </a:solidFill>
            </a:endParaRPr>
          </a:p>
          <a:p>
            <a:pPr lvl="2"/>
            <a:r>
              <a:rPr lang="en-US" sz="2600" dirty="0">
                <a:solidFill>
                  <a:srgbClr val="3366FF"/>
                </a:solidFill>
              </a:rPr>
              <a:t>C</a:t>
            </a:r>
            <a:r>
              <a:rPr lang="en-US" sz="2600" dirty="0" smtClean="0">
                <a:solidFill>
                  <a:srgbClr val="3366FF"/>
                </a:solidFill>
              </a:rPr>
              <a:t>onstruct </a:t>
            </a:r>
            <a:r>
              <a:rPr lang="en-US" sz="2600" dirty="0">
                <a:solidFill>
                  <a:srgbClr val="3366FF"/>
                </a:solidFill>
              </a:rPr>
              <a:t>viable arguments and </a:t>
            </a:r>
            <a:endParaRPr lang="en-US" sz="2600" dirty="0" smtClean="0">
              <a:solidFill>
                <a:srgbClr val="3366FF"/>
              </a:solidFill>
            </a:endParaRPr>
          </a:p>
          <a:p>
            <a:pPr lvl="2"/>
            <a:r>
              <a:rPr lang="en-US" sz="2600" dirty="0">
                <a:solidFill>
                  <a:srgbClr val="3366FF"/>
                </a:solidFill>
              </a:rPr>
              <a:t>C</a:t>
            </a:r>
            <a:r>
              <a:rPr lang="en-US" sz="2600" dirty="0" smtClean="0">
                <a:solidFill>
                  <a:srgbClr val="3366FF"/>
                </a:solidFill>
              </a:rPr>
              <a:t>ritique </a:t>
            </a:r>
            <a:r>
              <a:rPr lang="en-US" sz="2600" dirty="0">
                <a:solidFill>
                  <a:srgbClr val="3366FF"/>
                </a:solidFill>
              </a:rPr>
              <a:t>the reasoning of others</a:t>
            </a:r>
            <a:r>
              <a:rPr lang="en-US" sz="2600" dirty="0" smtClean="0">
                <a:solidFill>
                  <a:srgbClr val="3366FF"/>
                </a:solidFill>
              </a:rPr>
              <a:t>.</a:t>
            </a:r>
            <a:endParaRPr lang="en-US" sz="2800" dirty="0" smtClean="0">
              <a:solidFill>
                <a:srgbClr val="3366FF"/>
              </a:solidFill>
            </a:endParaRPr>
          </a:p>
          <a:p>
            <a:r>
              <a:rPr lang="en-US" sz="2800" dirty="0" smtClean="0">
                <a:solidFill>
                  <a:srgbClr val="3366FF"/>
                </a:solidFill>
              </a:rPr>
              <a:t>Afternoon Sessions</a:t>
            </a:r>
          </a:p>
          <a:p>
            <a:endParaRPr lang="en-US" sz="2800" dirty="0" smtClean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838" y="4922750"/>
            <a:ext cx="3904240" cy="160043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366FF"/>
                </a:solidFill>
              </a:rPr>
              <a:t>Middle School:</a:t>
            </a:r>
          </a:p>
          <a:p>
            <a:pPr lvl="1"/>
            <a:r>
              <a:rPr lang="en-US" sz="2600" dirty="0" smtClean="0">
                <a:solidFill>
                  <a:srgbClr val="3366FF"/>
                </a:solidFill>
              </a:rPr>
              <a:t>The use of games</a:t>
            </a:r>
          </a:p>
          <a:p>
            <a:pPr lvl="1"/>
            <a:r>
              <a:rPr lang="en-US" sz="2600" dirty="0" smtClean="0">
                <a:solidFill>
                  <a:srgbClr val="3366FF"/>
                </a:solidFill>
              </a:rPr>
              <a:t>Planning for the CCSS-M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55534" y="4922750"/>
            <a:ext cx="3967211" cy="1600438"/>
          </a:xfrm>
          <a:prstGeom prst="rect">
            <a:avLst/>
          </a:prstGeom>
          <a:noFill/>
          <a:ln>
            <a:solidFill>
              <a:srgbClr val="263B86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366FF"/>
                </a:solidFill>
              </a:rPr>
              <a:t>High School:</a:t>
            </a:r>
          </a:p>
          <a:p>
            <a:pPr lvl="1"/>
            <a:r>
              <a:rPr lang="en-US" sz="2600" dirty="0" smtClean="0">
                <a:solidFill>
                  <a:srgbClr val="3366FF"/>
                </a:solidFill>
              </a:rPr>
              <a:t>Technology </a:t>
            </a:r>
          </a:p>
          <a:p>
            <a:pPr lvl="1"/>
            <a:r>
              <a:rPr lang="en-US" sz="2600" dirty="0" smtClean="0">
                <a:solidFill>
                  <a:srgbClr val="3366FF"/>
                </a:solidFill>
              </a:rPr>
              <a:t>Planning for the CCSS-M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07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/>
              <a:t>Future Sessions:</a:t>
            </a:r>
          </a:p>
          <a:p>
            <a:pPr lvl="1"/>
            <a:r>
              <a:rPr lang="en-US" sz="2800" b="1" dirty="0"/>
              <a:t>January 25, </a:t>
            </a:r>
            <a:r>
              <a:rPr lang="en-US" sz="2800" b="1" dirty="0" smtClean="0"/>
              <a:t>2014</a:t>
            </a:r>
            <a:endParaRPr lang="en-US" sz="2800" dirty="0"/>
          </a:p>
          <a:p>
            <a:pPr lvl="1"/>
            <a:r>
              <a:rPr lang="en-US" sz="2800" b="1" dirty="0" smtClean="0"/>
              <a:t>March </a:t>
            </a:r>
            <a:r>
              <a:rPr lang="en-US" sz="2800" b="1" dirty="0"/>
              <a:t>15, </a:t>
            </a:r>
            <a:r>
              <a:rPr lang="en-US" sz="2800" b="1" dirty="0" smtClean="0"/>
              <a:t>2014</a:t>
            </a:r>
            <a:endParaRPr lang="en-US" sz="2800" dirty="0"/>
          </a:p>
          <a:p>
            <a:pPr lvl="1"/>
            <a:r>
              <a:rPr lang="en-US" sz="2800" b="1" dirty="0" smtClean="0"/>
              <a:t>May 3, 2014</a:t>
            </a:r>
            <a:endParaRPr lang="en-US" sz="2800" b="1" dirty="0"/>
          </a:p>
          <a:p>
            <a:pPr lvl="1"/>
            <a:endParaRPr lang="en-US" sz="2800" dirty="0" smtClean="0"/>
          </a:p>
          <a:p>
            <a:pPr marL="114300" indent="0">
              <a:buNone/>
            </a:pPr>
            <a:r>
              <a:rPr lang="en-US" sz="2800" dirty="0" smtClean="0"/>
              <a:t>Teachers have the </a:t>
            </a:r>
            <a:r>
              <a:rPr lang="en-US" sz="2800" dirty="0"/>
              <a:t>opportunity to purchase 2 CEU’s for attending 3 of the 5 Saturday sessions being offered, or 3 CEU’s for attending all 5 Saturday sessions being offered.</a:t>
            </a:r>
          </a:p>
        </p:txBody>
      </p:sp>
    </p:spTree>
    <p:extLst>
      <p:ext uri="{BB962C8B-B14F-4D97-AF65-F5344CB8AC3E}">
        <p14:creationId xmlns:p14="http://schemas.microsoft.com/office/powerpoint/2010/main" val="281481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Using Games to Increase Mathematical Fluency and Deepen Conceptual Understanding.</a:t>
            </a:r>
            <a:endParaRPr lang="en-US" sz="6000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UCDMP Saturday Series 2013-2014</a:t>
            </a:r>
          </a:p>
          <a:p>
            <a:r>
              <a:rPr lang="en-US" dirty="0" smtClean="0"/>
              <a:t>Middle School session 2</a:t>
            </a:r>
          </a:p>
          <a:p>
            <a:r>
              <a:rPr lang="en-US" dirty="0" smtClean="0"/>
              <a:t>November 2,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7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</a:t>
            </a:r>
            <a:r>
              <a:rPr lang="en-US" dirty="0" smtClean="0"/>
              <a:t>Play Tic </a:t>
            </a:r>
            <a:r>
              <a:rPr lang="en-US" dirty="0" err="1" smtClean="0"/>
              <a:t>Tac</a:t>
            </a:r>
            <a:r>
              <a:rPr lang="en-US" dirty="0" smtClean="0"/>
              <a:t> Toe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Partner up and decide who is going to be “x” and who is going to be “0”.</a:t>
            </a:r>
          </a:p>
          <a:p>
            <a:pPr hangingPunct="0"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Begin playing Tic </a:t>
            </a:r>
            <a:r>
              <a:rPr lang="en-US" sz="2400" dirty="0" err="1" smtClean="0"/>
              <a:t>Tac</a:t>
            </a:r>
            <a:r>
              <a:rPr lang="en-US" sz="2400" dirty="0" smtClean="0"/>
              <a:t> Toe on your coordinate grid. Record your moves (ordered pairs) on your side of the paper.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Play until you have a winner – “three in a row”.</a:t>
            </a:r>
          </a:p>
          <a:p>
            <a:pPr marL="11430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On a new coordinate grid, record only the 3 winning moves, and the corresponding ordered pairs.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Group Sort and Discussion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7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</a:t>
            </a:r>
            <a:r>
              <a:rPr lang="en-US" dirty="0" smtClean="0"/>
              <a:t>Play Tic </a:t>
            </a:r>
            <a:r>
              <a:rPr lang="en-US" dirty="0" err="1" smtClean="0"/>
              <a:t>Tac</a:t>
            </a:r>
            <a:r>
              <a:rPr lang="en-US" dirty="0" smtClean="0"/>
              <a:t> Toe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What, if anything, does the “game” element bring to this activity?</a:t>
            </a:r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What Mathematical concepts were present?</a:t>
            </a:r>
          </a:p>
          <a:p>
            <a:pPr marL="114300" indent="0" hangingPunct="0">
              <a:spcBef>
                <a:spcPts val="0"/>
              </a:spcBef>
              <a:buNone/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Would this game work better to increase fluency or deepen understanding?  Explain your reasoning. </a:t>
            </a: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9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“Got Your Number” POM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In your group, starting with level A, work through as many levels of “Got Your Number” as time allows.</a:t>
            </a:r>
          </a:p>
          <a:p>
            <a:pPr hangingPunct="0">
              <a:spcBef>
                <a:spcPts val="0"/>
              </a:spcBef>
            </a:pP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endParaRPr lang="en-US" sz="2400" dirty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“Got Your Number” is a Problem Of The Month, created by SVMI.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“Got Your Number” POM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What, if anything, does the “game” element bring to this activity?</a:t>
            </a:r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What Mathematical concepts were present?</a:t>
            </a:r>
          </a:p>
          <a:p>
            <a:pPr marL="114300" indent="0" hangingPunct="0">
              <a:spcBef>
                <a:spcPts val="0"/>
              </a:spcBef>
              <a:buNone/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r>
              <a:rPr lang="en-US" sz="2400" dirty="0" smtClean="0"/>
              <a:t>Would this game work better to increase fluency or deepen understanding?  Explain your reasoning. </a:t>
            </a: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8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Clip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spcBef>
                <a:spcPts val="0"/>
              </a:spcBef>
            </a:pPr>
            <a:r>
              <a:rPr lang="en-US" sz="2400" dirty="0" smtClean="0"/>
              <a:t>Work with a partner to complete at least one round of the paper clip game. </a:t>
            </a:r>
          </a:p>
          <a:p>
            <a:pPr hangingPunct="0">
              <a:spcBef>
                <a:spcPts val="0"/>
              </a:spcBef>
            </a:pP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endParaRPr lang="en-US" sz="2400" dirty="0"/>
          </a:p>
          <a:p>
            <a:pPr hangingPunct="0">
              <a:spcBef>
                <a:spcPts val="0"/>
              </a:spcBef>
            </a:pPr>
            <a:endParaRPr lang="en-US" sz="2400" dirty="0" smtClean="0"/>
          </a:p>
          <a:p>
            <a:pPr hangingPunct="0">
              <a:spcBef>
                <a:spcPts val="0"/>
              </a:spcBef>
            </a:pPr>
            <a:endParaRPr lang="en-US" sz="2400" dirty="0"/>
          </a:p>
          <a:p>
            <a:pPr marL="114300" indent="0" hangingPunct="0">
              <a:spcBef>
                <a:spcPts val="0"/>
              </a:spcBef>
              <a:buNone/>
            </a:pPr>
            <a:endParaRPr lang="en-US" sz="2400" dirty="0"/>
          </a:p>
          <a:p>
            <a:pPr marL="114300" indent="0" hangingPunct="0">
              <a:spcBef>
                <a:spcPts val="0"/>
              </a:spcBef>
              <a:buNone/>
            </a:pPr>
            <a:r>
              <a:rPr lang="en-US" sz="2400" i="1" dirty="0" smtClean="0"/>
              <a:t>Taken from Bill Lombard and Brad Fulton’s book: </a:t>
            </a:r>
            <a:r>
              <a:rPr lang="en-US" sz="2400" i="1" u="sng" dirty="0" smtClean="0"/>
              <a:t>Simply Great Math Games.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6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4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5413C4"/>
      </a:hlink>
      <a:folHlink>
        <a:srgbClr val="5413C4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17785</TotalTime>
  <Words>616</Words>
  <Application>Microsoft Office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The Vision of the Common Core: Embracing the Challenge</vt:lpstr>
      <vt:lpstr>Agenda</vt:lpstr>
      <vt:lpstr>Some Information</vt:lpstr>
      <vt:lpstr>Using Games to Increase Mathematical Fluency and Deepen Conceptual Understanding.</vt:lpstr>
      <vt:lpstr>Let’s Play Tic Tac Toe</vt:lpstr>
      <vt:lpstr>Let’s Play Tic Tac Toe</vt:lpstr>
      <vt:lpstr>“Got Your Number” POM</vt:lpstr>
      <vt:lpstr>“Got Your Number” POM</vt:lpstr>
      <vt:lpstr>Paper Clip Game</vt:lpstr>
      <vt:lpstr>Paper Clip Game</vt:lpstr>
      <vt:lpstr>Cards and Dice</vt:lpstr>
      <vt:lpstr>Cards and Dice</vt:lpstr>
      <vt:lpstr>Matching Games</vt:lpstr>
      <vt:lpstr>Matching Games</vt:lpstr>
      <vt:lpstr>Using Games to Increase Mathematical Fluency and Deepen Understanding.</vt:lpstr>
    </vt:vector>
  </TitlesOfParts>
  <Company>School of Education, UC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Orosco</dc:creator>
  <cp:lastModifiedBy>Denise Brown</cp:lastModifiedBy>
  <cp:revision>61</cp:revision>
  <dcterms:created xsi:type="dcterms:W3CDTF">2013-10-15T20:10:39Z</dcterms:created>
  <dcterms:modified xsi:type="dcterms:W3CDTF">2013-11-04T19:15:59Z</dcterms:modified>
</cp:coreProperties>
</file>