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9"/>
  </p:notesMasterIdLst>
  <p:handoutMasterIdLst>
    <p:handoutMasterId r:id="rId10"/>
  </p:handoutMasterIdLst>
  <p:sldIdLst>
    <p:sldId id="257" r:id="rId2"/>
    <p:sldId id="313" r:id="rId3"/>
    <p:sldId id="354" r:id="rId4"/>
    <p:sldId id="258" r:id="rId5"/>
    <p:sldId id="355" r:id="rId6"/>
    <p:sldId id="356" r:id="rId7"/>
    <p:sldId id="34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1278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624A90-7DF1-4968-9283-FEF3FBD64290}" type="datetimeFigureOut">
              <a:rPr lang="en-US" smtClean="0"/>
              <a:t>1/24/2014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AD796-6389-4632-8665-D1F2B76FC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49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CE1E87-EAE9-724A-93A3-6272713F645D}" type="datetimeFigureOut">
              <a:rPr lang="en-US" smtClean="0"/>
              <a:t>1/24/2014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C8405-79DC-D149-B495-3DA234045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580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January 24,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January 24,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January 24,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January 24,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January 24, 2014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January 24,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January 24,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January 24,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January 24,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January 24,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January 24,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January 24,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lass.desmos.com/class/eaml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q=dan+meyer+3+acts+spreadsheet&amp;oq=dan+meyer+3+acts+s&amp;aqs=chrome.0.69i59j69i57.8851j0j7&amp;sourceid=chrome&amp;espv=210&amp;es_sm=122&amp;ie=UTF-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cratch.mit.edu/" TargetMode="External"/><Relationship Id="rId2" Type="http://schemas.openxmlformats.org/officeDocument/2006/relationships/hyperlink" Target="http://learn.code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hanacademy.org/hour-of-code/hour-of-code-tutorial/v/welcome-hour-of-code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371600"/>
            <a:ext cx="8258739" cy="1927225"/>
          </a:xfrm>
        </p:spPr>
        <p:txBody>
          <a:bodyPr>
            <a:normAutofit/>
          </a:bodyPr>
          <a:lstStyle/>
          <a:p>
            <a:r>
              <a:rPr lang="en-US" sz="4000" dirty="0"/>
              <a:t>Using Technology to Engage Students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UCDMP Saturday Series 2013-2014</a:t>
            </a:r>
          </a:p>
          <a:p>
            <a:r>
              <a:rPr lang="en-US" dirty="0" smtClean="0"/>
              <a:t>Middle school </a:t>
            </a:r>
            <a:r>
              <a:rPr lang="en-US" dirty="0" smtClean="0"/>
              <a:t>Session 3</a:t>
            </a:r>
          </a:p>
          <a:p>
            <a:r>
              <a:rPr lang="en-US" dirty="0" smtClean="0"/>
              <a:t>January 25,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03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07680" cy="995362"/>
          </a:xfrm>
        </p:spPr>
        <p:txBody>
          <a:bodyPr/>
          <a:lstStyle/>
          <a:p>
            <a:r>
              <a:rPr lang="en-US" dirty="0" smtClean="0"/>
              <a:t>Report 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hangingPunct="0">
              <a:spcBef>
                <a:spcPts val="0"/>
              </a:spcBef>
            </a:pPr>
            <a:r>
              <a:rPr lang="en-US" sz="3600" b="0" dirty="0" smtClean="0"/>
              <a:t>In November you planned a lesson “Using Games to Increase Mathematical Fluency and Deepen Understanding.” </a:t>
            </a:r>
          </a:p>
          <a:p>
            <a:pPr hangingPunct="0">
              <a:spcBef>
                <a:spcPts val="0"/>
              </a:spcBef>
            </a:pPr>
            <a:endParaRPr lang="en-US" sz="3600" b="0" dirty="0" smtClean="0"/>
          </a:p>
          <a:p>
            <a:pPr>
              <a:spcBef>
                <a:spcPts val="0"/>
              </a:spcBef>
            </a:pPr>
            <a:r>
              <a:rPr lang="en-US" sz="3600" b="0" dirty="0" smtClean="0"/>
              <a:t>At your tables, have each person share </a:t>
            </a:r>
          </a:p>
          <a:p>
            <a:pPr marL="571500" indent="-5715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600" b="0" dirty="0"/>
              <a:t>	</a:t>
            </a:r>
            <a:r>
              <a:rPr lang="en-US" sz="3600" b="0" dirty="0" smtClean="0"/>
              <a:t>name/description of game tried</a:t>
            </a:r>
          </a:p>
          <a:p>
            <a:pPr marL="571500" indent="-5715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600" b="0" dirty="0"/>
              <a:t>	</a:t>
            </a:r>
            <a:r>
              <a:rPr lang="en-US" sz="3600" b="0" dirty="0" smtClean="0"/>
              <a:t>2 positive outcomes</a:t>
            </a:r>
          </a:p>
          <a:p>
            <a:pPr marL="571500" indent="-5715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600" b="0" dirty="0"/>
              <a:t>	</a:t>
            </a:r>
            <a:r>
              <a:rPr lang="en-US" sz="3600" b="0" dirty="0" smtClean="0"/>
              <a:t>1 thing you will do differently next 	time</a:t>
            </a:r>
          </a:p>
          <a:p>
            <a:pPr>
              <a:spcBef>
                <a:spcPts val="0"/>
              </a:spcBef>
            </a:pPr>
            <a:endParaRPr lang="en-US" sz="3600" b="0" dirty="0"/>
          </a:p>
          <a:p>
            <a:pPr>
              <a:spcBef>
                <a:spcPts val="0"/>
              </a:spcBef>
            </a:pPr>
            <a:r>
              <a:rPr lang="en-US" sz="3600" b="0" i="1" dirty="0" smtClean="0"/>
              <a:t>Be prepared to share highlights with the entire group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576973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07680" cy="1371600"/>
          </a:xfrm>
        </p:spPr>
        <p:txBody>
          <a:bodyPr/>
          <a:lstStyle/>
          <a:p>
            <a:r>
              <a:rPr lang="en-US" dirty="0"/>
              <a:t>Let’s Investigate a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hangingPunct="0">
              <a:spcBef>
                <a:spcPts val="0"/>
              </a:spcBef>
            </a:pPr>
            <a:r>
              <a:rPr lang="en-US" sz="2400" b="0" dirty="0"/>
              <a:t>Using </a:t>
            </a:r>
            <a:r>
              <a:rPr lang="en-US" sz="2400" i="1" dirty="0" smtClean="0"/>
              <a:t>Desmos.com</a:t>
            </a:r>
            <a:r>
              <a:rPr lang="en-US" sz="2400" b="0" dirty="0" smtClean="0"/>
              <a:t> </a:t>
            </a:r>
            <a:r>
              <a:rPr lang="en-US" sz="2400" b="0" dirty="0"/>
              <a:t>on </a:t>
            </a:r>
            <a:r>
              <a:rPr lang="en-US" sz="2400" b="0" dirty="0" smtClean="0"/>
              <a:t>the </a:t>
            </a:r>
            <a:r>
              <a:rPr lang="en-US" sz="2400" b="0" dirty="0"/>
              <a:t>computer</a:t>
            </a:r>
            <a:r>
              <a:rPr lang="en-US" sz="2400" b="0" dirty="0" smtClean="0"/>
              <a:t>, or through </a:t>
            </a:r>
            <a:r>
              <a:rPr lang="en-US" sz="2400" b="0" dirty="0" err="1" smtClean="0"/>
              <a:t>ipad</a:t>
            </a:r>
            <a:r>
              <a:rPr lang="en-US" sz="2400" b="0" dirty="0" smtClean="0"/>
              <a:t> app, </a:t>
            </a:r>
            <a:r>
              <a:rPr lang="en-US" sz="2400" b="0" dirty="0"/>
              <a:t>construct a </a:t>
            </a:r>
            <a:r>
              <a:rPr lang="en-US" sz="2400" b="0" dirty="0" smtClean="0"/>
              <a:t>house.</a:t>
            </a:r>
            <a:endParaRPr lang="en-US" sz="2400" b="0" dirty="0"/>
          </a:p>
          <a:p>
            <a:pPr>
              <a:spcBef>
                <a:spcPts val="0"/>
              </a:spcBef>
            </a:pPr>
            <a:endParaRPr lang="en-US" sz="2400" dirty="0"/>
          </a:p>
          <a:p>
            <a:pPr lvl="1">
              <a:spcBef>
                <a:spcPts val="0"/>
              </a:spcBef>
            </a:pPr>
            <a:r>
              <a:rPr lang="en-US" sz="2400" dirty="0" smtClean="0"/>
              <a:t>How did you construct your starting polygon? 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Explain the math concepts needed to construct your polygon? 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How could you differentiate this activity to meet the various needs of students?</a:t>
            </a:r>
            <a:endParaRPr lang="en-US" sz="2400" dirty="0"/>
          </a:p>
          <a:p>
            <a:pPr>
              <a:spcBef>
                <a:spcPts val="0"/>
              </a:spcBef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If you finish this quickly and want another challenge, </a:t>
            </a:r>
            <a:r>
              <a:rPr lang="en-US" sz="2400" dirty="0" smtClean="0"/>
              <a:t>make a face.</a:t>
            </a:r>
            <a:endParaRPr lang="en-US" sz="2400" dirty="0"/>
          </a:p>
          <a:p>
            <a:r>
              <a:rPr lang="en-US" b="0" dirty="0"/>
              <a:t/>
            </a:r>
            <a:br>
              <a:rPr lang="en-US" b="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057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52718"/>
            <a:ext cx="7975600" cy="1371600"/>
          </a:xfrm>
        </p:spPr>
        <p:txBody>
          <a:bodyPr/>
          <a:lstStyle/>
          <a:p>
            <a:r>
              <a:rPr lang="en-US" dirty="0" err="1"/>
              <a:t>Desmos</a:t>
            </a:r>
            <a:r>
              <a:rPr lang="en-US" dirty="0"/>
              <a:t> and Dan Meyer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/>
            <a:r>
              <a:rPr lang="en-US" sz="2800" dirty="0">
                <a:solidFill>
                  <a:schemeClr val="tx2"/>
                </a:solidFill>
              </a:rPr>
              <a:t>Go to </a:t>
            </a:r>
            <a:r>
              <a:rPr lang="en-US" sz="2800" dirty="0" smtClean="0">
                <a:solidFill>
                  <a:schemeClr val="tx2"/>
                </a:solidFill>
              </a:rPr>
              <a:t>:   </a:t>
            </a:r>
            <a:r>
              <a:rPr lang="en-US" sz="2800" dirty="0" smtClean="0">
                <a:solidFill>
                  <a:schemeClr val="tx2"/>
                </a:solidFill>
                <a:hlinkClick r:id="rId2"/>
              </a:rPr>
              <a:t>https</a:t>
            </a:r>
            <a:r>
              <a:rPr lang="en-US" sz="2800" dirty="0">
                <a:solidFill>
                  <a:schemeClr val="tx2"/>
                </a:solidFill>
                <a:hlinkClick r:id="rId2"/>
              </a:rPr>
              <a:t>://class.desmos.com/class/eamle</a:t>
            </a:r>
            <a:endParaRPr lang="en-US" sz="2800" dirty="0">
              <a:solidFill>
                <a:schemeClr val="tx2"/>
              </a:solidFill>
            </a:endParaRPr>
          </a:p>
          <a:p>
            <a:pPr marL="114300"/>
            <a:endParaRPr lang="en-US" sz="2800" dirty="0">
              <a:solidFill>
                <a:schemeClr val="tx2"/>
              </a:solidFill>
            </a:endParaRPr>
          </a:p>
          <a:p>
            <a:pPr marL="114300"/>
            <a:r>
              <a:rPr lang="en-US" sz="2800" dirty="0">
                <a:solidFill>
                  <a:schemeClr val="tx2"/>
                </a:solidFill>
              </a:rPr>
              <a:t>And follow the instructions to investigate the Penny Problem</a:t>
            </a:r>
          </a:p>
          <a:p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660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52718"/>
            <a:ext cx="7975600" cy="1371600"/>
          </a:xfrm>
        </p:spPr>
        <p:txBody>
          <a:bodyPr/>
          <a:lstStyle/>
          <a:p>
            <a:r>
              <a:rPr lang="en-US" dirty="0" smtClean="0"/>
              <a:t>Dan Meyer “3 acts”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/>
            <a:r>
              <a:rPr lang="en-US" sz="3600" dirty="0" smtClean="0">
                <a:hlinkClick r:id="rId2"/>
              </a:rPr>
              <a:t>Search</a:t>
            </a:r>
            <a:r>
              <a:rPr lang="en-US" sz="3600" dirty="0" smtClean="0"/>
              <a:t> “Dan Meyer 3 Acts spreadsheet” for a list of lessons and their standards.</a:t>
            </a:r>
            <a:endParaRPr lang="en-US" sz="3600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180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52718"/>
            <a:ext cx="7975600" cy="1371600"/>
          </a:xfrm>
        </p:spPr>
        <p:txBody>
          <a:bodyPr/>
          <a:lstStyle/>
          <a:p>
            <a:r>
              <a:rPr lang="en-US" dirty="0" smtClean="0"/>
              <a:t>Math through coding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>
                <a:solidFill>
                  <a:schemeClr val="tx2"/>
                </a:solidFill>
                <a:hlinkClick r:id="rId2"/>
              </a:rPr>
              <a:t>http://learn.code.org</a:t>
            </a:r>
            <a:r>
              <a:rPr lang="en-US" sz="2800" dirty="0" smtClean="0">
                <a:solidFill>
                  <a:schemeClr val="tx2"/>
                </a:solidFill>
                <a:hlinkClick r:id="rId2"/>
              </a:rPr>
              <a:t>/</a:t>
            </a:r>
            <a:endParaRPr lang="en-US" sz="2800" dirty="0" smtClean="0">
              <a:solidFill>
                <a:schemeClr val="tx2"/>
              </a:solidFill>
            </a:endParaRPr>
          </a:p>
          <a:p>
            <a:pPr marL="571500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2"/>
              </a:solidFill>
            </a:endParaRPr>
          </a:p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hlinkClick r:id="rId3"/>
              </a:rPr>
              <a:t>http://scratch.mit.edu</a:t>
            </a:r>
            <a:r>
              <a:rPr lang="en-US" sz="2800" dirty="0" smtClean="0">
                <a:solidFill>
                  <a:schemeClr val="tx2"/>
                </a:solidFill>
                <a:hlinkClick r:id="rId3"/>
              </a:rPr>
              <a:t>/</a:t>
            </a:r>
            <a:endParaRPr lang="en-US" sz="2800" dirty="0" smtClean="0">
              <a:solidFill>
                <a:schemeClr val="tx2"/>
              </a:solidFill>
            </a:endParaRPr>
          </a:p>
          <a:p>
            <a:pPr marL="571500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2"/>
              </a:solidFill>
            </a:endParaRPr>
          </a:p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hlinkClick r:id="rId4"/>
              </a:rPr>
              <a:t>https://</a:t>
            </a:r>
            <a:r>
              <a:rPr lang="en-US" sz="2800" dirty="0" smtClean="0">
                <a:solidFill>
                  <a:schemeClr val="tx2"/>
                </a:solidFill>
                <a:hlinkClick r:id="rId4"/>
              </a:rPr>
              <a:t>www.khanacademy.org/hour-of-code/hour-of-code-tutorial/v/welcome-hour-of-code</a:t>
            </a:r>
            <a:endParaRPr lang="en-US" sz="2800" dirty="0" smtClean="0">
              <a:solidFill>
                <a:schemeClr val="tx2"/>
              </a:solidFill>
            </a:endParaRPr>
          </a:p>
          <a:p>
            <a:pPr marL="114300"/>
            <a:endParaRPr lang="en-US" sz="2800" dirty="0" smtClean="0">
              <a:solidFill>
                <a:schemeClr val="tx2"/>
              </a:solidFill>
            </a:endParaRPr>
          </a:p>
          <a:p>
            <a:pPr marL="114300"/>
            <a:endParaRPr lang="en-US" sz="2800" dirty="0">
              <a:solidFill>
                <a:schemeClr val="tx2"/>
              </a:solidFill>
            </a:endParaRPr>
          </a:p>
          <a:p>
            <a:pPr marL="114300"/>
            <a:endParaRPr lang="en-US" sz="2800" dirty="0">
              <a:solidFill>
                <a:schemeClr val="tx2"/>
              </a:solidFill>
            </a:endParaRPr>
          </a:p>
          <a:p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320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90560" cy="1371600"/>
          </a:xfrm>
        </p:spPr>
        <p:txBody>
          <a:bodyPr>
            <a:normAutofit fontScale="90000"/>
          </a:bodyPr>
          <a:lstStyle/>
          <a:p>
            <a:r>
              <a:rPr lang="en-US" dirty="0"/>
              <a:t>Planning: Using Technology to Engage Students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51840" y="1674674"/>
            <a:ext cx="764032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What technologies do you have at your disposal?</a:t>
            </a:r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Get into a group based on a technology you can employ in the next few weeks.</a:t>
            </a:r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Plan a lesson/activity using technology to engage students.</a:t>
            </a:r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Let us know your plan. </a:t>
            </a:r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Next session we will have you report out on your successes.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7042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11980</TotalTime>
  <Words>226</Words>
  <Application>Microsoft Office PowerPoint</Application>
  <PresentationFormat>On-screen Show (4:3)</PresentationFormat>
  <Paragraphs>43</Paragraphs>
  <Slides>7</Slides>
  <Notes>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Essential</vt:lpstr>
      <vt:lpstr>Using Technology to Engage Students</vt:lpstr>
      <vt:lpstr>Report out</vt:lpstr>
      <vt:lpstr>Let’s Investigate a Problem</vt:lpstr>
      <vt:lpstr>Desmos and Dan Meyer</vt:lpstr>
      <vt:lpstr>Dan Meyer “3 acts”</vt:lpstr>
      <vt:lpstr>Math through coding</vt:lpstr>
      <vt:lpstr>Planning: Using Technology to Engage Students</vt:lpstr>
    </vt:vector>
  </TitlesOfParts>
  <Company>School of Education, UC Davis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Vision of the Common Core: Embracing the Challenge</dc:title>
  <dc:creator>Julie Orosco</dc:creator>
  <cp:lastModifiedBy>Dianne</cp:lastModifiedBy>
  <cp:revision>91</cp:revision>
  <dcterms:created xsi:type="dcterms:W3CDTF">2013-09-16T16:15:57Z</dcterms:created>
  <dcterms:modified xsi:type="dcterms:W3CDTF">2014-01-25T03:51:37Z</dcterms:modified>
</cp:coreProperties>
</file>