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notesMasterIdLst>
    <p:notesMasterId r:id="rId28"/>
  </p:notesMasterIdLst>
  <p:sldIdLst>
    <p:sldId id="341" r:id="rId2"/>
    <p:sldId id="257" r:id="rId3"/>
    <p:sldId id="453" r:id="rId4"/>
    <p:sldId id="360" r:id="rId5"/>
    <p:sldId id="552" r:id="rId6"/>
    <p:sldId id="556" r:id="rId7"/>
    <p:sldId id="557" r:id="rId8"/>
    <p:sldId id="560" r:id="rId9"/>
    <p:sldId id="559" r:id="rId10"/>
    <p:sldId id="555" r:id="rId11"/>
    <p:sldId id="554" r:id="rId12"/>
    <p:sldId id="561" r:id="rId13"/>
    <p:sldId id="562" r:id="rId14"/>
    <p:sldId id="563" r:id="rId15"/>
    <p:sldId id="565" r:id="rId16"/>
    <p:sldId id="566" r:id="rId17"/>
    <p:sldId id="567" r:id="rId18"/>
    <p:sldId id="564" r:id="rId19"/>
    <p:sldId id="568" r:id="rId20"/>
    <p:sldId id="569" r:id="rId21"/>
    <p:sldId id="570" r:id="rId22"/>
    <p:sldId id="573" r:id="rId23"/>
    <p:sldId id="571" r:id="rId24"/>
    <p:sldId id="572" r:id="rId25"/>
    <p:sldId id="574" r:id="rId26"/>
    <p:sldId id="575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FD87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670" autoAdjust="0"/>
    <p:restoredTop sz="94624" autoAdjust="0"/>
  </p:normalViewPr>
  <p:slideViewPr>
    <p:cSldViewPr snapToGrid="0" showGuides="1">
      <p:cViewPr>
        <p:scale>
          <a:sx n="50" d="100"/>
          <a:sy n="50" d="100"/>
        </p:scale>
        <p:origin x="-420" y="-264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00"/>
    </p:cViewPr>
  </p:sorter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A7663D-3D20-420A-86D0-17EBC3D246B6}" type="datetimeFigureOut">
              <a:rPr lang="en-US"/>
              <a:pPr>
                <a:defRPr/>
              </a:pPr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C7750B-D772-405F-88DC-70D8E835A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04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3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35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fld id="{9F5F6C47-EDBA-4820-AFCB-0C06BA606503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49A0-1030-44A6-A553-7BC281357F8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49A0-1030-44A6-A553-7BC281357F8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7C49A0-1030-44A6-A553-7BC281357F86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62EDC-76D1-43BC-B227-42ECC9E8592A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0EE6F-B771-475B-BA95-EBF820C010C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219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D2C96-CAFE-4CEB-A0CD-DD243404DE49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3092D-B03E-46A5-BAE0-59BAA1932AE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88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F2A7F-4F30-4FB3-9544-00C0DCDFFF1F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5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340C-F52E-4CA5-AF15-0C008840E4CE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0256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457200" y="381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7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7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17220-2B2C-4B2C-A18C-DF1EB9F97B0F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94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94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80086-E7DA-4B8E-8B11-34A6FBEC31F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75382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8927C-3E35-4E2A-AF6F-50F28CAFFBA3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ED865-0A66-43E0-81E7-44EB51CC660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52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F56B5-E99E-43E7-B932-0300860F19F1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8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03CCC-5BA9-4EB1-8A17-84098FE4430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098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D8BDD-0B8F-4E2D-900A-9575B21510E9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4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46A2A-74CD-49DC-9D11-3015B3E3AD0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2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2DE68-C66D-4F57-BB6A-E49541064D69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3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77BF8-002B-46EF-B7FD-7A201B1368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439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AE087-1AFC-497E-BA7D-A29371F7336D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6" name="Rectangl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8F63B-C157-49F5-BF5B-0AF9C2AEFEE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51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40275" y="795338"/>
            <a:ext cx="3960813" cy="5294312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6280E-5567-41AD-98A5-6D52CE4C8AC8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7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2F99B-5EB7-4823-9B4A-6DAE8A6BC30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00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" lastClr="FFFFFF"/>
              </a:solidFill>
              <a:latin typeface="Corbel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50" name="Rectangle 11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3FA57E57-1D30-4F3A-9CA2-2DCC04DE64E3}" type="datetimeFigureOut">
              <a:rPr/>
              <a:pPr>
                <a:defRPr/>
              </a:pPr>
              <a:t>9/18/2012</a:t>
            </a:fld>
            <a:endParaRPr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5063"/>
            <a:ext cx="2895600" cy="365125"/>
          </a:xfrm>
          <a:prstGeom prst="rect">
            <a:avLst/>
          </a:prstGeom>
        </p:spPr>
        <p:txBody>
          <a:bodyPr anchor="b" anchorCtr="0"/>
          <a:lstStyle>
            <a:lvl1pPr algn="ctr" fontAlgn="auto">
              <a:spcBef>
                <a:spcPts val="0"/>
              </a:spcBef>
              <a:spcAft>
                <a:spcPts val="0"/>
              </a:spcAft>
              <a:defRPr lang="en-US" sz="1000" b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5063"/>
            <a:ext cx="2133600" cy="365125"/>
          </a:xfrm>
          <a:prstGeom prst="rect">
            <a:avLst/>
          </a:prstGeom>
        </p:spPr>
        <p:txBody>
          <a:bodyPr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pPr>
              <a:defRPr/>
            </a:pPr>
            <a:fld id="{BD55288B-5F74-40BC-8A1C-69A330F4A1E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6" r:id="rId2"/>
    <p:sldLayoutId id="2147483898" r:id="rId3"/>
    <p:sldLayoutId id="2147483895" r:id="rId4"/>
    <p:sldLayoutId id="2147483894" r:id="rId5"/>
    <p:sldLayoutId id="2147483893" r:id="rId6"/>
    <p:sldLayoutId id="2147483892" r:id="rId7"/>
    <p:sldLayoutId id="2147483891" r:id="rId8"/>
    <p:sldLayoutId id="2147483899" r:id="rId9"/>
    <p:sldLayoutId id="2147483890" r:id="rId10"/>
    <p:sldLayoutId id="2147483889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rtl="0" fontAlgn="base">
        <a:spcBef>
          <a:spcPct val="0"/>
        </a:spcBef>
        <a:spcAft>
          <a:spcPct val="0"/>
        </a:spcAft>
        <a:defRPr lang="en-US" sz="4800" b="1" kern="1200" dirty="0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lt"/>
          <a:cs typeface="+mj-lt"/>
        </a:defRPr>
      </a:lvl1pPr>
      <a:lvl2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171B73"/>
          </a:solidFill>
          <a:effectLst>
            <a:outerShdw blurRad="38100" dist="38100" dir="2700000" algn="tl">
              <a:srgbClr val="C0C0C0"/>
            </a:outerShdw>
          </a:effectLst>
          <a:latin typeface="Bodoni MT" pitchFamily="18" charset="0"/>
        </a:defRPr>
      </a:lvl9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"/>
        <a:defRPr sz="3200">
          <a:solidFill>
            <a:schemeClr val="tx1"/>
          </a:solidFill>
          <a:latin typeface="+mn-lt"/>
          <a:ea typeface="+mn-lt"/>
          <a:cs typeface="+mn-lt"/>
        </a:defRPr>
      </a:lvl1pPr>
      <a:lvl2pPr marL="758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800">
          <a:solidFill>
            <a:schemeClr val="tx1"/>
          </a:solidFill>
          <a:latin typeface="+mn-lt"/>
          <a:ea typeface="+mn-lt"/>
          <a:cs typeface="+mn-lt"/>
        </a:defRPr>
      </a:lvl2pPr>
      <a:lvl3pPr marL="1031875" indent="-228600" algn="l" rtl="0" fontAlgn="base">
        <a:spcBef>
          <a:spcPct val="20000"/>
        </a:spcBef>
        <a:spcAft>
          <a:spcPct val="0"/>
        </a:spcAft>
        <a:buClr>
          <a:srgbClr val="C43D1F"/>
        </a:buClr>
        <a:buFont typeface="Wingdings 2" pitchFamily="18" charset="2"/>
        <a:buChar char=""/>
        <a:defRPr sz="2400">
          <a:solidFill>
            <a:schemeClr val="tx1"/>
          </a:solidFill>
          <a:latin typeface="+mn-lt"/>
          <a:ea typeface="+mn-lt"/>
          <a:cs typeface="+mn-lt"/>
        </a:defRPr>
      </a:lvl3pPr>
      <a:lvl4pPr marL="1296988" indent="-228600" algn="l" rtl="0" fontAlgn="base">
        <a:spcBef>
          <a:spcPct val="20000"/>
        </a:spcBef>
        <a:spcAft>
          <a:spcPct val="0"/>
        </a:spcAft>
        <a:buClr>
          <a:srgbClr val="B42469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7B309B"/>
        </a:buClr>
        <a:buFont typeface="Wingdings 2" pitchFamily="18" charset="2"/>
        <a:buChar char=""/>
        <a:defRPr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ucdmp@wireless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15340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dirty="0"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</a:rPr>
              <a:t>UCDMP Saturday Series </a:t>
            </a:r>
            <a:endParaRPr lang="en-US" sz="4000" b="1" dirty="0" smtClean="0">
              <a:effectLst>
                <a:outerShdw blurRad="50800" dist="38100" dir="18900000" algn="bl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</a:rPr>
              <a:t>2012-13</a:t>
            </a:r>
          </a:p>
          <a:p>
            <a:pPr algn="ctr"/>
            <a:endParaRPr lang="en-US" sz="4000" dirty="0"/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Vision of the Common Core: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Changing Beliefs, </a:t>
            </a: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Transforming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endParaRPr 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 smtClean="0"/>
              <a:t>Saturday, March 16, 2013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6300" y="84138"/>
            <a:ext cx="7499350" cy="8556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1" charset="-128"/>
              </a:rPr>
              <a:t>SMP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1" charset="-128"/>
              </a:rPr>
              <a:t>#8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1" charset="-128"/>
            </a:endParaRPr>
          </a:p>
        </p:txBody>
      </p:sp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790575" y="1370013"/>
            <a:ext cx="7688263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sz="3200" dirty="0" smtClean="0"/>
          </a:p>
          <a:p>
            <a:pPr algn="ctr"/>
            <a:r>
              <a:rPr lang="en-US" sz="5400" b="1" dirty="0" smtClean="0">
                <a:latin typeface="+mn-lt"/>
                <a:ea typeface="MS PGothic" pitchFamily="34" charset="-128"/>
                <a:cs typeface="Arial Narrow" pitchFamily="34" charset="0"/>
              </a:rPr>
              <a:t>Look for and express regularity in repeated reasoning.</a:t>
            </a:r>
            <a:endParaRPr lang="en-US" sz="5400" b="1" dirty="0">
              <a:latin typeface="+mn-lt"/>
              <a:ea typeface="MS PGothic" pitchFamily="34" charset="-128"/>
              <a:cs typeface="Arial Narrow" pitchFamily="34" charset="0"/>
            </a:endParaRP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5918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0"/>
            <a:ext cx="88296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91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SMP#8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indent="0">
              <a:buNone/>
            </a:pPr>
            <a:r>
              <a:rPr lang="en-US" dirty="0" smtClean="0"/>
              <a:t>The goal is for students to move past simply solving problems and find ways to </a:t>
            </a:r>
          </a:p>
          <a:p>
            <a:r>
              <a:rPr lang="en-US" i="1" dirty="0"/>
              <a:t>G</a:t>
            </a:r>
            <a:r>
              <a:rPr lang="en-US" i="1" dirty="0" smtClean="0"/>
              <a:t>eneralize the methods they use</a:t>
            </a:r>
          </a:p>
          <a:p>
            <a:r>
              <a:rPr lang="en-US" i="1" dirty="0" smtClean="0"/>
              <a:t>Determine shortcuts for procedures they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979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indent="0">
              <a:buNone/>
            </a:pPr>
            <a:r>
              <a:rPr lang="en-US" dirty="0" smtClean="0"/>
              <a:t>Decompose a number less than 10 into pairs of numbers</a:t>
            </a:r>
          </a:p>
          <a:p>
            <a:pPr marL="184150" indent="0">
              <a:buNone/>
            </a:pPr>
            <a:endParaRPr lang="en-US" dirty="0"/>
          </a:p>
          <a:p>
            <a:pPr marL="184150" indent="0">
              <a:buNone/>
            </a:pPr>
            <a:r>
              <a:rPr lang="en-US" dirty="0" smtClean="0"/>
              <a:t>At first, students randomly find pairs</a:t>
            </a:r>
          </a:p>
          <a:p>
            <a:pPr marL="184150" indent="0">
              <a:buNone/>
            </a:pPr>
            <a:endParaRPr lang="en-US" dirty="0"/>
          </a:p>
          <a:p>
            <a:pPr marL="184150" indent="0">
              <a:buNone/>
            </a:pPr>
            <a:r>
              <a:rPr lang="en-US" dirty="0" smtClean="0"/>
              <a:t>After a while they start to organize their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2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2476500"/>
            <a:ext cx="4114800" cy="4381500"/>
          </a:xfrm>
        </p:spPr>
        <p:txBody>
          <a:bodyPr/>
          <a:lstStyle/>
          <a:p>
            <a:pPr marL="184150" indent="0">
              <a:buNone/>
            </a:pPr>
            <a:r>
              <a:rPr lang="en-US" sz="4800" dirty="0" smtClean="0"/>
              <a:t>8 + 0</a:t>
            </a:r>
          </a:p>
          <a:p>
            <a:pPr marL="184150" indent="0">
              <a:buNone/>
            </a:pPr>
            <a:r>
              <a:rPr lang="en-US" sz="4800" dirty="0" smtClean="0"/>
              <a:t>7 + 1</a:t>
            </a:r>
          </a:p>
          <a:p>
            <a:pPr marL="184150" indent="0">
              <a:buNone/>
            </a:pPr>
            <a:r>
              <a:rPr lang="en-US" sz="4800" dirty="0" smtClean="0"/>
              <a:t>6 + 2</a:t>
            </a:r>
            <a:endParaRPr lang="en-US" sz="4800" dirty="0"/>
          </a:p>
        </p:txBody>
      </p:sp>
      <p:sp>
        <p:nvSpPr>
          <p:cNvPr id="4" name="Oval 3"/>
          <p:cNvSpPr/>
          <p:nvPr/>
        </p:nvSpPr>
        <p:spPr>
          <a:xfrm>
            <a:off x="87630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1356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33400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75082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0713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7106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0451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1891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433310" y="1489710"/>
            <a:ext cx="822960" cy="822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33310" y="1489710"/>
            <a:ext cx="822960" cy="8229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496050" y="1489710"/>
            <a:ext cx="822960" cy="8229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6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have ¾ of a cake.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2608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17920" y="2495550"/>
            <a:ext cx="1645920" cy="3291840"/>
          </a:xfrm>
          <a:prstGeom prst="rect">
            <a:avLst/>
          </a:prstGeom>
          <a:solidFill>
            <a:schemeClr val="bg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2495550"/>
            <a:ext cx="6568440" cy="32918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2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you cut each piece into two.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84150" indent="0">
              <a:buNone/>
            </a:pPr>
            <a:endParaRPr lang="en-US" sz="4400" dirty="0"/>
          </a:p>
          <a:p>
            <a:r>
              <a:rPr lang="en-US" dirty="0" smtClean="0"/>
              <a:t>What fraction do you have now?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2608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17920" y="2495550"/>
            <a:ext cx="1645920" cy="329184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2495550"/>
            <a:ext cx="6568440" cy="32918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4" idx="1"/>
            <a:endCxn id="8" idx="3"/>
          </p:cNvCxnSpPr>
          <p:nvPr/>
        </p:nvCxnSpPr>
        <p:spPr>
          <a:xfrm>
            <a:off x="1295400" y="4141470"/>
            <a:ext cx="656844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3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5581650"/>
          </a:xfrm>
        </p:spPr>
        <p:txBody>
          <a:bodyPr/>
          <a:lstStyle/>
          <a:p>
            <a:r>
              <a:rPr lang="en-US" dirty="0" smtClean="0"/>
              <a:t>What if you cut each piece in into 3 equal pieces instead?.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184150" indent="0">
              <a:buNone/>
            </a:pPr>
            <a:endParaRPr lang="en-US" sz="4400" dirty="0"/>
          </a:p>
          <a:p>
            <a:r>
              <a:rPr lang="en-US" dirty="0" smtClean="0"/>
              <a:t>Now, what fraction do you have?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2608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17920" y="2495550"/>
            <a:ext cx="1645920" cy="3291840"/>
          </a:xfrm>
          <a:prstGeom prst="rect">
            <a:avLst/>
          </a:prstGeom>
          <a:solidFill>
            <a:schemeClr val="bg1">
              <a:lumMod val="65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2495550"/>
            <a:ext cx="1645920" cy="3291840"/>
          </a:xfrm>
          <a:prstGeom prst="rect">
            <a:avLst/>
          </a:prstGeom>
          <a:solidFill>
            <a:schemeClr val="bg2">
              <a:lumMod val="50000"/>
            </a:schemeClr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2495550"/>
            <a:ext cx="6568440" cy="329184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287780" y="3611880"/>
            <a:ext cx="656844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53490" y="4728210"/>
            <a:ext cx="6568440" cy="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10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/>
              <a:t>AVOID</a:t>
            </a:r>
            <a:r>
              <a:rPr lang="en-US" dirty="0" smtClean="0"/>
              <a:t> teaching shortcuts before students develop understanding</a:t>
            </a:r>
          </a:p>
          <a:p>
            <a:endParaRPr lang="en-US" dirty="0"/>
          </a:p>
          <a:p>
            <a:r>
              <a:rPr lang="en-US" dirty="0" smtClean="0"/>
              <a:t>Instead provide examples and opportunities for students to discuss patterns that they are seeing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Quadrilaterals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4150" indent="0">
              <a:buNone/>
            </a:pPr>
            <a:r>
              <a:rPr lang="en-US" sz="3600" dirty="0" smtClean="0"/>
              <a:t>What are the critical attributes of a quadrilateral?</a:t>
            </a:r>
          </a:p>
          <a:p>
            <a:pPr marL="184150" indent="0">
              <a:buNone/>
            </a:pPr>
            <a:endParaRPr lang="en-US" sz="3600" dirty="0"/>
          </a:p>
          <a:p>
            <a:r>
              <a:rPr lang="en-US" sz="3600" dirty="0" smtClean="0"/>
              <a:t>Place all the shapes that are quadrilaterals onto the paper</a:t>
            </a:r>
          </a:p>
          <a:p>
            <a:r>
              <a:rPr lang="en-US" sz="3600" dirty="0" smtClean="0"/>
              <a:t>Remove any shapes that are not quadrilaterals.</a:t>
            </a:r>
          </a:p>
          <a:p>
            <a:pPr marL="1841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86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162050"/>
            <a:ext cx="8648700" cy="54673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Overview </a:t>
            </a:r>
            <a:r>
              <a:rPr lang="en-US" dirty="0"/>
              <a:t>– SMP’s #7 and #8</a:t>
            </a:r>
          </a:p>
          <a:p>
            <a:r>
              <a:rPr lang="en-US" dirty="0" smtClean="0"/>
              <a:t>Exploring </a:t>
            </a:r>
            <a:r>
              <a:rPr lang="en-US" dirty="0"/>
              <a:t>Conjectures – Volume </a:t>
            </a:r>
          </a:p>
          <a:p>
            <a:r>
              <a:rPr lang="en-US" dirty="0" smtClean="0"/>
              <a:t>Critical </a:t>
            </a:r>
            <a:r>
              <a:rPr lang="en-US" dirty="0"/>
              <a:t>Attributes of 3D Shapes</a:t>
            </a:r>
          </a:p>
          <a:p>
            <a:r>
              <a:rPr lang="en-US" dirty="0" smtClean="0"/>
              <a:t>Critical Attributes of Quadrilaterals</a:t>
            </a:r>
            <a:endParaRPr lang="en-US" dirty="0"/>
          </a:p>
          <a:p>
            <a:r>
              <a:rPr lang="en-US" dirty="0" smtClean="0"/>
              <a:t>Adjusting </a:t>
            </a:r>
            <a:r>
              <a:rPr lang="en-US" dirty="0"/>
              <a:t>and Testing Conjectures		</a:t>
            </a:r>
          </a:p>
          <a:p>
            <a:pPr marL="184150" indent="0">
              <a:buNone/>
            </a:pPr>
            <a:r>
              <a:rPr lang="en-US" b="1" i="1" dirty="0" smtClean="0"/>
              <a:t>Lunch</a:t>
            </a:r>
            <a:endParaRPr lang="en-US" b="1" dirty="0"/>
          </a:p>
          <a:p>
            <a:r>
              <a:rPr lang="en-US" dirty="0" smtClean="0"/>
              <a:t>Exploring Shape s– Tangrams/Power Polygons</a:t>
            </a:r>
            <a:endParaRPr lang="en-US" dirty="0"/>
          </a:p>
          <a:p>
            <a:r>
              <a:rPr lang="en-US" dirty="0" smtClean="0"/>
              <a:t>CCSS </a:t>
            </a:r>
            <a:r>
              <a:rPr lang="en-US" dirty="0"/>
              <a:t>for Geometry – Progressions </a:t>
            </a:r>
          </a:p>
          <a:p>
            <a:r>
              <a:rPr lang="en-US" dirty="0" smtClean="0"/>
              <a:t>Sum </a:t>
            </a:r>
            <a:r>
              <a:rPr lang="en-US" dirty="0"/>
              <a:t>of the Angles of a </a:t>
            </a:r>
            <a:r>
              <a:rPr lang="en-US" dirty="0" smtClean="0"/>
              <a:t>Polygon</a:t>
            </a:r>
            <a:endParaRPr lang="en-US" dirty="0"/>
          </a:p>
          <a:p>
            <a:r>
              <a:rPr lang="en-US" dirty="0" smtClean="0"/>
              <a:t>Closure</a:t>
            </a:r>
            <a:r>
              <a:rPr lang="en-US" dirty="0"/>
              <a:t>, Reflections, and Feedback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457200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sz="4800" b="1" dirty="0" smtClean="0">
                <a:solidFill>
                  <a:srgbClr val="171B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" pitchFamily="18" charset="0"/>
              </a:rPr>
              <a:t>Agenda</a:t>
            </a:r>
            <a:endParaRPr lang="en-US" sz="4800" b="1" dirty="0">
              <a:solidFill>
                <a:srgbClr val="171B7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67300"/>
          </a:xfrm>
        </p:spPr>
        <p:txBody>
          <a:bodyPr/>
          <a:lstStyle/>
          <a:p>
            <a:pPr marL="184150" indent="0">
              <a:buNone/>
            </a:pPr>
            <a:r>
              <a:rPr lang="en-US" dirty="0" smtClean="0"/>
              <a:t>Parallel sides</a:t>
            </a:r>
          </a:p>
          <a:p>
            <a:endParaRPr lang="en-US" dirty="0"/>
          </a:p>
          <a:p>
            <a:r>
              <a:rPr lang="en-US" dirty="0" smtClean="0"/>
              <a:t>One set of parallel sides</a:t>
            </a:r>
          </a:p>
          <a:p>
            <a:pPr marL="530225" lvl="1" indent="0" algn="ctr">
              <a:buNone/>
            </a:pPr>
            <a:r>
              <a:rPr lang="en-US" sz="4000" b="1" dirty="0" smtClean="0"/>
              <a:t>Trapezoid</a:t>
            </a:r>
          </a:p>
          <a:p>
            <a:pPr marL="530225" lvl="1" indent="0" algn="ctr">
              <a:buNone/>
            </a:pPr>
            <a:endParaRPr lang="en-US" sz="3200" dirty="0"/>
          </a:p>
          <a:p>
            <a:r>
              <a:rPr lang="en-US" dirty="0" smtClean="0"/>
              <a:t>Two sets of </a:t>
            </a:r>
            <a:r>
              <a:rPr lang="en-US" dirty="0"/>
              <a:t>parallel sides</a:t>
            </a:r>
            <a:endParaRPr lang="en-US" dirty="0" smtClean="0"/>
          </a:p>
          <a:p>
            <a:pPr marL="184150" indent="0" algn="ctr">
              <a:buNone/>
            </a:pPr>
            <a:r>
              <a:rPr lang="en-US" sz="4000" b="1" dirty="0" smtClean="0"/>
              <a:t>Parallelogram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1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sort your quadrilaterals</a:t>
            </a:r>
          </a:p>
          <a:p>
            <a:endParaRPr lang="en-US" dirty="0"/>
          </a:p>
          <a:p>
            <a:r>
              <a:rPr lang="en-US" dirty="0" smtClean="0"/>
              <a:t>If it’s a trapezoid, place it on that paper</a:t>
            </a:r>
          </a:p>
          <a:p>
            <a:r>
              <a:rPr lang="en-US" dirty="0" smtClean="0"/>
              <a:t>If it’s a </a:t>
            </a:r>
            <a:r>
              <a:rPr lang="en-US" dirty="0"/>
              <a:t>parallelogram</a:t>
            </a:r>
            <a:r>
              <a:rPr lang="en-US" dirty="0" smtClean="0"/>
              <a:t>, </a:t>
            </a:r>
            <a:r>
              <a:rPr lang="en-US" dirty="0"/>
              <a:t>place it on that </a:t>
            </a:r>
            <a:r>
              <a:rPr lang="en-US" dirty="0" smtClean="0"/>
              <a:t>paper</a:t>
            </a:r>
          </a:p>
          <a:p>
            <a:r>
              <a:rPr lang="en-US" dirty="0" smtClean="0"/>
              <a:t>If it is neither of those, leave it on the quadrilateral paper.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67300"/>
          </a:xfrm>
        </p:spPr>
        <p:txBody>
          <a:bodyPr/>
          <a:lstStyle/>
          <a:p>
            <a:pPr marL="184150" indent="0">
              <a:buNone/>
            </a:pPr>
            <a:r>
              <a:rPr lang="en-US" dirty="0" smtClean="0"/>
              <a:t>Next we look for an attribute that is always equal</a:t>
            </a:r>
          </a:p>
          <a:p>
            <a:endParaRPr lang="en-US" dirty="0"/>
          </a:p>
          <a:p>
            <a:pPr marL="184150" indent="0">
              <a:buNone/>
            </a:pPr>
            <a:r>
              <a:rPr lang="en-US" dirty="0" smtClean="0"/>
              <a:t>Let’s look at the trapezoids</a:t>
            </a:r>
          </a:p>
          <a:p>
            <a:r>
              <a:rPr lang="en-US" dirty="0" smtClean="0"/>
              <a:t>Can you have 4 equal sides?</a:t>
            </a:r>
          </a:p>
          <a:p>
            <a:r>
              <a:rPr lang="en-US" dirty="0" smtClean="0"/>
              <a:t>Can you have 4 equal angles?</a:t>
            </a:r>
          </a:p>
          <a:p>
            <a:endParaRPr lang="en-US" dirty="0"/>
          </a:p>
          <a:p>
            <a:r>
              <a:rPr lang="en-US" dirty="0" smtClean="0"/>
              <a:t>So we are done sorting trapezoids.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49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67300"/>
          </a:xfrm>
        </p:spPr>
        <p:txBody>
          <a:bodyPr/>
          <a:lstStyle/>
          <a:p>
            <a:pPr marL="184150" indent="0">
              <a:buNone/>
            </a:pPr>
            <a:r>
              <a:rPr lang="en-US" dirty="0" smtClean="0"/>
              <a:t>Now let’s look at the parallelograms</a:t>
            </a:r>
          </a:p>
          <a:p>
            <a:endParaRPr lang="en-US" dirty="0"/>
          </a:p>
          <a:p>
            <a:r>
              <a:rPr lang="en-US" dirty="0" smtClean="0"/>
              <a:t>All sides are equal</a:t>
            </a:r>
          </a:p>
          <a:p>
            <a:pPr marL="530225" lvl="1" indent="0" algn="ctr">
              <a:buNone/>
            </a:pPr>
            <a:r>
              <a:rPr lang="en-US" sz="4000" b="1" dirty="0" smtClean="0"/>
              <a:t>Rhombus</a:t>
            </a:r>
          </a:p>
          <a:p>
            <a:pPr marL="530225" lvl="1" indent="0" algn="ctr">
              <a:buNone/>
            </a:pPr>
            <a:endParaRPr lang="en-US" sz="3200" dirty="0"/>
          </a:p>
          <a:p>
            <a:r>
              <a:rPr lang="en-US" dirty="0" smtClean="0"/>
              <a:t>All angles are equal</a:t>
            </a:r>
          </a:p>
          <a:p>
            <a:pPr marL="184150" indent="0" algn="ctr">
              <a:buNone/>
            </a:pPr>
            <a:r>
              <a:rPr lang="en-US" sz="4000" b="1" dirty="0" smtClean="0"/>
              <a:t>Rectangle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sort your parallelograms</a:t>
            </a:r>
          </a:p>
          <a:p>
            <a:endParaRPr lang="en-US" dirty="0"/>
          </a:p>
          <a:p>
            <a:r>
              <a:rPr lang="en-US" dirty="0" smtClean="0"/>
              <a:t>If it’s a rhombus, place it on that paper</a:t>
            </a:r>
          </a:p>
          <a:p>
            <a:r>
              <a:rPr lang="en-US" dirty="0" smtClean="0"/>
              <a:t>If it’s a rectangle, </a:t>
            </a:r>
            <a:r>
              <a:rPr lang="en-US" dirty="0"/>
              <a:t>place it on that </a:t>
            </a:r>
            <a:r>
              <a:rPr lang="en-US" dirty="0" smtClean="0"/>
              <a:t>paper</a:t>
            </a:r>
          </a:p>
          <a:p>
            <a:r>
              <a:rPr lang="en-US" dirty="0" smtClean="0"/>
              <a:t>If it is neither of those, leave it on the parallelogram paper.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9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any shapes that you had a problem deciding where to put them?</a:t>
            </a:r>
          </a:p>
          <a:p>
            <a:endParaRPr lang="en-US" dirty="0"/>
          </a:p>
          <a:p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all of the shapes that are both rectangles and rhombuses.</a:t>
            </a:r>
          </a:p>
          <a:p>
            <a:endParaRPr lang="en-US" dirty="0"/>
          </a:p>
          <a:p>
            <a:r>
              <a:rPr lang="en-US" dirty="0" smtClean="0"/>
              <a:t>What are these shapes called?</a:t>
            </a:r>
          </a:p>
          <a:p>
            <a:endParaRPr lang="en-US" dirty="0"/>
          </a:p>
          <a:p>
            <a:r>
              <a:rPr lang="en-US" dirty="0" smtClean="0"/>
              <a:t>Squares have equal sides </a:t>
            </a:r>
            <a:r>
              <a:rPr lang="en-US" b="1" i="1" dirty="0" smtClean="0"/>
              <a:t>and</a:t>
            </a:r>
            <a:r>
              <a:rPr lang="en-US" dirty="0" smtClean="0"/>
              <a:t> equal angles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4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Wireless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err="1" smtClean="0"/>
              <a:t>Moobilenet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Sign in information</a:t>
            </a:r>
          </a:p>
          <a:p>
            <a:pPr lvl="1"/>
            <a:r>
              <a:rPr lang="en-US" dirty="0" smtClean="0"/>
              <a:t>Email address: </a:t>
            </a:r>
            <a:r>
              <a:rPr lang="en-US" dirty="0" smtClean="0">
                <a:hlinkClick r:id="rId2"/>
              </a:rPr>
              <a:t>ucdmp@wireless.com</a:t>
            </a:r>
            <a:endParaRPr lang="en-US" dirty="0" smtClean="0"/>
          </a:p>
          <a:p>
            <a:pPr lvl="1"/>
            <a:r>
              <a:rPr lang="en-US" dirty="0" smtClean="0"/>
              <a:t>Password: wireless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6300" y="84138"/>
            <a:ext cx="7499350" cy="855662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1" charset="-128"/>
              </a:rPr>
              <a:t>SMP 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-111" charset="-128"/>
              </a:rPr>
              <a:t>#6</a:t>
            </a: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-111" charset="-128"/>
            </a:endParaRPr>
          </a:p>
        </p:txBody>
      </p:sp>
      <p:sp>
        <p:nvSpPr>
          <p:cNvPr id="8197" name="TextBox 2"/>
          <p:cNvSpPr txBox="1">
            <a:spLocks noChangeArrowheads="1"/>
          </p:cNvSpPr>
          <p:nvPr/>
        </p:nvSpPr>
        <p:spPr bwMode="auto">
          <a:xfrm>
            <a:off x="352425" y="1712913"/>
            <a:ext cx="7688263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US" sz="3200" dirty="0" smtClean="0"/>
          </a:p>
          <a:p>
            <a:pPr algn="ctr"/>
            <a:r>
              <a:rPr lang="en-US" sz="5400" b="1" dirty="0" smtClean="0">
                <a:latin typeface="+mn-lt"/>
                <a:ea typeface="MS PGothic" pitchFamily="34" charset="-128"/>
                <a:cs typeface="Arial Narrow" pitchFamily="34" charset="0"/>
              </a:rPr>
              <a:t>Look for and make use of structure.</a:t>
            </a:r>
            <a:endParaRPr lang="en-US" sz="5400" b="1" dirty="0">
              <a:latin typeface="+mn-lt"/>
              <a:ea typeface="MS PGothic" pitchFamily="34" charset="-128"/>
              <a:cs typeface="Arial Narrow" pitchFamily="34" charset="0"/>
            </a:endParaRP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6302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0"/>
            <a:ext cx="88773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79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543050"/>
            <a:ext cx="8648700" cy="5467350"/>
          </a:xfrm>
        </p:spPr>
        <p:txBody>
          <a:bodyPr>
            <a:normAutofit/>
          </a:bodyPr>
          <a:lstStyle/>
          <a:p>
            <a:pPr marL="184150" indent="0" algn="ctr">
              <a:buNone/>
            </a:pPr>
            <a:r>
              <a:rPr lang="en-US" sz="4800" dirty="0" smtClean="0"/>
              <a:t>Part of the beauty of mathematics </a:t>
            </a:r>
          </a:p>
          <a:p>
            <a:pPr marL="184150" indent="0" algn="ctr">
              <a:buNone/>
            </a:pPr>
            <a:r>
              <a:rPr lang="en-US" sz="4800" dirty="0" smtClean="0"/>
              <a:t>is its structure.</a:t>
            </a:r>
          </a:p>
          <a:p>
            <a:pPr marL="184150" indent="0">
              <a:buNone/>
            </a:pPr>
            <a:endParaRPr lang="en-US" dirty="0"/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457200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sz="4800" b="1" dirty="0" smtClean="0">
                <a:solidFill>
                  <a:srgbClr val="171B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" pitchFamily="18" charset="0"/>
              </a:rPr>
              <a:t>SMP #7</a:t>
            </a:r>
            <a:endParaRPr lang="en-US" sz="4800" b="1" dirty="0">
              <a:solidFill>
                <a:srgbClr val="171B7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47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2590800" y="1600200"/>
            <a:ext cx="952500" cy="876300"/>
          </a:xfrm>
          <a:prstGeom prst="cub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be 4"/>
          <p:cNvSpPr/>
          <p:nvPr/>
        </p:nvSpPr>
        <p:spPr>
          <a:xfrm>
            <a:off x="3333750" y="1600200"/>
            <a:ext cx="952500" cy="876300"/>
          </a:xfrm>
          <a:prstGeom prst="cub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4076700" y="1600200"/>
            <a:ext cx="952500" cy="876300"/>
          </a:xfrm>
          <a:prstGeom prst="cub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4819650" y="1600200"/>
            <a:ext cx="952500" cy="876300"/>
          </a:xfrm>
          <a:prstGeom prst="cub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5562600" y="1600200"/>
            <a:ext cx="952500" cy="876300"/>
          </a:xfrm>
          <a:prstGeom prst="cub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495550" y="5219699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3 + 2 = 2 + 3</a:t>
            </a:r>
            <a:endParaRPr lang="en-US" sz="5400" b="1" dirty="0"/>
          </a:p>
        </p:txBody>
      </p:sp>
      <p:sp>
        <p:nvSpPr>
          <p:cNvPr id="10" name="Cube 9"/>
          <p:cNvSpPr/>
          <p:nvPr/>
        </p:nvSpPr>
        <p:spPr>
          <a:xfrm>
            <a:off x="2609850" y="3262014"/>
            <a:ext cx="952500" cy="876300"/>
          </a:xfrm>
          <a:prstGeom prst="cub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/>
          <p:cNvSpPr/>
          <p:nvPr/>
        </p:nvSpPr>
        <p:spPr>
          <a:xfrm>
            <a:off x="3352800" y="3262014"/>
            <a:ext cx="952500" cy="876300"/>
          </a:xfrm>
          <a:prstGeom prst="cub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4095750" y="3262014"/>
            <a:ext cx="952500" cy="876300"/>
          </a:xfrm>
          <a:prstGeom prst="cub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ube 13"/>
          <p:cNvSpPr/>
          <p:nvPr/>
        </p:nvSpPr>
        <p:spPr>
          <a:xfrm>
            <a:off x="4838700" y="3262014"/>
            <a:ext cx="952500" cy="876300"/>
          </a:xfrm>
          <a:prstGeom prst="cub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ube 12"/>
          <p:cNvSpPr/>
          <p:nvPr/>
        </p:nvSpPr>
        <p:spPr>
          <a:xfrm>
            <a:off x="5581650" y="3262014"/>
            <a:ext cx="952500" cy="876300"/>
          </a:xfrm>
          <a:prstGeom prst="cube">
            <a:avLst/>
          </a:prstGeom>
          <a:solidFill>
            <a:srgbClr val="00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0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48300"/>
          </a:xfrm>
        </p:spPr>
        <p:txBody>
          <a:bodyPr/>
          <a:lstStyle/>
          <a:p>
            <a:pPr marL="184150" indent="0">
              <a:buNone/>
            </a:pPr>
            <a:r>
              <a:rPr lang="en-US" dirty="0" smtClean="0"/>
              <a:t>Place Value – you always add ones to ones, tens to tens, etc.</a:t>
            </a:r>
          </a:p>
          <a:p>
            <a:pPr marL="184150" indent="0">
              <a:buNone/>
            </a:pPr>
            <a:endParaRPr lang="en-US" dirty="0"/>
          </a:p>
          <a:p>
            <a:pPr marL="184150" indent="0">
              <a:buNone/>
            </a:pPr>
            <a:r>
              <a:rPr lang="en-US" u="sng" dirty="0" smtClean="0"/>
              <a:t>Whole Numbers</a:t>
            </a:r>
            <a:r>
              <a:rPr lang="en-US" dirty="0" smtClean="0"/>
              <a:t>		</a:t>
            </a:r>
            <a:r>
              <a:rPr lang="en-US" u="sng" dirty="0" smtClean="0"/>
              <a:t>Decimals</a:t>
            </a:r>
          </a:p>
          <a:p>
            <a:pPr marL="184150" indent="0">
              <a:spcAft>
                <a:spcPts val="1800"/>
              </a:spcAft>
              <a:buNone/>
            </a:pPr>
            <a:r>
              <a:rPr lang="en-US" dirty="0" smtClean="0"/>
              <a:t>	246 + 37		</a:t>
            </a:r>
            <a:r>
              <a:rPr lang="en-US" dirty="0"/>
              <a:t> </a:t>
            </a:r>
            <a:r>
              <a:rPr lang="en-US" dirty="0" smtClean="0"/>
              <a:t>2.46 </a:t>
            </a:r>
            <a:r>
              <a:rPr lang="en-US" dirty="0"/>
              <a:t>+ </a:t>
            </a:r>
            <a:r>
              <a:rPr lang="en-US" dirty="0" smtClean="0"/>
              <a:t>3.7</a:t>
            </a:r>
          </a:p>
          <a:p>
            <a:pPr marL="0" indent="0">
              <a:buNone/>
              <a:tabLst>
                <a:tab pos="2286000" algn="r"/>
              </a:tabLst>
            </a:pPr>
            <a:r>
              <a:rPr lang="en-US" dirty="0" smtClean="0"/>
              <a:t>	246				2.46</a:t>
            </a:r>
          </a:p>
          <a:p>
            <a:pPr marL="0" indent="0">
              <a:buNone/>
              <a:tabLst>
                <a:tab pos="2286000" algn="r"/>
              </a:tabLst>
            </a:pPr>
            <a:r>
              <a:rPr lang="en-US" dirty="0"/>
              <a:t>	</a:t>
            </a:r>
            <a:r>
              <a:rPr lang="en-US" u="sng" dirty="0" smtClean="0"/>
              <a:t>+  37</a:t>
            </a:r>
            <a:r>
              <a:rPr lang="en-US" dirty="0" smtClean="0"/>
              <a:t>			   </a:t>
            </a:r>
            <a:r>
              <a:rPr lang="en-US" u="sng" dirty="0" smtClean="0"/>
              <a:t>+	3.7	  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818903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1162050"/>
            <a:ext cx="8648700" cy="5467350"/>
          </a:xfrm>
        </p:spPr>
        <p:txBody>
          <a:bodyPr>
            <a:normAutofit/>
          </a:bodyPr>
          <a:lstStyle/>
          <a:p>
            <a:pPr marL="184150" indent="0">
              <a:buNone/>
            </a:pPr>
            <a:r>
              <a:rPr lang="en-US" dirty="0" smtClean="0"/>
              <a:t>If students learn </a:t>
            </a:r>
            <a:r>
              <a:rPr lang="en-US" i="1" dirty="0" smtClean="0"/>
              <a:t>how</a:t>
            </a:r>
            <a:r>
              <a:rPr lang="en-US" dirty="0" smtClean="0"/>
              <a:t> and </a:t>
            </a:r>
            <a:r>
              <a:rPr lang="en-US" i="1" dirty="0" smtClean="0"/>
              <a:t>why</a:t>
            </a:r>
            <a:r>
              <a:rPr lang="en-US" dirty="0" smtClean="0"/>
              <a:t> math works </a:t>
            </a:r>
            <a:r>
              <a:rPr lang="en-US" b="1" i="1" dirty="0" smtClean="0"/>
              <a:t>AND </a:t>
            </a:r>
            <a:r>
              <a:rPr lang="en-US" i="1" dirty="0" smtClean="0"/>
              <a:t>w</a:t>
            </a:r>
            <a:r>
              <a:rPr lang="en-US" i="1" dirty="0" smtClean="0"/>
              <a:t>hy math works the way it does</a:t>
            </a:r>
          </a:p>
          <a:p>
            <a:pPr marL="184150" indent="0" algn="ctr">
              <a:buNone/>
            </a:pPr>
            <a:endParaRPr lang="en-US" sz="1600" dirty="0"/>
          </a:p>
          <a:p>
            <a:pPr marL="184150" indent="0">
              <a:buNone/>
            </a:pPr>
            <a:r>
              <a:rPr lang="en-US" dirty="0" smtClean="0"/>
              <a:t>Then they begin to </a:t>
            </a:r>
            <a:r>
              <a:rPr lang="en-US" i="1" dirty="0" smtClean="0"/>
              <a:t>notice</a:t>
            </a:r>
            <a:r>
              <a:rPr lang="en-US" dirty="0" smtClean="0"/>
              <a:t>, </a:t>
            </a:r>
            <a:r>
              <a:rPr lang="en-US" i="1" dirty="0" smtClean="0"/>
              <a:t>look for</a:t>
            </a:r>
            <a:r>
              <a:rPr lang="en-US" dirty="0" smtClean="0"/>
              <a:t>, and </a:t>
            </a:r>
            <a:r>
              <a:rPr lang="en-US" i="1" dirty="0" smtClean="0"/>
              <a:t>anticipate</a:t>
            </a:r>
            <a:r>
              <a:rPr lang="en-US" dirty="0" smtClean="0"/>
              <a:t> how to use structure</a:t>
            </a:r>
          </a:p>
          <a:p>
            <a:pPr marL="184150" indent="0" algn="ctr">
              <a:buNone/>
            </a:pPr>
            <a:endParaRPr lang="en-US" dirty="0" smtClean="0"/>
          </a:p>
          <a:p>
            <a:pPr marL="184150" indent="0" algn="ctr">
              <a:buNone/>
            </a:pPr>
            <a:r>
              <a:rPr lang="en-US" dirty="0" smtClean="0"/>
              <a:t>They become engaged in what it means to </a:t>
            </a:r>
            <a:r>
              <a:rPr lang="en-US" sz="4000" b="1" i="1" dirty="0" smtClean="0"/>
              <a:t>DO MATHEMATICS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457200" y="190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en-US" sz="4800" b="1" dirty="0" smtClean="0">
                <a:solidFill>
                  <a:srgbClr val="171B7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" pitchFamily="18" charset="0"/>
              </a:rPr>
              <a:t>SMP #7</a:t>
            </a:r>
            <a:endParaRPr lang="en-US" sz="4800" b="1" dirty="0">
              <a:solidFill>
                <a:srgbClr val="171B7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doni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4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1667</TotalTime>
  <Words>531</Words>
  <Application>Microsoft Office PowerPoint</Application>
  <PresentationFormat>On-screen Show (4:3)</PresentationFormat>
  <Paragraphs>142</Paragraphs>
  <Slides>26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Carnival</vt:lpstr>
      <vt:lpstr>PowerPoint Presentation</vt:lpstr>
      <vt:lpstr>PowerPoint Presentation</vt:lpstr>
      <vt:lpstr>Wireless Access</vt:lpstr>
      <vt:lpstr>SMP #6</vt:lpstr>
      <vt:lpstr>PowerPoint Presentation</vt:lpstr>
      <vt:lpstr>PowerPoint Presentation</vt:lpstr>
      <vt:lpstr>Examples</vt:lpstr>
      <vt:lpstr>Examples</vt:lpstr>
      <vt:lpstr>PowerPoint Presentation</vt:lpstr>
      <vt:lpstr>SMP #8</vt:lpstr>
      <vt:lpstr>PowerPoint Presentation</vt:lpstr>
      <vt:lpstr>SMP#8</vt:lpstr>
      <vt:lpstr>Examine</vt:lpstr>
      <vt:lpstr>Example</vt:lpstr>
      <vt:lpstr>Example</vt:lpstr>
      <vt:lpstr>Example</vt:lpstr>
      <vt:lpstr>Example</vt:lpstr>
      <vt:lpstr>Important Note</vt:lpstr>
      <vt:lpstr>Quadrilaterals</vt:lpstr>
      <vt:lpstr>Special Attributes</vt:lpstr>
      <vt:lpstr>Sort</vt:lpstr>
      <vt:lpstr>Special Attributes</vt:lpstr>
      <vt:lpstr>Special Attributes</vt:lpstr>
      <vt:lpstr>Sort</vt:lpstr>
      <vt:lpstr>Sorting</vt:lpstr>
      <vt:lpstr>Final sort</vt:lpstr>
    </vt:vector>
  </TitlesOfParts>
  <Company>Vallejo City Unified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Administratr</dc:creator>
  <cp:lastModifiedBy>Pam Hutchison</cp:lastModifiedBy>
  <cp:revision>158</cp:revision>
  <dcterms:created xsi:type="dcterms:W3CDTF">2008-07-03T02:20:26Z</dcterms:created>
  <dcterms:modified xsi:type="dcterms:W3CDTF">2013-03-14T05:42:50Z</dcterms:modified>
</cp:coreProperties>
</file>