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notesMasterIdLst>
    <p:notesMasterId r:id="rId120"/>
  </p:notesMasterIdLst>
  <p:sldIdLst>
    <p:sldId id="341" r:id="rId2"/>
    <p:sldId id="257" r:id="rId3"/>
    <p:sldId id="453" r:id="rId4"/>
    <p:sldId id="360" r:id="rId5"/>
    <p:sldId id="361" r:id="rId6"/>
    <p:sldId id="363" r:id="rId7"/>
    <p:sldId id="443" r:id="rId8"/>
    <p:sldId id="423" r:id="rId9"/>
    <p:sldId id="442" r:id="rId10"/>
    <p:sldId id="444" r:id="rId11"/>
    <p:sldId id="445" r:id="rId12"/>
    <p:sldId id="446" r:id="rId13"/>
    <p:sldId id="447" r:id="rId14"/>
    <p:sldId id="450" r:id="rId15"/>
    <p:sldId id="448" r:id="rId16"/>
    <p:sldId id="449" r:id="rId17"/>
    <p:sldId id="455" r:id="rId18"/>
    <p:sldId id="454" r:id="rId19"/>
    <p:sldId id="458" r:id="rId20"/>
    <p:sldId id="459" r:id="rId21"/>
    <p:sldId id="456" r:id="rId22"/>
    <p:sldId id="457" r:id="rId23"/>
    <p:sldId id="460" r:id="rId24"/>
    <p:sldId id="461" r:id="rId25"/>
    <p:sldId id="427" r:id="rId26"/>
    <p:sldId id="462" r:id="rId27"/>
    <p:sldId id="463" r:id="rId28"/>
    <p:sldId id="428" r:id="rId29"/>
    <p:sldId id="465" r:id="rId30"/>
    <p:sldId id="466" r:id="rId31"/>
    <p:sldId id="464" r:id="rId32"/>
    <p:sldId id="429" r:id="rId33"/>
    <p:sldId id="467" r:id="rId34"/>
    <p:sldId id="468" r:id="rId35"/>
    <p:sldId id="469" r:id="rId36"/>
    <p:sldId id="470" r:id="rId37"/>
    <p:sldId id="430" r:id="rId38"/>
    <p:sldId id="431" r:id="rId39"/>
    <p:sldId id="471" r:id="rId40"/>
    <p:sldId id="472" r:id="rId41"/>
    <p:sldId id="473" r:id="rId42"/>
    <p:sldId id="474" r:id="rId43"/>
    <p:sldId id="475" r:id="rId44"/>
    <p:sldId id="477" r:id="rId45"/>
    <p:sldId id="478" r:id="rId46"/>
    <p:sldId id="479" r:id="rId47"/>
    <p:sldId id="480" r:id="rId48"/>
    <p:sldId id="481" r:id="rId49"/>
    <p:sldId id="482" r:id="rId50"/>
    <p:sldId id="483" r:id="rId51"/>
    <p:sldId id="484" r:id="rId52"/>
    <p:sldId id="485" r:id="rId53"/>
    <p:sldId id="489" r:id="rId54"/>
    <p:sldId id="491" r:id="rId55"/>
    <p:sldId id="493" r:id="rId56"/>
    <p:sldId id="494" r:id="rId57"/>
    <p:sldId id="435" r:id="rId58"/>
    <p:sldId id="495" r:id="rId59"/>
    <p:sldId id="486" r:id="rId60"/>
    <p:sldId id="436" r:id="rId61"/>
    <p:sldId id="437" r:id="rId62"/>
    <p:sldId id="496" r:id="rId63"/>
    <p:sldId id="433" r:id="rId64"/>
    <p:sldId id="434" r:id="rId65"/>
    <p:sldId id="440" r:id="rId66"/>
    <p:sldId id="439" r:id="rId67"/>
    <p:sldId id="438" r:id="rId68"/>
    <p:sldId id="441" r:id="rId69"/>
    <p:sldId id="497" r:id="rId70"/>
    <p:sldId id="498" r:id="rId71"/>
    <p:sldId id="499" r:id="rId72"/>
    <p:sldId id="500" r:id="rId73"/>
    <p:sldId id="501" r:id="rId74"/>
    <p:sldId id="502" r:id="rId75"/>
    <p:sldId id="503" r:id="rId76"/>
    <p:sldId id="504" r:id="rId77"/>
    <p:sldId id="505" r:id="rId78"/>
    <p:sldId id="506" r:id="rId79"/>
    <p:sldId id="507" r:id="rId80"/>
    <p:sldId id="508" r:id="rId81"/>
    <p:sldId id="509" r:id="rId82"/>
    <p:sldId id="518" r:id="rId83"/>
    <p:sldId id="519" r:id="rId84"/>
    <p:sldId id="520" r:id="rId85"/>
    <p:sldId id="521" r:id="rId86"/>
    <p:sldId id="522" r:id="rId87"/>
    <p:sldId id="514" r:id="rId88"/>
    <p:sldId id="515" r:id="rId89"/>
    <p:sldId id="516" r:id="rId90"/>
    <p:sldId id="517" r:id="rId91"/>
    <p:sldId id="523" r:id="rId92"/>
    <p:sldId id="524" r:id="rId93"/>
    <p:sldId id="525" r:id="rId94"/>
    <p:sldId id="526" r:id="rId95"/>
    <p:sldId id="527" r:id="rId96"/>
    <p:sldId id="528" r:id="rId97"/>
    <p:sldId id="529" r:id="rId98"/>
    <p:sldId id="530" r:id="rId99"/>
    <p:sldId id="531" r:id="rId100"/>
    <p:sldId id="532" r:id="rId101"/>
    <p:sldId id="533" r:id="rId102"/>
    <p:sldId id="534" r:id="rId103"/>
    <p:sldId id="535" r:id="rId104"/>
    <p:sldId id="536" r:id="rId105"/>
    <p:sldId id="537" r:id="rId106"/>
    <p:sldId id="538" r:id="rId107"/>
    <p:sldId id="539" r:id="rId108"/>
    <p:sldId id="540" r:id="rId109"/>
    <p:sldId id="541" r:id="rId110"/>
    <p:sldId id="542" r:id="rId111"/>
    <p:sldId id="543" r:id="rId112"/>
    <p:sldId id="544" r:id="rId113"/>
    <p:sldId id="545" r:id="rId114"/>
    <p:sldId id="546" r:id="rId115"/>
    <p:sldId id="547" r:id="rId116"/>
    <p:sldId id="548" r:id="rId117"/>
    <p:sldId id="549" r:id="rId118"/>
    <p:sldId id="550" r:id="rId1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87"/>
    <a:srgbClr val="0000FF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670" autoAdjust="0"/>
    <p:restoredTop sz="94624" autoAdjust="0"/>
  </p:normalViewPr>
  <p:slideViewPr>
    <p:cSldViewPr snapToGrid="0" showGuides="1">
      <p:cViewPr>
        <p:scale>
          <a:sx n="50" d="100"/>
          <a:sy n="50" d="100"/>
        </p:scale>
        <p:origin x="-1062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604"/>
    </p:cViewPr>
  </p:sorterViewPr>
  <p:gridSpacing cx="914400" cy="9144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4A7663D-3D20-420A-86D0-17EBC3D246B6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9C7750B-D772-405F-88DC-70D8E835A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04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3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35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fld id="{9F5F6C47-EDBA-4820-AFCB-0C06BA606503}" type="slidenum">
              <a:rPr lang="en-US" sz="1200">
                <a:latin typeface="Calibri" pitchFamily="34" charset="0"/>
              </a:rPr>
              <a:pPr algn="r"/>
              <a:t>1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7C49A0-1030-44A6-A553-7BC281357F86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62EDC-76D1-43BC-B227-42ECC9E8592A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0EE6F-B771-475B-BA95-EBF820C010C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2198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D2C96-CAFE-4CEB-A0CD-DD243404DE49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3092D-B03E-46A5-BAE0-59BAA1932AE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887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F2A7F-4F30-4FB3-9544-00C0DCDFFF1F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8340C-F52E-4CA5-AF15-0C008840E4C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0256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7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79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orbel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17220-2B2C-4B2C-A18C-DF1EB9F97B0F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94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80086-E7DA-4B8E-8B11-34A6FBEC31F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7538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8927C-3E35-4E2A-AF6F-50F28CAFFBA3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ED865-0A66-43E0-81E7-44EB51CC660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52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>
            <a:noAutofit/>
          </a:bodyPr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F56B5-E99E-43E7-B932-0300860F19F1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8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03CCC-5BA9-4EB1-8A17-84098FE4430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098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D8BDD-0B8F-4E2D-900A-9575B21510E9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4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46A2A-74CD-49DC-9D11-3015B3E3AD0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2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2DE68-C66D-4F57-BB6A-E49541064D69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3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77BF8-002B-46EF-B7FD-7A201B1368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439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AE087-1AFC-497E-BA7D-A29371F7336D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8F63B-C157-49F5-BF5B-0AF9C2AEFEE3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51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740275" y="795338"/>
            <a:ext cx="3960813" cy="529431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6280E-5567-41AD-98A5-6D52CE4C8AC8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2F99B-5EB7-4823-9B4A-6DAE8A6BC30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00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orbel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50" name="Rectangle 11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5063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3FA57E57-1D30-4F3A-9CA2-2DCC04DE64E3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5063"/>
            <a:ext cx="2895600" cy="365125"/>
          </a:xfrm>
          <a:prstGeom prst="rect">
            <a:avLst/>
          </a:prstGeom>
        </p:spPr>
        <p:txBody>
          <a:bodyPr anchor="b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000" b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5063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BD55288B-5F74-40BC-8A1C-69A330F4A1E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6" r:id="rId2"/>
    <p:sldLayoutId id="2147483898" r:id="rId3"/>
    <p:sldLayoutId id="2147483895" r:id="rId4"/>
    <p:sldLayoutId id="2147483894" r:id="rId5"/>
    <p:sldLayoutId id="2147483893" r:id="rId6"/>
    <p:sldLayoutId id="2147483892" r:id="rId7"/>
    <p:sldLayoutId id="2147483891" r:id="rId8"/>
    <p:sldLayoutId id="2147483899" r:id="rId9"/>
    <p:sldLayoutId id="2147483890" r:id="rId10"/>
    <p:sldLayoutId id="2147483889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rtl="0" fontAlgn="base">
        <a:spcBef>
          <a:spcPct val="0"/>
        </a:spcBef>
        <a:spcAft>
          <a:spcPct val="0"/>
        </a:spcAft>
        <a:defRPr lang="en-US" sz="4800" b="1" kern="1200" dirty="0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lt"/>
          <a:cs typeface="+mj-lt"/>
        </a:defRPr>
      </a:lvl1pPr>
      <a:lvl2pPr algn="ctr" rtl="0" fontAlgn="base">
        <a:spcBef>
          <a:spcPct val="0"/>
        </a:spcBef>
        <a:spcAft>
          <a:spcPct val="0"/>
        </a:spcAft>
        <a:defRPr sz="4800" b="1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Bodoni MT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800" b="1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Bodoni MT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800" b="1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Bodoni MT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800" b="1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Bodoni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Bodoni M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Bodoni M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Bodoni M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Bodoni MT" pitchFamily="18" charset="0"/>
        </a:defRPr>
      </a:lvl9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"/>
        <a:defRPr sz="3200">
          <a:solidFill>
            <a:schemeClr val="tx1"/>
          </a:solidFill>
          <a:latin typeface="+mn-lt"/>
          <a:ea typeface="+mn-lt"/>
          <a:cs typeface="+mn-lt"/>
        </a:defRPr>
      </a:lvl1pPr>
      <a:lvl2pPr marL="758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800">
          <a:solidFill>
            <a:schemeClr val="tx1"/>
          </a:solidFill>
          <a:latin typeface="+mn-lt"/>
          <a:ea typeface="+mn-lt"/>
          <a:cs typeface="+mn-lt"/>
        </a:defRPr>
      </a:lvl2pPr>
      <a:lvl3pPr marL="1031875" indent="-228600" algn="l" rtl="0" fontAlgn="base">
        <a:spcBef>
          <a:spcPct val="20000"/>
        </a:spcBef>
        <a:spcAft>
          <a:spcPct val="0"/>
        </a:spcAft>
        <a:buClr>
          <a:srgbClr val="C43D1F"/>
        </a:buClr>
        <a:buFont typeface="Wingdings 2" pitchFamily="18" charset="2"/>
        <a:buChar char=""/>
        <a:defRPr sz="2400">
          <a:solidFill>
            <a:schemeClr val="tx1"/>
          </a:solidFill>
          <a:latin typeface="+mn-lt"/>
          <a:ea typeface="+mn-lt"/>
          <a:cs typeface="+mn-lt"/>
        </a:defRPr>
      </a:lvl3pPr>
      <a:lvl4pPr marL="1296988" indent="-228600" algn="l" rtl="0" fontAlgn="base">
        <a:spcBef>
          <a:spcPct val="20000"/>
        </a:spcBef>
        <a:spcAft>
          <a:spcPct val="0"/>
        </a:spcAft>
        <a:buClr>
          <a:srgbClr val="B42469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7B309B"/>
        </a:buClr>
        <a:buFont typeface="Wingdings 2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ucdmp@wireless.co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file:///C:\Users\PHutchison\Desktop\Sat%20Nov%203,%202012\Measurement%20Division.mov" TargetMode="Externa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file:///C:\Users\PHutchison\Desktop\Sat%20Nov%203,%202012\Fair%20Share%20Division.mov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609600" y="990600"/>
            <a:ext cx="81534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 dirty="0">
                <a:effectLst>
                  <a:outerShdw blurRad="50800" dist="38100" dir="18900000" algn="bl">
                    <a:srgbClr val="000000">
                      <a:alpha val="40000"/>
                    </a:srgbClr>
                  </a:outerShdw>
                </a:effectLst>
              </a:rPr>
              <a:t>UCDMP Saturday Series </a:t>
            </a:r>
            <a:endParaRPr lang="en-US" sz="4000" b="1" dirty="0" smtClean="0">
              <a:effectLst>
                <a:outerShdw blurRad="50800" dist="38100" dir="18900000" algn="bl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4000" b="1" dirty="0" smtClean="0">
                <a:effectLst>
                  <a:outerShdw blurRad="50800" dist="38100" dir="18900000" algn="bl">
                    <a:srgbClr val="000000">
                      <a:alpha val="40000"/>
                    </a:srgbClr>
                  </a:outerShdw>
                </a:effectLst>
              </a:rPr>
              <a:t>2012-13</a:t>
            </a:r>
          </a:p>
          <a:p>
            <a:pPr algn="ctr"/>
            <a:endParaRPr lang="en-US" sz="4000" dirty="0"/>
          </a:p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Vision of the Common Core: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Changing Beliefs, 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Transforming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endParaRPr lang="en-US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r>
              <a:rPr lang="en-US" sz="2800" b="1" dirty="0"/>
              <a:t>Saturday, November 3, </a:t>
            </a:r>
            <a:r>
              <a:rPr lang="en-US" sz="2800" b="1" dirty="0" smtClean="0"/>
              <a:t>2012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Teach Problem Solving?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Parent Involvement and Awareness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Paul </a:t>
            </a:r>
            <a:r>
              <a:rPr lang="en-US" dirty="0" err="1" smtClean="0"/>
              <a:t>Gigante</a:t>
            </a:r>
            <a:r>
              <a:rPr lang="en-US" dirty="0" smtClean="0"/>
              <a:t>, Jr.</a:t>
            </a:r>
          </a:p>
          <a:p>
            <a:r>
              <a:rPr lang="en-US" dirty="0" smtClean="0"/>
              <a:t>CMC Math Festival Program</a:t>
            </a:r>
          </a:p>
          <a:p>
            <a:r>
              <a:rPr lang="en-US" dirty="0" smtClean="0"/>
              <a:t>CMC – California Mathematics Council</a:t>
            </a:r>
          </a:p>
        </p:txBody>
      </p:sp>
    </p:spTree>
    <p:extLst>
      <p:ext uri="{BB962C8B-B14F-4D97-AF65-F5344CB8AC3E}">
        <p14:creationId xmlns:p14="http://schemas.microsoft.com/office/powerpoint/2010/main" val="66101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Arial" charset="0"/>
              </a:rPr>
              <a:t>Models for Division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>
                <a:latin typeface="Arial" charset="0"/>
              </a:rPr>
              <a:t>Repeated subtraction</a:t>
            </a:r>
          </a:p>
          <a:p>
            <a:pPr>
              <a:defRPr/>
            </a:pPr>
            <a:endParaRPr lang="en-US" sz="3600" dirty="0" smtClean="0">
              <a:latin typeface="Arial" charset="0"/>
            </a:endParaRPr>
          </a:p>
          <a:p>
            <a:pPr>
              <a:defRPr/>
            </a:pPr>
            <a:r>
              <a:rPr lang="en-US" sz="3600" dirty="0" smtClean="0">
                <a:latin typeface="Arial" charset="0"/>
              </a:rPr>
              <a:t>Groups</a:t>
            </a:r>
            <a:endParaRPr lang="en-US" sz="3600" dirty="0">
              <a:latin typeface="Arial" charset="0"/>
            </a:endParaRPr>
          </a:p>
          <a:p>
            <a:pPr lvl="1">
              <a:defRPr/>
            </a:pPr>
            <a:r>
              <a:rPr lang="en-US" sz="3200" dirty="0">
                <a:latin typeface="Arial" charset="0"/>
              </a:rPr>
              <a:t>Finding the number in each group</a:t>
            </a:r>
          </a:p>
          <a:p>
            <a:pPr lvl="1">
              <a:defRPr/>
            </a:pPr>
            <a:r>
              <a:rPr lang="en-US" sz="3200" dirty="0">
                <a:latin typeface="Arial" charset="0"/>
              </a:rPr>
              <a:t>Finding the number of groups</a:t>
            </a:r>
          </a:p>
          <a:p>
            <a:pPr>
              <a:buFont typeface="Wingdings" pitchFamily="2" charset="2"/>
              <a:buNone/>
              <a:defRPr/>
            </a:pPr>
            <a:endParaRPr lang="en-US" sz="1800" dirty="0">
              <a:latin typeface="Arial" charset="0"/>
            </a:endParaRPr>
          </a:p>
          <a:p>
            <a:pPr>
              <a:defRPr/>
            </a:pPr>
            <a:r>
              <a:rPr lang="en-US" sz="3600" dirty="0" smtClean="0">
                <a:latin typeface="Arial" charset="0"/>
              </a:rPr>
              <a:t>Arrays – finding the missing side</a:t>
            </a:r>
            <a:endParaRPr lang="en-US" sz="3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15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Arial" charset="0"/>
              </a:rPr>
              <a:t>Using Arrays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1828800" y="2514600"/>
            <a:ext cx="1828800" cy="1371600"/>
            <a:chOff x="2160" y="5040"/>
            <a:chExt cx="2880" cy="2160"/>
          </a:xfrm>
        </p:grpSpPr>
        <p:sp>
          <p:nvSpPr>
            <p:cNvPr id="155661" name="Rectangle 5"/>
            <p:cNvSpPr>
              <a:spLocks noChangeArrowheads="1"/>
            </p:cNvSpPr>
            <p:nvPr/>
          </p:nvSpPr>
          <p:spPr bwMode="auto">
            <a:xfrm>
              <a:off x="2160" y="504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62" name="Rectangle 6"/>
            <p:cNvSpPr>
              <a:spLocks noChangeArrowheads="1"/>
            </p:cNvSpPr>
            <p:nvPr/>
          </p:nvSpPr>
          <p:spPr bwMode="auto">
            <a:xfrm>
              <a:off x="2880" y="504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63" name="Rectangle 7"/>
            <p:cNvSpPr>
              <a:spLocks noChangeArrowheads="1"/>
            </p:cNvSpPr>
            <p:nvPr/>
          </p:nvSpPr>
          <p:spPr bwMode="auto">
            <a:xfrm>
              <a:off x="4320" y="504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64" name="Rectangle 8"/>
            <p:cNvSpPr>
              <a:spLocks noChangeArrowheads="1"/>
            </p:cNvSpPr>
            <p:nvPr/>
          </p:nvSpPr>
          <p:spPr bwMode="auto">
            <a:xfrm>
              <a:off x="3600" y="504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65" name="Rectangle 9"/>
            <p:cNvSpPr>
              <a:spLocks noChangeArrowheads="1"/>
            </p:cNvSpPr>
            <p:nvPr/>
          </p:nvSpPr>
          <p:spPr bwMode="auto">
            <a:xfrm>
              <a:off x="2160" y="576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66" name="Rectangle 10"/>
            <p:cNvSpPr>
              <a:spLocks noChangeArrowheads="1"/>
            </p:cNvSpPr>
            <p:nvPr/>
          </p:nvSpPr>
          <p:spPr bwMode="auto">
            <a:xfrm>
              <a:off x="2160" y="648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67" name="Rectangle 11"/>
            <p:cNvSpPr>
              <a:spLocks noChangeArrowheads="1"/>
            </p:cNvSpPr>
            <p:nvPr/>
          </p:nvSpPr>
          <p:spPr bwMode="auto">
            <a:xfrm>
              <a:off x="2880" y="576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68" name="Rectangle 12"/>
            <p:cNvSpPr>
              <a:spLocks noChangeArrowheads="1"/>
            </p:cNvSpPr>
            <p:nvPr/>
          </p:nvSpPr>
          <p:spPr bwMode="auto">
            <a:xfrm>
              <a:off x="3600" y="576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69" name="Rectangle 13"/>
            <p:cNvSpPr>
              <a:spLocks noChangeArrowheads="1"/>
            </p:cNvSpPr>
            <p:nvPr/>
          </p:nvSpPr>
          <p:spPr bwMode="auto">
            <a:xfrm>
              <a:off x="4320" y="576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70" name="Rectangle 14"/>
            <p:cNvSpPr>
              <a:spLocks noChangeArrowheads="1"/>
            </p:cNvSpPr>
            <p:nvPr/>
          </p:nvSpPr>
          <p:spPr bwMode="auto">
            <a:xfrm>
              <a:off x="2880" y="648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71" name="Rectangle 15"/>
            <p:cNvSpPr>
              <a:spLocks noChangeArrowheads="1"/>
            </p:cNvSpPr>
            <p:nvPr/>
          </p:nvSpPr>
          <p:spPr bwMode="auto">
            <a:xfrm>
              <a:off x="3600" y="648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5672" name="Rectangle 16"/>
            <p:cNvSpPr>
              <a:spLocks noChangeArrowheads="1"/>
            </p:cNvSpPr>
            <p:nvPr/>
          </p:nvSpPr>
          <p:spPr bwMode="auto">
            <a:xfrm>
              <a:off x="4320" y="648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2570163" y="1979613"/>
            <a:ext cx="457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4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1374775" y="2909888"/>
            <a:ext cx="457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397125" y="2654300"/>
            <a:ext cx="685800" cy="10064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5029200" y="2514600"/>
            <a:ext cx="2743200" cy="1828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6054725" y="2916238"/>
            <a:ext cx="6699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000" b="1">
                <a:solidFill>
                  <a:srgbClr val="FF3300"/>
                </a:solidFill>
              </a:rPr>
              <a:t>?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4554538" y="3170238"/>
            <a:ext cx="4572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1828800" y="2859088"/>
            <a:ext cx="1828800" cy="70802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6188075" y="1952625"/>
            <a:ext cx="4572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8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5011738" y="3074988"/>
            <a:ext cx="27606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203061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3" grpId="0"/>
      <p:bldP spid="19474" grpId="0"/>
      <p:bldP spid="19475" grpId="0" animBg="1"/>
      <p:bldP spid="19475" grpId="1" animBg="1"/>
      <p:bldP spid="19476" grpId="0" animBg="1"/>
      <p:bldP spid="19477" grpId="0"/>
      <p:bldP spid="19477" grpId="1"/>
      <p:bldP spid="19478" grpId="0"/>
      <p:bldP spid="23" grpId="0" animBg="1"/>
      <p:bldP spid="19479" grpId="0"/>
      <p:bldP spid="24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76" name="Group 40"/>
          <p:cNvGrpSpPr>
            <a:grpSpLocks/>
          </p:cNvGrpSpPr>
          <p:nvPr/>
        </p:nvGrpSpPr>
        <p:grpSpPr bwMode="auto">
          <a:xfrm>
            <a:off x="4511675" y="3387725"/>
            <a:ext cx="3657600" cy="2286000"/>
            <a:chOff x="2160" y="2064"/>
            <a:chExt cx="7200" cy="4320"/>
          </a:xfrm>
        </p:grpSpPr>
        <p:sp>
          <p:nvSpPr>
            <p:cNvPr id="156704" name="Rectangle 41"/>
            <p:cNvSpPr>
              <a:spLocks noChangeArrowheads="1"/>
            </p:cNvSpPr>
            <p:nvPr/>
          </p:nvSpPr>
          <p:spPr bwMode="auto">
            <a:xfrm>
              <a:off x="288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05" name="Rectangle 42"/>
            <p:cNvSpPr>
              <a:spLocks noChangeArrowheads="1"/>
            </p:cNvSpPr>
            <p:nvPr/>
          </p:nvSpPr>
          <p:spPr bwMode="auto">
            <a:xfrm>
              <a:off x="648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06" name="Rectangle 43"/>
            <p:cNvSpPr>
              <a:spLocks noChangeArrowheads="1"/>
            </p:cNvSpPr>
            <p:nvPr/>
          </p:nvSpPr>
          <p:spPr bwMode="auto">
            <a:xfrm>
              <a:off x="576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07" name="Rectangle 44"/>
            <p:cNvSpPr>
              <a:spLocks noChangeArrowheads="1"/>
            </p:cNvSpPr>
            <p:nvPr/>
          </p:nvSpPr>
          <p:spPr bwMode="auto">
            <a:xfrm>
              <a:off x="504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08" name="Rectangle 45"/>
            <p:cNvSpPr>
              <a:spLocks noChangeArrowheads="1"/>
            </p:cNvSpPr>
            <p:nvPr/>
          </p:nvSpPr>
          <p:spPr bwMode="auto">
            <a:xfrm>
              <a:off x="432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09" name="Rectangle 46"/>
            <p:cNvSpPr>
              <a:spLocks noChangeArrowheads="1"/>
            </p:cNvSpPr>
            <p:nvPr/>
          </p:nvSpPr>
          <p:spPr bwMode="auto">
            <a:xfrm>
              <a:off x="360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6710" name="Group 47"/>
            <p:cNvGrpSpPr>
              <a:grpSpLocks/>
            </p:cNvGrpSpPr>
            <p:nvPr/>
          </p:nvGrpSpPr>
          <p:grpSpPr bwMode="auto">
            <a:xfrm>
              <a:off x="2160" y="2064"/>
              <a:ext cx="5040" cy="2880"/>
              <a:chOff x="1440" y="1440"/>
              <a:chExt cx="5040" cy="2880"/>
            </a:xfrm>
          </p:grpSpPr>
          <p:sp>
            <p:nvSpPr>
              <p:cNvPr id="156739" name="Rectangle 48"/>
              <p:cNvSpPr>
                <a:spLocks noChangeArrowheads="1"/>
              </p:cNvSpPr>
              <p:nvPr/>
            </p:nvSpPr>
            <p:spPr bwMode="auto">
              <a:xfrm>
                <a:off x="1440" y="14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0" name="Rectangle 49"/>
              <p:cNvSpPr>
                <a:spLocks noChangeArrowheads="1"/>
              </p:cNvSpPr>
              <p:nvPr/>
            </p:nvSpPr>
            <p:spPr bwMode="auto">
              <a:xfrm>
                <a:off x="2160" y="14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1" name="Rectangle 50"/>
              <p:cNvSpPr>
                <a:spLocks noChangeArrowheads="1"/>
              </p:cNvSpPr>
              <p:nvPr/>
            </p:nvSpPr>
            <p:spPr bwMode="auto">
              <a:xfrm>
                <a:off x="5760" y="14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2" name="Rectangle 51"/>
              <p:cNvSpPr>
                <a:spLocks noChangeArrowheads="1"/>
              </p:cNvSpPr>
              <p:nvPr/>
            </p:nvSpPr>
            <p:spPr bwMode="auto">
              <a:xfrm>
                <a:off x="5040" y="14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3" name="Rectangle 52"/>
              <p:cNvSpPr>
                <a:spLocks noChangeArrowheads="1"/>
              </p:cNvSpPr>
              <p:nvPr/>
            </p:nvSpPr>
            <p:spPr bwMode="auto">
              <a:xfrm>
                <a:off x="4320" y="14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4" name="Rectangle 53"/>
              <p:cNvSpPr>
                <a:spLocks noChangeArrowheads="1"/>
              </p:cNvSpPr>
              <p:nvPr/>
            </p:nvSpPr>
            <p:spPr bwMode="auto">
              <a:xfrm>
                <a:off x="3600" y="14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5" name="Rectangle 54"/>
              <p:cNvSpPr>
                <a:spLocks noChangeArrowheads="1"/>
              </p:cNvSpPr>
              <p:nvPr/>
            </p:nvSpPr>
            <p:spPr bwMode="auto">
              <a:xfrm>
                <a:off x="2880" y="14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6" name="Rectangle 55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7" name="Rectangle 56"/>
              <p:cNvSpPr>
                <a:spLocks noChangeArrowheads="1"/>
              </p:cNvSpPr>
              <p:nvPr/>
            </p:nvSpPr>
            <p:spPr bwMode="auto">
              <a:xfrm>
                <a:off x="1440" y="360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8" name="Rectangle 57"/>
              <p:cNvSpPr>
                <a:spLocks noChangeArrowheads="1"/>
              </p:cNvSpPr>
              <p:nvPr/>
            </p:nvSpPr>
            <p:spPr bwMode="auto">
              <a:xfrm>
                <a:off x="1440" y="28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49" name="Rectangle 58"/>
              <p:cNvSpPr>
                <a:spLocks noChangeArrowheads="1"/>
              </p:cNvSpPr>
              <p:nvPr/>
            </p:nvSpPr>
            <p:spPr bwMode="auto">
              <a:xfrm>
                <a:off x="2160" y="21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0" name="Rectangle 59"/>
              <p:cNvSpPr>
                <a:spLocks noChangeArrowheads="1"/>
              </p:cNvSpPr>
              <p:nvPr/>
            </p:nvSpPr>
            <p:spPr bwMode="auto">
              <a:xfrm>
                <a:off x="5760" y="360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1" name="Rectangle 60"/>
              <p:cNvSpPr>
                <a:spLocks noChangeArrowheads="1"/>
              </p:cNvSpPr>
              <p:nvPr/>
            </p:nvSpPr>
            <p:spPr bwMode="auto">
              <a:xfrm>
                <a:off x="5760" y="28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2" name="Rectangle 61"/>
              <p:cNvSpPr>
                <a:spLocks noChangeArrowheads="1"/>
              </p:cNvSpPr>
              <p:nvPr/>
            </p:nvSpPr>
            <p:spPr bwMode="auto">
              <a:xfrm>
                <a:off x="2880" y="21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3" name="Rectangle 62"/>
              <p:cNvSpPr>
                <a:spLocks noChangeArrowheads="1"/>
              </p:cNvSpPr>
              <p:nvPr/>
            </p:nvSpPr>
            <p:spPr bwMode="auto">
              <a:xfrm>
                <a:off x="3600" y="21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4" name="Rectangle 63"/>
              <p:cNvSpPr>
                <a:spLocks noChangeArrowheads="1"/>
              </p:cNvSpPr>
              <p:nvPr/>
            </p:nvSpPr>
            <p:spPr bwMode="auto">
              <a:xfrm>
                <a:off x="4320" y="21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5" name="Rectangle 64"/>
              <p:cNvSpPr>
                <a:spLocks noChangeArrowheads="1"/>
              </p:cNvSpPr>
              <p:nvPr/>
            </p:nvSpPr>
            <p:spPr bwMode="auto">
              <a:xfrm>
                <a:off x="5040" y="21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6" name="Rectangle 65"/>
              <p:cNvSpPr>
                <a:spLocks noChangeArrowheads="1"/>
              </p:cNvSpPr>
              <p:nvPr/>
            </p:nvSpPr>
            <p:spPr bwMode="auto">
              <a:xfrm>
                <a:off x="5760" y="21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7" name="Rectangle 66"/>
              <p:cNvSpPr>
                <a:spLocks noChangeArrowheads="1"/>
              </p:cNvSpPr>
              <p:nvPr/>
            </p:nvSpPr>
            <p:spPr bwMode="auto">
              <a:xfrm>
                <a:off x="2160" y="28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8" name="Rectangle 67"/>
              <p:cNvSpPr>
                <a:spLocks noChangeArrowheads="1"/>
              </p:cNvSpPr>
              <p:nvPr/>
            </p:nvSpPr>
            <p:spPr bwMode="auto">
              <a:xfrm>
                <a:off x="2880" y="360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59" name="Rectangle 68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60" name="Rectangle 69"/>
              <p:cNvSpPr>
                <a:spLocks noChangeArrowheads="1"/>
              </p:cNvSpPr>
              <p:nvPr/>
            </p:nvSpPr>
            <p:spPr bwMode="auto">
              <a:xfrm>
                <a:off x="2160" y="360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61" name="Rectangle 70"/>
              <p:cNvSpPr>
                <a:spLocks noChangeArrowheads="1"/>
              </p:cNvSpPr>
              <p:nvPr/>
            </p:nvSpPr>
            <p:spPr bwMode="auto">
              <a:xfrm>
                <a:off x="3600" y="28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62" name="Rectangle 71"/>
              <p:cNvSpPr>
                <a:spLocks noChangeArrowheads="1"/>
              </p:cNvSpPr>
              <p:nvPr/>
            </p:nvSpPr>
            <p:spPr bwMode="auto">
              <a:xfrm>
                <a:off x="4320" y="28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63" name="Rectangle 72"/>
              <p:cNvSpPr>
                <a:spLocks noChangeArrowheads="1"/>
              </p:cNvSpPr>
              <p:nvPr/>
            </p:nvSpPr>
            <p:spPr bwMode="auto">
              <a:xfrm>
                <a:off x="5040" y="28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64" name="Rectangle 73"/>
              <p:cNvSpPr>
                <a:spLocks noChangeArrowheads="1"/>
              </p:cNvSpPr>
              <p:nvPr/>
            </p:nvSpPr>
            <p:spPr bwMode="auto">
              <a:xfrm>
                <a:off x="3600" y="360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65" name="Rectangle 74"/>
              <p:cNvSpPr>
                <a:spLocks noChangeArrowheads="1"/>
              </p:cNvSpPr>
              <p:nvPr/>
            </p:nvSpPr>
            <p:spPr bwMode="auto">
              <a:xfrm>
                <a:off x="4320" y="360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66" name="Rectangle 75"/>
              <p:cNvSpPr>
                <a:spLocks noChangeArrowheads="1"/>
              </p:cNvSpPr>
              <p:nvPr/>
            </p:nvSpPr>
            <p:spPr bwMode="auto">
              <a:xfrm>
                <a:off x="5040" y="360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6711" name="Rectangle 76"/>
            <p:cNvSpPr>
              <a:spLocks noChangeArrowheads="1"/>
            </p:cNvSpPr>
            <p:nvPr/>
          </p:nvSpPr>
          <p:spPr bwMode="auto">
            <a:xfrm>
              <a:off x="216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12" name="Rectangle 77"/>
            <p:cNvSpPr>
              <a:spLocks noChangeArrowheads="1"/>
            </p:cNvSpPr>
            <p:nvPr/>
          </p:nvSpPr>
          <p:spPr bwMode="auto">
            <a:xfrm>
              <a:off x="216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13" name="Rectangle 78"/>
            <p:cNvSpPr>
              <a:spLocks noChangeArrowheads="1"/>
            </p:cNvSpPr>
            <p:nvPr/>
          </p:nvSpPr>
          <p:spPr bwMode="auto">
            <a:xfrm>
              <a:off x="288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14" name="Rectangle 79"/>
            <p:cNvSpPr>
              <a:spLocks noChangeArrowheads="1"/>
            </p:cNvSpPr>
            <p:nvPr/>
          </p:nvSpPr>
          <p:spPr bwMode="auto">
            <a:xfrm>
              <a:off x="360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15" name="Rectangle 80"/>
            <p:cNvSpPr>
              <a:spLocks noChangeArrowheads="1"/>
            </p:cNvSpPr>
            <p:nvPr/>
          </p:nvSpPr>
          <p:spPr bwMode="auto">
            <a:xfrm>
              <a:off x="504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16" name="Rectangle 81"/>
            <p:cNvSpPr>
              <a:spLocks noChangeArrowheads="1"/>
            </p:cNvSpPr>
            <p:nvPr/>
          </p:nvSpPr>
          <p:spPr bwMode="auto">
            <a:xfrm>
              <a:off x="576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17" name="Rectangle 82"/>
            <p:cNvSpPr>
              <a:spLocks noChangeArrowheads="1"/>
            </p:cNvSpPr>
            <p:nvPr/>
          </p:nvSpPr>
          <p:spPr bwMode="auto">
            <a:xfrm>
              <a:off x="648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18" name="Rectangle 83"/>
            <p:cNvSpPr>
              <a:spLocks noChangeArrowheads="1"/>
            </p:cNvSpPr>
            <p:nvPr/>
          </p:nvSpPr>
          <p:spPr bwMode="auto">
            <a:xfrm>
              <a:off x="432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19" name="Rectangle 84"/>
            <p:cNvSpPr>
              <a:spLocks noChangeArrowheads="1"/>
            </p:cNvSpPr>
            <p:nvPr/>
          </p:nvSpPr>
          <p:spPr bwMode="auto">
            <a:xfrm rot="5400000">
              <a:off x="8640" y="20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0" name="Rectangle 85"/>
            <p:cNvSpPr>
              <a:spLocks noChangeArrowheads="1"/>
            </p:cNvSpPr>
            <p:nvPr/>
          </p:nvSpPr>
          <p:spPr bwMode="auto">
            <a:xfrm rot="5400000">
              <a:off x="7200" y="20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1" name="Rectangle 86"/>
            <p:cNvSpPr>
              <a:spLocks noChangeArrowheads="1"/>
            </p:cNvSpPr>
            <p:nvPr/>
          </p:nvSpPr>
          <p:spPr bwMode="auto">
            <a:xfrm rot="5400000">
              <a:off x="7920" y="20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2" name="Rectangle 87"/>
            <p:cNvSpPr>
              <a:spLocks noChangeArrowheads="1"/>
            </p:cNvSpPr>
            <p:nvPr/>
          </p:nvSpPr>
          <p:spPr bwMode="auto">
            <a:xfrm rot="5400000">
              <a:off x="8640" y="278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3" name="Rectangle 88"/>
            <p:cNvSpPr>
              <a:spLocks noChangeArrowheads="1"/>
            </p:cNvSpPr>
            <p:nvPr/>
          </p:nvSpPr>
          <p:spPr bwMode="auto">
            <a:xfrm rot="5400000">
              <a:off x="8640" y="350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4" name="Rectangle 89"/>
            <p:cNvSpPr>
              <a:spLocks noChangeArrowheads="1"/>
            </p:cNvSpPr>
            <p:nvPr/>
          </p:nvSpPr>
          <p:spPr bwMode="auto">
            <a:xfrm rot="5400000">
              <a:off x="8640" y="422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5" name="Rectangle 90"/>
            <p:cNvSpPr>
              <a:spLocks noChangeArrowheads="1"/>
            </p:cNvSpPr>
            <p:nvPr/>
          </p:nvSpPr>
          <p:spPr bwMode="auto">
            <a:xfrm rot="5400000">
              <a:off x="864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6" name="Rectangle 91"/>
            <p:cNvSpPr>
              <a:spLocks noChangeArrowheads="1"/>
            </p:cNvSpPr>
            <p:nvPr/>
          </p:nvSpPr>
          <p:spPr bwMode="auto">
            <a:xfrm rot="5400000">
              <a:off x="864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7" name="Rectangle 92"/>
            <p:cNvSpPr>
              <a:spLocks noChangeArrowheads="1"/>
            </p:cNvSpPr>
            <p:nvPr/>
          </p:nvSpPr>
          <p:spPr bwMode="auto">
            <a:xfrm rot="5400000">
              <a:off x="7920" y="278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8" name="Rectangle 93"/>
            <p:cNvSpPr>
              <a:spLocks noChangeArrowheads="1"/>
            </p:cNvSpPr>
            <p:nvPr/>
          </p:nvSpPr>
          <p:spPr bwMode="auto">
            <a:xfrm rot="5400000">
              <a:off x="7200" y="350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29" name="Rectangle 94"/>
            <p:cNvSpPr>
              <a:spLocks noChangeArrowheads="1"/>
            </p:cNvSpPr>
            <p:nvPr/>
          </p:nvSpPr>
          <p:spPr bwMode="auto">
            <a:xfrm rot="5400000">
              <a:off x="7920" y="350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30" name="Rectangle 95"/>
            <p:cNvSpPr>
              <a:spLocks noChangeArrowheads="1"/>
            </p:cNvSpPr>
            <p:nvPr/>
          </p:nvSpPr>
          <p:spPr bwMode="auto">
            <a:xfrm rot="5400000">
              <a:off x="7200" y="278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31" name="Rectangle 96"/>
            <p:cNvSpPr>
              <a:spLocks noChangeArrowheads="1"/>
            </p:cNvSpPr>
            <p:nvPr/>
          </p:nvSpPr>
          <p:spPr bwMode="auto">
            <a:xfrm rot="5400000">
              <a:off x="7920" y="422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32" name="Rectangle 97"/>
            <p:cNvSpPr>
              <a:spLocks noChangeArrowheads="1"/>
            </p:cNvSpPr>
            <p:nvPr/>
          </p:nvSpPr>
          <p:spPr bwMode="auto">
            <a:xfrm rot="5400000">
              <a:off x="792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33" name="Rectangle 98"/>
            <p:cNvSpPr>
              <a:spLocks noChangeArrowheads="1"/>
            </p:cNvSpPr>
            <p:nvPr/>
          </p:nvSpPr>
          <p:spPr bwMode="auto">
            <a:xfrm rot="5400000">
              <a:off x="792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34" name="Rectangle 99"/>
            <p:cNvSpPr>
              <a:spLocks noChangeArrowheads="1"/>
            </p:cNvSpPr>
            <p:nvPr/>
          </p:nvSpPr>
          <p:spPr bwMode="auto">
            <a:xfrm rot="5400000">
              <a:off x="7200" y="422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35" name="Rectangle 100"/>
            <p:cNvSpPr>
              <a:spLocks noChangeArrowheads="1"/>
            </p:cNvSpPr>
            <p:nvPr/>
          </p:nvSpPr>
          <p:spPr bwMode="auto">
            <a:xfrm rot="5400000">
              <a:off x="7200" y="494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36" name="Rectangle 101"/>
            <p:cNvSpPr>
              <a:spLocks noChangeArrowheads="1"/>
            </p:cNvSpPr>
            <p:nvPr/>
          </p:nvSpPr>
          <p:spPr bwMode="auto">
            <a:xfrm rot="5400000">
              <a:off x="7200" y="5664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737" name="Line 102"/>
            <p:cNvSpPr>
              <a:spLocks noChangeShapeType="1"/>
            </p:cNvSpPr>
            <p:nvPr/>
          </p:nvSpPr>
          <p:spPr bwMode="auto">
            <a:xfrm>
              <a:off x="2880" y="2784"/>
              <a:ext cx="0" cy="288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738" name="Line 103"/>
            <p:cNvSpPr>
              <a:spLocks noChangeShapeType="1"/>
            </p:cNvSpPr>
            <p:nvPr/>
          </p:nvSpPr>
          <p:spPr bwMode="auto">
            <a:xfrm>
              <a:off x="2880" y="2784"/>
              <a:ext cx="3208" cy="0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959" name="Group 23"/>
          <p:cNvGrpSpPr>
            <a:grpSpLocks/>
          </p:cNvGrpSpPr>
          <p:nvPr/>
        </p:nvGrpSpPr>
        <p:grpSpPr bwMode="auto">
          <a:xfrm>
            <a:off x="1189038" y="2179638"/>
            <a:ext cx="2286000" cy="1371600"/>
            <a:chOff x="2160" y="5040"/>
            <a:chExt cx="3600" cy="2160"/>
          </a:xfrm>
        </p:grpSpPr>
        <p:grpSp>
          <p:nvGrpSpPr>
            <p:cNvPr id="156688" name="Group 24"/>
            <p:cNvGrpSpPr>
              <a:grpSpLocks/>
            </p:cNvGrpSpPr>
            <p:nvPr/>
          </p:nvGrpSpPr>
          <p:grpSpPr bwMode="auto">
            <a:xfrm>
              <a:off x="2160" y="5040"/>
              <a:ext cx="2880" cy="2160"/>
              <a:chOff x="2160" y="5040"/>
              <a:chExt cx="2880" cy="2160"/>
            </a:xfrm>
          </p:grpSpPr>
          <p:sp>
            <p:nvSpPr>
              <p:cNvPr id="156692" name="Rectangle 25"/>
              <p:cNvSpPr>
                <a:spLocks noChangeArrowheads="1"/>
              </p:cNvSpPr>
              <p:nvPr/>
            </p:nvSpPr>
            <p:spPr bwMode="auto">
              <a:xfrm>
                <a:off x="2160" y="50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93" name="Rectangle 26"/>
              <p:cNvSpPr>
                <a:spLocks noChangeArrowheads="1"/>
              </p:cNvSpPr>
              <p:nvPr/>
            </p:nvSpPr>
            <p:spPr bwMode="auto">
              <a:xfrm>
                <a:off x="2880" y="50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94" name="Rectangle 27"/>
              <p:cNvSpPr>
                <a:spLocks noChangeArrowheads="1"/>
              </p:cNvSpPr>
              <p:nvPr/>
            </p:nvSpPr>
            <p:spPr bwMode="auto">
              <a:xfrm>
                <a:off x="4320" y="50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95" name="Rectangle 28"/>
              <p:cNvSpPr>
                <a:spLocks noChangeArrowheads="1"/>
              </p:cNvSpPr>
              <p:nvPr/>
            </p:nvSpPr>
            <p:spPr bwMode="auto">
              <a:xfrm>
                <a:off x="3600" y="504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96" name="Rectangle 29"/>
              <p:cNvSpPr>
                <a:spLocks noChangeArrowheads="1"/>
              </p:cNvSpPr>
              <p:nvPr/>
            </p:nvSpPr>
            <p:spPr bwMode="auto">
              <a:xfrm>
                <a:off x="2160" y="57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97" name="Rectangle 30"/>
              <p:cNvSpPr>
                <a:spLocks noChangeArrowheads="1"/>
              </p:cNvSpPr>
              <p:nvPr/>
            </p:nvSpPr>
            <p:spPr bwMode="auto">
              <a:xfrm>
                <a:off x="2160" y="64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98" name="Rectangle 31"/>
              <p:cNvSpPr>
                <a:spLocks noChangeArrowheads="1"/>
              </p:cNvSpPr>
              <p:nvPr/>
            </p:nvSpPr>
            <p:spPr bwMode="auto">
              <a:xfrm>
                <a:off x="2880" y="57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699" name="Rectangle 32"/>
              <p:cNvSpPr>
                <a:spLocks noChangeArrowheads="1"/>
              </p:cNvSpPr>
              <p:nvPr/>
            </p:nvSpPr>
            <p:spPr bwMode="auto">
              <a:xfrm>
                <a:off x="3600" y="57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00" name="Rectangle 33"/>
              <p:cNvSpPr>
                <a:spLocks noChangeArrowheads="1"/>
              </p:cNvSpPr>
              <p:nvPr/>
            </p:nvSpPr>
            <p:spPr bwMode="auto">
              <a:xfrm>
                <a:off x="4320" y="576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01" name="Rectangle 34"/>
              <p:cNvSpPr>
                <a:spLocks noChangeArrowheads="1"/>
              </p:cNvSpPr>
              <p:nvPr/>
            </p:nvSpPr>
            <p:spPr bwMode="auto">
              <a:xfrm>
                <a:off x="2880" y="64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02" name="Rectangle 35"/>
              <p:cNvSpPr>
                <a:spLocks noChangeArrowheads="1"/>
              </p:cNvSpPr>
              <p:nvPr/>
            </p:nvSpPr>
            <p:spPr bwMode="auto">
              <a:xfrm>
                <a:off x="3600" y="64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703" name="Rectangle 36"/>
              <p:cNvSpPr>
                <a:spLocks noChangeArrowheads="1"/>
              </p:cNvSpPr>
              <p:nvPr/>
            </p:nvSpPr>
            <p:spPr bwMode="auto">
              <a:xfrm>
                <a:off x="4320" y="6480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6689" name="Rectangle 37"/>
            <p:cNvSpPr>
              <a:spLocks noChangeArrowheads="1"/>
            </p:cNvSpPr>
            <p:nvPr/>
          </p:nvSpPr>
          <p:spPr bwMode="auto">
            <a:xfrm>
              <a:off x="5040" y="504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690" name="Rectangle 38"/>
            <p:cNvSpPr>
              <a:spLocks noChangeArrowheads="1"/>
            </p:cNvSpPr>
            <p:nvPr/>
          </p:nvSpPr>
          <p:spPr bwMode="auto">
            <a:xfrm>
              <a:off x="5040" y="576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6691" name="Rectangle 39"/>
            <p:cNvSpPr>
              <a:spLocks noChangeArrowheads="1"/>
            </p:cNvSpPr>
            <p:nvPr/>
          </p:nvSpPr>
          <p:spPr bwMode="auto">
            <a:xfrm>
              <a:off x="5040" y="6480"/>
              <a:ext cx="720" cy="72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Arial" charset="0"/>
              </a:rPr>
              <a:t>Using Arrays</a:t>
            </a: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2136775" y="1603375"/>
            <a:ext cx="457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5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725488" y="25654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1646238" y="2441575"/>
            <a:ext cx="1371600" cy="8239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15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5224463" y="4048125"/>
            <a:ext cx="1087437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52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800" b="1" dirty="0">
                <a:solidFill>
                  <a:schemeClr val="accent6">
                    <a:lumMod val="75000"/>
                  </a:schemeClr>
                </a:solidFill>
              </a:rPr>
              <a:t>24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4062413" y="4270375"/>
            <a:ext cx="806450" cy="5842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40040" name="Text Box 104"/>
          <p:cNvSpPr txBox="1">
            <a:spLocks noChangeArrowheads="1"/>
          </p:cNvSpPr>
          <p:nvPr/>
        </p:nvSpPr>
        <p:spPr bwMode="auto">
          <a:xfrm>
            <a:off x="5673725" y="3276600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90" name="Text Box 17"/>
          <p:cNvSpPr txBox="1">
            <a:spLocks noChangeArrowheads="1"/>
          </p:cNvSpPr>
          <p:nvPr/>
        </p:nvSpPr>
        <p:spPr bwMode="auto">
          <a:xfrm>
            <a:off x="725488" y="2562225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1" name="Text Box 104"/>
          <p:cNvSpPr txBox="1">
            <a:spLocks noChangeArrowheads="1"/>
          </p:cNvSpPr>
          <p:nvPr/>
        </p:nvSpPr>
        <p:spPr bwMode="auto">
          <a:xfrm>
            <a:off x="5657850" y="3267075"/>
            <a:ext cx="457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8000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6</a:t>
            </a:r>
          </a:p>
        </p:txBody>
      </p:sp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4876800" y="3768725"/>
            <a:ext cx="2195513" cy="0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>
            <a:cxnSpLocks noChangeShapeType="1"/>
          </p:cNvCxnSpPr>
          <p:nvPr/>
        </p:nvCxnSpPr>
        <p:spPr bwMode="auto">
          <a:xfrm>
            <a:off x="4876800" y="5292725"/>
            <a:ext cx="2195513" cy="0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7072313" y="3768725"/>
            <a:ext cx="0" cy="1524000"/>
          </a:xfrm>
          <a:prstGeom prst="line">
            <a:avLst/>
          </a:prstGeom>
          <a:noFill/>
          <a:ln w="508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4957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2" grpId="0"/>
      <p:bldP spid="39953" grpId="0"/>
      <p:bldP spid="39953" grpId="1"/>
      <p:bldP spid="39954" grpId="0"/>
      <p:bldP spid="39956" grpId="0"/>
      <p:bldP spid="39957" grpId="0"/>
      <p:bldP spid="40040" grpId="0"/>
      <p:bldP spid="40040" grpId="1"/>
      <p:bldP spid="90" grpId="0"/>
      <p:bldP spid="91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Arial" charset="0"/>
              </a:rPr>
              <a:t>Using Arrays</a:t>
            </a: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2413000" y="2127250"/>
            <a:ext cx="457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/>
              <a:t>?</a:t>
            </a:r>
          </a:p>
        </p:txBody>
      </p:sp>
      <p:sp>
        <p:nvSpPr>
          <p:cNvPr id="40977" name="Text Box 17"/>
          <p:cNvSpPr txBox="1">
            <a:spLocks noChangeArrowheads="1"/>
          </p:cNvSpPr>
          <p:nvPr/>
        </p:nvSpPr>
        <p:spPr bwMode="auto">
          <a:xfrm>
            <a:off x="1504950" y="2870200"/>
            <a:ext cx="457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/>
              <a:t>7</a:t>
            </a:r>
          </a:p>
        </p:txBody>
      </p:sp>
      <p:sp>
        <p:nvSpPr>
          <p:cNvPr id="40978" name="Text Box 18"/>
          <p:cNvSpPr txBox="1">
            <a:spLocks noChangeArrowheads="1"/>
          </p:cNvSpPr>
          <p:nvPr/>
        </p:nvSpPr>
        <p:spPr bwMode="auto">
          <a:xfrm>
            <a:off x="1990725" y="2798763"/>
            <a:ext cx="11430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2156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 b="1"/>
              <a:t>28</a:t>
            </a:r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>
            <a:off x="1962150" y="2754313"/>
            <a:ext cx="0" cy="1041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 rot="-5400000">
            <a:off x="2804319" y="1921669"/>
            <a:ext cx="20637" cy="1685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704" name="Rectangle 27"/>
          <p:cNvSpPr>
            <a:spLocks noChangeArrowheads="1"/>
          </p:cNvSpPr>
          <p:nvPr/>
        </p:nvSpPr>
        <p:spPr bwMode="auto">
          <a:xfrm>
            <a:off x="0" y="32686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7705" name="Object 26"/>
          <p:cNvGraphicFramePr>
            <a:graphicFrameLocks noChangeAspect="1"/>
          </p:cNvGraphicFramePr>
          <p:nvPr/>
        </p:nvGraphicFramePr>
        <p:xfrm>
          <a:off x="133350" y="3306763"/>
          <a:ext cx="128588" cy="2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126890" imgH="241091" progId="Equation.3">
                  <p:embed/>
                </p:oleObj>
              </mc:Choice>
              <mc:Fallback>
                <p:oleObj name="Equation" r:id="rId3" imgW="126890" imgH="2410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" y="3306763"/>
                        <a:ext cx="128588" cy="24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706" name="Rectangle 29"/>
          <p:cNvSpPr>
            <a:spLocks noChangeArrowheads="1"/>
          </p:cNvSpPr>
          <p:nvPr/>
        </p:nvSpPr>
        <p:spPr bwMode="auto">
          <a:xfrm>
            <a:off x="-20638" y="3268663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7707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7708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01" name="Text Box 41"/>
          <p:cNvSpPr txBox="1">
            <a:spLocks noChangeArrowheads="1"/>
          </p:cNvSpPr>
          <p:nvPr/>
        </p:nvSpPr>
        <p:spPr bwMode="auto">
          <a:xfrm>
            <a:off x="5099050" y="2693988"/>
            <a:ext cx="2176463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/>
              <a:t>6</a:t>
            </a:r>
            <a:r>
              <a:rPr lang="en-US" sz="5400"/>
              <a:t>)</a:t>
            </a:r>
            <a:r>
              <a:rPr lang="en-US" sz="4000"/>
              <a:t> </a:t>
            </a:r>
            <a:r>
              <a:rPr lang="en-US" sz="4800" b="1"/>
              <a:t>48</a:t>
            </a:r>
          </a:p>
        </p:txBody>
      </p:sp>
      <p:sp>
        <p:nvSpPr>
          <p:cNvPr id="41003" name="Line 43"/>
          <p:cNvSpPr>
            <a:spLocks noChangeShapeType="1"/>
          </p:cNvSpPr>
          <p:nvPr/>
        </p:nvSpPr>
        <p:spPr bwMode="auto">
          <a:xfrm flipV="1">
            <a:off x="5610225" y="2919413"/>
            <a:ext cx="1247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2403475" y="2106613"/>
            <a:ext cx="457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/>
              <a:t>4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6169025" y="2198688"/>
            <a:ext cx="4572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68340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6" grpId="0"/>
      <p:bldP spid="40976" grpId="1"/>
      <p:bldP spid="40977" grpId="0"/>
      <p:bldP spid="40978" grpId="0"/>
      <p:bldP spid="40983" grpId="0" animBg="1"/>
      <p:bldP spid="40984" grpId="0" animBg="1"/>
      <p:bldP spid="41001" grpId="0"/>
      <p:bldP spid="41003" grpId="0" animBg="1"/>
      <p:bldP spid="20" grpId="0"/>
      <p:bldP spid="21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Arial" charset="0"/>
              </a:rPr>
              <a:t>Repeated Subtraction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charset="0"/>
              </a:rPr>
              <a:t>23 </a:t>
            </a:r>
            <a:r>
              <a:rPr lang="en-US" dirty="0">
                <a:latin typeface="Arial" charset="0"/>
                <a:cs typeface="Arial" charset="0"/>
              </a:rPr>
              <a:t>÷ </a:t>
            </a:r>
            <a:r>
              <a:rPr lang="en-US" dirty="0" smtClean="0">
                <a:latin typeface="Arial" charset="0"/>
                <a:cs typeface="Arial" charset="0"/>
              </a:rPr>
              <a:t>3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1 group for you 		23 – 3 = 20 left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1 group for you		20 – 3 = 17 left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1 group for you		17 – 3 = 14 left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1 group for you		14 – 3 = 11 left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1 group for you		11 – 3 = 8 left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1 group for you		8 – 3 = 5 left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1 group for you		5 – 3 = 2 left</a:t>
            </a:r>
          </a:p>
          <a:p>
            <a:pPr marL="457200" lvl="1" indent="0" algn="ctr">
              <a:buFont typeface="Wingdings" pitchFamily="2" charset="2"/>
              <a:buNone/>
              <a:defRPr/>
            </a:pPr>
            <a:r>
              <a:rPr lang="en-US" sz="3600" i="1" dirty="0" smtClean="0">
                <a:latin typeface="Arial" charset="0"/>
                <a:cs typeface="Arial" charset="0"/>
              </a:rPr>
              <a:t>7 groups of 3 with 2 leftover</a:t>
            </a:r>
          </a:p>
          <a:p>
            <a:pPr lvl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5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Arial" charset="0"/>
              </a:rPr>
              <a:t>Repeated Subtraction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charset="0"/>
              </a:rPr>
              <a:t>35 </a:t>
            </a:r>
            <a:r>
              <a:rPr lang="en-US" dirty="0">
                <a:latin typeface="Arial" charset="0"/>
                <a:cs typeface="Arial" charset="0"/>
              </a:rPr>
              <a:t>÷ </a:t>
            </a:r>
            <a:r>
              <a:rPr lang="en-US" dirty="0" smtClean="0">
                <a:latin typeface="Arial" charset="0"/>
                <a:cs typeface="Arial" charset="0"/>
              </a:rPr>
              <a:t>4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Should I put 1, 2, or 3 in each group?</a:t>
            </a:r>
          </a:p>
          <a:p>
            <a:pPr lvl="1"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How many cubes did I give away?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How many cubes are left?</a:t>
            </a:r>
          </a:p>
          <a:p>
            <a:pPr lvl="1"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10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5064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>
                <a:latin typeface="Arial" charset="0"/>
              </a:rPr>
              <a:t>47 </a:t>
            </a:r>
            <a:r>
              <a:rPr lang="en-US" sz="5400">
                <a:latin typeface="Arial" charset="0"/>
                <a:cs typeface="Arial" charset="0"/>
              </a:rPr>
              <a:t>÷ 6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3124200" cy="4419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5943600" y="1268413"/>
            <a:ext cx="2286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/>
              <a:t>6 Groups</a:t>
            </a:r>
            <a:endParaRPr lang="en-US" sz="2800" b="1" dirty="0"/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914400" y="1722438"/>
            <a:ext cx="1828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/>
              <a:t>6 </a:t>
            </a:r>
            <a:r>
              <a:rPr lang="en-US" sz="4800"/>
              <a:t>)</a:t>
            </a:r>
            <a:r>
              <a:rPr lang="en-US" sz="4000"/>
              <a:t>  47</a:t>
            </a:r>
          </a:p>
        </p:txBody>
      </p:sp>
      <p:sp>
        <p:nvSpPr>
          <p:cNvPr id="160774" name="Line 6"/>
          <p:cNvSpPr>
            <a:spLocks noChangeShapeType="1"/>
          </p:cNvSpPr>
          <p:nvPr/>
        </p:nvSpPr>
        <p:spPr bwMode="auto">
          <a:xfrm>
            <a:off x="1468438" y="189706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775" name="Line 7"/>
          <p:cNvSpPr>
            <a:spLocks noChangeShapeType="1"/>
          </p:cNvSpPr>
          <p:nvPr/>
        </p:nvSpPr>
        <p:spPr bwMode="auto">
          <a:xfrm rot="-5400000">
            <a:off x="830262" y="3817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776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777" name="Line 9"/>
          <p:cNvSpPr>
            <a:spLocks noChangeShapeType="1"/>
          </p:cNvSpPr>
          <p:nvPr/>
        </p:nvSpPr>
        <p:spPr bwMode="auto">
          <a:xfrm rot="-5400000">
            <a:off x="4945062" y="3690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943600" y="2338388"/>
            <a:ext cx="914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880225" y="2346325"/>
            <a:ext cx="9144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6</a:t>
            </a:r>
          </a:p>
          <a:p>
            <a:pPr algn="ctr"/>
            <a:r>
              <a:rPr lang="en-US" sz="2800"/>
              <a:t>12</a:t>
            </a:r>
          </a:p>
          <a:p>
            <a:pPr algn="ctr"/>
            <a:r>
              <a:rPr lang="en-US" sz="2800"/>
              <a:t>18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4988" y="5740400"/>
            <a:ext cx="80994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Can I </a:t>
            </a:r>
            <a:r>
              <a:rPr lang="en-US" sz="3600" b="1" i="1" dirty="0" smtClean="0"/>
              <a:t>put at </a:t>
            </a:r>
            <a:r>
              <a:rPr lang="en-US" sz="3600" b="1" i="1" dirty="0"/>
              <a:t>least 3 </a:t>
            </a:r>
            <a:r>
              <a:rPr lang="en-US" sz="3600" b="1" i="1" dirty="0" smtClean="0"/>
              <a:t>in each group?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335489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5064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>
                <a:latin typeface="Arial" charset="0"/>
              </a:rPr>
              <a:t>47 </a:t>
            </a:r>
            <a:r>
              <a:rPr lang="en-US" sz="5400" dirty="0">
                <a:latin typeface="Arial" charset="0"/>
                <a:cs typeface="Arial" charset="0"/>
              </a:rPr>
              <a:t>÷ 6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3124200" cy="4419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5943600" y="1268413"/>
            <a:ext cx="2286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/>
              <a:t>6 Groups</a:t>
            </a:r>
            <a:endParaRPr lang="en-US" sz="2800" b="1" dirty="0"/>
          </a:p>
        </p:txBody>
      </p:sp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914400" y="1722438"/>
            <a:ext cx="1828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/>
              <a:t>6 </a:t>
            </a:r>
            <a:r>
              <a:rPr lang="en-US" sz="4800"/>
              <a:t>)</a:t>
            </a:r>
            <a:r>
              <a:rPr lang="en-US" sz="4000"/>
              <a:t>  47</a:t>
            </a:r>
          </a:p>
        </p:txBody>
      </p:sp>
      <p:sp>
        <p:nvSpPr>
          <p:cNvPr id="161798" name="Line 6"/>
          <p:cNvSpPr>
            <a:spLocks noChangeShapeType="1"/>
          </p:cNvSpPr>
          <p:nvPr/>
        </p:nvSpPr>
        <p:spPr bwMode="auto">
          <a:xfrm>
            <a:off x="1468438" y="189706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799" name="Line 7"/>
          <p:cNvSpPr>
            <a:spLocks noChangeShapeType="1"/>
          </p:cNvSpPr>
          <p:nvPr/>
        </p:nvSpPr>
        <p:spPr bwMode="auto">
          <a:xfrm rot="-5400000">
            <a:off x="830262" y="3817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800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801" name="Line 9"/>
          <p:cNvSpPr>
            <a:spLocks noChangeShapeType="1"/>
          </p:cNvSpPr>
          <p:nvPr/>
        </p:nvSpPr>
        <p:spPr bwMode="auto">
          <a:xfrm rot="-5400000">
            <a:off x="4945062" y="3690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802" name="TextBox 1"/>
          <p:cNvSpPr txBox="1">
            <a:spLocks noChangeArrowheads="1"/>
          </p:cNvSpPr>
          <p:nvPr/>
        </p:nvSpPr>
        <p:spPr bwMode="auto">
          <a:xfrm>
            <a:off x="5943600" y="2338388"/>
            <a:ext cx="914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</p:txBody>
      </p:sp>
      <p:sp>
        <p:nvSpPr>
          <p:cNvPr id="161803" name="TextBox 10"/>
          <p:cNvSpPr txBox="1">
            <a:spLocks noChangeArrowheads="1"/>
          </p:cNvSpPr>
          <p:nvPr/>
        </p:nvSpPr>
        <p:spPr bwMode="auto">
          <a:xfrm>
            <a:off x="6880225" y="2346325"/>
            <a:ext cx="9144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6</a:t>
            </a:r>
          </a:p>
          <a:p>
            <a:pPr algn="ctr"/>
            <a:r>
              <a:rPr lang="en-US" sz="2800"/>
              <a:t>12</a:t>
            </a:r>
          </a:p>
          <a:p>
            <a:pPr algn="ctr"/>
            <a:r>
              <a:rPr lang="en-US" sz="2800"/>
              <a:t>18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4988" y="6044968"/>
            <a:ext cx="8099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 smtClean="0"/>
              <a:t>6 groups </a:t>
            </a:r>
            <a:r>
              <a:rPr lang="en-US" sz="3600" b="1" i="1" dirty="0"/>
              <a:t>of </a:t>
            </a:r>
            <a:r>
              <a:rPr lang="en-US" sz="3600" b="1" i="1" dirty="0" smtClean="0"/>
              <a:t>3 </a:t>
            </a:r>
            <a:r>
              <a:rPr lang="en-US" sz="3600" b="1" i="1" dirty="0"/>
              <a:t>uses ___ pieces.</a:t>
            </a:r>
          </a:p>
        </p:txBody>
      </p:sp>
      <p:sp>
        <p:nvSpPr>
          <p:cNvPr id="161805" name="TextBox 12"/>
          <p:cNvSpPr txBox="1">
            <a:spLocks noChangeArrowheads="1"/>
          </p:cNvSpPr>
          <p:nvPr/>
        </p:nvSpPr>
        <p:spPr bwMode="auto">
          <a:xfrm>
            <a:off x="2755900" y="2328863"/>
            <a:ext cx="9144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/>
              <a:t>3</a:t>
            </a:r>
          </a:p>
          <a:p>
            <a:pPr algn="ctr"/>
            <a:endParaRPr lang="en-US" sz="4000"/>
          </a:p>
          <a:p>
            <a:pPr algn="ctr"/>
            <a:endParaRPr lang="en-US" sz="400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566863" y="2324100"/>
            <a:ext cx="107632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u="sng"/>
              <a:t>–18</a:t>
            </a:r>
          </a:p>
          <a:p>
            <a:pPr algn="r"/>
            <a:r>
              <a:rPr lang="en-US" sz="4000"/>
              <a:t>29</a:t>
            </a:r>
          </a:p>
          <a:p>
            <a:pPr algn="r"/>
            <a:endParaRPr lang="en-US" sz="400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44513" y="6016166"/>
            <a:ext cx="80994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How many pieces are left?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66738" y="6048369"/>
            <a:ext cx="80978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Can I </a:t>
            </a:r>
            <a:r>
              <a:rPr lang="en-US" sz="3600" b="1" i="1" dirty="0" smtClean="0"/>
              <a:t>put 3 </a:t>
            </a:r>
            <a:r>
              <a:rPr lang="en-US" sz="3600" b="1" i="1" dirty="0"/>
              <a:t>more </a:t>
            </a:r>
            <a:r>
              <a:rPr lang="en-US" sz="3600" b="1" i="1" dirty="0" smtClean="0"/>
              <a:t>in each group?</a:t>
            </a:r>
            <a:endParaRPr lang="en-US" sz="3600" b="1" i="1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893888" y="2332038"/>
            <a:ext cx="8620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400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40059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8" grpId="0"/>
      <p:bldP spid="18" grpId="1"/>
      <p:bldP spid="19" grpId="0"/>
      <p:bldP spid="7" grpId="0"/>
      <p:bldP spid="7" grpId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5064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>
                <a:latin typeface="Arial" charset="0"/>
              </a:rPr>
              <a:t>47 </a:t>
            </a:r>
            <a:r>
              <a:rPr lang="en-US" sz="5400">
                <a:latin typeface="Arial" charset="0"/>
                <a:cs typeface="Arial" charset="0"/>
              </a:rPr>
              <a:t>÷ 6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3124200" cy="4419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2820" name="Text Box 4"/>
          <p:cNvSpPr txBox="1">
            <a:spLocks noChangeArrowheads="1"/>
          </p:cNvSpPr>
          <p:nvPr/>
        </p:nvSpPr>
        <p:spPr bwMode="auto">
          <a:xfrm>
            <a:off x="5943600" y="1268413"/>
            <a:ext cx="2286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/>
              <a:t>6 Groups</a:t>
            </a:r>
            <a:endParaRPr lang="en-US" sz="2800" b="1" dirty="0"/>
          </a:p>
        </p:txBody>
      </p:sp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914400" y="1722438"/>
            <a:ext cx="1828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/>
              <a:t>6 </a:t>
            </a:r>
            <a:r>
              <a:rPr lang="en-US" sz="4800"/>
              <a:t>)</a:t>
            </a:r>
            <a:r>
              <a:rPr lang="en-US" sz="4000"/>
              <a:t>  47</a:t>
            </a:r>
          </a:p>
        </p:txBody>
      </p:sp>
      <p:sp>
        <p:nvSpPr>
          <p:cNvPr id="162822" name="Line 6"/>
          <p:cNvSpPr>
            <a:spLocks noChangeShapeType="1"/>
          </p:cNvSpPr>
          <p:nvPr/>
        </p:nvSpPr>
        <p:spPr bwMode="auto">
          <a:xfrm>
            <a:off x="1468438" y="189706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23" name="Line 7"/>
          <p:cNvSpPr>
            <a:spLocks noChangeShapeType="1"/>
          </p:cNvSpPr>
          <p:nvPr/>
        </p:nvSpPr>
        <p:spPr bwMode="auto">
          <a:xfrm rot="-5400000">
            <a:off x="830262" y="3817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24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25" name="Line 9"/>
          <p:cNvSpPr>
            <a:spLocks noChangeShapeType="1"/>
          </p:cNvSpPr>
          <p:nvPr/>
        </p:nvSpPr>
        <p:spPr bwMode="auto">
          <a:xfrm rot="-5400000">
            <a:off x="4945062" y="3690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826" name="TextBox 1"/>
          <p:cNvSpPr txBox="1">
            <a:spLocks noChangeArrowheads="1"/>
          </p:cNvSpPr>
          <p:nvPr/>
        </p:nvSpPr>
        <p:spPr bwMode="auto">
          <a:xfrm>
            <a:off x="5943600" y="2338388"/>
            <a:ext cx="914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</p:txBody>
      </p:sp>
      <p:sp>
        <p:nvSpPr>
          <p:cNvPr id="162827" name="TextBox 10"/>
          <p:cNvSpPr txBox="1">
            <a:spLocks noChangeArrowheads="1"/>
          </p:cNvSpPr>
          <p:nvPr/>
        </p:nvSpPr>
        <p:spPr bwMode="auto">
          <a:xfrm>
            <a:off x="6880225" y="2346325"/>
            <a:ext cx="9144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6</a:t>
            </a:r>
          </a:p>
          <a:p>
            <a:pPr algn="ctr"/>
            <a:r>
              <a:rPr lang="en-US" sz="2800"/>
              <a:t>12</a:t>
            </a:r>
          </a:p>
          <a:p>
            <a:pPr algn="ctr"/>
            <a:r>
              <a:rPr lang="en-US" sz="2800"/>
              <a:t>18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34988" y="6030227"/>
            <a:ext cx="80994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6</a:t>
            </a:r>
            <a:r>
              <a:rPr lang="en-US" sz="3600" b="1" i="1" dirty="0" smtClean="0"/>
              <a:t> </a:t>
            </a:r>
            <a:r>
              <a:rPr lang="en-US" sz="3600" b="1" i="1" dirty="0"/>
              <a:t>groups of </a:t>
            </a:r>
            <a:r>
              <a:rPr lang="en-US" sz="3600" b="1" i="1" dirty="0" smtClean="0"/>
              <a:t>3 </a:t>
            </a:r>
            <a:r>
              <a:rPr lang="en-US" sz="3600" b="1" i="1" dirty="0"/>
              <a:t>uses ___ pieces.</a:t>
            </a:r>
          </a:p>
        </p:txBody>
      </p:sp>
      <p:sp>
        <p:nvSpPr>
          <p:cNvPr id="162829" name="TextBox 12"/>
          <p:cNvSpPr txBox="1">
            <a:spLocks noChangeArrowheads="1"/>
          </p:cNvSpPr>
          <p:nvPr/>
        </p:nvSpPr>
        <p:spPr bwMode="auto">
          <a:xfrm>
            <a:off x="2755900" y="2328863"/>
            <a:ext cx="9144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/>
              <a:t>3</a:t>
            </a:r>
          </a:p>
          <a:p>
            <a:pPr algn="ctr"/>
            <a:endParaRPr lang="en-US" sz="4000"/>
          </a:p>
          <a:p>
            <a:pPr algn="ctr"/>
            <a:r>
              <a:rPr lang="en-US" sz="4000"/>
              <a:t>3</a:t>
            </a:r>
          </a:p>
        </p:txBody>
      </p:sp>
      <p:sp>
        <p:nvSpPr>
          <p:cNvPr id="68622" name="TextBox 13"/>
          <p:cNvSpPr txBox="1">
            <a:spLocks noChangeArrowheads="1"/>
          </p:cNvSpPr>
          <p:nvPr/>
        </p:nvSpPr>
        <p:spPr bwMode="auto">
          <a:xfrm>
            <a:off x="1581150" y="2324100"/>
            <a:ext cx="1062038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u="sng"/>
              <a:t>–18</a:t>
            </a:r>
          </a:p>
          <a:p>
            <a:pPr algn="r"/>
            <a:r>
              <a:rPr lang="en-US" sz="4000"/>
              <a:t>29</a:t>
            </a:r>
          </a:p>
          <a:p>
            <a:pPr algn="r"/>
            <a:r>
              <a:rPr lang="en-US" sz="4000" u="sng"/>
              <a:t>–18</a:t>
            </a:r>
          </a:p>
          <a:p>
            <a:pPr algn="r"/>
            <a:r>
              <a:rPr lang="en-US" sz="4000"/>
              <a:t>11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44513" y="6030680"/>
            <a:ext cx="80994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How many pieces are left?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66738" y="6033855"/>
            <a:ext cx="80978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Can I </a:t>
            </a:r>
            <a:r>
              <a:rPr lang="en-US" sz="3600" b="1" i="1" dirty="0" smtClean="0"/>
              <a:t>put 3 </a:t>
            </a:r>
            <a:r>
              <a:rPr lang="en-US" sz="3600" b="1" i="1" dirty="0"/>
              <a:t>more </a:t>
            </a:r>
            <a:r>
              <a:rPr lang="en-US" sz="3600" b="1" i="1" dirty="0" smtClean="0"/>
              <a:t>in each group?</a:t>
            </a:r>
            <a:endParaRPr lang="en-US" sz="3600" b="1" i="1" dirty="0"/>
          </a:p>
        </p:txBody>
      </p:sp>
      <p:sp>
        <p:nvSpPr>
          <p:cNvPr id="68626" name="TextBox 19"/>
          <p:cNvSpPr txBox="1">
            <a:spLocks noChangeArrowheads="1"/>
          </p:cNvSpPr>
          <p:nvPr/>
        </p:nvSpPr>
        <p:spPr bwMode="auto">
          <a:xfrm>
            <a:off x="1906588" y="3529013"/>
            <a:ext cx="8620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400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47456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8" grpId="0"/>
      <p:bldP spid="18" grpId="1"/>
      <p:bldP spid="19" grpId="0"/>
      <p:bldP spid="68626" grpId="0"/>
      <p:bldP spid="68626" grpId="1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5064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>
                <a:latin typeface="Arial" charset="0"/>
              </a:rPr>
              <a:t>47 </a:t>
            </a:r>
            <a:r>
              <a:rPr lang="en-US" sz="5400">
                <a:latin typeface="Arial" charset="0"/>
                <a:cs typeface="Arial" charset="0"/>
              </a:rPr>
              <a:t>÷ 6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3124200" cy="4419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5943600" y="1268413"/>
            <a:ext cx="2286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/>
              <a:t>6 Groups</a:t>
            </a:r>
            <a:endParaRPr lang="en-US" sz="2800" b="1" dirty="0"/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914400" y="1722438"/>
            <a:ext cx="1828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/>
              <a:t>6 </a:t>
            </a:r>
            <a:r>
              <a:rPr lang="en-US" sz="4800"/>
              <a:t>)</a:t>
            </a:r>
            <a:r>
              <a:rPr lang="en-US" sz="4000"/>
              <a:t>  47</a:t>
            </a:r>
          </a:p>
        </p:txBody>
      </p:sp>
      <p:sp>
        <p:nvSpPr>
          <p:cNvPr id="163846" name="Line 6"/>
          <p:cNvSpPr>
            <a:spLocks noChangeShapeType="1"/>
          </p:cNvSpPr>
          <p:nvPr/>
        </p:nvSpPr>
        <p:spPr bwMode="auto">
          <a:xfrm>
            <a:off x="1468438" y="189706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47" name="Line 7"/>
          <p:cNvSpPr>
            <a:spLocks noChangeShapeType="1"/>
          </p:cNvSpPr>
          <p:nvPr/>
        </p:nvSpPr>
        <p:spPr bwMode="auto">
          <a:xfrm rot="-5400000">
            <a:off x="830262" y="3817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48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49" name="Line 9"/>
          <p:cNvSpPr>
            <a:spLocks noChangeShapeType="1"/>
          </p:cNvSpPr>
          <p:nvPr/>
        </p:nvSpPr>
        <p:spPr bwMode="auto">
          <a:xfrm rot="-5400000">
            <a:off x="4945062" y="3690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50" name="TextBox 1"/>
          <p:cNvSpPr txBox="1">
            <a:spLocks noChangeArrowheads="1"/>
          </p:cNvSpPr>
          <p:nvPr/>
        </p:nvSpPr>
        <p:spPr bwMode="auto">
          <a:xfrm>
            <a:off x="5943600" y="2338388"/>
            <a:ext cx="914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</p:txBody>
      </p:sp>
      <p:sp>
        <p:nvSpPr>
          <p:cNvPr id="163851" name="TextBox 10"/>
          <p:cNvSpPr txBox="1">
            <a:spLocks noChangeArrowheads="1"/>
          </p:cNvSpPr>
          <p:nvPr/>
        </p:nvSpPr>
        <p:spPr bwMode="auto">
          <a:xfrm>
            <a:off x="6880225" y="2346325"/>
            <a:ext cx="9144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6</a:t>
            </a:r>
          </a:p>
          <a:p>
            <a:pPr algn="ctr"/>
            <a:r>
              <a:rPr lang="en-US" sz="2800"/>
              <a:t>12</a:t>
            </a:r>
          </a:p>
          <a:p>
            <a:pPr algn="ctr"/>
            <a:r>
              <a:rPr lang="en-US" sz="2800"/>
              <a:t>18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080572"/>
            <a:ext cx="91440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400" b="1" i="1" dirty="0"/>
              <a:t>How many more </a:t>
            </a:r>
            <a:r>
              <a:rPr lang="en-US" sz="3400" b="1" i="1" dirty="0" smtClean="0"/>
              <a:t>can I put in each group?</a:t>
            </a:r>
            <a:endParaRPr lang="en-US" sz="3400" b="1" i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755900" y="2328863"/>
            <a:ext cx="914400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/>
              <a:t>3</a:t>
            </a:r>
          </a:p>
          <a:p>
            <a:pPr algn="ctr"/>
            <a:endParaRPr lang="en-US" sz="4000"/>
          </a:p>
          <a:p>
            <a:pPr algn="ctr"/>
            <a:r>
              <a:rPr lang="en-US" sz="4000"/>
              <a:t>3</a:t>
            </a:r>
          </a:p>
          <a:p>
            <a:pPr algn="ctr"/>
            <a:endParaRPr lang="en-US" sz="4000"/>
          </a:p>
          <a:p>
            <a:pPr algn="ctr"/>
            <a:r>
              <a:rPr lang="en-US" sz="4000"/>
              <a:t>1</a:t>
            </a:r>
          </a:p>
        </p:txBody>
      </p:sp>
      <p:sp>
        <p:nvSpPr>
          <p:cNvPr id="68622" name="TextBox 13"/>
          <p:cNvSpPr txBox="1">
            <a:spLocks noChangeArrowheads="1"/>
          </p:cNvSpPr>
          <p:nvPr/>
        </p:nvSpPr>
        <p:spPr bwMode="auto">
          <a:xfrm>
            <a:off x="1581150" y="2324100"/>
            <a:ext cx="1062038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u="sng" dirty="0"/>
              <a:t>–18</a:t>
            </a:r>
          </a:p>
          <a:p>
            <a:pPr algn="r"/>
            <a:r>
              <a:rPr lang="en-US" sz="4000" dirty="0"/>
              <a:t>29</a:t>
            </a:r>
          </a:p>
          <a:p>
            <a:pPr algn="r"/>
            <a:r>
              <a:rPr lang="en-US" sz="4000" u="sng" dirty="0"/>
              <a:t>–18</a:t>
            </a:r>
          </a:p>
          <a:p>
            <a:pPr algn="r"/>
            <a:r>
              <a:rPr lang="en-US" sz="4000" dirty="0"/>
              <a:t>11</a:t>
            </a:r>
          </a:p>
          <a:p>
            <a:pPr algn="r"/>
            <a:r>
              <a:rPr lang="en-US" sz="4000" u="sng" dirty="0"/>
              <a:t>– 6</a:t>
            </a:r>
          </a:p>
          <a:p>
            <a:pPr algn="r"/>
            <a:r>
              <a:rPr lang="en-US" sz="4000" dirty="0"/>
              <a:t>5</a:t>
            </a:r>
          </a:p>
          <a:p>
            <a:pPr algn="r"/>
            <a:endParaRPr lang="en-US" sz="4000" dirty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82563" y="6064471"/>
            <a:ext cx="8461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How many pieces are left?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82563" y="6057894"/>
            <a:ext cx="87137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Can </a:t>
            </a:r>
            <a:r>
              <a:rPr lang="en-US" sz="3600" b="1" dirty="0"/>
              <a:t> </a:t>
            </a:r>
            <a:r>
              <a:rPr lang="en-US" sz="3600" b="1" i="1" dirty="0"/>
              <a:t>I</a:t>
            </a:r>
            <a:r>
              <a:rPr lang="en-US" sz="3600" b="1" dirty="0"/>
              <a:t> </a:t>
            </a:r>
            <a:r>
              <a:rPr lang="en-US" sz="3600" b="1" i="1" dirty="0" smtClean="0"/>
              <a:t>put any </a:t>
            </a:r>
            <a:r>
              <a:rPr lang="en-US" sz="3600" b="1" i="1" dirty="0"/>
              <a:t>more </a:t>
            </a:r>
            <a:r>
              <a:rPr lang="en-US" sz="3600" b="1" i="1" dirty="0" smtClean="0"/>
              <a:t>in each group?</a:t>
            </a:r>
            <a:endParaRPr lang="en-US" sz="3600" b="1" i="1" dirty="0"/>
          </a:p>
        </p:txBody>
      </p:sp>
      <p:sp>
        <p:nvSpPr>
          <p:cNvPr id="68626" name="TextBox 19"/>
          <p:cNvSpPr txBox="1">
            <a:spLocks noChangeArrowheads="1"/>
          </p:cNvSpPr>
          <p:nvPr/>
        </p:nvSpPr>
        <p:spPr bwMode="auto">
          <a:xfrm>
            <a:off x="2178050" y="4749800"/>
            <a:ext cx="8620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4000"/>
              <a:t>6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82563" y="6066058"/>
            <a:ext cx="84518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6</a:t>
            </a:r>
            <a:r>
              <a:rPr lang="en-US" sz="3600" b="1" i="1" dirty="0" smtClean="0"/>
              <a:t> groups </a:t>
            </a:r>
            <a:r>
              <a:rPr lang="en-US" sz="3600" b="1" i="1" dirty="0"/>
              <a:t>of </a:t>
            </a:r>
            <a:r>
              <a:rPr lang="en-US" sz="3600" b="1" i="1" dirty="0" smtClean="0"/>
              <a:t>1 </a:t>
            </a:r>
            <a:r>
              <a:rPr lang="en-US" sz="3600" b="1" i="1" dirty="0"/>
              <a:t>uses ___ pieces.</a:t>
            </a:r>
          </a:p>
        </p:txBody>
      </p:sp>
    </p:spTree>
    <p:extLst>
      <p:ext uri="{BB962C8B-B14F-4D97-AF65-F5344CB8AC3E}">
        <p14:creationId xmlns:p14="http://schemas.microsoft.com/office/powerpoint/2010/main" val="45346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  <p:bldP spid="18" grpId="1"/>
      <p:bldP spid="19" grpId="0"/>
      <p:bldP spid="68626" grpId="0"/>
      <p:bldP spid="68626" grpId="1"/>
      <p:bldP spid="20" grpId="0"/>
      <p:bldP spid="2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Fact Fluency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Institute of Educational Sciences Practice Guide “</a:t>
            </a:r>
            <a:r>
              <a:rPr lang="en-US" i="1" smtClean="0"/>
              <a:t>Assisting Students Struggling with Mathematics: Response to Intervention for Elementary and Middle Schools”</a:t>
            </a:r>
          </a:p>
          <a:p>
            <a:r>
              <a:rPr lang="en-US" smtClean="0"/>
              <a:t>Recommends approximately 10 minutes per day building fact fluency</a:t>
            </a:r>
          </a:p>
        </p:txBody>
      </p:sp>
    </p:spTree>
    <p:extLst>
      <p:ext uri="{BB962C8B-B14F-4D97-AF65-F5344CB8AC3E}">
        <p14:creationId xmlns:p14="http://schemas.microsoft.com/office/powerpoint/2010/main" val="33440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5064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>
                <a:latin typeface="Arial" charset="0"/>
              </a:rPr>
              <a:t>47 </a:t>
            </a:r>
            <a:r>
              <a:rPr lang="en-US" sz="5400">
                <a:latin typeface="Arial" charset="0"/>
                <a:cs typeface="Arial" charset="0"/>
              </a:rPr>
              <a:t>÷ 6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3124200" cy="4419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64868" name="Text Box 4"/>
          <p:cNvSpPr txBox="1">
            <a:spLocks noChangeArrowheads="1"/>
          </p:cNvSpPr>
          <p:nvPr/>
        </p:nvSpPr>
        <p:spPr bwMode="auto">
          <a:xfrm>
            <a:off x="5943600" y="1268413"/>
            <a:ext cx="26241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/>
              <a:t> 6 Groups of</a:t>
            </a:r>
            <a:endParaRPr lang="en-US" sz="2800" b="1" dirty="0"/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914400" y="1722438"/>
            <a:ext cx="1828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/>
              <a:t>6 </a:t>
            </a:r>
            <a:r>
              <a:rPr lang="en-US" sz="4800"/>
              <a:t>)</a:t>
            </a:r>
            <a:r>
              <a:rPr lang="en-US" sz="4000"/>
              <a:t>  47</a:t>
            </a:r>
          </a:p>
        </p:txBody>
      </p:sp>
      <p:sp>
        <p:nvSpPr>
          <p:cNvPr id="164870" name="Line 6"/>
          <p:cNvSpPr>
            <a:spLocks noChangeShapeType="1"/>
          </p:cNvSpPr>
          <p:nvPr/>
        </p:nvSpPr>
        <p:spPr bwMode="auto">
          <a:xfrm>
            <a:off x="1468438" y="189706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71" name="Line 7"/>
          <p:cNvSpPr>
            <a:spLocks noChangeShapeType="1"/>
          </p:cNvSpPr>
          <p:nvPr/>
        </p:nvSpPr>
        <p:spPr bwMode="auto">
          <a:xfrm rot="-5400000">
            <a:off x="830262" y="3817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72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73" name="Line 9"/>
          <p:cNvSpPr>
            <a:spLocks noChangeShapeType="1"/>
          </p:cNvSpPr>
          <p:nvPr/>
        </p:nvSpPr>
        <p:spPr bwMode="auto">
          <a:xfrm rot="-5400000">
            <a:off x="4945062" y="3690938"/>
            <a:ext cx="3825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74" name="TextBox 1"/>
          <p:cNvSpPr txBox="1">
            <a:spLocks noChangeArrowheads="1"/>
          </p:cNvSpPr>
          <p:nvPr/>
        </p:nvSpPr>
        <p:spPr bwMode="auto">
          <a:xfrm>
            <a:off x="5943600" y="2338388"/>
            <a:ext cx="914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</p:txBody>
      </p:sp>
      <p:sp>
        <p:nvSpPr>
          <p:cNvPr id="164875" name="TextBox 10"/>
          <p:cNvSpPr txBox="1">
            <a:spLocks noChangeArrowheads="1"/>
          </p:cNvSpPr>
          <p:nvPr/>
        </p:nvSpPr>
        <p:spPr bwMode="auto">
          <a:xfrm>
            <a:off x="6880225" y="2346325"/>
            <a:ext cx="9144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6</a:t>
            </a:r>
          </a:p>
          <a:p>
            <a:pPr algn="ctr"/>
            <a:r>
              <a:rPr lang="en-US" sz="2800"/>
              <a:t>12</a:t>
            </a:r>
          </a:p>
          <a:p>
            <a:pPr algn="ctr"/>
            <a:r>
              <a:rPr lang="en-US" sz="2800"/>
              <a:t>18</a:t>
            </a:r>
          </a:p>
        </p:txBody>
      </p:sp>
      <p:sp>
        <p:nvSpPr>
          <p:cNvPr id="164876" name="TextBox 12"/>
          <p:cNvSpPr txBox="1">
            <a:spLocks noChangeArrowheads="1"/>
          </p:cNvSpPr>
          <p:nvPr/>
        </p:nvSpPr>
        <p:spPr bwMode="auto">
          <a:xfrm>
            <a:off x="2755900" y="2328863"/>
            <a:ext cx="914400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/>
              <a:t>3</a:t>
            </a:r>
          </a:p>
          <a:p>
            <a:pPr algn="ctr"/>
            <a:endParaRPr lang="en-US" sz="4000"/>
          </a:p>
          <a:p>
            <a:pPr algn="ctr"/>
            <a:r>
              <a:rPr lang="en-US" sz="4000"/>
              <a:t>3</a:t>
            </a:r>
          </a:p>
          <a:p>
            <a:pPr algn="ctr"/>
            <a:endParaRPr lang="en-US" sz="4000"/>
          </a:p>
          <a:p>
            <a:pPr algn="ctr"/>
            <a:r>
              <a:rPr lang="en-US" sz="4000"/>
              <a:t>1</a:t>
            </a:r>
          </a:p>
        </p:txBody>
      </p:sp>
      <p:sp>
        <p:nvSpPr>
          <p:cNvPr id="164877" name="TextBox 13"/>
          <p:cNvSpPr txBox="1">
            <a:spLocks noChangeArrowheads="1"/>
          </p:cNvSpPr>
          <p:nvPr/>
        </p:nvSpPr>
        <p:spPr bwMode="auto">
          <a:xfrm>
            <a:off x="1581150" y="2324100"/>
            <a:ext cx="1062038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000" u="sng"/>
              <a:t>–18</a:t>
            </a:r>
          </a:p>
          <a:p>
            <a:pPr algn="r"/>
            <a:r>
              <a:rPr lang="en-US" sz="4000"/>
              <a:t>29</a:t>
            </a:r>
          </a:p>
          <a:p>
            <a:pPr algn="r"/>
            <a:r>
              <a:rPr lang="en-US" sz="4000" u="sng"/>
              <a:t>–18</a:t>
            </a:r>
          </a:p>
          <a:p>
            <a:pPr algn="r"/>
            <a:r>
              <a:rPr lang="en-US" sz="4000"/>
              <a:t>11</a:t>
            </a:r>
          </a:p>
          <a:p>
            <a:pPr algn="r"/>
            <a:r>
              <a:rPr lang="en-US" sz="4000" u="sng"/>
              <a:t>– 6</a:t>
            </a:r>
          </a:p>
          <a:p>
            <a:pPr algn="r"/>
            <a:r>
              <a:rPr lang="en-US" sz="4000"/>
              <a:t>5</a:t>
            </a:r>
          </a:p>
          <a:p>
            <a:pPr algn="r"/>
            <a:endParaRPr lang="en-US" sz="400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233613" y="1301750"/>
            <a:ext cx="1476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4000"/>
              <a:t>7  R5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82563" y="6059484"/>
            <a:ext cx="87137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 b="1" i="1" dirty="0"/>
              <a:t>W</a:t>
            </a:r>
            <a:r>
              <a:rPr lang="en-US" sz="3200" b="1" i="1" dirty="0" smtClean="0"/>
              <a:t>e </a:t>
            </a:r>
            <a:r>
              <a:rPr lang="en-US" sz="3200" b="1" i="1" dirty="0"/>
              <a:t>have </a:t>
            </a:r>
            <a:r>
              <a:rPr lang="en-US" sz="3200" b="1" i="1" dirty="0" smtClean="0"/>
              <a:t>__ in each groups </a:t>
            </a:r>
            <a:r>
              <a:rPr lang="en-US" sz="3200" b="1" i="1" dirty="0"/>
              <a:t>with ___ left</a:t>
            </a:r>
          </a:p>
        </p:txBody>
      </p:sp>
      <p:sp>
        <p:nvSpPr>
          <p:cNvPr id="68626" name="TextBox 19"/>
          <p:cNvSpPr txBox="1">
            <a:spLocks noChangeArrowheads="1"/>
          </p:cNvSpPr>
          <p:nvPr/>
        </p:nvSpPr>
        <p:spPr bwMode="auto">
          <a:xfrm>
            <a:off x="6857999" y="5977509"/>
            <a:ext cx="8620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 dirty="0"/>
              <a:t>5</a:t>
            </a:r>
          </a:p>
        </p:txBody>
      </p:sp>
      <p:sp>
        <p:nvSpPr>
          <p:cNvPr id="21" name="TextBox 19"/>
          <p:cNvSpPr txBox="1">
            <a:spLocks noChangeArrowheads="1"/>
          </p:cNvSpPr>
          <p:nvPr/>
        </p:nvSpPr>
        <p:spPr bwMode="auto">
          <a:xfrm>
            <a:off x="1977344" y="5970025"/>
            <a:ext cx="8620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037710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68626" grpId="0"/>
      <p:bldP spid="21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216" y="471708"/>
            <a:ext cx="7327900" cy="9318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Expanded Multiplication Table</a:t>
            </a:r>
            <a:endParaRPr lang="en-US" dirty="0"/>
          </a:p>
        </p:txBody>
      </p:sp>
      <p:sp>
        <p:nvSpPr>
          <p:cNvPr id="165891" name="TextBox 1"/>
          <p:cNvSpPr txBox="1">
            <a:spLocks noChangeArrowheads="1"/>
          </p:cNvSpPr>
          <p:nvPr/>
        </p:nvSpPr>
        <p:spPr bwMode="auto">
          <a:xfrm>
            <a:off x="666750" y="2338388"/>
            <a:ext cx="91440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/>
              <a:t>1</a:t>
            </a:r>
          </a:p>
          <a:p>
            <a:pPr algn="ctr"/>
            <a:r>
              <a:rPr lang="en-US" sz="3600"/>
              <a:t>2</a:t>
            </a:r>
          </a:p>
          <a:p>
            <a:pPr algn="ctr"/>
            <a:r>
              <a:rPr lang="en-US" sz="3600"/>
              <a:t>3</a:t>
            </a:r>
          </a:p>
          <a:p>
            <a:pPr algn="ctr"/>
            <a:endParaRPr lang="en-US" sz="3600"/>
          </a:p>
          <a:p>
            <a:pPr algn="ctr"/>
            <a:r>
              <a:rPr lang="en-US" sz="3600"/>
              <a:t>5</a:t>
            </a:r>
          </a:p>
          <a:p>
            <a:pPr algn="ctr"/>
            <a:endParaRPr lang="en-US" sz="3600"/>
          </a:p>
          <a:p>
            <a:pPr algn="ctr"/>
            <a:r>
              <a:rPr lang="en-US" sz="3600"/>
              <a:t>8</a:t>
            </a:r>
          </a:p>
        </p:txBody>
      </p:sp>
      <p:sp>
        <p:nvSpPr>
          <p:cNvPr id="165892" name="Line 8"/>
          <p:cNvSpPr>
            <a:spLocks noChangeShapeType="1"/>
          </p:cNvSpPr>
          <p:nvPr/>
        </p:nvSpPr>
        <p:spPr bwMode="auto">
          <a:xfrm>
            <a:off x="228600" y="2352675"/>
            <a:ext cx="84058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93" name="Text Box 4"/>
          <p:cNvSpPr txBox="1">
            <a:spLocks noChangeArrowheads="1"/>
          </p:cNvSpPr>
          <p:nvPr/>
        </p:nvSpPr>
        <p:spPr bwMode="auto">
          <a:xfrm>
            <a:off x="352425" y="1085850"/>
            <a:ext cx="43640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/>
              <a:t>Groups of 6</a:t>
            </a:r>
          </a:p>
        </p:txBody>
      </p:sp>
      <p:sp>
        <p:nvSpPr>
          <p:cNvPr id="165894" name="Line 9"/>
          <p:cNvSpPr>
            <a:spLocks noChangeShapeType="1"/>
          </p:cNvSpPr>
          <p:nvPr/>
        </p:nvSpPr>
        <p:spPr bwMode="auto">
          <a:xfrm rot="16200000" flipV="1">
            <a:off x="-352425" y="4049713"/>
            <a:ext cx="45180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95" name="Text Box 4"/>
          <p:cNvSpPr txBox="1">
            <a:spLocks noChangeArrowheads="1"/>
          </p:cNvSpPr>
          <p:nvPr/>
        </p:nvSpPr>
        <p:spPr bwMode="auto">
          <a:xfrm>
            <a:off x="1920875" y="1785938"/>
            <a:ext cx="165893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/>
              <a:t>1’s</a:t>
            </a:r>
          </a:p>
        </p:txBody>
      </p:sp>
      <p:sp>
        <p:nvSpPr>
          <p:cNvPr id="165896" name="Line 9"/>
          <p:cNvSpPr>
            <a:spLocks noChangeShapeType="1"/>
          </p:cNvSpPr>
          <p:nvPr/>
        </p:nvSpPr>
        <p:spPr bwMode="auto">
          <a:xfrm rot="16200000" flipV="1">
            <a:off x="1300956" y="4047332"/>
            <a:ext cx="45227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897" name="Text Box 4"/>
          <p:cNvSpPr txBox="1">
            <a:spLocks noChangeArrowheads="1"/>
          </p:cNvSpPr>
          <p:nvPr/>
        </p:nvSpPr>
        <p:spPr bwMode="auto">
          <a:xfrm>
            <a:off x="3579813" y="1790700"/>
            <a:ext cx="16589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/>
              <a:t>10’s</a:t>
            </a:r>
          </a:p>
        </p:txBody>
      </p:sp>
      <p:sp>
        <p:nvSpPr>
          <p:cNvPr id="165898" name="Text Box 4"/>
          <p:cNvSpPr txBox="1">
            <a:spLocks noChangeArrowheads="1"/>
          </p:cNvSpPr>
          <p:nvPr/>
        </p:nvSpPr>
        <p:spPr bwMode="auto">
          <a:xfrm>
            <a:off x="5241925" y="1790700"/>
            <a:ext cx="1658938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/>
              <a:t>100’s</a:t>
            </a:r>
          </a:p>
        </p:txBody>
      </p:sp>
      <p:sp>
        <p:nvSpPr>
          <p:cNvPr id="165899" name="Line 9"/>
          <p:cNvSpPr>
            <a:spLocks noChangeShapeType="1"/>
          </p:cNvSpPr>
          <p:nvPr/>
        </p:nvSpPr>
        <p:spPr bwMode="auto">
          <a:xfrm rot="16200000" flipV="1">
            <a:off x="2980531" y="4047332"/>
            <a:ext cx="45227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00" name="Line 9"/>
          <p:cNvSpPr>
            <a:spLocks noChangeShapeType="1"/>
          </p:cNvSpPr>
          <p:nvPr/>
        </p:nvSpPr>
        <p:spPr bwMode="auto">
          <a:xfrm rot="16200000" flipV="1">
            <a:off x="4626769" y="4052094"/>
            <a:ext cx="4522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901" name="TextBox 10"/>
          <p:cNvSpPr txBox="1">
            <a:spLocks noChangeArrowheads="1"/>
          </p:cNvSpPr>
          <p:nvPr/>
        </p:nvSpPr>
        <p:spPr bwMode="auto">
          <a:xfrm>
            <a:off x="1920875" y="2365375"/>
            <a:ext cx="1641475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 dirty="0"/>
              <a:t>6</a:t>
            </a:r>
          </a:p>
          <a:p>
            <a:pPr algn="ctr"/>
            <a:r>
              <a:rPr lang="en-US" sz="3600" dirty="0"/>
              <a:t>12</a:t>
            </a:r>
          </a:p>
          <a:p>
            <a:pPr algn="ctr"/>
            <a:r>
              <a:rPr lang="en-US" sz="3600" dirty="0"/>
              <a:t>18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30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48</a:t>
            </a:r>
          </a:p>
        </p:txBody>
      </p:sp>
      <p:sp>
        <p:nvSpPr>
          <p:cNvPr id="165902" name="Text Box 4"/>
          <p:cNvSpPr txBox="1">
            <a:spLocks noChangeArrowheads="1"/>
          </p:cNvSpPr>
          <p:nvPr/>
        </p:nvSpPr>
        <p:spPr bwMode="auto">
          <a:xfrm>
            <a:off x="261938" y="1784350"/>
            <a:ext cx="165893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/>
              <a:t>groups</a:t>
            </a:r>
          </a:p>
        </p:txBody>
      </p:sp>
      <p:sp>
        <p:nvSpPr>
          <p:cNvPr id="16" name="TextBox 10"/>
          <p:cNvSpPr txBox="1">
            <a:spLocks noChangeArrowheads="1"/>
          </p:cNvSpPr>
          <p:nvPr/>
        </p:nvSpPr>
        <p:spPr bwMode="auto">
          <a:xfrm>
            <a:off x="3575050" y="2360613"/>
            <a:ext cx="164147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/>
              <a:t>60</a:t>
            </a:r>
          </a:p>
          <a:p>
            <a:pPr algn="ctr"/>
            <a:r>
              <a:rPr lang="en-US" sz="3600"/>
              <a:t>120</a:t>
            </a:r>
          </a:p>
          <a:p>
            <a:pPr algn="ctr"/>
            <a:r>
              <a:rPr lang="en-US" sz="3600"/>
              <a:t>180</a:t>
            </a:r>
          </a:p>
          <a:p>
            <a:pPr algn="ctr"/>
            <a:endParaRPr lang="en-US" sz="3600"/>
          </a:p>
          <a:p>
            <a:pPr algn="ctr"/>
            <a:r>
              <a:rPr lang="en-US" sz="3600"/>
              <a:t>300</a:t>
            </a:r>
          </a:p>
          <a:p>
            <a:pPr algn="ctr"/>
            <a:endParaRPr lang="en-US" sz="3600"/>
          </a:p>
          <a:p>
            <a:pPr algn="ctr"/>
            <a:r>
              <a:rPr lang="en-US" sz="3600"/>
              <a:t>480</a:t>
            </a:r>
          </a:p>
        </p:txBody>
      </p:sp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5233988" y="2360613"/>
            <a:ext cx="164147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/>
              <a:t>600</a:t>
            </a:r>
          </a:p>
          <a:p>
            <a:pPr algn="ctr"/>
            <a:r>
              <a:rPr lang="en-US" sz="3600"/>
              <a:t>1200</a:t>
            </a:r>
          </a:p>
          <a:p>
            <a:pPr algn="ctr"/>
            <a:r>
              <a:rPr lang="en-US" sz="3600"/>
              <a:t>1800</a:t>
            </a:r>
          </a:p>
          <a:p>
            <a:pPr algn="ctr"/>
            <a:endParaRPr lang="en-US" sz="3600"/>
          </a:p>
          <a:p>
            <a:pPr algn="ctr"/>
            <a:r>
              <a:rPr lang="en-US" sz="3600"/>
              <a:t>3000</a:t>
            </a:r>
          </a:p>
          <a:p>
            <a:pPr algn="ctr"/>
            <a:endParaRPr lang="en-US" sz="3600"/>
          </a:p>
          <a:p>
            <a:pPr algn="ctr"/>
            <a:r>
              <a:rPr lang="en-US" sz="3600"/>
              <a:t>4800</a:t>
            </a:r>
          </a:p>
        </p:txBody>
      </p:sp>
    </p:spTree>
    <p:extLst>
      <p:ext uri="{BB962C8B-B14F-4D97-AF65-F5344CB8AC3E}">
        <p14:creationId xmlns:p14="http://schemas.microsoft.com/office/powerpoint/2010/main" val="311313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238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latin typeface="Arial" charset="0"/>
              </a:rPr>
              <a:t>338 </a:t>
            </a:r>
            <a:r>
              <a:rPr lang="en-US" sz="5400" dirty="0" smtClean="0">
                <a:latin typeface="Arial" charset="0"/>
                <a:cs typeface="Arial" charset="0"/>
              </a:rPr>
              <a:t>÷ 7</a:t>
            </a:r>
            <a:endParaRPr lang="en-US" sz="5400" dirty="0">
              <a:latin typeface="Arial" charset="0"/>
              <a:cs typeface="Arial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3124200" cy="4419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6713538" y="1268413"/>
            <a:ext cx="2390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 b="1" dirty="0" smtClean="0"/>
              <a:t>7 Groups</a:t>
            </a:r>
            <a:endParaRPr lang="en-US" sz="2800" b="1" dirty="0"/>
          </a:p>
        </p:txBody>
      </p:sp>
      <p:sp>
        <p:nvSpPr>
          <p:cNvPr id="166917" name="Text Box 5"/>
          <p:cNvSpPr txBox="1">
            <a:spLocks noChangeArrowheads="1"/>
          </p:cNvSpPr>
          <p:nvPr/>
        </p:nvSpPr>
        <p:spPr bwMode="auto">
          <a:xfrm>
            <a:off x="822325" y="1135063"/>
            <a:ext cx="1920875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/>
              <a:t> 7</a:t>
            </a:r>
            <a:r>
              <a:rPr lang="en-US" sz="4800"/>
              <a:t>)</a:t>
            </a:r>
            <a:r>
              <a:rPr lang="en-US" sz="4000"/>
              <a:t> 338</a:t>
            </a:r>
          </a:p>
        </p:txBody>
      </p:sp>
      <p:sp>
        <p:nvSpPr>
          <p:cNvPr id="166918" name="Line 6"/>
          <p:cNvSpPr>
            <a:spLocks noChangeShapeType="1"/>
          </p:cNvSpPr>
          <p:nvPr/>
        </p:nvSpPr>
        <p:spPr bwMode="auto">
          <a:xfrm>
            <a:off x="1390650" y="13223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19" name="Line 7"/>
          <p:cNvSpPr>
            <a:spLocks noChangeShapeType="1"/>
          </p:cNvSpPr>
          <p:nvPr/>
        </p:nvSpPr>
        <p:spPr bwMode="auto">
          <a:xfrm rot="16200000" flipV="1">
            <a:off x="900906" y="2807494"/>
            <a:ext cx="36845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20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921" name="Line 9"/>
          <p:cNvSpPr>
            <a:spLocks noChangeShapeType="1"/>
          </p:cNvSpPr>
          <p:nvPr/>
        </p:nvSpPr>
        <p:spPr bwMode="auto">
          <a:xfrm rot="16200000" flipV="1">
            <a:off x="5177632" y="2909094"/>
            <a:ext cx="30718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799138" y="2193925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  <a:p>
            <a:pPr algn="ctr"/>
            <a:r>
              <a:rPr lang="en-US" sz="2800"/>
              <a:t>5</a:t>
            </a:r>
          </a:p>
          <a:p>
            <a:pPr algn="ctr"/>
            <a:r>
              <a:rPr lang="en-US" sz="2800"/>
              <a:t>10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775450" y="2189163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</a:t>
            </a:r>
          </a:p>
          <a:p>
            <a:pPr algn="ctr"/>
            <a:r>
              <a:rPr lang="en-US" sz="2800"/>
              <a:t>14</a:t>
            </a:r>
          </a:p>
          <a:p>
            <a:pPr algn="ctr"/>
            <a:r>
              <a:rPr lang="en-US" sz="2800"/>
              <a:t>21</a:t>
            </a:r>
          </a:p>
          <a:p>
            <a:pPr algn="ctr"/>
            <a:r>
              <a:rPr lang="en-US" sz="2800"/>
              <a:t>35</a:t>
            </a:r>
          </a:p>
          <a:p>
            <a:pPr algn="ctr"/>
            <a:r>
              <a:rPr lang="en-US" sz="2800"/>
              <a:t>70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69863" y="5841974"/>
            <a:ext cx="87518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I can make </a:t>
            </a:r>
            <a:r>
              <a:rPr lang="en-US" sz="3600" b="1" i="1" dirty="0" smtClean="0"/>
              <a:t>7 groups </a:t>
            </a:r>
            <a:r>
              <a:rPr lang="en-US" sz="3600" b="1" i="1" dirty="0"/>
              <a:t>of at least </a:t>
            </a:r>
            <a:r>
              <a:rPr lang="en-US" sz="3600" b="1" i="1" dirty="0" smtClean="0"/>
              <a:t>10.</a:t>
            </a:r>
            <a:endParaRPr lang="en-US" sz="3600" b="1" i="1" dirty="0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rot="-5400000">
            <a:off x="6350793" y="3085307"/>
            <a:ext cx="2690813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724775" y="2198688"/>
            <a:ext cx="9144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70</a:t>
            </a:r>
          </a:p>
          <a:p>
            <a:pPr algn="ctr"/>
            <a:r>
              <a:rPr lang="en-US" sz="2800"/>
              <a:t>140</a:t>
            </a:r>
          </a:p>
          <a:p>
            <a:pPr algn="ctr"/>
            <a:r>
              <a:rPr lang="en-US" sz="2800"/>
              <a:t>210</a:t>
            </a:r>
          </a:p>
          <a:p>
            <a:pPr algn="ctr"/>
            <a:r>
              <a:rPr lang="en-US" sz="2800"/>
              <a:t>350</a:t>
            </a:r>
          </a:p>
          <a:p>
            <a:pPr algn="ctr"/>
            <a:endParaRPr lang="en-US" sz="280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5100" y="5849912"/>
            <a:ext cx="87518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Can I make </a:t>
            </a:r>
            <a:r>
              <a:rPr lang="en-US" sz="3600" b="1" i="1" dirty="0" smtClean="0"/>
              <a:t>7 groups </a:t>
            </a:r>
            <a:r>
              <a:rPr lang="en-US" sz="3600" b="1" i="1" dirty="0"/>
              <a:t>of at least </a:t>
            </a:r>
            <a:r>
              <a:rPr lang="en-US" sz="3600" b="1" i="1" dirty="0" smtClean="0"/>
              <a:t>100?</a:t>
            </a:r>
            <a:endParaRPr lang="en-US" sz="3600" b="1" i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99828" y="5843345"/>
            <a:ext cx="79121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 b="1" i="1" dirty="0"/>
              <a:t>7</a:t>
            </a:r>
            <a:r>
              <a:rPr lang="en-US" sz="3600" b="1" i="1" dirty="0" smtClean="0"/>
              <a:t> groups </a:t>
            </a:r>
            <a:r>
              <a:rPr lang="en-US" sz="3600" b="1" i="1" dirty="0"/>
              <a:t>of </a:t>
            </a:r>
            <a:r>
              <a:rPr lang="en-US" sz="3600" b="1" i="1" dirty="0" smtClean="0"/>
              <a:t>1 ten </a:t>
            </a:r>
            <a:r>
              <a:rPr lang="en-US" sz="3600" b="1" i="1" dirty="0"/>
              <a:t>is 7 tens or ___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79413" y="5851283"/>
            <a:ext cx="8459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 b="1" i="1" dirty="0"/>
              <a:t>7</a:t>
            </a:r>
            <a:r>
              <a:rPr lang="en-US" sz="3600" b="1" i="1" dirty="0" smtClean="0"/>
              <a:t> </a:t>
            </a:r>
            <a:r>
              <a:rPr lang="en-US" sz="3600" b="1" i="1" dirty="0"/>
              <a:t>groups of </a:t>
            </a:r>
            <a:r>
              <a:rPr lang="en-US" sz="3600" b="1" i="1" dirty="0" smtClean="0"/>
              <a:t>3 </a:t>
            </a:r>
            <a:r>
              <a:rPr lang="en-US" sz="3600" b="1" i="1" dirty="0"/>
              <a:t>tens is __ tens or ___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01187" y="5804566"/>
            <a:ext cx="8459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 b="1" i="1" dirty="0" smtClean="0"/>
              <a:t>7 </a:t>
            </a:r>
            <a:r>
              <a:rPr lang="en-US" sz="3600" b="1" i="1" dirty="0"/>
              <a:t>groups of </a:t>
            </a:r>
            <a:r>
              <a:rPr lang="en-US" sz="3600" b="1" i="1" dirty="0" smtClean="0"/>
              <a:t>2 </a:t>
            </a:r>
            <a:r>
              <a:rPr lang="en-US" sz="3600" b="1" i="1" dirty="0"/>
              <a:t>tens is __ tens or ___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01187" y="5819080"/>
            <a:ext cx="8459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 b="1" i="1" dirty="0" smtClean="0"/>
              <a:t>7 </a:t>
            </a:r>
            <a:r>
              <a:rPr lang="en-US" sz="3600" b="1" i="1" dirty="0"/>
              <a:t>groups of </a:t>
            </a:r>
            <a:r>
              <a:rPr lang="en-US" sz="3600" b="1" i="1" dirty="0" smtClean="0"/>
              <a:t>5 </a:t>
            </a:r>
            <a:r>
              <a:rPr lang="en-US" sz="3600" b="1" i="1" dirty="0"/>
              <a:t>tens is __ tens or ___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6935788" y="1701800"/>
            <a:ext cx="1803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/>
              <a:t>1’s    10’s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0" y="5845149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600" b="1" i="1" dirty="0"/>
              <a:t>So the answer is between 10 and 100</a:t>
            </a:r>
          </a:p>
        </p:txBody>
      </p:sp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 flipV="1">
            <a:off x="7724775" y="3598863"/>
            <a:ext cx="914400" cy="276225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12282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13" grpId="0" animBg="1"/>
      <p:bldP spid="15" grpId="0" build="allAtOnce"/>
      <p:bldP spid="16" grpId="0" build="allAtOnce"/>
      <p:bldP spid="18" grpId="0" build="allAtOnce"/>
      <p:bldP spid="19" grpId="0" build="allAtOnce"/>
      <p:bldP spid="21" grpId="0"/>
      <p:bldP spid="22" grpId="0" build="allAtOnce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238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latin typeface="Arial" charset="0"/>
              </a:rPr>
              <a:t>338 </a:t>
            </a:r>
            <a:r>
              <a:rPr lang="en-US" sz="5400" dirty="0" smtClean="0">
                <a:latin typeface="Arial" charset="0"/>
                <a:cs typeface="Arial" charset="0"/>
              </a:rPr>
              <a:t>÷ 7</a:t>
            </a:r>
            <a:endParaRPr lang="en-US" sz="5400" dirty="0">
              <a:latin typeface="Arial" charset="0"/>
              <a:cs typeface="Arial" charset="0"/>
            </a:endParaRPr>
          </a:p>
        </p:txBody>
      </p:sp>
      <p:sp>
        <p:nvSpPr>
          <p:cNvPr id="167939" name="Text Box 4"/>
          <p:cNvSpPr txBox="1">
            <a:spLocks noChangeArrowheads="1"/>
          </p:cNvSpPr>
          <p:nvPr/>
        </p:nvSpPr>
        <p:spPr bwMode="auto">
          <a:xfrm>
            <a:off x="6713538" y="1268413"/>
            <a:ext cx="2390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 b="1" dirty="0" smtClean="0"/>
              <a:t>7 Groups</a:t>
            </a:r>
            <a:endParaRPr lang="en-US" sz="2800" b="1" dirty="0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822325" y="1200150"/>
            <a:ext cx="1920875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sz="3600"/>
              <a:t>7</a:t>
            </a:r>
            <a:r>
              <a:rPr lang="en-US" sz="4800"/>
              <a:t>)</a:t>
            </a:r>
            <a:r>
              <a:rPr lang="en-US" sz="4000"/>
              <a:t>  </a:t>
            </a:r>
            <a:r>
              <a:rPr lang="en-US" sz="3600"/>
              <a:t>338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–210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128</a:t>
            </a:r>
          </a:p>
        </p:txBody>
      </p:sp>
      <p:sp>
        <p:nvSpPr>
          <p:cNvPr id="167941" name="Line 6"/>
          <p:cNvSpPr>
            <a:spLocks noChangeShapeType="1"/>
          </p:cNvSpPr>
          <p:nvPr/>
        </p:nvSpPr>
        <p:spPr bwMode="auto">
          <a:xfrm>
            <a:off x="1403350" y="13223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2" name="Line 7"/>
          <p:cNvSpPr>
            <a:spLocks noChangeShapeType="1"/>
          </p:cNvSpPr>
          <p:nvPr/>
        </p:nvSpPr>
        <p:spPr bwMode="auto">
          <a:xfrm rot="16200000" flipV="1">
            <a:off x="900906" y="2807494"/>
            <a:ext cx="36845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3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4" name="Line 9"/>
          <p:cNvSpPr>
            <a:spLocks noChangeShapeType="1"/>
          </p:cNvSpPr>
          <p:nvPr/>
        </p:nvSpPr>
        <p:spPr bwMode="auto">
          <a:xfrm rot="16200000" flipV="1">
            <a:off x="5177632" y="2909094"/>
            <a:ext cx="30718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5" name="TextBox 1"/>
          <p:cNvSpPr txBox="1">
            <a:spLocks noChangeArrowheads="1"/>
          </p:cNvSpPr>
          <p:nvPr/>
        </p:nvSpPr>
        <p:spPr bwMode="auto">
          <a:xfrm>
            <a:off x="5799138" y="2193925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  <a:p>
            <a:pPr algn="ctr"/>
            <a:r>
              <a:rPr lang="en-US" sz="2800"/>
              <a:t>5</a:t>
            </a:r>
          </a:p>
          <a:p>
            <a:pPr algn="ctr"/>
            <a:r>
              <a:rPr lang="en-US" sz="2800"/>
              <a:t>10</a:t>
            </a:r>
          </a:p>
        </p:txBody>
      </p:sp>
      <p:sp>
        <p:nvSpPr>
          <p:cNvPr id="167946" name="TextBox 10"/>
          <p:cNvSpPr txBox="1">
            <a:spLocks noChangeArrowheads="1"/>
          </p:cNvSpPr>
          <p:nvPr/>
        </p:nvSpPr>
        <p:spPr bwMode="auto">
          <a:xfrm>
            <a:off x="6775450" y="2189163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</a:t>
            </a:r>
          </a:p>
          <a:p>
            <a:pPr algn="ctr"/>
            <a:r>
              <a:rPr lang="en-US" sz="2800"/>
              <a:t>14</a:t>
            </a:r>
          </a:p>
          <a:p>
            <a:pPr algn="ctr"/>
            <a:r>
              <a:rPr lang="en-US" sz="2800"/>
              <a:t>21</a:t>
            </a:r>
          </a:p>
          <a:p>
            <a:pPr algn="ctr"/>
            <a:r>
              <a:rPr lang="en-US" sz="2800"/>
              <a:t>35</a:t>
            </a:r>
          </a:p>
          <a:p>
            <a:pPr algn="ctr"/>
            <a:r>
              <a:rPr lang="en-US" sz="2800"/>
              <a:t>70</a:t>
            </a:r>
          </a:p>
        </p:txBody>
      </p:sp>
      <p:sp>
        <p:nvSpPr>
          <p:cNvPr id="167947" name="Line 9"/>
          <p:cNvSpPr>
            <a:spLocks noChangeShapeType="1"/>
          </p:cNvSpPr>
          <p:nvPr/>
        </p:nvSpPr>
        <p:spPr bwMode="auto">
          <a:xfrm rot="-5400000">
            <a:off x="6350793" y="3085307"/>
            <a:ext cx="2690813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948" name="TextBox 13"/>
          <p:cNvSpPr txBox="1">
            <a:spLocks noChangeArrowheads="1"/>
          </p:cNvSpPr>
          <p:nvPr/>
        </p:nvSpPr>
        <p:spPr bwMode="auto">
          <a:xfrm>
            <a:off x="7724775" y="2198688"/>
            <a:ext cx="9144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70</a:t>
            </a:r>
          </a:p>
          <a:p>
            <a:pPr algn="ctr"/>
            <a:r>
              <a:rPr lang="en-US" sz="2800"/>
              <a:t>140</a:t>
            </a:r>
          </a:p>
          <a:p>
            <a:pPr algn="ctr"/>
            <a:r>
              <a:rPr lang="en-US" sz="2800"/>
              <a:t>210</a:t>
            </a:r>
          </a:p>
          <a:p>
            <a:pPr algn="ctr"/>
            <a:r>
              <a:rPr lang="en-US" sz="2800"/>
              <a:t>350</a:t>
            </a:r>
          </a:p>
          <a:p>
            <a:pPr algn="ctr"/>
            <a:endParaRPr lang="en-US" sz="2800"/>
          </a:p>
        </p:txBody>
      </p:sp>
      <p:sp>
        <p:nvSpPr>
          <p:cNvPr id="167949" name="Text Box 4"/>
          <p:cNvSpPr txBox="1">
            <a:spLocks noChangeArrowheads="1"/>
          </p:cNvSpPr>
          <p:nvPr/>
        </p:nvSpPr>
        <p:spPr bwMode="auto">
          <a:xfrm>
            <a:off x="6935788" y="1701800"/>
            <a:ext cx="1803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/>
              <a:t>1’s    10’s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17475" y="6033627"/>
            <a:ext cx="89868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7</a:t>
            </a:r>
            <a:r>
              <a:rPr lang="en-US" sz="3600" b="1" i="1" dirty="0" smtClean="0"/>
              <a:t> groups </a:t>
            </a:r>
            <a:r>
              <a:rPr lang="en-US" sz="3600" b="1" i="1" dirty="0"/>
              <a:t>of </a:t>
            </a:r>
            <a:r>
              <a:rPr lang="en-US" sz="3600" b="1" i="1" dirty="0" smtClean="0"/>
              <a:t>3 </a:t>
            </a:r>
            <a:r>
              <a:rPr lang="en-US" sz="3600" b="1" i="1" dirty="0"/>
              <a:t>tens uses ___ pieces.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12713" y="6031364"/>
            <a:ext cx="8099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How many pieces are left?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09537" y="6085569"/>
            <a:ext cx="89947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 b="1" i="1" dirty="0" smtClean="0"/>
              <a:t>Can I put any </a:t>
            </a:r>
            <a:r>
              <a:rPr lang="en-US" sz="3200" b="1" i="1" dirty="0"/>
              <a:t>more </a:t>
            </a:r>
            <a:r>
              <a:rPr lang="en-US" sz="3200" b="1" i="1" dirty="0" smtClean="0"/>
              <a:t>tens in each group?</a:t>
            </a:r>
            <a:endParaRPr lang="en-US" sz="3200" b="1" i="1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809750" y="1795463"/>
            <a:ext cx="10842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/>
              <a:t>210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752725" y="1801813"/>
            <a:ext cx="8397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343990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5" grpId="1"/>
      <p:bldP spid="26" grpId="0"/>
      <p:bldP spid="28" grpId="0"/>
      <p:bldP spid="29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238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latin typeface="Arial" charset="0"/>
              </a:rPr>
              <a:t>338 </a:t>
            </a:r>
            <a:r>
              <a:rPr lang="en-US" sz="5400" dirty="0" smtClean="0">
                <a:latin typeface="Arial" charset="0"/>
                <a:cs typeface="Arial" charset="0"/>
              </a:rPr>
              <a:t>÷ 7</a:t>
            </a:r>
            <a:endParaRPr lang="en-US" sz="5400" dirty="0">
              <a:latin typeface="Arial" charset="0"/>
              <a:cs typeface="Arial" charset="0"/>
            </a:endParaRPr>
          </a:p>
        </p:txBody>
      </p:sp>
      <p:sp>
        <p:nvSpPr>
          <p:cNvPr id="168963" name="Text Box 4"/>
          <p:cNvSpPr txBox="1">
            <a:spLocks noChangeArrowheads="1"/>
          </p:cNvSpPr>
          <p:nvPr/>
        </p:nvSpPr>
        <p:spPr bwMode="auto">
          <a:xfrm>
            <a:off x="6713538" y="1268413"/>
            <a:ext cx="2390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 b="1" dirty="0" smtClean="0"/>
              <a:t>7 Groups</a:t>
            </a:r>
            <a:endParaRPr lang="en-US" sz="2800" b="1" dirty="0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822325" y="1200150"/>
            <a:ext cx="1920875" cy="324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sz="3600"/>
              <a:t>7</a:t>
            </a:r>
            <a:r>
              <a:rPr lang="en-US" sz="4800"/>
              <a:t>)</a:t>
            </a:r>
            <a:r>
              <a:rPr lang="en-US" sz="4000"/>
              <a:t>  </a:t>
            </a:r>
            <a:r>
              <a:rPr lang="en-US" sz="3600"/>
              <a:t>338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–210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128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 70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58</a:t>
            </a:r>
          </a:p>
          <a:p>
            <a:pPr algn="r">
              <a:lnSpc>
                <a:spcPct val="90000"/>
              </a:lnSpc>
            </a:pPr>
            <a:endParaRPr lang="en-US" sz="3600"/>
          </a:p>
        </p:txBody>
      </p:sp>
      <p:sp>
        <p:nvSpPr>
          <p:cNvPr id="168965" name="Line 6"/>
          <p:cNvSpPr>
            <a:spLocks noChangeShapeType="1"/>
          </p:cNvSpPr>
          <p:nvPr/>
        </p:nvSpPr>
        <p:spPr bwMode="auto">
          <a:xfrm>
            <a:off x="1403350" y="13223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66" name="Line 7"/>
          <p:cNvSpPr>
            <a:spLocks noChangeShapeType="1"/>
          </p:cNvSpPr>
          <p:nvPr/>
        </p:nvSpPr>
        <p:spPr bwMode="auto">
          <a:xfrm rot="16200000" flipV="1">
            <a:off x="900906" y="2807494"/>
            <a:ext cx="36845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67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68" name="Line 9"/>
          <p:cNvSpPr>
            <a:spLocks noChangeShapeType="1"/>
          </p:cNvSpPr>
          <p:nvPr/>
        </p:nvSpPr>
        <p:spPr bwMode="auto">
          <a:xfrm rot="16200000" flipV="1">
            <a:off x="5177632" y="2909094"/>
            <a:ext cx="30718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69" name="TextBox 1"/>
          <p:cNvSpPr txBox="1">
            <a:spLocks noChangeArrowheads="1"/>
          </p:cNvSpPr>
          <p:nvPr/>
        </p:nvSpPr>
        <p:spPr bwMode="auto">
          <a:xfrm>
            <a:off x="5799138" y="2193925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  <a:p>
            <a:pPr algn="ctr"/>
            <a:r>
              <a:rPr lang="en-US" sz="2800"/>
              <a:t>5</a:t>
            </a:r>
          </a:p>
          <a:p>
            <a:pPr algn="ctr"/>
            <a:r>
              <a:rPr lang="en-US" sz="2800"/>
              <a:t>10</a:t>
            </a:r>
          </a:p>
        </p:txBody>
      </p:sp>
      <p:sp>
        <p:nvSpPr>
          <p:cNvPr id="168970" name="TextBox 10"/>
          <p:cNvSpPr txBox="1">
            <a:spLocks noChangeArrowheads="1"/>
          </p:cNvSpPr>
          <p:nvPr/>
        </p:nvSpPr>
        <p:spPr bwMode="auto">
          <a:xfrm>
            <a:off x="6775450" y="2189163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</a:t>
            </a:r>
          </a:p>
          <a:p>
            <a:pPr algn="ctr"/>
            <a:r>
              <a:rPr lang="en-US" sz="2800"/>
              <a:t>14</a:t>
            </a:r>
          </a:p>
          <a:p>
            <a:pPr algn="ctr"/>
            <a:r>
              <a:rPr lang="en-US" sz="2800"/>
              <a:t>21</a:t>
            </a:r>
          </a:p>
          <a:p>
            <a:pPr algn="ctr"/>
            <a:r>
              <a:rPr lang="en-US" sz="2800"/>
              <a:t>35</a:t>
            </a:r>
          </a:p>
          <a:p>
            <a:pPr algn="ctr"/>
            <a:r>
              <a:rPr lang="en-US" sz="2800"/>
              <a:t>70</a:t>
            </a:r>
          </a:p>
        </p:txBody>
      </p:sp>
      <p:sp>
        <p:nvSpPr>
          <p:cNvPr id="168971" name="Line 9"/>
          <p:cNvSpPr>
            <a:spLocks noChangeShapeType="1"/>
          </p:cNvSpPr>
          <p:nvPr/>
        </p:nvSpPr>
        <p:spPr bwMode="auto">
          <a:xfrm rot="-5400000">
            <a:off x="6350793" y="3085307"/>
            <a:ext cx="2690813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972" name="TextBox 13"/>
          <p:cNvSpPr txBox="1">
            <a:spLocks noChangeArrowheads="1"/>
          </p:cNvSpPr>
          <p:nvPr/>
        </p:nvSpPr>
        <p:spPr bwMode="auto">
          <a:xfrm>
            <a:off x="7724775" y="2198688"/>
            <a:ext cx="9144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70</a:t>
            </a:r>
          </a:p>
          <a:p>
            <a:pPr algn="ctr"/>
            <a:r>
              <a:rPr lang="en-US" sz="2800"/>
              <a:t>140</a:t>
            </a:r>
          </a:p>
          <a:p>
            <a:pPr algn="ctr"/>
            <a:r>
              <a:rPr lang="en-US" sz="2800"/>
              <a:t>210</a:t>
            </a:r>
          </a:p>
          <a:p>
            <a:pPr algn="ctr"/>
            <a:r>
              <a:rPr lang="en-US" sz="2800"/>
              <a:t>350</a:t>
            </a:r>
          </a:p>
          <a:p>
            <a:pPr algn="ctr"/>
            <a:endParaRPr lang="en-US" sz="2800"/>
          </a:p>
        </p:txBody>
      </p:sp>
      <p:sp>
        <p:nvSpPr>
          <p:cNvPr id="168973" name="Text Box 4"/>
          <p:cNvSpPr txBox="1">
            <a:spLocks noChangeArrowheads="1"/>
          </p:cNvSpPr>
          <p:nvPr/>
        </p:nvSpPr>
        <p:spPr bwMode="auto">
          <a:xfrm>
            <a:off x="6935788" y="1701800"/>
            <a:ext cx="1803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/>
              <a:t>1’s    10’s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17475" y="6019113"/>
            <a:ext cx="89868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7</a:t>
            </a:r>
            <a:r>
              <a:rPr lang="en-US" sz="3600" b="1" i="1" dirty="0" smtClean="0"/>
              <a:t> groups </a:t>
            </a:r>
            <a:r>
              <a:rPr lang="en-US" sz="3600" b="1" i="1" dirty="0"/>
              <a:t>of </a:t>
            </a:r>
            <a:r>
              <a:rPr lang="en-US" sz="3600" b="1" i="1" dirty="0" smtClean="0"/>
              <a:t>1 ten </a:t>
            </a:r>
            <a:r>
              <a:rPr lang="en-US" sz="3600" b="1" i="1" dirty="0"/>
              <a:t>uses ___ pieces.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12713" y="6002336"/>
            <a:ext cx="8099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How many pieces are left?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09538" y="6056541"/>
            <a:ext cx="88748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 b="1" i="1" dirty="0" smtClean="0"/>
              <a:t>Can I put any </a:t>
            </a:r>
            <a:r>
              <a:rPr lang="en-US" sz="3200" b="1" i="1" dirty="0"/>
              <a:t>more </a:t>
            </a:r>
            <a:r>
              <a:rPr lang="en-US" sz="3200" b="1" i="1" dirty="0" smtClean="0"/>
              <a:t>tens in each group?</a:t>
            </a:r>
            <a:endParaRPr lang="en-US" sz="3200" b="1" i="1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043113" y="2794000"/>
            <a:ext cx="10842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/>
              <a:t>70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757488" y="2790825"/>
            <a:ext cx="8397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10</a:t>
            </a:r>
          </a:p>
        </p:txBody>
      </p:sp>
      <p:sp>
        <p:nvSpPr>
          <p:cNvPr id="168979" name="TextBox 18"/>
          <p:cNvSpPr txBox="1">
            <a:spLocks noChangeArrowheads="1"/>
          </p:cNvSpPr>
          <p:nvPr/>
        </p:nvSpPr>
        <p:spPr bwMode="auto">
          <a:xfrm>
            <a:off x="2757488" y="1792288"/>
            <a:ext cx="841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59514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5" grpId="1"/>
      <p:bldP spid="26" grpId="0"/>
      <p:bldP spid="28" grpId="0"/>
      <p:bldP spid="28" grpId="1"/>
      <p:bldP spid="18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238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latin typeface="Arial" charset="0"/>
              </a:rPr>
              <a:t>338 </a:t>
            </a:r>
            <a:r>
              <a:rPr lang="en-US" sz="5400" dirty="0" smtClean="0">
                <a:latin typeface="Arial" charset="0"/>
                <a:cs typeface="Arial" charset="0"/>
              </a:rPr>
              <a:t>÷ 7</a:t>
            </a:r>
            <a:endParaRPr lang="en-US" sz="5400" dirty="0">
              <a:latin typeface="Arial" charset="0"/>
              <a:cs typeface="Arial" charset="0"/>
            </a:endParaRPr>
          </a:p>
        </p:txBody>
      </p:sp>
      <p:sp>
        <p:nvSpPr>
          <p:cNvPr id="169987" name="Text Box 4"/>
          <p:cNvSpPr txBox="1">
            <a:spLocks noChangeArrowheads="1"/>
          </p:cNvSpPr>
          <p:nvPr/>
        </p:nvSpPr>
        <p:spPr bwMode="auto">
          <a:xfrm>
            <a:off x="6713538" y="1268413"/>
            <a:ext cx="2390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 b="1" dirty="0" smtClean="0"/>
              <a:t>7 Groups</a:t>
            </a:r>
            <a:endParaRPr lang="en-US" sz="2800" b="1" dirty="0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822325" y="1200150"/>
            <a:ext cx="1920875" cy="424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sz="3600"/>
              <a:t>7</a:t>
            </a:r>
            <a:r>
              <a:rPr lang="en-US" sz="4800"/>
              <a:t>)</a:t>
            </a:r>
            <a:r>
              <a:rPr lang="en-US" sz="4000"/>
              <a:t>  </a:t>
            </a:r>
            <a:r>
              <a:rPr lang="en-US" sz="3600"/>
              <a:t>338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–210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128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 70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58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 35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23</a:t>
            </a:r>
          </a:p>
          <a:p>
            <a:pPr algn="r">
              <a:lnSpc>
                <a:spcPct val="90000"/>
              </a:lnSpc>
            </a:pPr>
            <a:endParaRPr lang="en-US" sz="3600"/>
          </a:p>
        </p:txBody>
      </p:sp>
      <p:sp>
        <p:nvSpPr>
          <p:cNvPr id="169989" name="Line 6"/>
          <p:cNvSpPr>
            <a:spLocks noChangeShapeType="1"/>
          </p:cNvSpPr>
          <p:nvPr/>
        </p:nvSpPr>
        <p:spPr bwMode="auto">
          <a:xfrm>
            <a:off x="1403350" y="13223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0" name="Line 7"/>
          <p:cNvSpPr>
            <a:spLocks noChangeShapeType="1"/>
          </p:cNvSpPr>
          <p:nvPr/>
        </p:nvSpPr>
        <p:spPr bwMode="auto">
          <a:xfrm rot="-5400000">
            <a:off x="345281" y="3363119"/>
            <a:ext cx="47958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1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2" name="Line 9"/>
          <p:cNvSpPr>
            <a:spLocks noChangeShapeType="1"/>
          </p:cNvSpPr>
          <p:nvPr/>
        </p:nvSpPr>
        <p:spPr bwMode="auto">
          <a:xfrm rot="16200000" flipV="1">
            <a:off x="5177632" y="2909094"/>
            <a:ext cx="30718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3" name="TextBox 1"/>
          <p:cNvSpPr txBox="1">
            <a:spLocks noChangeArrowheads="1"/>
          </p:cNvSpPr>
          <p:nvPr/>
        </p:nvSpPr>
        <p:spPr bwMode="auto">
          <a:xfrm>
            <a:off x="5799138" y="2193925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  <a:p>
            <a:pPr algn="ctr"/>
            <a:r>
              <a:rPr lang="en-US" sz="2800"/>
              <a:t>5</a:t>
            </a:r>
          </a:p>
          <a:p>
            <a:pPr algn="ctr"/>
            <a:r>
              <a:rPr lang="en-US" sz="2800"/>
              <a:t>10</a:t>
            </a:r>
          </a:p>
        </p:txBody>
      </p:sp>
      <p:sp>
        <p:nvSpPr>
          <p:cNvPr id="169994" name="TextBox 10"/>
          <p:cNvSpPr txBox="1">
            <a:spLocks noChangeArrowheads="1"/>
          </p:cNvSpPr>
          <p:nvPr/>
        </p:nvSpPr>
        <p:spPr bwMode="auto">
          <a:xfrm>
            <a:off x="6775450" y="2189163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</a:t>
            </a:r>
          </a:p>
          <a:p>
            <a:pPr algn="ctr"/>
            <a:r>
              <a:rPr lang="en-US" sz="2800"/>
              <a:t>14</a:t>
            </a:r>
          </a:p>
          <a:p>
            <a:pPr algn="ctr"/>
            <a:r>
              <a:rPr lang="en-US" sz="2800"/>
              <a:t>21</a:t>
            </a:r>
          </a:p>
          <a:p>
            <a:pPr algn="ctr"/>
            <a:r>
              <a:rPr lang="en-US" sz="2800"/>
              <a:t>35</a:t>
            </a:r>
          </a:p>
          <a:p>
            <a:pPr algn="ctr"/>
            <a:r>
              <a:rPr lang="en-US" sz="2800"/>
              <a:t>70</a:t>
            </a:r>
          </a:p>
        </p:txBody>
      </p:sp>
      <p:sp>
        <p:nvSpPr>
          <p:cNvPr id="169995" name="Line 9"/>
          <p:cNvSpPr>
            <a:spLocks noChangeShapeType="1"/>
          </p:cNvSpPr>
          <p:nvPr/>
        </p:nvSpPr>
        <p:spPr bwMode="auto">
          <a:xfrm rot="-5400000">
            <a:off x="6350793" y="3085307"/>
            <a:ext cx="2690813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996" name="TextBox 13"/>
          <p:cNvSpPr txBox="1">
            <a:spLocks noChangeArrowheads="1"/>
          </p:cNvSpPr>
          <p:nvPr/>
        </p:nvSpPr>
        <p:spPr bwMode="auto">
          <a:xfrm>
            <a:off x="7724775" y="2198688"/>
            <a:ext cx="9144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70</a:t>
            </a:r>
          </a:p>
          <a:p>
            <a:pPr algn="ctr"/>
            <a:r>
              <a:rPr lang="en-US" sz="2800"/>
              <a:t>140</a:t>
            </a:r>
          </a:p>
          <a:p>
            <a:pPr algn="ctr"/>
            <a:r>
              <a:rPr lang="en-US" sz="2800"/>
              <a:t>210</a:t>
            </a:r>
          </a:p>
          <a:p>
            <a:pPr algn="ctr"/>
            <a:r>
              <a:rPr lang="en-US" sz="2800"/>
              <a:t>350</a:t>
            </a:r>
          </a:p>
          <a:p>
            <a:pPr algn="ctr"/>
            <a:endParaRPr lang="en-US" sz="2800"/>
          </a:p>
        </p:txBody>
      </p:sp>
      <p:sp>
        <p:nvSpPr>
          <p:cNvPr id="169997" name="Text Box 4"/>
          <p:cNvSpPr txBox="1">
            <a:spLocks noChangeArrowheads="1"/>
          </p:cNvSpPr>
          <p:nvPr/>
        </p:nvSpPr>
        <p:spPr bwMode="auto">
          <a:xfrm>
            <a:off x="6935788" y="1701800"/>
            <a:ext cx="1803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/>
              <a:t>1’s    10’s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17475" y="5946543"/>
            <a:ext cx="89868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7</a:t>
            </a:r>
            <a:r>
              <a:rPr lang="en-US" sz="3600" b="1" i="1" dirty="0" smtClean="0"/>
              <a:t> </a:t>
            </a:r>
            <a:r>
              <a:rPr lang="en-US" sz="3600" b="1" i="1" dirty="0"/>
              <a:t>groups of 5</a:t>
            </a:r>
            <a:r>
              <a:rPr lang="en-US" sz="3600" b="1" i="1" dirty="0" smtClean="0"/>
              <a:t> </a:t>
            </a:r>
            <a:r>
              <a:rPr lang="en-US" sz="3600" b="1" i="1" dirty="0"/>
              <a:t>uses ___ pieces.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12713" y="5944280"/>
            <a:ext cx="8099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How many pieces are left?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09538" y="5998485"/>
            <a:ext cx="89868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 b="1" i="1" dirty="0" smtClean="0"/>
              <a:t>Can I put any </a:t>
            </a:r>
            <a:r>
              <a:rPr lang="en-US" sz="3200" b="1" i="1" dirty="0"/>
              <a:t>more </a:t>
            </a:r>
            <a:r>
              <a:rPr lang="en-US" sz="3200" b="1" i="1" dirty="0" smtClean="0"/>
              <a:t>ones in each group?</a:t>
            </a:r>
            <a:endParaRPr lang="en-US" sz="3200" b="1" i="1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073275" y="3789363"/>
            <a:ext cx="9017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/>
              <a:t>35</a:t>
            </a:r>
          </a:p>
        </p:txBody>
      </p:sp>
      <p:sp>
        <p:nvSpPr>
          <p:cNvPr id="170002" name="TextBox 17"/>
          <p:cNvSpPr txBox="1">
            <a:spLocks noChangeArrowheads="1"/>
          </p:cNvSpPr>
          <p:nvPr/>
        </p:nvSpPr>
        <p:spPr bwMode="auto">
          <a:xfrm>
            <a:off x="2757488" y="2790825"/>
            <a:ext cx="8397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10</a:t>
            </a:r>
          </a:p>
        </p:txBody>
      </p:sp>
      <p:sp>
        <p:nvSpPr>
          <p:cNvPr id="170003" name="TextBox 18"/>
          <p:cNvSpPr txBox="1">
            <a:spLocks noChangeArrowheads="1"/>
          </p:cNvSpPr>
          <p:nvPr/>
        </p:nvSpPr>
        <p:spPr bwMode="auto">
          <a:xfrm>
            <a:off x="2757488" y="1792288"/>
            <a:ext cx="841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30</a:t>
            </a:r>
          </a:p>
        </p:txBody>
      </p:sp>
      <p:sp>
        <p:nvSpPr>
          <p:cNvPr id="170004" name="TextBox 21"/>
          <p:cNvSpPr txBox="1">
            <a:spLocks noChangeArrowheads="1"/>
          </p:cNvSpPr>
          <p:nvPr/>
        </p:nvSpPr>
        <p:spPr bwMode="auto">
          <a:xfrm>
            <a:off x="2760663" y="3770313"/>
            <a:ext cx="841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5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09538" y="5997337"/>
            <a:ext cx="89868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 b="1" i="1" dirty="0"/>
              <a:t>How many </a:t>
            </a:r>
            <a:r>
              <a:rPr lang="en-US" sz="3200" b="1" i="1" dirty="0" smtClean="0"/>
              <a:t>ones can I put in each group?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232431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5" grpId="1"/>
      <p:bldP spid="26" grpId="0"/>
      <p:bldP spid="28" grpId="0"/>
      <p:bldP spid="170004" grpId="0"/>
      <p:bldP spid="22" grpId="0"/>
      <p:bldP spid="22" grpId="1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238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latin typeface="Arial" charset="0"/>
              </a:rPr>
              <a:t>338 </a:t>
            </a:r>
            <a:r>
              <a:rPr lang="en-US" sz="5400" dirty="0" smtClean="0">
                <a:latin typeface="Arial" charset="0"/>
                <a:cs typeface="Arial" charset="0"/>
              </a:rPr>
              <a:t>÷ 7</a:t>
            </a:r>
            <a:endParaRPr lang="en-US" sz="5400" dirty="0">
              <a:latin typeface="Arial" charset="0"/>
              <a:cs typeface="Arial" charset="0"/>
            </a:endParaRPr>
          </a:p>
        </p:txBody>
      </p:sp>
      <p:sp>
        <p:nvSpPr>
          <p:cNvPr id="171011" name="Text Box 4"/>
          <p:cNvSpPr txBox="1">
            <a:spLocks noChangeArrowheads="1"/>
          </p:cNvSpPr>
          <p:nvPr/>
        </p:nvSpPr>
        <p:spPr bwMode="auto">
          <a:xfrm>
            <a:off x="6713538" y="1268413"/>
            <a:ext cx="2390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 b="1" dirty="0" smtClean="0"/>
              <a:t>7 Groups</a:t>
            </a:r>
            <a:endParaRPr lang="en-US" sz="2800" b="1" dirty="0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822325" y="1200150"/>
            <a:ext cx="1920875" cy="524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sz="3600"/>
              <a:t>7</a:t>
            </a:r>
            <a:r>
              <a:rPr lang="en-US" sz="4800"/>
              <a:t>)</a:t>
            </a:r>
            <a:r>
              <a:rPr lang="en-US" sz="4000"/>
              <a:t>  </a:t>
            </a:r>
            <a:r>
              <a:rPr lang="en-US" sz="3600"/>
              <a:t>338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–210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128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 70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58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 35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23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 21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2</a:t>
            </a:r>
          </a:p>
          <a:p>
            <a:pPr algn="r">
              <a:lnSpc>
                <a:spcPct val="90000"/>
              </a:lnSpc>
            </a:pPr>
            <a:endParaRPr lang="en-US" sz="3600"/>
          </a:p>
        </p:txBody>
      </p:sp>
      <p:sp>
        <p:nvSpPr>
          <p:cNvPr id="171013" name="Line 6"/>
          <p:cNvSpPr>
            <a:spLocks noChangeShapeType="1"/>
          </p:cNvSpPr>
          <p:nvPr/>
        </p:nvSpPr>
        <p:spPr bwMode="auto">
          <a:xfrm>
            <a:off x="1403350" y="13223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14" name="Line 7"/>
          <p:cNvSpPr>
            <a:spLocks noChangeShapeType="1"/>
          </p:cNvSpPr>
          <p:nvPr/>
        </p:nvSpPr>
        <p:spPr bwMode="auto">
          <a:xfrm rot="-5400000">
            <a:off x="345281" y="3363119"/>
            <a:ext cx="47958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15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16" name="Line 9"/>
          <p:cNvSpPr>
            <a:spLocks noChangeShapeType="1"/>
          </p:cNvSpPr>
          <p:nvPr/>
        </p:nvSpPr>
        <p:spPr bwMode="auto">
          <a:xfrm rot="16200000" flipV="1">
            <a:off x="5177632" y="2909094"/>
            <a:ext cx="30718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17" name="TextBox 1"/>
          <p:cNvSpPr txBox="1">
            <a:spLocks noChangeArrowheads="1"/>
          </p:cNvSpPr>
          <p:nvPr/>
        </p:nvSpPr>
        <p:spPr bwMode="auto">
          <a:xfrm>
            <a:off x="5799138" y="2193925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  <a:p>
            <a:pPr algn="ctr"/>
            <a:r>
              <a:rPr lang="en-US" sz="2800"/>
              <a:t>5</a:t>
            </a:r>
          </a:p>
          <a:p>
            <a:pPr algn="ctr"/>
            <a:r>
              <a:rPr lang="en-US" sz="2800"/>
              <a:t>10</a:t>
            </a:r>
          </a:p>
        </p:txBody>
      </p:sp>
      <p:sp>
        <p:nvSpPr>
          <p:cNvPr id="171018" name="TextBox 10"/>
          <p:cNvSpPr txBox="1">
            <a:spLocks noChangeArrowheads="1"/>
          </p:cNvSpPr>
          <p:nvPr/>
        </p:nvSpPr>
        <p:spPr bwMode="auto">
          <a:xfrm>
            <a:off x="6775450" y="2189163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</a:t>
            </a:r>
          </a:p>
          <a:p>
            <a:pPr algn="ctr"/>
            <a:r>
              <a:rPr lang="en-US" sz="2800"/>
              <a:t>14</a:t>
            </a:r>
          </a:p>
          <a:p>
            <a:pPr algn="ctr"/>
            <a:r>
              <a:rPr lang="en-US" sz="2800"/>
              <a:t>21</a:t>
            </a:r>
          </a:p>
          <a:p>
            <a:pPr algn="ctr"/>
            <a:r>
              <a:rPr lang="en-US" sz="2800"/>
              <a:t>35</a:t>
            </a:r>
          </a:p>
          <a:p>
            <a:pPr algn="ctr"/>
            <a:r>
              <a:rPr lang="en-US" sz="2800"/>
              <a:t>70</a:t>
            </a:r>
          </a:p>
        </p:txBody>
      </p:sp>
      <p:sp>
        <p:nvSpPr>
          <p:cNvPr id="171019" name="Line 9"/>
          <p:cNvSpPr>
            <a:spLocks noChangeShapeType="1"/>
          </p:cNvSpPr>
          <p:nvPr/>
        </p:nvSpPr>
        <p:spPr bwMode="auto">
          <a:xfrm rot="-5400000">
            <a:off x="6350793" y="3085307"/>
            <a:ext cx="2690813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020" name="TextBox 13"/>
          <p:cNvSpPr txBox="1">
            <a:spLocks noChangeArrowheads="1"/>
          </p:cNvSpPr>
          <p:nvPr/>
        </p:nvSpPr>
        <p:spPr bwMode="auto">
          <a:xfrm>
            <a:off x="7724775" y="2198688"/>
            <a:ext cx="9144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70</a:t>
            </a:r>
          </a:p>
          <a:p>
            <a:pPr algn="ctr"/>
            <a:r>
              <a:rPr lang="en-US" sz="2800"/>
              <a:t>140</a:t>
            </a:r>
          </a:p>
          <a:p>
            <a:pPr algn="ctr"/>
            <a:r>
              <a:rPr lang="en-US" sz="2800"/>
              <a:t>210</a:t>
            </a:r>
          </a:p>
          <a:p>
            <a:pPr algn="ctr"/>
            <a:r>
              <a:rPr lang="en-US" sz="2800"/>
              <a:t>350</a:t>
            </a:r>
          </a:p>
          <a:p>
            <a:pPr algn="ctr"/>
            <a:endParaRPr lang="en-US" sz="2800"/>
          </a:p>
        </p:txBody>
      </p:sp>
      <p:sp>
        <p:nvSpPr>
          <p:cNvPr id="171021" name="Text Box 4"/>
          <p:cNvSpPr txBox="1">
            <a:spLocks noChangeArrowheads="1"/>
          </p:cNvSpPr>
          <p:nvPr/>
        </p:nvSpPr>
        <p:spPr bwMode="auto">
          <a:xfrm>
            <a:off x="6935788" y="1701800"/>
            <a:ext cx="1803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/>
              <a:t>1’s    10’s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17475" y="5990764"/>
            <a:ext cx="89868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7</a:t>
            </a:r>
            <a:r>
              <a:rPr lang="en-US" sz="3600" b="1" i="1" dirty="0" smtClean="0"/>
              <a:t> </a:t>
            </a:r>
            <a:r>
              <a:rPr lang="en-US" sz="3600" b="1" i="1" dirty="0"/>
              <a:t>groups of </a:t>
            </a:r>
            <a:r>
              <a:rPr lang="en-US" sz="3600" b="1" i="1" dirty="0" smtClean="0"/>
              <a:t>3 </a:t>
            </a:r>
            <a:r>
              <a:rPr lang="en-US" sz="3600" b="1" i="1" dirty="0"/>
              <a:t>uses ___ pieces.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12713" y="5987822"/>
            <a:ext cx="80994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 b="1" i="1" dirty="0"/>
              <a:t>How many pieces are left?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09538" y="6042027"/>
            <a:ext cx="88312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 b="1" i="1" dirty="0" smtClean="0"/>
              <a:t>Can I put any </a:t>
            </a:r>
            <a:r>
              <a:rPr lang="en-US" sz="3200" b="1" i="1" dirty="0"/>
              <a:t>more </a:t>
            </a:r>
            <a:r>
              <a:rPr lang="en-US" sz="3200" b="1" i="1" dirty="0" smtClean="0"/>
              <a:t>ones in each group?</a:t>
            </a:r>
            <a:endParaRPr lang="en-US" sz="3200" b="1" i="1" dirty="0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068513" y="4765675"/>
            <a:ext cx="901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600"/>
              <a:t>21</a:t>
            </a:r>
          </a:p>
        </p:txBody>
      </p:sp>
      <p:sp>
        <p:nvSpPr>
          <p:cNvPr id="171026" name="TextBox 17"/>
          <p:cNvSpPr txBox="1">
            <a:spLocks noChangeArrowheads="1"/>
          </p:cNvSpPr>
          <p:nvPr/>
        </p:nvSpPr>
        <p:spPr bwMode="auto">
          <a:xfrm>
            <a:off x="2757488" y="2790825"/>
            <a:ext cx="8397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10</a:t>
            </a:r>
          </a:p>
        </p:txBody>
      </p:sp>
      <p:sp>
        <p:nvSpPr>
          <p:cNvPr id="171027" name="TextBox 18"/>
          <p:cNvSpPr txBox="1">
            <a:spLocks noChangeArrowheads="1"/>
          </p:cNvSpPr>
          <p:nvPr/>
        </p:nvSpPr>
        <p:spPr bwMode="auto">
          <a:xfrm>
            <a:off x="2757488" y="1792288"/>
            <a:ext cx="841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30</a:t>
            </a:r>
          </a:p>
        </p:txBody>
      </p:sp>
      <p:sp>
        <p:nvSpPr>
          <p:cNvPr id="171028" name="TextBox 21"/>
          <p:cNvSpPr txBox="1">
            <a:spLocks noChangeArrowheads="1"/>
          </p:cNvSpPr>
          <p:nvPr/>
        </p:nvSpPr>
        <p:spPr bwMode="auto">
          <a:xfrm>
            <a:off x="2760663" y="3770313"/>
            <a:ext cx="841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5</a:t>
            </a:r>
          </a:p>
        </p:txBody>
      </p:sp>
      <p:sp>
        <p:nvSpPr>
          <p:cNvPr id="21" name="TextBox 22"/>
          <p:cNvSpPr txBox="1">
            <a:spLocks noChangeArrowheads="1"/>
          </p:cNvSpPr>
          <p:nvPr/>
        </p:nvSpPr>
        <p:spPr bwMode="auto">
          <a:xfrm>
            <a:off x="2744788" y="4745038"/>
            <a:ext cx="839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2179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/>
      <p:bldP spid="25" grpId="1"/>
      <p:bldP spid="26" grpId="0"/>
      <p:bldP spid="28" grpId="0"/>
      <p:bldP spid="28" grpId="1"/>
      <p:bldP spid="21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66738" y="23813"/>
            <a:ext cx="8001000" cy="990600"/>
          </a:xfrm>
        </p:spPr>
        <p:txBody>
          <a:bodyPr/>
          <a:lstStyle/>
          <a:p>
            <a:pPr>
              <a:defRPr/>
            </a:pPr>
            <a:r>
              <a:rPr lang="en-US" sz="5400" dirty="0" smtClean="0">
                <a:latin typeface="Arial" charset="0"/>
              </a:rPr>
              <a:t>338 </a:t>
            </a:r>
            <a:r>
              <a:rPr lang="en-US" sz="5400" dirty="0" smtClean="0">
                <a:latin typeface="Arial" charset="0"/>
                <a:cs typeface="Arial" charset="0"/>
              </a:rPr>
              <a:t>÷ 7</a:t>
            </a:r>
            <a:endParaRPr lang="en-US" sz="5400" dirty="0">
              <a:latin typeface="Arial" charset="0"/>
              <a:cs typeface="Arial" charset="0"/>
            </a:endParaRPr>
          </a:p>
        </p:txBody>
      </p:sp>
      <p:sp>
        <p:nvSpPr>
          <p:cNvPr id="172035" name="Text Box 4"/>
          <p:cNvSpPr txBox="1">
            <a:spLocks noChangeArrowheads="1"/>
          </p:cNvSpPr>
          <p:nvPr/>
        </p:nvSpPr>
        <p:spPr bwMode="auto">
          <a:xfrm>
            <a:off x="6713538" y="1268413"/>
            <a:ext cx="23907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 b="1" dirty="0" smtClean="0"/>
              <a:t>7 Groups</a:t>
            </a:r>
            <a:endParaRPr lang="en-US" sz="2800" b="1" dirty="0"/>
          </a:p>
        </p:txBody>
      </p:sp>
      <p:sp>
        <p:nvSpPr>
          <p:cNvPr id="172036" name="Text Box 5"/>
          <p:cNvSpPr txBox="1">
            <a:spLocks noChangeArrowheads="1"/>
          </p:cNvSpPr>
          <p:nvPr/>
        </p:nvSpPr>
        <p:spPr bwMode="auto">
          <a:xfrm>
            <a:off x="822325" y="1200150"/>
            <a:ext cx="1920875" cy="524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lnSpc>
                <a:spcPct val="90000"/>
              </a:lnSpc>
            </a:pPr>
            <a:r>
              <a:rPr lang="en-US" sz="3600"/>
              <a:t>7</a:t>
            </a:r>
            <a:r>
              <a:rPr lang="en-US" sz="4800"/>
              <a:t>)</a:t>
            </a:r>
            <a:r>
              <a:rPr lang="en-US" sz="4000"/>
              <a:t>  </a:t>
            </a:r>
            <a:r>
              <a:rPr lang="en-US" sz="3600"/>
              <a:t>338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–210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128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 70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58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 35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23</a:t>
            </a:r>
          </a:p>
          <a:p>
            <a:pPr algn="r">
              <a:lnSpc>
                <a:spcPct val="90000"/>
              </a:lnSpc>
            </a:pPr>
            <a:r>
              <a:rPr lang="en-US" sz="3600" u="sng"/>
              <a:t>– 21</a:t>
            </a:r>
          </a:p>
          <a:p>
            <a:pPr algn="r">
              <a:lnSpc>
                <a:spcPct val="90000"/>
              </a:lnSpc>
            </a:pPr>
            <a:r>
              <a:rPr lang="en-US" sz="3600"/>
              <a:t>2</a:t>
            </a:r>
          </a:p>
          <a:p>
            <a:pPr algn="r">
              <a:lnSpc>
                <a:spcPct val="90000"/>
              </a:lnSpc>
            </a:pPr>
            <a:endParaRPr lang="en-US" sz="3600"/>
          </a:p>
        </p:txBody>
      </p:sp>
      <p:sp>
        <p:nvSpPr>
          <p:cNvPr id="172037" name="Line 6"/>
          <p:cNvSpPr>
            <a:spLocks noChangeShapeType="1"/>
          </p:cNvSpPr>
          <p:nvPr/>
        </p:nvSpPr>
        <p:spPr bwMode="auto">
          <a:xfrm>
            <a:off x="1403350" y="1322388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38" name="Line 7"/>
          <p:cNvSpPr>
            <a:spLocks noChangeShapeType="1"/>
          </p:cNvSpPr>
          <p:nvPr/>
        </p:nvSpPr>
        <p:spPr bwMode="auto">
          <a:xfrm rot="-5400000">
            <a:off x="345281" y="3363119"/>
            <a:ext cx="47958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39" name="Line 8"/>
          <p:cNvSpPr>
            <a:spLocks noChangeShapeType="1"/>
          </p:cNvSpPr>
          <p:nvPr/>
        </p:nvSpPr>
        <p:spPr bwMode="auto">
          <a:xfrm>
            <a:off x="5943600" y="2182813"/>
            <a:ext cx="2286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40" name="Line 9"/>
          <p:cNvSpPr>
            <a:spLocks noChangeShapeType="1"/>
          </p:cNvSpPr>
          <p:nvPr/>
        </p:nvSpPr>
        <p:spPr bwMode="auto">
          <a:xfrm rot="16200000" flipV="1">
            <a:off x="5177632" y="2909094"/>
            <a:ext cx="30718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41" name="TextBox 1"/>
          <p:cNvSpPr txBox="1">
            <a:spLocks noChangeArrowheads="1"/>
          </p:cNvSpPr>
          <p:nvPr/>
        </p:nvSpPr>
        <p:spPr bwMode="auto">
          <a:xfrm>
            <a:off x="5799138" y="2193925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1</a:t>
            </a:r>
          </a:p>
          <a:p>
            <a:pPr algn="ctr"/>
            <a:r>
              <a:rPr lang="en-US" sz="2800"/>
              <a:t>2</a:t>
            </a:r>
          </a:p>
          <a:p>
            <a:pPr algn="ctr"/>
            <a:r>
              <a:rPr lang="en-US" sz="2800"/>
              <a:t>3</a:t>
            </a:r>
          </a:p>
          <a:p>
            <a:pPr algn="ctr"/>
            <a:r>
              <a:rPr lang="en-US" sz="2800"/>
              <a:t>5</a:t>
            </a:r>
          </a:p>
          <a:p>
            <a:pPr algn="ctr"/>
            <a:r>
              <a:rPr lang="en-US" sz="2800"/>
              <a:t>10</a:t>
            </a:r>
          </a:p>
        </p:txBody>
      </p:sp>
      <p:sp>
        <p:nvSpPr>
          <p:cNvPr id="172042" name="TextBox 10"/>
          <p:cNvSpPr txBox="1">
            <a:spLocks noChangeArrowheads="1"/>
          </p:cNvSpPr>
          <p:nvPr/>
        </p:nvSpPr>
        <p:spPr bwMode="auto">
          <a:xfrm>
            <a:off x="6775450" y="2189163"/>
            <a:ext cx="9144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</a:t>
            </a:r>
          </a:p>
          <a:p>
            <a:pPr algn="ctr"/>
            <a:r>
              <a:rPr lang="en-US" sz="2800"/>
              <a:t>14</a:t>
            </a:r>
          </a:p>
          <a:p>
            <a:pPr algn="ctr"/>
            <a:r>
              <a:rPr lang="en-US" sz="2800"/>
              <a:t>21</a:t>
            </a:r>
          </a:p>
          <a:p>
            <a:pPr algn="ctr"/>
            <a:r>
              <a:rPr lang="en-US" sz="2800"/>
              <a:t>35</a:t>
            </a:r>
          </a:p>
          <a:p>
            <a:pPr algn="ctr"/>
            <a:r>
              <a:rPr lang="en-US" sz="2800"/>
              <a:t>70</a:t>
            </a:r>
          </a:p>
        </p:txBody>
      </p:sp>
      <p:sp>
        <p:nvSpPr>
          <p:cNvPr id="172043" name="Line 9"/>
          <p:cNvSpPr>
            <a:spLocks noChangeShapeType="1"/>
          </p:cNvSpPr>
          <p:nvPr/>
        </p:nvSpPr>
        <p:spPr bwMode="auto">
          <a:xfrm rot="-5400000">
            <a:off x="6350793" y="3085307"/>
            <a:ext cx="2690813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044" name="TextBox 13"/>
          <p:cNvSpPr txBox="1">
            <a:spLocks noChangeArrowheads="1"/>
          </p:cNvSpPr>
          <p:nvPr/>
        </p:nvSpPr>
        <p:spPr bwMode="auto">
          <a:xfrm>
            <a:off x="7724775" y="2198688"/>
            <a:ext cx="9144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800"/>
              <a:t>70</a:t>
            </a:r>
          </a:p>
          <a:p>
            <a:pPr algn="ctr"/>
            <a:r>
              <a:rPr lang="en-US" sz="2800"/>
              <a:t>140</a:t>
            </a:r>
          </a:p>
          <a:p>
            <a:pPr algn="ctr"/>
            <a:r>
              <a:rPr lang="en-US" sz="2800"/>
              <a:t>210</a:t>
            </a:r>
          </a:p>
          <a:p>
            <a:pPr algn="ctr"/>
            <a:r>
              <a:rPr lang="en-US" sz="2800"/>
              <a:t>350</a:t>
            </a:r>
          </a:p>
          <a:p>
            <a:pPr algn="ctr"/>
            <a:endParaRPr lang="en-US" sz="2800"/>
          </a:p>
        </p:txBody>
      </p:sp>
      <p:sp>
        <p:nvSpPr>
          <p:cNvPr id="172045" name="Text Box 4"/>
          <p:cNvSpPr txBox="1">
            <a:spLocks noChangeArrowheads="1"/>
          </p:cNvSpPr>
          <p:nvPr/>
        </p:nvSpPr>
        <p:spPr bwMode="auto">
          <a:xfrm>
            <a:off x="6935788" y="1701800"/>
            <a:ext cx="18034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2800"/>
              <a:t>1’s    10’s</a:t>
            </a:r>
          </a:p>
        </p:txBody>
      </p:sp>
      <p:sp>
        <p:nvSpPr>
          <p:cNvPr id="172046" name="TextBox 17"/>
          <p:cNvSpPr txBox="1">
            <a:spLocks noChangeArrowheads="1"/>
          </p:cNvSpPr>
          <p:nvPr/>
        </p:nvSpPr>
        <p:spPr bwMode="auto">
          <a:xfrm>
            <a:off x="2757488" y="2790825"/>
            <a:ext cx="8397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10</a:t>
            </a:r>
          </a:p>
        </p:txBody>
      </p:sp>
      <p:sp>
        <p:nvSpPr>
          <p:cNvPr id="172047" name="TextBox 18"/>
          <p:cNvSpPr txBox="1">
            <a:spLocks noChangeArrowheads="1"/>
          </p:cNvSpPr>
          <p:nvPr/>
        </p:nvSpPr>
        <p:spPr bwMode="auto">
          <a:xfrm>
            <a:off x="2757488" y="1792288"/>
            <a:ext cx="841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30</a:t>
            </a:r>
          </a:p>
        </p:txBody>
      </p:sp>
      <p:sp>
        <p:nvSpPr>
          <p:cNvPr id="172048" name="TextBox 21"/>
          <p:cNvSpPr txBox="1">
            <a:spLocks noChangeArrowheads="1"/>
          </p:cNvSpPr>
          <p:nvPr/>
        </p:nvSpPr>
        <p:spPr bwMode="auto">
          <a:xfrm>
            <a:off x="2760663" y="3770313"/>
            <a:ext cx="841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5</a:t>
            </a:r>
          </a:p>
        </p:txBody>
      </p:sp>
      <p:sp>
        <p:nvSpPr>
          <p:cNvPr id="172049" name="TextBox 22"/>
          <p:cNvSpPr txBox="1">
            <a:spLocks noChangeArrowheads="1"/>
          </p:cNvSpPr>
          <p:nvPr/>
        </p:nvSpPr>
        <p:spPr bwMode="auto">
          <a:xfrm>
            <a:off x="2744788" y="4745038"/>
            <a:ext cx="8397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3600"/>
              <a:t>3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82563" y="6059484"/>
            <a:ext cx="87137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 b="1" i="1" dirty="0"/>
              <a:t>W</a:t>
            </a:r>
            <a:r>
              <a:rPr lang="en-US" sz="3200" b="1" i="1" dirty="0" smtClean="0"/>
              <a:t>e </a:t>
            </a:r>
            <a:r>
              <a:rPr lang="en-US" sz="3200" b="1" i="1" dirty="0"/>
              <a:t>have ___ </a:t>
            </a:r>
            <a:r>
              <a:rPr lang="en-US" sz="3200" b="1" i="1" dirty="0" smtClean="0"/>
              <a:t>in each group with </a:t>
            </a:r>
            <a:r>
              <a:rPr lang="en-US" sz="3200" b="1" i="1" dirty="0"/>
              <a:t>___ left</a:t>
            </a:r>
          </a:p>
        </p:txBody>
      </p:sp>
      <p:sp>
        <p:nvSpPr>
          <p:cNvPr id="29" name="TextBox 19"/>
          <p:cNvSpPr txBox="1">
            <a:spLocks noChangeArrowheads="1"/>
          </p:cNvSpPr>
          <p:nvPr/>
        </p:nvSpPr>
        <p:spPr bwMode="auto">
          <a:xfrm>
            <a:off x="2089168" y="5975120"/>
            <a:ext cx="8620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 dirty="0"/>
              <a:t>48</a:t>
            </a:r>
          </a:p>
        </p:txBody>
      </p:sp>
      <p:sp>
        <p:nvSpPr>
          <p:cNvPr id="30" name="TextBox 19"/>
          <p:cNvSpPr txBox="1">
            <a:spLocks noChangeArrowheads="1"/>
          </p:cNvSpPr>
          <p:nvPr/>
        </p:nvSpPr>
        <p:spPr bwMode="auto">
          <a:xfrm>
            <a:off x="6912202" y="5955617"/>
            <a:ext cx="8620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000" dirty="0"/>
              <a:t>2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881188" y="727075"/>
            <a:ext cx="18684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4000"/>
              <a:t> 48 R2</a:t>
            </a:r>
          </a:p>
        </p:txBody>
      </p:sp>
    </p:spTree>
    <p:extLst>
      <p:ext uri="{BB962C8B-B14F-4D97-AF65-F5344CB8AC3E}">
        <p14:creationId xmlns:p14="http://schemas.microsoft.com/office/powerpoint/2010/main" val="309192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  <p:bldP spid="31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Arial" charset="0"/>
              </a:rPr>
              <a:t>Try a couple!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1825"/>
            <a:ext cx="8077200" cy="3581400"/>
          </a:xfrm>
        </p:spPr>
        <p:txBody>
          <a:bodyPr/>
          <a:lstStyle/>
          <a:p>
            <a:pPr>
              <a:defRPr/>
            </a:pPr>
            <a:r>
              <a:rPr lang="en-US" sz="4800">
                <a:latin typeface="Arial" charset="0"/>
              </a:rPr>
              <a:t>858 </a:t>
            </a:r>
            <a:r>
              <a:rPr lang="en-US" sz="4800">
                <a:latin typeface="Arial" charset="0"/>
                <a:cs typeface="Arial" charset="0"/>
              </a:rPr>
              <a:t>÷ 4</a:t>
            </a:r>
          </a:p>
          <a:p>
            <a:pPr>
              <a:spcBef>
                <a:spcPct val="70000"/>
              </a:spcBef>
              <a:defRPr/>
            </a:pPr>
            <a:r>
              <a:rPr lang="en-US" sz="4800">
                <a:latin typeface="Arial" charset="0"/>
                <a:cs typeface="Arial" charset="0"/>
              </a:rPr>
              <a:t>3,793 ÷ 9</a:t>
            </a:r>
          </a:p>
        </p:txBody>
      </p:sp>
    </p:spTree>
    <p:extLst>
      <p:ext uri="{BB962C8B-B14F-4D97-AF65-F5344CB8AC3E}">
        <p14:creationId xmlns:p14="http://schemas.microsoft.com/office/powerpoint/2010/main" val="304477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Fact Fluency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intent IS NOT to administer basic fact tests!</a:t>
            </a:r>
          </a:p>
          <a:p>
            <a:endParaRPr lang="en-US" smtClean="0"/>
          </a:p>
          <a:p>
            <a:r>
              <a:rPr lang="en-US" smtClean="0"/>
              <a:t>Teachers need to build basic fact strategy lessons for conceptual development, which builds fluency.</a:t>
            </a:r>
          </a:p>
        </p:txBody>
      </p:sp>
    </p:spTree>
    <p:extLst>
      <p:ext uri="{BB962C8B-B14F-4D97-AF65-F5344CB8AC3E}">
        <p14:creationId xmlns:p14="http://schemas.microsoft.com/office/powerpoint/2010/main" val="40120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85800" y="63500"/>
            <a:ext cx="6870700" cy="931863"/>
          </a:xfrm>
        </p:spPr>
        <p:txBody>
          <a:bodyPr/>
          <a:lstStyle/>
          <a:p>
            <a:r>
              <a:rPr lang="en-US" smtClean="0"/>
              <a:t>Fact Fluency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85800" y="1206500"/>
            <a:ext cx="7696200" cy="4165600"/>
          </a:xfrm>
        </p:spPr>
        <p:txBody>
          <a:bodyPr/>
          <a:lstStyle/>
          <a:p>
            <a:r>
              <a:rPr lang="en-US" smtClean="0"/>
              <a:t>Fact fluency must be based on an understanding of operations and thinking strategies.</a:t>
            </a:r>
          </a:p>
          <a:p>
            <a:r>
              <a:rPr lang="en-US" smtClean="0"/>
              <a:t>Students must</a:t>
            </a:r>
          </a:p>
          <a:p>
            <a:pPr lvl="1"/>
            <a:r>
              <a:rPr lang="en-US" smtClean="0"/>
              <a:t>Connect facts to those they know</a:t>
            </a:r>
          </a:p>
          <a:p>
            <a:pPr lvl="1"/>
            <a:r>
              <a:rPr lang="en-US" smtClean="0"/>
              <a:t>Use mathematics properties to make associations</a:t>
            </a:r>
          </a:p>
          <a:p>
            <a:pPr lvl="1"/>
            <a:r>
              <a:rPr lang="en-US" smtClean="0"/>
              <a:t>Construct visual representations to develop conceptual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386954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57300"/>
            <a:ext cx="8229600" cy="5334000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US" sz="2800" dirty="0" smtClean="0"/>
              <a:t>Investigations have continually shown that an emphasis on teaching for meaning has positive effects on student learning, including</a:t>
            </a:r>
          </a:p>
          <a:p>
            <a:pPr marL="457200" indent="-457200">
              <a:defRPr/>
            </a:pPr>
            <a:r>
              <a:rPr lang="en-US" sz="2800" dirty="0" smtClean="0"/>
              <a:t>Better initial learning</a:t>
            </a:r>
          </a:p>
          <a:p>
            <a:pPr marL="457200" indent="-457200">
              <a:defRPr/>
            </a:pPr>
            <a:r>
              <a:rPr lang="en-US" sz="2800" dirty="0" smtClean="0"/>
              <a:t>Greater retention</a:t>
            </a:r>
          </a:p>
          <a:p>
            <a:pPr marL="457200" indent="-457200">
              <a:defRPr/>
            </a:pPr>
            <a:r>
              <a:rPr lang="en-US" sz="2800" dirty="0" smtClean="0"/>
              <a:t>Increased likelihood that the ideas will be used on new situations.</a:t>
            </a:r>
          </a:p>
          <a:p>
            <a:pPr marL="0" indent="0">
              <a:buFontTx/>
              <a:buNone/>
              <a:defRPr/>
            </a:pPr>
            <a:r>
              <a:rPr lang="en-US" sz="2800" dirty="0" smtClean="0"/>
              <a:t>Also found in studies in high-poverty areas</a:t>
            </a:r>
          </a:p>
          <a:p>
            <a:pPr marL="0" indent="0" algn="r">
              <a:spcBef>
                <a:spcPts val="1800"/>
              </a:spcBef>
              <a:buFontTx/>
              <a:buNone/>
              <a:defRPr/>
            </a:pPr>
            <a:r>
              <a:rPr lang="en-US" sz="2800" dirty="0" smtClean="0"/>
              <a:t>- </a:t>
            </a:r>
            <a:r>
              <a:rPr lang="en-US" sz="2400" dirty="0" smtClean="0"/>
              <a:t>Handbook of Research on Improving Student Achievement</a:t>
            </a:r>
          </a:p>
        </p:txBody>
      </p:sp>
      <p:sp>
        <p:nvSpPr>
          <p:cNvPr id="7171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15313" cy="931863"/>
          </a:xfrm>
        </p:spPr>
        <p:txBody>
          <a:bodyPr/>
          <a:lstStyle/>
          <a:p>
            <a:r>
              <a:rPr lang="en-US" sz="4000" smtClean="0"/>
              <a:t>Why Teach for Understanding?</a:t>
            </a:r>
          </a:p>
        </p:txBody>
      </p:sp>
    </p:spTree>
    <p:extLst>
      <p:ext uri="{BB962C8B-B14F-4D97-AF65-F5344CB8AC3E}">
        <p14:creationId xmlns:p14="http://schemas.microsoft.com/office/powerpoint/2010/main" val="180638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Math Facts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modeling / Counting all</a:t>
            </a:r>
          </a:p>
          <a:p>
            <a:r>
              <a:rPr lang="en-US" dirty="0" smtClean="0"/>
              <a:t>Counting on / Counting back /</a:t>
            </a:r>
          </a:p>
          <a:p>
            <a:pPr marL="184150" indent="0">
              <a:buNone/>
            </a:pPr>
            <a:r>
              <a:rPr lang="en-US" dirty="0"/>
              <a:t>	</a:t>
            </a:r>
            <a:r>
              <a:rPr lang="en-US" dirty="0" smtClean="0"/>
              <a:t>Skip Counting</a:t>
            </a:r>
          </a:p>
          <a:p>
            <a:r>
              <a:rPr lang="en-US" dirty="0" smtClean="0"/>
              <a:t>Invented algorithms</a:t>
            </a:r>
          </a:p>
          <a:p>
            <a:pPr lvl="1"/>
            <a:r>
              <a:rPr lang="en-US" dirty="0" smtClean="0"/>
              <a:t>Composing / Decomposing</a:t>
            </a:r>
          </a:p>
          <a:p>
            <a:pPr lvl="1"/>
            <a:r>
              <a:rPr lang="en-US" dirty="0" smtClean="0"/>
              <a:t>Mental strategies</a:t>
            </a:r>
          </a:p>
          <a:p>
            <a:r>
              <a:rPr lang="en-US" dirty="0" smtClean="0"/>
              <a:t>Automaticity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0372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students need to </a:t>
            </a:r>
            <a:r>
              <a:rPr lang="en-US" b="1" i="1" dirty="0" smtClean="0"/>
              <a:t>understand</a:t>
            </a:r>
            <a:r>
              <a:rPr lang="en-US" dirty="0" smtClean="0"/>
              <a:t> about addition?</a:t>
            </a:r>
          </a:p>
          <a:p>
            <a:endParaRPr lang="en-US" dirty="0"/>
          </a:p>
          <a:p>
            <a:r>
              <a:rPr lang="en-US" dirty="0" smtClean="0"/>
              <a:t>What are some of the models used to develop addition concepts and </a:t>
            </a:r>
            <a:r>
              <a:rPr lang="en-US" smtClean="0"/>
              <a:t>written strategies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22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+ 2</a:t>
            </a:r>
            <a:endParaRPr lang="en-US" dirty="0"/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070830"/>
              </p:ext>
            </p:extLst>
          </p:nvPr>
        </p:nvGraphicFramePr>
        <p:xfrm>
          <a:off x="2046288" y="1409700"/>
          <a:ext cx="4872037" cy="2377440"/>
        </p:xfrm>
        <a:graphic>
          <a:graphicData uri="http://schemas.openxmlformats.org/drawingml/2006/table">
            <a:tbl>
              <a:tblPr/>
              <a:tblGrid>
                <a:gridCol w="984250"/>
                <a:gridCol w="969962"/>
                <a:gridCol w="973138"/>
                <a:gridCol w="971550"/>
                <a:gridCol w="973137"/>
              </a:tblGrid>
              <a:tr h="1108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38350" y="14097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9900" y="140969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500" y="1409697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72050" y="1409698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62650" y="1409699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38350" y="14097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09900" y="1409693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00500" y="14097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72050" y="14097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62650" y="1409692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6104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3" grpId="0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566663"/>
              </p:ext>
            </p:extLst>
          </p:nvPr>
        </p:nvGraphicFramePr>
        <p:xfrm>
          <a:off x="2038350" y="3943350"/>
          <a:ext cx="4872037" cy="2377440"/>
        </p:xfrm>
        <a:graphic>
          <a:graphicData uri="http://schemas.openxmlformats.org/drawingml/2006/table">
            <a:tbl>
              <a:tblPr/>
              <a:tblGrid>
                <a:gridCol w="984250"/>
                <a:gridCol w="969962"/>
                <a:gridCol w="973138"/>
                <a:gridCol w="971550"/>
                <a:gridCol w="973137"/>
              </a:tblGrid>
              <a:tr h="1108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 + 3</a:t>
            </a:r>
            <a:endParaRPr lang="en-US" dirty="0"/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121032"/>
              </p:ext>
            </p:extLst>
          </p:nvPr>
        </p:nvGraphicFramePr>
        <p:xfrm>
          <a:off x="2046288" y="1219200"/>
          <a:ext cx="4872037" cy="2377440"/>
        </p:xfrm>
        <a:graphic>
          <a:graphicData uri="http://schemas.openxmlformats.org/drawingml/2006/table">
            <a:tbl>
              <a:tblPr/>
              <a:tblGrid>
                <a:gridCol w="984250"/>
                <a:gridCol w="969962"/>
                <a:gridCol w="973138"/>
                <a:gridCol w="971550"/>
                <a:gridCol w="973137"/>
              </a:tblGrid>
              <a:tr h="1108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38350" y="123825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28950" y="123824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500" y="1238247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91100" y="1238248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38350" y="3943349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28950" y="3943348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00500" y="3943349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595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022E-16 L 0.425 -0.40278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50" y="-20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11022E-16 L -0.11042 -0.225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21" y="-1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022E-16 L -0.10417 -0.225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08" y="-112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1" grpId="1"/>
      <p:bldP spid="13" grpId="0"/>
      <p:bldP spid="13" grpId="1"/>
      <p:bldP spid="14" grpId="0"/>
      <p:bldP spid="14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Tens Facts</a:t>
            </a:r>
            <a:endParaRPr lang="en-US" dirty="0"/>
          </a:p>
        </p:txBody>
      </p:sp>
      <p:graphicFrame>
        <p:nvGraphicFramePr>
          <p:cNvPr id="77414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887561"/>
              </p:ext>
            </p:extLst>
          </p:nvPr>
        </p:nvGraphicFramePr>
        <p:xfrm>
          <a:off x="2046288" y="1409700"/>
          <a:ext cx="4872037" cy="2377440"/>
        </p:xfrm>
        <a:graphic>
          <a:graphicData uri="http://schemas.openxmlformats.org/drawingml/2006/table">
            <a:tbl>
              <a:tblPr/>
              <a:tblGrid>
                <a:gridCol w="984250"/>
                <a:gridCol w="969962"/>
                <a:gridCol w="973138"/>
                <a:gridCol w="971550"/>
                <a:gridCol w="973137"/>
              </a:tblGrid>
              <a:tr h="1108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  <a:endParaRPr kumimoji="0" lang="en-US" sz="7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46288" y="4194629"/>
            <a:ext cx="487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7 + 3 = 10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76049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1162050"/>
            <a:ext cx="8648700" cy="54673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Math </a:t>
            </a:r>
            <a:r>
              <a:rPr lang="en-US" dirty="0"/>
              <a:t>Tasks </a:t>
            </a:r>
            <a:r>
              <a:rPr lang="en-US" dirty="0" smtClean="0"/>
              <a:t>&amp; Problem Solving (SMP #1)</a:t>
            </a:r>
            <a:endParaRPr lang="en-US" dirty="0"/>
          </a:p>
          <a:p>
            <a:r>
              <a:rPr lang="en-US" dirty="0" smtClean="0"/>
              <a:t>Basic </a:t>
            </a:r>
            <a:r>
              <a:rPr lang="en-US" dirty="0"/>
              <a:t>Facts, Place Value, </a:t>
            </a:r>
            <a:r>
              <a:rPr lang="en-US" dirty="0" smtClean="0"/>
              <a:t>&amp; Computation</a:t>
            </a:r>
            <a:endParaRPr lang="en-US" dirty="0"/>
          </a:p>
          <a:p>
            <a:r>
              <a:rPr lang="en-US" dirty="0" smtClean="0"/>
              <a:t>Parents </a:t>
            </a:r>
            <a:r>
              <a:rPr lang="en-US" dirty="0"/>
              <a:t>and the CaCCSS </a:t>
            </a:r>
          </a:p>
          <a:p>
            <a:pPr marL="184150" indent="0">
              <a:buNone/>
            </a:pPr>
            <a:r>
              <a:rPr lang="en-US" dirty="0"/>
              <a:t>	</a:t>
            </a:r>
            <a:r>
              <a:rPr lang="en-US" sz="3300" dirty="0" smtClean="0"/>
              <a:t>Paul </a:t>
            </a:r>
            <a:r>
              <a:rPr lang="en-US" sz="3300" dirty="0" err="1"/>
              <a:t>Giganti</a:t>
            </a:r>
            <a:r>
              <a:rPr lang="en-US" sz="3300" dirty="0"/>
              <a:t>, </a:t>
            </a:r>
            <a:r>
              <a:rPr lang="en-US" sz="3300" dirty="0" smtClean="0"/>
              <a:t>Jr.</a:t>
            </a:r>
            <a:r>
              <a:rPr lang="en-US" dirty="0"/>
              <a:t>	</a:t>
            </a:r>
            <a:endParaRPr lang="en-US" dirty="0" smtClean="0"/>
          </a:p>
          <a:p>
            <a:pPr marL="184150" indent="0">
              <a:buNone/>
            </a:pPr>
            <a:r>
              <a:rPr lang="en-US" b="1" i="1" dirty="0" smtClean="0"/>
              <a:t>Lunch</a:t>
            </a:r>
            <a:endParaRPr lang="en-US" b="1" i="1" dirty="0"/>
          </a:p>
          <a:p>
            <a:r>
              <a:rPr lang="en-US" dirty="0" smtClean="0"/>
              <a:t>SMP #6 </a:t>
            </a:r>
            <a:endParaRPr lang="en-US" dirty="0"/>
          </a:p>
          <a:p>
            <a:r>
              <a:rPr lang="en-US" dirty="0" smtClean="0"/>
              <a:t>Alternative </a:t>
            </a:r>
            <a:r>
              <a:rPr lang="en-US" dirty="0"/>
              <a:t>and Invented </a:t>
            </a:r>
            <a:r>
              <a:rPr lang="en-US" dirty="0" smtClean="0"/>
              <a:t>Algorithms</a:t>
            </a:r>
            <a:endParaRPr lang="en-US" dirty="0"/>
          </a:p>
          <a:p>
            <a:r>
              <a:rPr lang="en-US" dirty="0" smtClean="0"/>
              <a:t>Multiplication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Division</a:t>
            </a:r>
            <a:endParaRPr lang="en-US" dirty="0"/>
          </a:p>
          <a:p>
            <a:r>
              <a:rPr lang="en-US" dirty="0" smtClean="0"/>
              <a:t>Reflections </a:t>
            </a:r>
            <a:r>
              <a:rPr lang="en-US" dirty="0"/>
              <a:t>and Feedback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457200" y="190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US" sz="4800" b="1" dirty="0" smtClean="0">
                <a:solidFill>
                  <a:srgbClr val="171B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" pitchFamily="18" charset="0"/>
              </a:rPr>
              <a:t>Agenda</a:t>
            </a:r>
            <a:endParaRPr lang="en-US" sz="4800" b="1" dirty="0">
              <a:solidFill>
                <a:srgbClr val="171B7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Tens Facts</a:t>
            </a:r>
            <a:endParaRPr lang="en-US" dirty="0"/>
          </a:p>
        </p:txBody>
      </p:sp>
      <p:graphicFrame>
        <p:nvGraphicFramePr>
          <p:cNvPr id="77414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600978"/>
              </p:ext>
            </p:extLst>
          </p:nvPr>
        </p:nvGraphicFramePr>
        <p:xfrm>
          <a:off x="2046288" y="1409700"/>
          <a:ext cx="4872037" cy="2377440"/>
        </p:xfrm>
        <a:graphic>
          <a:graphicData uri="http://schemas.openxmlformats.org/drawingml/2006/table">
            <a:tbl>
              <a:tblPr/>
              <a:tblGrid>
                <a:gridCol w="984250"/>
                <a:gridCol w="969962"/>
                <a:gridCol w="973138"/>
                <a:gridCol w="971550"/>
                <a:gridCol w="973137"/>
              </a:tblGrid>
              <a:tr h="1108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46288" y="4194629"/>
            <a:ext cx="487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7 + 3 = 10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52317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Tens Facts</a:t>
            </a:r>
            <a:endParaRPr lang="en-US" dirty="0"/>
          </a:p>
        </p:txBody>
      </p:sp>
      <p:graphicFrame>
        <p:nvGraphicFramePr>
          <p:cNvPr id="774147" name="Group 3"/>
          <p:cNvGraphicFramePr>
            <a:graphicFrameLocks noGrp="1"/>
          </p:cNvGraphicFramePr>
          <p:nvPr/>
        </p:nvGraphicFramePr>
        <p:xfrm>
          <a:off x="2046288" y="1409700"/>
          <a:ext cx="4872037" cy="2377440"/>
        </p:xfrm>
        <a:graphic>
          <a:graphicData uri="http://schemas.openxmlformats.org/drawingml/2006/table">
            <a:tbl>
              <a:tblPr/>
              <a:tblGrid>
                <a:gridCol w="984250"/>
                <a:gridCol w="969962"/>
                <a:gridCol w="973138"/>
                <a:gridCol w="971550"/>
                <a:gridCol w="973137"/>
              </a:tblGrid>
              <a:tr h="1108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46288" y="4194629"/>
            <a:ext cx="487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6 + 4 = 10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39878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Tens Facts</a:t>
            </a:r>
            <a:endParaRPr lang="en-US" dirty="0"/>
          </a:p>
        </p:txBody>
      </p:sp>
      <p:graphicFrame>
        <p:nvGraphicFramePr>
          <p:cNvPr id="77414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097922"/>
              </p:ext>
            </p:extLst>
          </p:nvPr>
        </p:nvGraphicFramePr>
        <p:xfrm>
          <a:off x="2046288" y="1409700"/>
          <a:ext cx="4872037" cy="2377440"/>
        </p:xfrm>
        <a:graphic>
          <a:graphicData uri="http://schemas.openxmlformats.org/drawingml/2006/table">
            <a:tbl>
              <a:tblPr/>
              <a:tblGrid>
                <a:gridCol w="984250"/>
                <a:gridCol w="969962"/>
                <a:gridCol w="973138"/>
                <a:gridCol w="971550"/>
                <a:gridCol w="973137"/>
              </a:tblGrid>
              <a:tr h="1108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2" pitchFamily="18" charset="2"/>
                        </a:rPr>
                        <a:t></a:t>
                      </a:r>
                      <a:endParaRPr kumimoji="0" lang="en-US" sz="7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46288" y="4194629"/>
            <a:ext cx="4872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8 + 2 = 10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53202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012151"/>
              </p:ext>
            </p:extLst>
          </p:nvPr>
        </p:nvGraphicFramePr>
        <p:xfrm>
          <a:off x="2038350" y="3943350"/>
          <a:ext cx="4872037" cy="2377440"/>
        </p:xfrm>
        <a:graphic>
          <a:graphicData uri="http://schemas.openxmlformats.org/drawingml/2006/table">
            <a:tbl>
              <a:tblPr/>
              <a:tblGrid>
                <a:gridCol w="984250"/>
                <a:gridCol w="969962"/>
                <a:gridCol w="973138"/>
                <a:gridCol w="971550"/>
                <a:gridCol w="973137"/>
              </a:tblGrid>
              <a:tr h="1108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en-US" dirty="0" smtClean="0"/>
              <a:t> + 5</a:t>
            </a:r>
            <a:endParaRPr lang="en-US" dirty="0"/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56077"/>
              </p:ext>
            </p:extLst>
          </p:nvPr>
        </p:nvGraphicFramePr>
        <p:xfrm>
          <a:off x="2046288" y="1219200"/>
          <a:ext cx="4872037" cy="2377440"/>
        </p:xfrm>
        <a:graphic>
          <a:graphicData uri="http://schemas.openxmlformats.org/drawingml/2006/table">
            <a:tbl>
              <a:tblPr/>
              <a:tblGrid>
                <a:gridCol w="984250"/>
                <a:gridCol w="969962"/>
                <a:gridCol w="973138"/>
                <a:gridCol w="971550"/>
                <a:gridCol w="973137"/>
              </a:tblGrid>
              <a:tr h="1108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38350" y="123825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28950" y="123824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500" y="1238247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91100" y="1238248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1238245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00500" y="3943699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72050" y="3943699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28950" y="2419523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7400" y="2419524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38350" y="3943525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28950" y="3943699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43600" y="3943524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244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022E-16 L 0 -0.2388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022E-16 L -0.00417 -0.24167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022E-16 L -0.00417 -0.24167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/>
      <p:bldP spid="14" grpId="1"/>
      <p:bldP spid="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612178"/>
              </p:ext>
            </p:extLst>
          </p:nvPr>
        </p:nvGraphicFramePr>
        <p:xfrm>
          <a:off x="2038350" y="3943350"/>
          <a:ext cx="4872037" cy="2377440"/>
        </p:xfrm>
        <a:graphic>
          <a:graphicData uri="http://schemas.openxmlformats.org/drawingml/2006/table">
            <a:tbl>
              <a:tblPr/>
              <a:tblGrid>
                <a:gridCol w="984250"/>
                <a:gridCol w="969962"/>
                <a:gridCol w="973138"/>
                <a:gridCol w="971550"/>
                <a:gridCol w="973137"/>
              </a:tblGrid>
              <a:tr h="1108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 + 6</a:t>
            </a:r>
            <a:endParaRPr lang="en-US" dirty="0"/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193275"/>
              </p:ext>
            </p:extLst>
          </p:nvPr>
        </p:nvGraphicFramePr>
        <p:xfrm>
          <a:off x="2046288" y="1219200"/>
          <a:ext cx="4872037" cy="2377440"/>
        </p:xfrm>
        <a:graphic>
          <a:graphicData uri="http://schemas.openxmlformats.org/drawingml/2006/table">
            <a:tbl>
              <a:tblPr/>
              <a:tblGrid>
                <a:gridCol w="984250"/>
                <a:gridCol w="969962"/>
                <a:gridCol w="973138"/>
                <a:gridCol w="971550"/>
                <a:gridCol w="973137"/>
              </a:tblGrid>
              <a:tr h="1108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38350" y="123825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28950" y="123824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500" y="1238247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91100" y="1238248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3600" y="1238245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38350" y="5124805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24550" y="3943699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28950" y="2419523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57400" y="2419524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38350" y="3943525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28950" y="3943699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00500" y="3943699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72050" y="3943525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00500" y="2419524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7143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31666 -0.3972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33" y="-1986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022E-16 L 0.00208 -0.21944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1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dirty="0" smtClean="0"/>
              <a:t>Addition – 7 + 5</a:t>
            </a:r>
          </a:p>
        </p:txBody>
      </p:sp>
      <p:sp>
        <p:nvSpPr>
          <p:cNvPr id="89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57300"/>
            <a:ext cx="8686800" cy="5600700"/>
          </a:xfrm>
        </p:spPr>
        <p:txBody>
          <a:bodyPr/>
          <a:lstStyle/>
          <a:p>
            <a:r>
              <a:rPr lang="en-US" b="1" dirty="0" smtClean="0"/>
              <a:t>Make ten</a:t>
            </a:r>
          </a:p>
          <a:p>
            <a:pPr>
              <a:buFontTx/>
              <a:buNone/>
            </a:pPr>
            <a:r>
              <a:rPr lang="en-US" sz="1600" dirty="0" smtClean="0">
                <a:latin typeface="Arial" charset="0"/>
              </a:rPr>
              <a:t>	</a:t>
            </a:r>
            <a:r>
              <a:rPr lang="en-US" sz="1600" b="1" dirty="0" smtClean="0">
                <a:latin typeface="Arial" charset="0"/>
              </a:rPr>
              <a:t>						</a:t>
            </a:r>
          </a:p>
          <a:p>
            <a:pPr>
              <a:buFontTx/>
              <a:buNone/>
            </a:pPr>
            <a:r>
              <a:rPr lang="en-US" sz="4000" b="1" dirty="0" smtClean="0">
                <a:latin typeface="Arial" charset="0"/>
              </a:rPr>
              <a:t>				 7   +    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4000" b="1" dirty="0" smtClean="0">
                <a:latin typeface="Arial" charset="0"/>
              </a:rPr>
              <a:t>5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457700" y="2744788"/>
            <a:ext cx="533400" cy="74295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114800" y="3333750"/>
            <a:ext cx="704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 dirty="0" smtClean="0">
                <a:latin typeface="Arial" charset="0"/>
                <a:cs typeface="Arial" charset="0"/>
              </a:rPr>
              <a:t>3</a:t>
            </a:r>
            <a:endParaRPr lang="en-US" sz="4000" b="1" dirty="0"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76825" y="3371850"/>
            <a:ext cx="866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 dirty="0" smtClean="0">
                <a:latin typeface="Arial" charset="0"/>
                <a:cs typeface="Arial" charset="0"/>
              </a:rPr>
              <a:t>2</a:t>
            </a:r>
            <a:endParaRPr lang="en-US" sz="4000" b="1" dirty="0">
              <a:latin typeface="Arial" charset="0"/>
              <a:cs typeface="Arial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991100" y="2763838"/>
            <a:ext cx="533400" cy="74295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 rot="18733469">
            <a:off x="3333750" y="1790700"/>
            <a:ext cx="1219200" cy="28575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772150" y="4611688"/>
            <a:ext cx="866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 dirty="0" smtClean="0">
                <a:latin typeface="Arial" charset="0"/>
                <a:cs typeface="Arial" charset="0"/>
              </a:rPr>
              <a:t>2</a:t>
            </a:r>
            <a:endParaRPr lang="en-US" sz="4000" b="1" dirty="0"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033838" y="4614863"/>
            <a:ext cx="14906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>
                <a:latin typeface="Arial" charset="0"/>
                <a:cs typeface="Arial" charset="0"/>
              </a:rPr>
              <a:t>10   +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295775" y="5376863"/>
            <a:ext cx="14906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lvl="1" algn="ctr"/>
            <a:r>
              <a:rPr lang="en-US" sz="5400" b="1" dirty="0" smtClean="0">
                <a:latin typeface="Arial" charset="0"/>
                <a:cs typeface="Arial" charset="0"/>
              </a:rPr>
              <a:t>12</a:t>
            </a:r>
            <a:endParaRPr lang="en-US" sz="54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01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2931" grpId="0" build="p"/>
      <p:bldP spid="4" grpId="0"/>
      <p:bldP spid="8" grpId="0"/>
      <p:bldP spid="7" grpId="0" animBg="1"/>
      <p:bldP spid="12" grpId="0"/>
      <p:bldP spid="13" grpId="0"/>
      <p:bldP spid="1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dirty="0" smtClean="0"/>
              <a:t>Addition – 8 + 6</a:t>
            </a:r>
          </a:p>
        </p:txBody>
      </p:sp>
      <p:sp>
        <p:nvSpPr>
          <p:cNvPr id="89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57300"/>
            <a:ext cx="8686800" cy="5600700"/>
          </a:xfrm>
        </p:spPr>
        <p:txBody>
          <a:bodyPr/>
          <a:lstStyle/>
          <a:p>
            <a:r>
              <a:rPr lang="en-US" b="1" dirty="0" smtClean="0"/>
              <a:t>Make ten</a:t>
            </a:r>
          </a:p>
          <a:p>
            <a:pPr>
              <a:buFontTx/>
              <a:buNone/>
            </a:pPr>
            <a:r>
              <a:rPr lang="en-US" sz="1600" dirty="0" smtClean="0">
                <a:latin typeface="Arial" charset="0"/>
              </a:rPr>
              <a:t>	</a:t>
            </a:r>
            <a:r>
              <a:rPr lang="en-US" sz="1600" b="1" dirty="0" smtClean="0">
                <a:latin typeface="Arial" charset="0"/>
              </a:rPr>
              <a:t>						</a:t>
            </a:r>
          </a:p>
          <a:p>
            <a:pPr>
              <a:buFontTx/>
              <a:buNone/>
            </a:pPr>
            <a:r>
              <a:rPr lang="en-US" sz="4000" b="1" dirty="0" smtClean="0">
                <a:latin typeface="Arial" charset="0"/>
              </a:rPr>
              <a:t>				 8   +    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4000" b="1" dirty="0">
                <a:latin typeface="Arial" charset="0"/>
              </a:rPr>
              <a:t>6</a:t>
            </a:r>
            <a:endParaRPr lang="en-US" sz="4000" b="1" dirty="0" smtClean="0">
              <a:latin typeface="Arial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457700" y="2744788"/>
            <a:ext cx="533400" cy="74295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114800" y="3333750"/>
            <a:ext cx="704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76825" y="3371850"/>
            <a:ext cx="866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 dirty="0" smtClean="0">
                <a:latin typeface="Arial" charset="0"/>
                <a:cs typeface="Arial" charset="0"/>
              </a:rPr>
              <a:t>4</a:t>
            </a:r>
            <a:endParaRPr lang="en-US" sz="4000" b="1" dirty="0">
              <a:latin typeface="Arial" charset="0"/>
              <a:cs typeface="Arial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991100" y="2763838"/>
            <a:ext cx="533400" cy="74295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 rot="18733469">
            <a:off x="3333750" y="1790700"/>
            <a:ext cx="1219200" cy="28575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772150" y="4611688"/>
            <a:ext cx="866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 dirty="0" smtClean="0">
                <a:latin typeface="Arial" charset="0"/>
                <a:cs typeface="Arial" charset="0"/>
              </a:rPr>
              <a:t>4</a:t>
            </a:r>
            <a:endParaRPr lang="en-US" sz="4000" b="1" dirty="0"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033838" y="4614863"/>
            <a:ext cx="14906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>
                <a:latin typeface="Arial" charset="0"/>
                <a:cs typeface="Arial" charset="0"/>
              </a:rPr>
              <a:t>10   +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616450" y="5376863"/>
            <a:ext cx="13414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5400" b="1" dirty="0" smtClean="0">
                <a:latin typeface="Arial" charset="0"/>
                <a:cs typeface="Arial" charset="0"/>
              </a:rPr>
              <a:t>14</a:t>
            </a:r>
            <a:endParaRPr lang="en-US" sz="54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45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2931" grpId="0" build="p"/>
      <p:bldP spid="4" grpId="0"/>
      <p:bldP spid="8" grpId="0"/>
      <p:bldP spid="7" grpId="0" animBg="1"/>
      <p:bldP spid="12" grpId="0"/>
      <p:bldP spid="13" grpId="0"/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– 28 + 6</a:t>
            </a:r>
          </a:p>
        </p:txBody>
      </p:sp>
      <p:grpSp>
        <p:nvGrpSpPr>
          <p:cNvPr id="4" name="Group 505"/>
          <p:cNvGrpSpPr>
            <a:grpSpLocks/>
          </p:cNvGrpSpPr>
          <p:nvPr/>
        </p:nvGrpSpPr>
        <p:grpSpPr bwMode="auto">
          <a:xfrm>
            <a:off x="1510507" y="1585119"/>
            <a:ext cx="273050" cy="2736850"/>
            <a:chOff x="3600" y="6336"/>
            <a:chExt cx="431" cy="4310"/>
          </a:xfrm>
        </p:grpSpPr>
        <p:grpSp>
          <p:nvGrpSpPr>
            <p:cNvPr id="5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12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7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7" name="Group 505"/>
          <p:cNvGrpSpPr>
            <a:grpSpLocks/>
          </p:cNvGrpSpPr>
          <p:nvPr/>
        </p:nvGrpSpPr>
        <p:grpSpPr bwMode="auto">
          <a:xfrm>
            <a:off x="2158207" y="1581626"/>
            <a:ext cx="273050" cy="2736850"/>
            <a:chOff x="3600" y="6336"/>
            <a:chExt cx="431" cy="4310"/>
          </a:xfrm>
        </p:grpSpPr>
        <p:grpSp>
          <p:nvGrpSpPr>
            <p:cNvPr id="18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25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20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1" name="Rectangle 509"/>
          <p:cNvSpPr>
            <a:spLocks noChangeArrowheads="1"/>
          </p:cNvSpPr>
          <p:nvPr/>
        </p:nvSpPr>
        <p:spPr bwMode="auto">
          <a:xfrm>
            <a:off x="2785261" y="1574641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509"/>
          <p:cNvSpPr>
            <a:spLocks noChangeArrowheads="1"/>
          </p:cNvSpPr>
          <p:nvPr/>
        </p:nvSpPr>
        <p:spPr bwMode="auto">
          <a:xfrm>
            <a:off x="2785261" y="2059463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Rectangle 509"/>
          <p:cNvSpPr>
            <a:spLocks noChangeArrowheads="1"/>
          </p:cNvSpPr>
          <p:nvPr/>
        </p:nvSpPr>
        <p:spPr bwMode="auto">
          <a:xfrm>
            <a:off x="3356761" y="2499519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Rectangle 509"/>
          <p:cNvSpPr>
            <a:spLocks noChangeArrowheads="1"/>
          </p:cNvSpPr>
          <p:nvPr/>
        </p:nvSpPr>
        <p:spPr bwMode="auto">
          <a:xfrm>
            <a:off x="3344847" y="2044700"/>
            <a:ext cx="284964" cy="28844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509"/>
          <p:cNvSpPr>
            <a:spLocks noChangeArrowheads="1"/>
          </p:cNvSpPr>
          <p:nvPr/>
        </p:nvSpPr>
        <p:spPr bwMode="auto">
          <a:xfrm>
            <a:off x="2785261" y="3450907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Rectangle 509"/>
          <p:cNvSpPr>
            <a:spLocks noChangeArrowheads="1"/>
          </p:cNvSpPr>
          <p:nvPr/>
        </p:nvSpPr>
        <p:spPr bwMode="auto">
          <a:xfrm>
            <a:off x="2785261" y="2975769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Rectangle 509"/>
          <p:cNvSpPr>
            <a:spLocks noChangeArrowheads="1"/>
          </p:cNvSpPr>
          <p:nvPr/>
        </p:nvSpPr>
        <p:spPr bwMode="auto">
          <a:xfrm>
            <a:off x="2785261" y="2500313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509"/>
          <p:cNvSpPr>
            <a:spLocks noChangeArrowheads="1"/>
          </p:cNvSpPr>
          <p:nvPr/>
        </p:nvSpPr>
        <p:spPr bwMode="auto">
          <a:xfrm>
            <a:off x="3356761" y="1575117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Rectangle 509"/>
          <p:cNvSpPr>
            <a:spLocks noChangeArrowheads="1"/>
          </p:cNvSpPr>
          <p:nvPr/>
        </p:nvSpPr>
        <p:spPr bwMode="auto">
          <a:xfrm>
            <a:off x="6690511" y="1566069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Rectangle 509"/>
          <p:cNvSpPr>
            <a:spLocks noChangeArrowheads="1"/>
          </p:cNvSpPr>
          <p:nvPr/>
        </p:nvSpPr>
        <p:spPr bwMode="auto">
          <a:xfrm>
            <a:off x="6091222" y="3459004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509"/>
          <p:cNvSpPr>
            <a:spLocks noChangeArrowheads="1"/>
          </p:cNvSpPr>
          <p:nvPr/>
        </p:nvSpPr>
        <p:spPr bwMode="auto">
          <a:xfrm>
            <a:off x="6099961" y="2977356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509"/>
          <p:cNvSpPr>
            <a:spLocks noChangeArrowheads="1"/>
          </p:cNvSpPr>
          <p:nvPr/>
        </p:nvSpPr>
        <p:spPr bwMode="auto">
          <a:xfrm>
            <a:off x="6099961" y="2513965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Rectangle 509"/>
          <p:cNvSpPr>
            <a:spLocks noChangeArrowheads="1"/>
          </p:cNvSpPr>
          <p:nvPr/>
        </p:nvSpPr>
        <p:spPr bwMode="auto">
          <a:xfrm>
            <a:off x="6099961" y="2041525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Rectangle 509"/>
          <p:cNvSpPr>
            <a:spLocks noChangeArrowheads="1"/>
          </p:cNvSpPr>
          <p:nvPr/>
        </p:nvSpPr>
        <p:spPr bwMode="auto">
          <a:xfrm>
            <a:off x="6099961" y="1581626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7" name="Group 505"/>
          <p:cNvGrpSpPr>
            <a:grpSpLocks/>
          </p:cNvGrpSpPr>
          <p:nvPr/>
        </p:nvGrpSpPr>
        <p:grpSpPr bwMode="auto">
          <a:xfrm>
            <a:off x="2785261" y="1608931"/>
            <a:ext cx="273050" cy="2736850"/>
            <a:chOff x="3600" y="6336"/>
            <a:chExt cx="431" cy="4310"/>
          </a:xfrm>
        </p:grpSpPr>
        <p:grpSp>
          <p:nvGrpSpPr>
            <p:cNvPr id="48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55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9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50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8010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36459 0.208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29" y="1041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33333E-6 L -0.3 0.00834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0" y="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39" grpId="1" animBg="1"/>
      <p:bldP spid="40" grpId="0" animBg="1"/>
      <p:bldP spid="40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dirty="0" smtClean="0"/>
              <a:t>Addition – </a:t>
            </a:r>
            <a:r>
              <a:rPr lang="en-US" dirty="0"/>
              <a:t>2</a:t>
            </a:r>
            <a:r>
              <a:rPr lang="en-US" dirty="0" smtClean="0"/>
              <a:t>8 + 6</a:t>
            </a:r>
          </a:p>
        </p:txBody>
      </p:sp>
      <p:sp>
        <p:nvSpPr>
          <p:cNvPr id="89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57300"/>
            <a:ext cx="8686800" cy="5600700"/>
          </a:xfrm>
        </p:spPr>
        <p:txBody>
          <a:bodyPr/>
          <a:lstStyle/>
          <a:p>
            <a:r>
              <a:rPr lang="en-US" b="1" dirty="0" smtClean="0"/>
              <a:t>Make tens</a:t>
            </a:r>
          </a:p>
          <a:p>
            <a:pPr>
              <a:buFontTx/>
              <a:buNone/>
            </a:pPr>
            <a:r>
              <a:rPr lang="en-US" sz="1600" dirty="0" smtClean="0">
                <a:latin typeface="Arial" charset="0"/>
              </a:rPr>
              <a:t>	</a:t>
            </a:r>
            <a:r>
              <a:rPr lang="en-US" sz="1600" b="1" dirty="0" smtClean="0">
                <a:latin typeface="Arial" charset="0"/>
              </a:rPr>
              <a:t>						</a:t>
            </a:r>
          </a:p>
          <a:p>
            <a:pPr>
              <a:buFontTx/>
              <a:buNone/>
            </a:pPr>
            <a:r>
              <a:rPr lang="en-US" sz="4000" b="1" dirty="0" smtClean="0">
                <a:latin typeface="Arial" charset="0"/>
              </a:rPr>
              <a:t>				</a:t>
            </a:r>
            <a:r>
              <a:rPr lang="en-US" sz="4000" b="1" dirty="0">
                <a:latin typeface="Arial" charset="0"/>
              </a:rPr>
              <a:t>2</a:t>
            </a:r>
            <a:r>
              <a:rPr lang="en-US" sz="4000" b="1" dirty="0" smtClean="0">
                <a:latin typeface="Arial" charset="0"/>
              </a:rPr>
              <a:t>8   +    </a:t>
            </a:r>
            <a:r>
              <a:rPr lang="en-US" sz="2400" b="1" dirty="0" smtClean="0">
                <a:latin typeface="Arial" charset="0"/>
              </a:rPr>
              <a:t> </a:t>
            </a:r>
            <a:r>
              <a:rPr lang="en-US" sz="4000" b="1" dirty="0" smtClean="0">
                <a:latin typeface="Arial" charset="0"/>
              </a:rPr>
              <a:t>6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457700" y="2744788"/>
            <a:ext cx="533400" cy="74295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114800" y="3333750"/>
            <a:ext cx="704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76825" y="3371850"/>
            <a:ext cx="866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 dirty="0" smtClean="0">
                <a:latin typeface="Arial" charset="0"/>
                <a:cs typeface="Arial" charset="0"/>
              </a:rPr>
              <a:t>4</a:t>
            </a:r>
            <a:endParaRPr lang="en-US" sz="4000" b="1" dirty="0">
              <a:latin typeface="Arial" charset="0"/>
              <a:cs typeface="Arial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991100" y="2763838"/>
            <a:ext cx="533400" cy="74295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 rot="18733469">
            <a:off x="3333750" y="1790700"/>
            <a:ext cx="1219200" cy="28575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772150" y="4611688"/>
            <a:ext cx="866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 dirty="0" smtClean="0">
                <a:latin typeface="Arial" charset="0"/>
                <a:cs typeface="Arial" charset="0"/>
              </a:rPr>
              <a:t>4</a:t>
            </a:r>
            <a:endParaRPr lang="en-US" sz="4000" b="1" dirty="0"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033838" y="4614863"/>
            <a:ext cx="14906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 dirty="0">
                <a:latin typeface="Arial" charset="0"/>
                <a:cs typeface="Arial" charset="0"/>
              </a:rPr>
              <a:t>3</a:t>
            </a:r>
            <a:r>
              <a:rPr lang="en-US" sz="4000" b="1" dirty="0" smtClean="0">
                <a:latin typeface="Arial" charset="0"/>
                <a:cs typeface="Arial" charset="0"/>
              </a:rPr>
              <a:t>0   </a:t>
            </a:r>
            <a:r>
              <a:rPr lang="en-US" sz="4000" b="1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616450" y="5376863"/>
            <a:ext cx="13414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5400" b="1" dirty="0" smtClean="0">
                <a:latin typeface="Arial" charset="0"/>
                <a:cs typeface="Arial" charset="0"/>
              </a:rPr>
              <a:t>34</a:t>
            </a:r>
            <a:endParaRPr lang="en-US" sz="54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1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2931" grpId="0" build="p"/>
      <p:bldP spid="4" grpId="0"/>
      <p:bldP spid="8" grpId="0"/>
      <p:bldP spid="7" grpId="0" animBg="1"/>
      <p:bldP spid="12" grpId="0"/>
      <p:bldP spid="13" grpId="0"/>
      <p:bldP spid="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509"/>
          <p:cNvSpPr>
            <a:spLocks noChangeArrowheads="1"/>
          </p:cNvSpPr>
          <p:nvPr/>
        </p:nvSpPr>
        <p:spPr bwMode="auto">
          <a:xfrm>
            <a:off x="6099961" y="2539523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Rectangle 509"/>
          <p:cNvSpPr>
            <a:spLocks noChangeArrowheads="1"/>
          </p:cNvSpPr>
          <p:nvPr/>
        </p:nvSpPr>
        <p:spPr bwMode="auto">
          <a:xfrm>
            <a:off x="6099961" y="2059463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– 28 + 6</a:t>
            </a:r>
          </a:p>
        </p:txBody>
      </p:sp>
      <p:grpSp>
        <p:nvGrpSpPr>
          <p:cNvPr id="4" name="Group 505"/>
          <p:cNvGrpSpPr>
            <a:grpSpLocks/>
          </p:cNvGrpSpPr>
          <p:nvPr/>
        </p:nvGrpSpPr>
        <p:grpSpPr bwMode="auto">
          <a:xfrm>
            <a:off x="1510507" y="1585119"/>
            <a:ext cx="273050" cy="2736850"/>
            <a:chOff x="3600" y="6336"/>
            <a:chExt cx="431" cy="4310"/>
          </a:xfrm>
        </p:grpSpPr>
        <p:grpSp>
          <p:nvGrpSpPr>
            <p:cNvPr id="5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12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7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7" name="Group 505"/>
          <p:cNvGrpSpPr>
            <a:grpSpLocks/>
          </p:cNvGrpSpPr>
          <p:nvPr/>
        </p:nvGrpSpPr>
        <p:grpSpPr bwMode="auto">
          <a:xfrm>
            <a:off x="2158207" y="1581626"/>
            <a:ext cx="273050" cy="2736850"/>
            <a:chOff x="3600" y="6336"/>
            <a:chExt cx="431" cy="4310"/>
          </a:xfrm>
        </p:grpSpPr>
        <p:grpSp>
          <p:nvGrpSpPr>
            <p:cNvPr id="18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25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20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1" name="Rectangle 509"/>
          <p:cNvSpPr>
            <a:spLocks noChangeArrowheads="1"/>
          </p:cNvSpPr>
          <p:nvPr/>
        </p:nvSpPr>
        <p:spPr bwMode="auto">
          <a:xfrm>
            <a:off x="2785261" y="1574641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509"/>
          <p:cNvSpPr>
            <a:spLocks noChangeArrowheads="1"/>
          </p:cNvSpPr>
          <p:nvPr/>
        </p:nvSpPr>
        <p:spPr bwMode="auto">
          <a:xfrm>
            <a:off x="2785261" y="2059463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Rectangle 509"/>
          <p:cNvSpPr>
            <a:spLocks noChangeArrowheads="1"/>
          </p:cNvSpPr>
          <p:nvPr/>
        </p:nvSpPr>
        <p:spPr bwMode="auto">
          <a:xfrm>
            <a:off x="3356761" y="2499519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Rectangle 509"/>
          <p:cNvSpPr>
            <a:spLocks noChangeArrowheads="1"/>
          </p:cNvSpPr>
          <p:nvPr/>
        </p:nvSpPr>
        <p:spPr bwMode="auto">
          <a:xfrm>
            <a:off x="3344847" y="2044700"/>
            <a:ext cx="284964" cy="28844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509"/>
          <p:cNvSpPr>
            <a:spLocks noChangeArrowheads="1"/>
          </p:cNvSpPr>
          <p:nvPr/>
        </p:nvSpPr>
        <p:spPr bwMode="auto">
          <a:xfrm>
            <a:off x="2785261" y="3450907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Rectangle 509"/>
          <p:cNvSpPr>
            <a:spLocks noChangeArrowheads="1"/>
          </p:cNvSpPr>
          <p:nvPr/>
        </p:nvSpPr>
        <p:spPr bwMode="auto">
          <a:xfrm>
            <a:off x="2785261" y="2975769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Rectangle 509"/>
          <p:cNvSpPr>
            <a:spLocks noChangeArrowheads="1"/>
          </p:cNvSpPr>
          <p:nvPr/>
        </p:nvSpPr>
        <p:spPr bwMode="auto">
          <a:xfrm>
            <a:off x="2785261" y="2500313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509"/>
          <p:cNvSpPr>
            <a:spLocks noChangeArrowheads="1"/>
          </p:cNvSpPr>
          <p:nvPr/>
        </p:nvSpPr>
        <p:spPr bwMode="auto">
          <a:xfrm>
            <a:off x="3356761" y="1575117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509"/>
          <p:cNvSpPr>
            <a:spLocks noChangeArrowheads="1"/>
          </p:cNvSpPr>
          <p:nvPr/>
        </p:nvSpPr>
        <p:spPr bwMode="auto">
          <a:xfrm>
            <a:off x="6099961" y="2977356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Rectangle 509"/>
          <p:cNvSpPr>
            <a:spLocks noChangeArrowheads="1"/>
          </p:cNvSpPr>
          <p:nvPr/>
        </p:nvSpPr>
        <p:spPr bwMode="auto">
          <a:xfrm>
            <a:off x="6080911" y="3491706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Rectangle 509"/>
          <p:cNvSpPr>
            <a:spLocks noChangeArrowheads="1"/>
          </p:cNvSpPr>
          <p:nvPr/>
        </p:nvSpPr>
        <p:spPr bwMode="auto">
          <a:xfrm>
            <a:off x="6080911" y="1559560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509"/>
          <p:cNvSpPr>
            <a:spLocks noChangeArrowheads="1"/>
          </p:cNvSpPr>
          <p:nvPr/>
        </p:nvSpPr>
        <p:spPr bwMode="auto">
          <a:xfrm>
            <a:off x="6697647" y="1553844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" name="Group 505"/>
          <p:cNvGrpSpPr>
            <a:grpSpLocks/>
          </p:cNvGrpSpPr>
          <p:nvPr/>
        </p:nvGrpSpPr>
        <p:grpSpPr bwMode="auto">
          <a:xfrm>
            <a:off x="3356761" y="1588294"/>
            <a:ext cx="273050" cy="2736850"/>
            <a:chOff x="3600" y="6336"/>
            <a:chExt cx="431" cy="4310"/>
          </a:xfrm>
        </p:grpSpPr>
        <p:grpSp>
          <p:nvGrpSpPr>
            <p:cNvPr id="52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59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54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3277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81481E-6 L -0.3 -0.005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0" y="-27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81481E-6 L -0.3 -0.0055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0" y="-27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-0.30157 0.2055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87" y="1027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22222E-6 L -0.23333 -0.0055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67" y="-27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0.23125 -0.0027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63" y="-13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22222E-6 L -0.23125 -2.22222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1" grpId="0" animBg="1"/>
      <p:bldP spid="41" grpId="1" animBg="1"/>
      <p:bldP spid="45" grpId="0" animBg="1"/>
      <p:bldP spid="45" grpId="1" animBg="1"/>
      <p:bldP spid="50" grpId="0" animBg="1"/>
      <p:bldP spid="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err="1" smtClean="0"/>
              <a:t>Moobilenet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Sign in information</a:t>
            </a:r>
          </a:p>
          <a:p>
            <a:pPr lvl="1"/>
            <a:r>
              <a:rPr lang="en-US" dirty="0" smtClean="0"/>
              <a:t>Email address: </a:t>
            </a:r>
            <a:r>
              <a:rPr lang="en-US" dirty="0" smtClean="0">
                <a:hlinkClick r:id="rId2"/>
              </a:rPr>
              <a:t>ucdmp@wireless.com</a:t>
            </a:r>
            <a:endParaRPr lang="en-US" dirty="0" smtClean="0"/>
          </a:p>
          <a:p>
            <a:pPr lvl="1"/>
            <a:r>
              <a:rPr lang="en-US" dirty="0" smtClean="0"/>
              <a:t>Password: wireless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0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509"/>
          <p:cNvSpPr>
            <a:spLocks noChangeArrowheads="1"/>
          </p:cNvSpPr>
          <p:nvPr/>
        </p:nvSpPr>
        <p:spPr bwMode="auto">
          <a:xfrm>
            <a:off x="6099961" y="2539523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Rectangle 509"/>
          <p:cNvSpPr>
            <a:spLocks noChangeArrowheads="1"/>
          </p:cNvSpPr>
          <p:nvPr/>
        </p:nvSpPr>
        <p:spPr bwMode="auto">
          <a:xfrm>
            <a:off x="6099961" y="2059463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– 28 + 6</a:t>
            </a:r>
          </a:p>
        </p:txBody>
      </p:sp>
      <p:grpSp>
        <p:nvGrpSpPr>
          <p:cNvPr id="4" name="Group 505"/>
          <p:cNvGrpSpPr>
            <a:grpSpLocks/>
          </p:cNvGrpSpPr>
          <p:nvPr/>
        </p:nvGrpSpPr>
        <p:grpSpPr bwMode="auto">
          <a:xfrm>
            <a:off x="1510507" y="1585119"/>
            <a:ext cx="273050" cy="2736850"/>
            <a:chOff x="3600" y="6336"/>
            <a:chExt cx="431" cy="4310"/>
          </a:xfrm>
        </p:grpSpPr>
        <p:grpSp>
          <p:nvGrpSpPr>
            <p:cNvPr id="5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12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7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7" name="Group 505"/>
          <p:cNvGrpSpPr>
            <a:grpSpLocks/>
          </p:cNvGrpSpPr>
          <p:nvPr/>
        </p:nvGrpSpPr>
        <p:grpSpPr bwMode="auto">
          <a:xfrm>
            <a:off x="2158207" y="1581626"/>
            <a:ext cx="273050" cy="2736850"/>
            <a:chOff x="3600" y="6336"/>
            <a:chExt cx="431" cy="4310"/>
          </a:xfrm>
        </p:grpSpPr>
        <p:grpSp>
          <p:nvGrpSpPr>
            <p:cNvPr id="18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25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20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1" name="Rectangle 509"/>
          <p:cNvSpPr>
            <a:spLocks noChangeArrowheads="1"/>
          </p:cNvSpPr>
          <p:nvPr/>
        </p:nvSpPr>
        <p:spPr bwMode="auto">
          <a:xfrm>
            <a:off x="2785261" y="1574641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509"/>
          <p:cNvSpPr>
            <a:spLocks noChangeArrowheads="1"/>
          </p:cNvSpPr>
          <p:nvPr/>
        </p:nvSpPr>
        <p:spPr bwMode="auto">
          <a:xfrm>
            <a:off x="2785261" y="2059463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Rectangle 509"/>
          <p:cNvSpPr>
            <a:spLocks noChangeArrowheads="1"/>
          </p:cNvSpPr>
          <p:nvPr/>
        </p:nvSpPr>
        <p:spPr bwMode="auto">
          <a:xfrm>
            <a:off x="3356761" y="2499519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Rectangle 509"/>
          <p:cNvSpPr>
            <a:spLocks noChangeArrowheads="1"/>
          </p:cNvSpPr>
          <p:nvPr/>
        </p:nvSpPr>
        <p:spPr bwMode="auto">
          <a:xfrm>
            <a:off x="3344847" y="2044700"/>
            <a:ext cx="284964" cy="28844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509"/>
          <p:cNvSpPr>
            <a:spLocks noChangeArrowheads="1"/>
          </p:cNvSpPr>
          <p:nvPr/>
        </p:nvSpPr>
        <p:spPr bwMode="auto">
          <a:xfrm>
            <a:off x="2785261" y="3450907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Rectangle 509"/>
          <p:cNvSpPr>
            <a:spLocks noChangeArrowheads="1"/>
          </p:cNvSpPr>
          <p:nvPr/>
        </p:nvSpPr>
        <p:spPr bwMode="auto">
          <a:xfrm>
            <a:off x="2785261" y="2975769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Rectangle 509"/>
          <p:cNvSpPr>
            <a:spLocks noChangeArrowheads="1"/>
          </p:cNvSpPr>
          <p:nvPr/>
        </p:nvSpPr>
        <p:spPr bwMode="auto">
          <a:xfrm>
            <a:off x="2785261" y="2500313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509"/>
          <p:cNvSpPr>
            <a:spLocks noChangeArrowheads="1"/>
          </p:cNvSpPr>
          <p:nvPr/>
        </p:nvSpPr>
        <p:spPr bwMode="auto">
          <a:xfrm>
            <a:off x="3356761" y="1575117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Rectangle 509"/>
          <p:cNvSpPr>
            <a:spLocks noChangeArrowheads="1"/>
          </p:cNvSpPr>
          <p:nvPr/>
        </p:nvSpPr>
        <p:spPr bwMode="auto">
          <a:xfrm>
            <a:off x="6099961" y="2977356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Rectangle 509"/>
          <p:cNvSpPr>
            <a:spLocks noChangeArrowheads="1"/>
          </p:cNvSpPr>
          <p:nvPr/>
        </p:nvSpPr>
        <p:spPr bwMode="auto">
          <a:xfrm>
            <a:off x="6080911" y="3491706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Rectangle 509"/>
          <p:cNvSpPr>
            <a:spLocks noChangeArrowheads="1"/>
          </p:cNvSpPr>
          <p:nvPr/>
        </p:nvSpPr>
        <p:spPr bwMode="auto">
          <a:xfrm>
            <a:off x="6080911" y="1559560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509"/>
          <p:cNvSpPr>
            <a:spLocks noChangeArrowheads="1"/>
          </p:cNvSpPr>
          <p:nvPr/>
        </p:nvSpPr>
        <p:spPr bwMode="auto">
          <a:xfrm>
            <a:off x="6697647" y="1553844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" name="Group 505"/>
          <p:cNvGrpSpPr>
            <a:grpSpLocks/>
          </p:cNvGrpSpPr>
          <p:nvPr/>
        </p:nvGrpSpPr>
        <p:grpSpPr bwMode="auto">
          <a:xfrm>
            <a:off x="3356761" y="1588294"/>
            <a:ext cx="273050" cy="2736850"/>
            <a:chOff x="3600" y="6336"/>
            <a:chExt cx="431" cy="4310"/>
          </a:xfrm>
        </p:grpSpPr>
        <p:grpSp>
          <p:nvGrpSpPr>
            <p:cNvPr id="52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59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3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54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323850" y="4533900"/>
            <a:ext cx="8477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n-lt"/>
              </a:rPr>
              <a:t>8 ones + 6 ones = 14 ones </a:t>
            </a:r>
            <a:endParaRPr lang="en-US" sz="3200" dirty="0">
              <a:latin typeface="+mn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42900" y="5105400"/>
            <a:ext cx="8477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n-lt"/>
              </a:rPr>
              <a:t>14 ones = 1 ten + 4 ones </a:t>
            </a:r>
            <a:endParaRPr lang="en-US" sz="3200" dirty="0"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97647" y="1372076"/>
            <a:ext cx="19701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>
                <a:latin typeface="+mn-lt"/>
              </a:rPr>
              <a:t>28</a:t>
            </a:r>
          </a:p>
          <a:p>
            <a:pPr algn="r"/>
            <a:r>
              <a:rPr lang="en-US" sz="5400" b="1" u="sng" dirty="0" smtClean="0">
                <a:latin typeface="+mn-lt"/>
              </a:rPr>
              <a:t>+  6</a:t>
            </a:r>
            <a:endParaRPr lang="en-US" sz="5400" b="1" u="sng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572375" y="982593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1</a:t>
            </a:r>
            <a:endParaRPr lang="en-US" sz="3200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19951" y="2891928"/>
            <a:ext cx="14859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>
                <a:latin typeface="+mn-lt"/>
              </a:rPr>
              <a:t>4</a:t>
            </a:r>
            <a:endParaRPr lang="en-US" sz="5400" b="1" dirty="0">
              <a:latin typeface="+mn-lt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61950" y="5695950"/>
            <a:ext cx="8477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n-lt"/>
              </a:rPr>
              <a:t>2 tens + 1 ten = </a:t>
            </a:r>
            <a:r>
              <a:rPr lang="en-US" sz="3200" dirty="0">
                <a:latin typeface="+mn-lt"/>
              </a:rPr>
              <a:t>3</a:t>
            </a:r>
            <a:r>
              <a:rPr lang="en-US" sz="3200" dirty="0" smtClean="0">
                <a:latin typeface="+mn-lt"/>
              </a:rPr>
              <a:t> tens</a:t>
            </a:r>
            <a:endParaRPr lang="en-US" sz="3200" dirty="0">
              <a:latin typeface="+mn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215185" y="2891135"/>
            <a:ext cx="981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>
                <a:latin typeface="+mn-lt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1414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81481E-6 L -0.3 -0.005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0" y="-27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81481E-6 L -0.3 -0.0055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00" y="-27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-0.30157 0.2055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87" y="1027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22222E-6 L -0.23333 -0.0055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67" y="-27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-0.23125 -0.0027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63" y="-13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22222E-6 L -0.23125 -2.22222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63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0231 L -0.06666 0.0004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3" y="139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1" grpId="0" animBg="1"/>
      <p:bldP spid="41" grpId="1" animBg="1"/>
      <p:bldP spid="45" grpId="0" animBg="1"/>
      <p:bldP spid="45" grpId="1" animBg="1"/>
      <p:bldP spid="50" grpId="0" animBg="1"/>
      <p:bldP spid="47" grpId="0" animBg="1"/>
      <p:bldP spid="3" grpId="0"/>
      <p:bldP spid="64" grpId="0"/>
      <p:bldP spid="39" grpId="0"/>
      <p:bldP spid="40" grpId="0"/>
      <p:bldP spid="65" grpId="0"/>
      <p:bldP spid="6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31863"/>
          </a:xfrm>
        </p:spPr>
        <p:txBody>
          <a:bodyPr/>
          <a:lstStyle/>
          <a:p>
            <a:r>
              <a:rPr lang="en-US" dirty="0" smtClean="0"/>
              <a:t>Addition:  28 + 34</a:t>
            </a:r>
          </a:p>
        </p:txBody>
      </p:sp>
      <p:grpSp>
        <p:nvGrpSpPr>
          <p:cNvPr id="5" name="Group 505"/>
          <p:cNvGrpSpPr>
            <a:grpSpLocks/>
          </p:cNvGrpSpPr>
          <p:nvPr/>
        </p:nvGrpSpPr>
        <p:grpSpPr bwMode="auto">
          <a:xfrm>
            <a:off x="1510507" y="1718469"/>
            <a:ext cx="273050" cy="2736850"/>
            <a:chOff x="3600" y="6336"/>
            <a:chExt cx="431" cy="4310"/>
          </a:xfrm>
        </p:grpSpPr>
        <p:grpSp>
          <p:nvGrpSpPr>
            <p:cNvPr id="6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13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8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" name="Group 505"/>
          <p:cNvGrpSpPr>
            <a:grpSpLocks/>
          </p:cNvGrpSpPr>
          <p:nvPr/>
        </p:nvGrpSpPr>
        <p:grpSpPr bwMode="auto">
          <a:xfrm>
            <a:off x="2069307" y="1717993"/>
            <a:ext cx="273050" cy="2736850"/>
            <a:chOff x="3600" y="6336"/>
            <a:chExt cx="431" cy="4310"/>
          </a:xfrm>
        </p:grpSpPr>
        <p:grpSp>
          <p:nvGrpSpPr>
            <p:cNvPr id="19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26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21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1" name="Group 505"/>
          <p:cNvGrpSpPr>
            <a:grpSpLocks/>
          </p:cNvGrpSpPr>
          <p:nvPr/>
        </p:nvGrpSpPr>
        <p:grpSpPr bwMode="auto">
          <a:xfrm>
            <a:off x="4572000" y="1734026"/>
            <a:ext cx="273050" cy="2736850"/>
            <a:chOff x="3600" y="6336"/>
            <a:chExt cx="431" cy="4310"/>
          </a:xfrm>
        </p:grpSpPr>
        <p:grpSp>
          <p:nvGrpSpPr>
            <p:cNvPr id="32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39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34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4" name="Rectangle 546"/>
          <p:cNvSpPr>
            <a:spLocks noChangeArrowheads="1"/>
          </p:cNvSpPr>
          <p:nvPr/>
        </p:nvSpPr>
        <p:spPr bwMode="auto">
          <a:xfrm>
            <a:off x="2652711" y="1733073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Rectangle 546"/>
          <p:cNvSpPr>
            <a:spLocks noChangeArrowheads="1"/>
          </p:cNvSpPr>
          <p:nvPr/>
        </p:nvSpPr>
        <p:spPr bwMode="auto">
          <a:xfrm>
            <a:off x="3079748" y="2389981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Rectangle 546"/>
          <p:cNvSpPr>
            <a:spLocks noChangeArrowheads="1"/>
          </p:cNvSpPr>
          <p:nvPr/>
        </p:nvSpPr>
        <p:spPr bwMode="auto">
          <a:xfrm>
            <a:off x="3079748" y="2049144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Rectangle 546"/>
          <p:cNvSpPr>
            <a:spLocks noChangeArrowheads="1"/>
          </p:cNvSpPr>
          <p:nvPr/>
        </p:nvSpPr>
        <p:spPr bwMode="auto">
          <a:xfrm>
            <a:off x="3067840" y="1721326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2" name="Group 505"/>
          <p:cNvGrpSpPr>
            <a:grpSpLocks/>
          </p:cNvGrpSpPr>
          <p:nvPr/>
        </p:nvGrpSpPr>
        <p:grpSpPr bwMode="auto">
          <a:xfrm>
            <a:off x="5099050" y="1734026"/>
            <a:ext cx="273050" cy="2736850"/>
            <a:chOff x="3600" y="6336"/>
            <a:chExt cx="431" cy="4310"/>
          </a:xfrm>
        </p:grpSpPr>
        <p:grpSp>
          <p:nvGrpSpPr>
            <p:cNvPr id="53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60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4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55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5" name="Group 505"/>
          <p:cNvGrpSpPr>
            <a:grpSpLocks/>
          </p:cNvGrpSpPr>
          <p:nvPr/>
        </p:nvGrpSpPr>
        <p:grpSpPr bwMode="auto">
          <a:xfrm>
            <a:off x="5632450" y="1734026"/>
            <a:ext cx="273050" cy="2736850"/>
            <a:chOff x="3600" y="6336"/>
            <a:chExt cx="431" cy="4310"/>
          </a:xfrm>
        </p:grpSpPr>
        <p:grpSp>
          <p:nvGrpSpPr>
            <p:cNvPr id="66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73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7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68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8" name="Rectangle 546"/>
          <p:cNvSpPr>
            <a:spLocks noChangeArrowheads="1"/>
          </p:cNvSpPr>
          <p:nvPr/>
        </p:nvSpPr>
        <p:spPr bwMode="auto">
          <a:xfrm>
            <a:off x="6203948" y="1734026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" name="Rectangle 546"/>
          <p:cNvSpPr>
            <a:spLocks noChangeArrowheads="1"/>
          </p:cNvSpPr>
          <p:nvPr/>
        </p:nvSpPr>
        <p:spPr bwMode="auto">
          <a:xfrm>
            <a:off x="6219029" y="2127408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" name="Rectangle 546"/>
          <p:cNvSpPr>
            <a:spLocks noChangeArrowheads="1"/>
          </p:cNvSpPr>
          <p:nvPr/>
        </p:nvSpPr>
        <p:spPr bwMode="auto">
          <a:xfrm>
            <a:off x="6235695" y="2544920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" name="Rectangle 546"/>
          <p:cNvSpPr>
            <a:spLocks noChangeArrowheads="1"/>
          </p:cNvSpPr>
          <p:nvPr/>
        </p:nvSpPr>
        <p:spPr bwMode="auto">
          <a:xfrm>
            <a:off x="6235695" y="2985927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" name="Rectangle 507"/>
          <p:cNvSpPr>
            <a:spLocks noChangeArrowheads="1"/>
          </p:cNvSpPr>
          <p:nvPr/>
        </p:nvSpPr>
        <p:spPr bwMode="auto">
          <a:xfrm>
            <a:off x="2654298" y="1733073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" name="Rectangle 508"/>
          <p:cNvSpPr>
            <a:spLocks noChangeArrowheads="1"/>
          </p:cNvSpPr>
          <p:nvPr/>
        </p:nvSpPr>
        <p:spPr bwMode="auto">
          <a:xfrm>
            <a:off x="2654298" y="2057558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" name="Rectangle 509"/>
          <p:cNvSpPr>
            <a:spLocks noChangeArrowheads="1"/>
          </p:cNvSpPr>
          <p:nvPr/>
        </p:nvSpPr>
        <p:spPr bwMode="auto">
          <a:xfrm>
            <a:off x="2670961" y="3035617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" name="Rectangle 510"/>
          <p:cNvSpPr>
            <a:spLocks noChangeArrowheads="1"/>
          </p:cNvSpPr>
          <p:nvPr/>
        </p:nvSpPr>
        <p:spPr bwMode="auto">
          <a:xfrm>
            <a:off x="2659851" y="2712242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" name="Rectangle 511"/>
          <p:cNvSpPr>
            <a:spLocks noChangeArrowheads="1"/>
          </p:cNvSpPr>
          <p:nvPr/>
        </p:nvSpPr>
        <p:spPr bwMode="auto">
          <a:xfrm>
            <a:off x="2663025" y="2399982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 bwMode="auto">
          <a:xfrm>
            <a:off x="2476500" y="1422400"/>
            <a:ext cx="1054100" cy="2227421"/>
          </a:xfrm>
          <a:prstGeom prst="ellipse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04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81481E-6 L -0.34305 0.1407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53" y="7037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59259E-6 L -0.34723 0.1291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61" y="6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9" grpId="0" animBg="1"/>
      <p:bldP spid="50" grpId="0" animBg="1"/>
      <p:bldP spid="51" grpId="0" animBg="1"/>
      <p:bldP spid="78" grpId="0" animBg="1"/>
      <p:bldP spid="78" grpId="1" animBg="1"/>
      <p:bldP spid="79" grpId="0" animBg="1"/>
      <p:bldP spid="79" grpId="1" animBg="1"/>
      <p:bldP spid="80" grpId="0" animBg="1"/>
      <p:bldP spid="81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dirty="0" smtClean="0"/>
              <a:t>Addition – 28 + 34</a:t>
            </a:r>
          </a:p>
        </p:txBody>
      </p:sp>
      <p:sp>
        <p:nvSpPr>
          <p:cNvPr id="89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57300"/>
            <a:ext cx="8686800" cy="5600700"/>
          </a:xfrm>
        </p:spPr>
        <p:txBody>
          <a:bodyPr/>
          <a:lstStyle/>
          <a:p>
            <a:r>
              <a:rPr lang="en-US" b="1" dirty="0" smtClean="0"/>
              <a:t>Plan to make tens</a:t>
            </a:r>
          </a:p>
          <a:p>
            <a:pPr>
              <a:buFontTx/>
              <a:buNone/>
            </a:pPr>
            <a:r>
              <a:rPr lang="en-US" sz="1600" dirty="0" smtClean="0">
                <a:latin typeface="Arial" charset="0"/>
              </a:rPr>
              <a:t>	</a:t>
            </a:r>
            <a:r>
              <a:rPr lang="en-US" sz="1600" b="1" dirty="0" smtClean="0">
                <a:latin typeface="Arial" charset="0"/>
              </a:rPr>
              <a:t>						</a:t>
            </a:r>
          </a:p>
          <a:p>
            <a:pPr>
              <a:buFontTx/>
              <a:buNone/>
            </a:pPr>
            <a:r>
              <a:rPr lang="en-US" sz="4000" b="1" dirty="0" smtClean="0">
                <a:latin typeface="Arial" charset="0"/>
              </a:rPr>
              <a:t>				28   +   34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457700" y="2686050"/>
            <a:ext cx="533400" cy="74295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114800" y="3333750"/>
            <a:ext cx="704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 dirty="0" smtClean="0">
                <a:latin typeface="Arial" charset="0"/>
                <a:cs typeface="Arial" charset="0"/>
              </a:rPr>
              <a:t>2</a:t>
            </a:r>
            <a:endParaRPr lang="en-US" sz="4000" b="1" dirty="0"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76825" y="3371850"/>
            <a:ext cx="866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 dirty="0" smtClean="0">
                <a:latin typeface="Arial" charset="0"/>
                <a:cs typeface="Arial" charset="0"/>
              </a:rPr>
              <a:t>32</a:t>
            </a:r>
            <a:endParaRPr lang="en-US" sz="4000" b="1" dirty="0">
              <a:latin typeface="Arial" charset="0"/>
              <a:cs typeface="Arial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991100" y="2705100"/>
            <a:ext cx="533400" cy="74295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 rot="18733469">
            <a:off x="3333750" y="1790700"/>
            <a:ext cx="1219200" cy="28575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772150" y="4611688"/>
            <a:ext cx="866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 dirty="0" smtClean="0">
                <a:latin typeface="Arial" charset="0"/>
                <a:cs typeface="Arial" charset="0"/>
              </a:rPr>
              <a:t>32</a:t>
            </a:r>
            <a:endParaRPr lang="en-US" sz="4000" b="1" dirty="0"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033838" y="4614863"/>
            <a:ext cx="14906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 dirty="0">
                <a:latin typeface="Arial" charset="0"/>
                <a:cs typeface="Arial" charset="0"/>
              </a:rPr>
              <a:t>3</a:t>
            </a:r>
            <a:r>
              <a:rPr lang="en-US" sz="4000" b="1" dirty="0" smtClean="0">
                <a:latin typeface="Arial" charset="0"/>
                <a:cs typeface="Arial" charset="0"/>
              </a:rPr>
              <a:t>0   </a:t>
            </a:r>
            <a:r>
              <a:rPr lang="en-US" sz="4000" b="1" dirty="0"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616450" y="5376863"/>
            <a:ext cx="13414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5400" b="1" dirty="0" smtClean="0">
                <a:latin typeface="Arial" charset="0"/>
                <a:cs typeface="Arial" charset="0"/>
              </a:rPr>
              <a:t>62</a:t>
            </a:r>
            <a:endParaRPr lang="en-US" sz="54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71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2931" grpId="0" build="p"/>
      <p:bldP spid="4" grpId="0"/>
      <p:bldP spid="8" grpId="0"/>
      <p:bldP spid="7" grpId="0" animBg="1"/>
      <p:bldP spid="12" grpId="0"/>
      <p:bldP spid="13" grpId="0"/>
      <p:bldP spid="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smtClean="0"/>
              <a:t>Addition – 46 + 38</a:t>
            </a:r>
          </a:p>
        </p:txBody>
      </p:sp>
      <p:sp>
        <p:nvSpPr>
          <p:cNvPr id="89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57300"/>
            <a:ext cx="8686800" cy="5600700"/>
          </a:xfrm>
        </p:spPr>
        <p:txBody>
          <a:bodyPr/>
          <a:lstStyle/>
          <a:p>
            <a:r>
              <a:rPr lang="en-US" b="1" dirty="0" smtClean="0"/>
              <a:t>Plan to make tens</a:t>
            </a:r>
          </a:p>
          <a:p>
            <a:pPr>
              <a:buFontTx/>
              <a:buNone/>
            </a:pPr>
            <a:r>
              <a:rPr lang="en-US" sz="1600" dirty="0" smtClean="0">
                <a:latin typeface="Arial" charset="0"/>
              </a:rPr>
              <a:t>	</a:t>
            </a:r>
            <a:r>
              <a:rPr lang="en-US" sz="1600" b="1" dirty="0" smtClean="0">
                <a:latin typeface="Arial" charset="0"/>
              </a:rPr>
              <a:t>						</a:t>
            </a:r>
          </a:p>
          <a:p>
            <a:pPr>
              <a:buFontTx/>
              <a:buNone/>
            </a:pPr>
            <a:r>
              <a:rPr lang="en-US" sz="4000" b="1" dirty="0" smtClean="0">
                <a:latin typeface="Arial" charset="0"/>
              </a:rPr>
              <a:t>				46   +   38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457700" y="2686050"/>
            <a:ext cx="533400" cy="74295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114800" y="3333750"/>
            <a:ext cx="7048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76825" y="3371850"/>
            <a:ext cx="866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>
                <a:latin typeface="Arial" charset="0"/>
                <a:cs typeface="Arial" charset="0"/>
              </a:rPr>
              <a:t>34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991100" y="2705100"/>
            <a:ext cx="533400" cy="74295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 rot="18733469">
            <a:off x="3333750" y="1790700"/>
            <a:ext cx="1219200" cy="28575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772150" y="4611688"/>
            <a:ext cx="866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>
                <a:latin typeface="Arial" charset="0"/>
                <a:cs typeface="Arial" charset="0"/>
              </a:rPr>
              <a:t>34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033838" y="4614863"/>
            <a:ext cx="14906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>
                <a:latin typeface="Arial" charset="0"/>
                <a:cs typeface="Arial" charset="0"/>
              </a:rPr>
              <a:t>50   +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616450" y="5376863"/>
            <a:ext cx="13414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5400" b="1">
                <a:latin typeface="Arial" charset="0"/>
                <a:cs typeface="Arial" charset="0"/>
              </a:rPr>
              <a:t>84</a:t>
            </a:r>
          </a:p>
        </p:txBody>
      </p:sp>
    </p:spTree>
    <p:extLst>
      <p:ext uri="{BB962C8B-B14F-4D97-AF65-F5344CB8AC3E}">
        <p14:creationId xmlns:p14="http://schemas.microsoft.com/office/powerpoint/2010/main" val="106395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2931" grpId="0" build="p"/>
      <p:bldP spid="4" grpId="0"/>
      <p:bldP spid="8" grpId="0"/>
      <p:bldP spid="7" grpId="0" animBg="1"/>
      <p:bldP spid="12" grpId="0"/>
      <p:bldP spid="13" grpId="0"/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31863"/>
          </a:xfrm>
        </p:spPr>
        <p:txBody>
          <a:bodyPr/>
          <a:lstStyle/>
          <a:p>
            <a:r>
              <a:rPr lang="en-US" dirty="0" smtClean="0"/>
              <a:t>Addition:  28 + 34</a:t>
            </a:r>
          </a:p>
        </p:txBody>
      </p:sp>
      <p:grpSp>
        <p:nvGrpSpPr>
          <p:cNvPr id="5" name="Group 505"/>
          <p:cNvGrpSpPr>
            <a:grpSpLocks/>
          </p:cNvGrpSpPr>
          <p:nvPr/>
        </p:nvGrpSpPr>
        <p:grpSpPr bwMode="auto">
          <a:xfrm>
            <a:off x="1510507" y="1718469"/>
            <a:ext cx="273050" cy="2736850"/>
            <a:chOff x="3600" y="6336"/>
            <a:chExt cx="431" cy="4310"/>
          </a:xfrm>
        </p:grpSpPr>
        <p:grpSp>
          <p:nvGrpSpPr>
            <p:cNvPr id="6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13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8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" name="Group 505"/>
          <p:cNvGrpSpPr>
            <a:grpSpLocks/>
          </p:cNvGrpSpPr>
          <p:nvPr/>
        </p:nvGrpSpPr>
        <p:grpSpPr bwMode="auto">
          <a:xfrm>
            <a:off x="2069307" y="1717993"/>
            <a:ext cx="273050" cy="2736850"/>
            <a:chOff x="3600" y="6336"/>
            <a:chExt cx="431" cy="4310"/>
          </a:xfrm>
        </p:grpSpPr>
        <p:grpSp>
          <p:nvGrpSpPr>
            <p:cNvPr id="19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26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21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1" name="Group 505"/>
          <p:cNvGrpSpPr>
            <a:grpSpLocks/>
          </p:cNvGrpSpPr>
          <p:nvPr/>
        </p:nvGrpSpPr>
        <p:grpSpPr bwMode="auto">
          <a:xfrm>
            <a:off x="4572000" y="1734026"/>
            <a:ext cx="273050" cy="2736850"/>
            <a:chOff x="3600" y="6336"/>
            <a:chExt cx="431" cy="4310"/>
          </a:xfrm>
        </p:grpSpPr>
        <p:grpSp>
          <p:nvGrpSpPr>
            <p:cNvPr id="32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39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34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4" name="Rectangle 546"/>
          <p:cNvSpPr>
            <a:spLocks noChangeArrowheads="1"/>
          </p:cNvSpPr>
          <p:nvPr/>
        </p:nvSpPr>
        <p:spPr bwMode="auto">
          <a:xfrm>
            <a:off x="2652711" y="1733073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Rectangle 546"/>
          <p:cNvSpPr>
            <a:spLocks noChangeArrowheads="1"/>
          </p:cNvSpPr>
          <p:nvPr/>
        </p:nvSpPr>
        <p:spPr bwMode="auto">
          <a:xfrm>
            <a:off x="3079748" y="2504281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Rectangle 546"/>
          <p:cNvSpPr>
            <a:spLocks noChangeArrowheads="1"/>
          </p:cNvSpPr>
          <p:nvPr/>
        </p:nvSpPr>
        <p:spPr bwMode="auto">
          <a:xfrm>
            <a:off x="3079748" y="2106294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Rectangle 546"/>
          <p:cNvSpPr>
            <a:spLocks noChangeArrowheads="1"/>
          </p:cNvSpPr>
          <p:nvPr/>
        </p:nvSpPr>
        <p:spPr bwMode="auto">
          <a:xfrm>
            <a:off x="3067840" y="1721326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2" name="Group 505"/>
          <p:cNvGrpSpPr>
            <a:grpSpLocks/>
          </p:cNvGrpSpPr>
          <p:nvPr/>
        </p:nvGrpSpPr>
        <p:grpSpPr bwMode="auto">
          <a:xfrm>
            <a:off x="5099050" y="1734026"/>
            <a:ext cx="273050" cy="2736850"/>
            <a:chOff x="3600" y="6336"/>
            <a:chExt cx="431" cy="4310"/>
          </a:xfrm>
        </p:grpSpPr>
        <p:grpSp>
          <p:nvGrpSpPr>
            <p:cNvPr id="53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60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4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55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5" name="Group 505"/>
          <p:cNvGrpSpPr>
            <a:grpSpLocks/>
          </p:cNvGrpSpPr>
          <p:nvPr/>
        </p:nvGrpSpPr>
        <p:grpSpPr bwMode="auto">
          <a:xfrm>
            <a:off x="5632450" y="1734026"/>
            <a:ext cx="273050" cy="2736850"/>
            <a:chOff x="3600" y="6336"/>
            <a:chExt cx="431" cy="4310"/>
          </a:xfrm>
        </p:grpSpPr>
        <p:grpSp>
          <p:nvGrpSpPr>
            <p:cNvPr id="66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73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7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68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8" name="Rectangle 546"/>
          <p:cNvSpPr>
            <a:spLocks noChangeArrowheads="1"/>
          </p:cNvSpPr>
          <p:nvPr/>
        </p:nvSpPr>
        <p:spPr bwMode="auto">
          <a:xfrm>
            <a:off x="6203948" y="1734026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" name="Rectangle 546"/>
          <p:cNvSpPr>
            <a:spLocks noChangeArrowheads="1"/>
          </p:cNvSpPr>
          <p:nvPr/>
        </p:nvSpPr>
        <p:spPr bwMode="auto">
          <a:xfrm>
            <a:off x="6219029" y="2127408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" name="Rectangle 546"/>
          <p:cNvSpPr>
            <a:spLocks noChangeArrowheads="1"/>
          </p:cNvSpPr>
          <p:nvPr/>
        </p:nvSpPr>
        <p:spPr bwMode="auto">
          <a:xfrm>
            <a:off x="6235695" y="2544920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" name="Rectangle 546"/>
          <p:cNvSpPr>
            <a:spLocks noChangeArrowheads="1"/>
          </p:cNvSpPr>
          <p:nvPr/>
        </p:nvSpPr>
        <p:spPr bwMode="auto">
          <a:xfrm>
            <a:off x="6235695" y="2985927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" name="Rectangle 507"/>
          <p:cNvSpPr>
            <a:spLocks noChangeArrowheads="1"/>
          </p:cNvSpPr>
          <p:nvPr/>
        </p:nvSpPr>
        <p:spPr bwMode="auto">
          <a:xfrm>
            <a:off x="2654298" y="1733073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" name="Rectangle 508"/>
          <p:cNvSpPr>
            <a:spLocks noChangeArrowheads="1"/>
          </p:cNvSpPr>
          <p:nvPr/>
        </p:nvSpPr>
        <p:spPr bwMode="auto">
          <a:xfrm>
            <a:off x="2654298" y="2114708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" name="Rectangle 509"/>
          <p:cNvSpPr>
            <a:spLocks noChangeArrowheads="1"/>
          </p:cNvSpPr>
          <p:nvPr/>
        </p:nvSpPr>
        <p:spPr bwMode="auto">
          <a:xfrm>
            <a:off x="2670961" y="3340417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" name="Rectangle 510"/>
          <p:cNvSpPr>
            <a:spLocks noChangeArrowheads="1"/>
          </p:cNvSpPr>
          <p:nvPr/>
        </p:nvSpPr>
        <p:spPr bwMode="auto">
          <a:xfrm>
            <a:off x="2659851" y="2940842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" name="Rectangle 511"/>
          <p:cNvSpPr>
            <a:spLocks noChangeArrowheads="1"/>
          </p:cNvSpPr>
          <p:nvPr/>
        </p:nvSpPr>
        <p:spPr bwMode="auto">
          <a:xfrm>
            <a:off x="2663025" y="2514282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86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31863"/>
          </a:xfrm>
        </p:spPr>
        <p:txBody>
          <a:bodyPr/>
          <a:lstStyle/>
          <a:p>
            <a:r>
              <a:rPr lang="en-US" dirty="0" smtClean="0"/>
              <a:t>Addition:  28 + 34</a:t>
            </a:r>
          </a:p>
        </p:txBody>
      </p:sp>
      <p:grpSp>
        <p:nvGrpSpPr>
          <p:cNvPr id="5" name="Group 505"/>
          <p:cNvGrpSpPr>
            <a:grpSpLocks/>
          </p:cNvGrpSpPr>
          <p:nvPr/>
        </p:nvGrpSpPr>
        <p:grpSpPr bwMode="auto">
          <a:xfrm>
            <a:off x="1510507" y="1718469"/>
            <a:ext cx="273050" cy="2736850"/>
            <a:chOff x="3600" y="6336"/>
            <a:chExt cx="431" cy="4310"/>
          </a:xfrm>
        </p:grpSpPr>
        <p:grpSp>
          <p:nvGrpSpPr>
            <p:cNvPr id="6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13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8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" name="Group 505"/>
          <p:cNvGrpSpPr>
            <a:grpSpLocks/>
          </p:cNvGrpSpPr>
          <p:nvPr/>
        </p:nvGrpSpPr>
        <p:grpSpPr bwMode="auto">
          <a:xfrm>
            <a:off x="2069307" y="1717993"/>
            <a:ext cx="273050" cy="2736850"/>
            <a:chOff x="3600" y="6336"/>
            <a:chExt cx="431" cy="4310"/>
          </a:xfrm>
        </p:grpSpPr>
        <p:grpSp>
          <p:nvGrpSpPr>
            <p:cNvPr id="19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26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21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1" name="Group 505"/>
          <p:cNvGrpSpPr>
            <a:grpSpLocks/>
          </p:cNvGrpSpPr>
          <p:nvPr/>
        </p:nvGrpSpPr>
        <p:grpSpPr bwMode="auto">
          <a:xfrm>
            <a:off x="3981450" y="1714976"/>
            <a:ext cx="273050" cy="2736850"/>
            <a:chOff x="3600" y="6336"/>
            <a:chExt cx="431" cy="4310"/>
          </a:xfrm>
        </p:grpSpPr>
        <p:grpSp>
          <p:nvGrpSpPr>
            <p:cNvPr id="32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39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34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4" name="Rectangle 546"/>
          <p:cNvSpPr>
            <a:spLocks noChangeArrowheads="1"/>
          </p:cNvSpPr>
          <p:nvPr/>
        </p:nvSpPr>
        <p:spPr bwMode="auto">
          <a:xfrm>
            <a:off x="7262811" y="1733073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Rectangle 546"/>
          <p:cNvSpPr>
            <a:spLocks noChangeArrowheads="1"/>
          </p:cNvSpPr>
          <p:nvPr/>
        </p:nvSpPr>
        <p:spPr bwMode="auto">
          <a:xfrm>
            <a:off x="6235695" y="3429000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Rectangle 546"/>
          <p:cNvSpPr>
            <a:spLocks noChangeArrowheads="1"/>
          </p:cNvSpPr>
          <p:nvPr/>
        </p:nvSpPr>
        <p:spPr bwMode="auto">
          <a:xfrm>
            <a:off x="7286619" y="2144394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2" name="Group 505"/>
          <p:cNvGrpSpPr>
            <a:grpSpLocks/>
          </p:cNvGrpSpPr>
          <p:nvPr/>
        </p:nvGrpSpPr>
        <p:grpSpPr bwMode="auto">
          <a:xfrm>
            <a:off x="3441700" y="1717039"/>
            <a:ext cx="273050" cy="2736850"/>
            <a:chOff x="3600" y="6336"/>
            <a:chExt cx="431" cy="4310"/>
          </a:xfrm>
        </p:grpSpPr>
        <p:grpSp>
          <p:nvGrpSpPr>
            <p:cNvPr id="53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60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4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55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5" name="Group 505"/>
          <p:cNvGrpSpPr>
            <a:grpSpLocks/>
          </p:cNvGrpSpPr>
          <p:nvPr/>
        </p:nvGrpSpPr>
        <p:grpSpPr bwMode="auto">
          <a:xfrm>
            <a:off x="2908300" y="1717039"/>
            <a:ext cx="273050" cy="2736850"/>
            <a:chOff x="3600" y="6336"/>
            <a:chExt cx="431" cy="4310"/>
          </a:xfrm>
        </p:grpSpPr>
        <p:grpSp>
          <p:nvGrpSpPr>
            <p:cNvPr id="66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73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7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68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8" name="Rectangle 546"/>
          <p:cNvSpPr>
            <a:spLocks noChangeArrowheads="1"/>
          </p:cNvSpPr>
          <p:nvPr/>
        </p:nvSpPr>
        <p:spPr bwMode="auto">
          <a:xfrm>
            <a:off x="6203948" y="1734026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" name="Rectangle 546"/>
          <p:cNvSpPr>
            <a:spLocks noChangeArrowheads="1"/>
          </p:cNvSpPr>
          <p:nvPr/>
        </p:nvSpPr>
        <p:spPr bwMode="auto">
          <a:xfrm>
            <a:off x="6219029" y="2127408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" name="Rectangle 546"/>
          <p:cNvSpPr>
            <a:spLocks noChangeArrowheads="1"/>
          </p:cNvSpPr>
          <p:nvPr/>
        </p:nvSpPr>
        <p:spPr bwMode="auto">
          <a:xfrm>
            <a:off x="6235695" y="2544920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" name="Rectangle 546"/>
          <p:cNvSpPr>
            <a:spLocks noChangeArrowheads="1"/>
          </p:cNvSpPr>
          <p:nvPr/>
        </p:nvSpPr>
        <p:spPr bwMode="auto">
          <a:xfrm>
            <a:off x="6235695" y="2985927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" name="Rectangle 507"/>
          <p:cNvSpPr>
            <a:spLocks noChangeArrowheads="1"/>
          </p:cNvSpPr>
          <p:nvPr/>
        </p:nvSpPr>
        <p:spPr bwMode="auto">
          <a:xfrm>
            <a:off x="7291364" y="2986880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" name="Rectangle 508"/>
          <p:cNvSpPr>
            <a:spLocks noChangeArrowheads="1"/>
          </p:cNvSpPr>
          <p:nvPr/>
        </p:nvSpPr>
        <p:spPr bwMode="auto">
          <a:xfrm>
            <a:off x="7303278" y="2579368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" name="Rectangle 509"/>
          <p:cNvSpPr>
            <a:spLocks noChangeArrowheads="1"/>
          </p:cNvSpPr>
          <p:nvPr/>
        </p:nvSpPr>
        <p:spPr bwMode="auto">
          <a:xfrm>
            <a:off x="6728611" y="1755455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" name="Rectangle 510"/>
          <p:cNvSpPr>
            <a:spLocks noChangeArrowheads="1"/>
          </p:cNvSpPr>
          <p:nvPr/>
        </p:nvSpPr>
        <p:spPr bwMode="auto">
          <a:xfrm>
            <a:off x="6728611" y="2176779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" name="Rectangle 511"/>
          <p:cNvSpPr>
            <a:spLocks noChangeArrowheads="1"/>
          </p:cNvSpPr>
          <p:nvPr/>
        </p:nvSpPr>
        <p:spPr bwMode="auto">
          <a:xfrm>
            <a:off x="6728611" y="2557462"/>
            <a:ext cx="273050" cy="27368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0" y="49149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…adds tens and tens, ones and ones…</a:t>
            </a:r>
            <a:endParaRPr 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831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31863"/>
          </a:xfrm>
        </p:spPr>
        <p:txBody>
          <a:bodyPr/>
          <a:lstStyle/>
          <a:p>
            <a:r>
              <a:rPr lang="en-US" dirty="0" smtClean="0"/>
              <a:t>Addition:  28 + 34</a:t>
            </a:r>
          </a:p>
        </p:txBody>
      </p:sp>
      <p:grpSp>
        <p:nvGrpSpPr>
          <p:cNvPr id="5" name="Group 505"/>
          <p:cNvGrpSpPr>
            <a:grpSpLocks/>
          </p:cNvGrpSpPr>
          <p:nvPr/>
        </p:nvGrpSpPr>
        <p:grpSpPr bwMode="auto">
          <a:xfrm>
            <a:off x="1510507" y="1718469"/>
            <a:ext cx="273050" cy="2736850"/>
            <a:chOff x="3600" y="6336"/>
            <a:chExt cx="431" cy="4310"/>
          </a:xfrm>
        </p:grpSpPr>
        <p:grpSp>
          <p:nvGrpSpPr>
            <p:cNvPr id="6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13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8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8" name="Group 505"/>
          <p:cNvGrpSpPr>
            <a:grpSpLocks/>
          </p:cNvGrpSpPr>
          <p:nvPr/>
        </p:nvGrpSpPr>
        <p:grpSpPr bwMode="auto">
          <a:xfrm>
            <a:off x="2069307" y="1717993"/>
            <a:ext cx="273050" cy="2736850"/>
            <a:chOff x="3600" y="6336"/>
            <a:chExt cx="431" cy="4310"/>
          </a:xfrm>
        </p:grpSpPr>
        <p:grpSp>
          <p:nvGrpSpPr>
            <p:cNvPr id="19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26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21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1" name="Group 505"/>
          <p:cNvGrpSpPr>
            <a:grpSpLocks/>
          </p:cNvGrpSpPr>
          <p:nvPr/>
        </p:nvGrpSpPr>
        <p:grpSpPr bwMode="auto">
          <a:xfrm>
            <a:off x="3981450" y="1714976"/>
            <a:ext cx="273050" cy="2736850"/>
            <a:chOff x="3600" y="6336"/>
            <a:chExt cx="431" cy="4310"/>
          </a:xfrm>
        </p:grpSpPr>
        <p:grpSp>
          <p:nvGrpSpPr>
            <p:cNvPr id="32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39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3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34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2" name="Group 505"/>
          <p:cNvGrpSpPr>
            <a:grpSpLocks/>
          </p:cNvGrpSpPr>
          <p:nvPr/>
        </p:nvGrpSpPr>
        <p:grpSpPr bwMode="auto">
          <a:xfrm>
            <a:off x="3441700" y="1717039"/>
            <a:ext cx="273050" cy="2736850"/>
            <a:chOff x="3600" y="6336"/>
            <a:chExt cx="431" cy="4310"/>
          </a:xfrm>
        </p:grpSpPr>
        <p:grpSp>
          <p:nvGrpSpPr>
            <p:cNvPr id="53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60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3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4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55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5" name="Group 505"/>
          <p:cNvGrpSpPr>
            <a:grpSpLocks/>
          </p:cNvGrpSpPr>
          <p:nvPr/>
        </p:nvGrpSpPr>
        <p:grpSpPr bwMode="auto">
          <a:xfrm>
            <a:off x="2908300" y="1717039"/>
            <a:ext cx="273050" cy="2736850"/>
            <a:chOff x="3600" y="6336"/>
            <a:chExt cx="431" cy="4310"/>
          </a:xfrm>
        </p:grpSpPr>
        <p:grpSp>
          <p:nvGrpSpPr>
            <p:cNvPr id="66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73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7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68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8" name="Rectangle 546"/>
          <p:cNvSpPr>
            <a:spLocks noChangeArrowheads="1"/>
          </p:cNvSpPr>
          <p:nvPr/>
        </p:nvSpPr>
        <p:spPr bwMode="auto">
          <a:xfrm>
            <a:off x="6203948" y="1734026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" name="Rectangle 546"/>
          <p:cNvSpPr>
            <a:spLocks noChangeArrowheads="1"/>
          </p:cNvSpPr>
          <p:nvPr/>
        </p:nvSpPr>
        <p:spPr bwMode="auto">
          <a:xfrm>
            <a:off x="6219029" y="2127408"/>
            <a:ext cx="274637" cy="274638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3" name="Group 505"/>
          <p:cNvGrpSpPr>
            <a:grpSpLocks/>
          </p:cNvGrpSpPr>
          <p:nvPr/>
        </p:nvGrpSpPr>
        <p:grpSpPr bwMode="auto">
          <a:xfrm>
            <a:off x="4705350" y="1714976"/>
            <a:ext cx="273050" cy="2736850"/>
            <a:chOff x="3600" y="6336"/>
            <a:chExt cx="431" cy="4310"/>
          </a:xfrm>
        </p:grpSpPr>
        <p:grpSp>
          <p:nvGrpSpPr>
            <p:cNvPr id="84" name="Group 506"/>
            <p:cNvGrpSpPr>
              <a:grpSpLocks/>
            </p:cNvGrpSpPr>
            <p:nvPr/>
          </p:nvGrpSpPr>
          <p:grpSpPr bwMode="auto">
            <a:xfrm>
              <a:off x="3600" y="6336"/>
              <a:ext cx="431" cy="2155"/>
              <a:chOff x="3600" y="6336"/>
              <a:chExt cx="431" cy="2155"/>
            </a:xfrm>
          </p:grpSpPr>
          <p:sp>
            <p:nvSpPr>
              <p:cNvPr id="96" name="Rectangle 507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Rectangle 508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Rectangle 509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Rectangle 510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Rectangle 511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5" name="Group 512"/>
            <p:cNvGrpSpPr>
              <a:grpSpLocks/>
            </p:cNvGrpSpPr>
            <p:nvPr/>
          </p:nvGrpSpPr>
          <p:grpSpPr bwMode="auto">
            <a:xfrm>
              <a:off x="3600" y="8491"/>
              <a:ext cx="431" cy="2155"/>
              <a:chOff x="3600" y="6336"/>
              <a:chExt cx="431" cy="2155"/>
            </a:xfrm>
          </p:grpSpPr>
          <p:sp>
            <p:nvSpPr>
              <p:cNvPr id="86" name="Rectangle 513"/>
              <p:cNvSpPr>
                <a:spLocks noChangeArrowheads="1"/>
              </p:cNvSpPr>
              <p:nvPr/>
            </p:nvSpPr>
            <p:spPr bwMode="auto">
              <a:xfrm>
                <a:off x="3600" y="6336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Rectangle 514"/>
              <p:cNvSpPr>
                <a:spLocks noChangeArrowheads="1"/>
              </p:cNvSpPr>
              <p:nvPr/>
            </p:nvSpPr>
            <p:spPr bwMode="auto">
              <a:xfrm>
                <a:off x="3600" y="6767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Rectangle 515"/>
              <p:cNvSpPr>
                <a:spLocks noChangeArrowheads="1"/>
              </p:cNvSpPr>
              <p:nvPr/>
            </p:nvSpPr>
            <p:spPr bwMode="auto">
              <a:xfrm>
                <a:off x="3600" y="8060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Rectangle 516"/>
              <p:cNvSpPr>
                <a:spLocks noChangeArrowheads="1"/>
              </p:cNvSpPr>
              <p:nvPr/>
            </p:nvSpPr>
            <p:spPr bwMode="auto">
              <a:xfrm>
                <a:off x="3600" y="7629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Rectangle 517"/>
              <p:cNvSpPr>
                <a:spLocks noChangeArrowheads="1"/>
              </p:cNvSpPr>
              <p:nvPr/>
            </p:nvSpPr>
            <p:spPr bwMode="auto">
              <a:xfrm>
                <a:off x="3600" y="7198"/>
                <a:ext cx="431" cy="431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342900" y="49149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+mn-lt"/>
              </a:rPr>
              <a:t>… and sometimes it is necessary to compose a ten </a:t>
            </a:r>
            <a:endParaRPr lang="en-US" sz="3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197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    28    +     34 </a:t>
            </a:r>
          </a:p>
          <a:p>
            <a:pPr>
              <a:buFontTx/>
              <a:buNone/>
            </a:pPr>
            <a:r>
              <a:rPr lang="en-US" dirty="0" smtClean="0"/>
              <a:t>	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 +  </a:t>
            </a:r>
            <a:r>
              <a:rPr lang="en-US" dirty="0" smtClean="0">
                <a:solidFill>
                  <a:srgbClr val="00B050"/>
                </a:solidFill>
              </a:rPr>
              <a:t>8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0000"/>
                </a:solidFill>
              </a:rPr>
              <a:t>30</a:t>
            </a:r>
            <a:r>
              <a:rPr lang="en-US" dirty="0" smtClean="0"/>
              <a:t> +  </a:t>
            </a:r>
            <a:r>
              <a:rPr lang="en-US" dirty="0" smtClean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 – 28 + 34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919163" y="3278981"/>
            <a:ext cx="914400" cy="6683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 flipH="1">
            <a:off x="2224088" y="3294857"/>
            <a:ext cx="711200" cy="6969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506538" y="3775868"/>
            <a:ext cx="1117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</a:rPr>
              <a:t>50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2994026" y="3778250"/>
            <a:ext cx="1117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rgbClr val="00B050"/>
                </a:solidFill>
              </a:rPr>
              <a:t>12</a:t>
            </a: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2096294" y="3278981"/>
            <a:ext cx="1233487" cy="652462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3730626" y="3294857"/>
            <a:ext cx="457200" cy="636586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5054600" y="4447380"/>
            <a:ext cx="16700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dirty="0"/>
              <a:t>= 62</a:t>
            </a:r>
          </a:p>
        </p:txBody>
      </p:sp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 flipH="1">
            <a:off x="1030288" y="2055813"/>
            <a:ext cx="457200" cy="798512"/>
          </a:xfrm>
          <a:prstGeom prst="line">
            <a:avLst/>
          </a:prstGeom>
          <a:noFill/>
          <a:ln w="25400" algn="ctr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 flipH="1">
            <a:off x="3240088" y="2074070"/>
            <a:ext cx="457200" cy="798512"/>
          </a:xfrm>
          <a:prstGeom prst="line">
            <a:avLst/>
          </a:prstGeom>
          <a:noFill/>
          <a:ln w="25400" algn="ctr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 flipH="1" flipV="1">
            <a:off x="1506538" y="2035175"/>
            <a:ext cx="457200" cy="798513"/>
          </a:xfrm>
          <a:prstGeom prst="line">
            <a:avLst/>
          </a:prstGeom>
          <a:noFill/>
          <a:ln w="25400" algn="ctr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>
            <a:cxnSpLocks noChangeShapeType="1"/>
          </p:cNvCxnSpPr>
          <p:nvPr/>
        </p:nvCxnSpPr>
        <p:spPr bwMode="auto">
          <a:xfrm flipH="1" flipV="1">
            <a:off x="3730626" y="2074070"/>
            <a:ext cx="457200" cy="798512"/>
          </a:xfrm>
          <a:prstGeom prst="line">
            <a:avLst/>
          </a:prstGeom>
          <a:noFill/>
          <a:ln w="25400" algn="ctr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Line 5"/>
          <p:cNvSpPr>
            <a:spLocks noChangeShapeType="1"/>
          </p:cNvSpPr>
          <p:nvPr/>
        </p:nvSpPr>
        <p:spPr bwMode="auto">
          <a:xfrm flipH="1">
            <a:off x="3146425" y="4175125"/>
            <a:ext cx="355600" cy="34845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8"/>
          <p:cNvSpPr>
            <a:spLocks noChangeShapeType="1"/>
          </p:cNvSpPr>
          <p:nvPr/>
        </p:nvSpPr>
        <p:spPr bwMode="auto">
          <a:xfrm>
            <a:off x="3502025" y="4197350"/>
            <a:ext cx="457201" cy="326231"/>
          </a:xfrm>
          <a:prstGeom prst="line">
            <a:avLst/>
          </a:prstGeom>
          <a:noFill/>
          <a:ln w="254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3435350" y="4406901"/>
            <a:ext cx="1117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 smtClean="0">
                <a:solidFill>
                  <a:srgbClr val="00B050"/>
                </a:solidFill>
              </a:rPr>
              <a:t>2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2624138" y="4447381"/>
            <a:ext cx="1117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 smtClean="0">
                <a:solidFill>
                  <a:srgbClr val="FF0000"/>
                </a:solidFill>
              </a:rPr>
              <a:t>10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 rot="18095898">
            <a:off x="2223294" y="3179804"/>
            <a:ext cx="898327" cy="2444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4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  <p:bldP spid="45060" grpId="0" animBg="1"/>
      <p:bldP spid="45061" grpId="0" animBg="1"/>
      <p:bldP spid="45062" grpId="0"/>
      <p:bldP spid="45063" grpId="0"/>
      <p:bldP spid="45064" grpId="0" animBg="1"/>
      <p:bldP spid="45065" grpId="0" animBg="1"/>
      <p:bldP spid="45067" grpId="0"/>
      <p:bldP spid="17" grpId="0" animBg="1"/>
      <p:bldP spid="18" grpId="0" animBg="1"/>
      <p:bldP spid="19" grpId="0"/>
      <p:bldP spid="20" grpId="0"/>
      <p:bldP spid="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smtClean="0"/>
              <a:t>Addition – 46 + 38</a:t>
            </a:r>
          </a:p>
        </p:txBody>
      </p:sp>
      <p:sp>
        <p:nvSpPr>
          <p:cNvPr id="89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57300"/>
            <a:ext cx="8686800" cy="5600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smtClean="0"/>
              <a:t>Add Tens, Add Ones, and Combine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latin typeface="Arial" charset="0"/>
              </a:rPr>
              <a:t>	</a:t>
            </a:r>
            <a:r>
              <a:rPr lang="en-US" sz="3600" b="1" smtClean="0">
                <a:latin typeface="Arial" charset="0"/>
              </a:rPr>
              <a:t>						46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 b="1" smtClean="0">
                <a:latin typeface="Arial" charset="0"/>
              </a:rPr>
              <a:t>						   +	38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 b="1" smtClean="0">
                <a:latin typeface="Arial" charset="0"/>
              </a:rPr>
              <a:t>			40 + 30 = 70	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 b="1" smtClean="0">
                <a:latin typeface="Arial" charset="0"/>
              </a:rPr>
              <a:t>			6 + 8 = 14	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600" b="1" smtClean="0">
                <a:latin typeface="Arial" charset="0"/>
              </a:rPr>
              <a:t>			70 + 14 = 84		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600" b="1" smtClean="0"/>
          </a:p>
          <a:p>
            <a:pPr lvl="3">
              <a:lnSpc>
                <a:spcPct val="90000"/>
              </a:lnSpc>
              <a:buFontTx/>
              <a:buNone/>
            </a:pPr>
            <a:r>
              <a:rPr lang="en-US" sz="3200" i="1" smtClean="0"/>
              <a:t>	This can also be done as add ones, add tens, and combine.</a:t>
            </a:r>
          </a:p>
        </p:txBody>
      </p:sp>
      <p:sp>
        <p:nvSpPr>
          <p:cNvPr id="890884" name="Line 4"/>
          <p:cNvSpPr>
            <a:spLocks noChangeShapeType="1"/>
          </p:cNvSpPr>
          <p:nvPr/>
        </p:nvSpPr>
        <p:spPr bwMode="auto">
          <a:xfrm>
            <a:off x="5232400" y="4140200"/>
            <a:ext cx="109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885" name="Line 5"/>
          <p:cNvSpPr>
            <a:spLocks noChangeShapeType="1"/>
          </p:cNvSpPr>
          <p:nvPr/>
        </p:nvSpPr>
        <p:spPr bwMode="auto">
          <a:xfrm>
            <a:off x="5232400" y="2933700"/>
            <a:ext cx="109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886" name="Text Box 6"/>
          <p:cNvSpPr txBox="1">
            <a:spLocks noChangeArrowheads="1"/>
          </p:cNvSpPr>
          <p:nvPr/>
        </p:nvSpPr>
        <p:spPr bwMode="auto">
          <a:xfrm>
            <a:off x="5727700" y="2959100"/>
            <a:ext cx="1282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70</a:t>
            </a:r>
          </a:p>
        </p:txBody>
      </p:sp>
      <p:sp>
        <p:nvSpPr>
          <p:cNvPr id="890887" name="Text Box 7"/>
          <p:cNvSpPr txBox="1">
            <a:spLocks noChangeArrowheads="1"/>
          </p:cNvSpPr>
          <p:nvPr/>
        </p:nvSpPr>
        <p:spPr bwMode="auto">
          <a:xfrm>
            <a:off x="5715000" y="3556000"/>
            <a:ext cx="1282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14</a:t>
            </a:r>
          </a:p>
        </p:txBody>
      </p:sp>
      <p:sp>
        <p:nvSpPr>
          <p:cNvPr id="890888" name="Text Box 8"/>
          <p:cNvSpPr txBox="1">
            <a:spLocks noChangeArrowheads="1"/>
          </p:cNvSpPr>
          <p:nvPr/>
        </p:nvSpPr>
        <p:spPr bwMode="auto">
          <a:xfrm>
            <a:off x="5702300" y="4165600"/>
            <a:ext cx="1282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84</a:t>
            </a:r>
          </a:p>
        </p:txBody>
      </p:sp>
    </p:spTree>
    <p:extLst>
      <p:ext uri="{BB962C8B-B14F-4D97-AF65-F5344CB8AC3E}">
        <p14:creationId xmlns:p14="http://schemas.microsoft.com/office/powerpoint/2010/main" val="278205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883" grpId="0" build="p"/>
      <p:bldP spid="890884" grpId="0" animBg="1"/>
      <p:bldP spid="890885" grpId="0" animBg="1"/>
      <p:bldP spid="890886" grpId="0"/>
      <p:bldP spid="890887" grpId="0"/>
      <p:bldP spid="89088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smtClean="0"/>
              <a:t>Addition – 546 + 278</a:t>
            </a:r>
          </a:p>
        </p:txBody>
      </p:sp>
      <p:sp>
        <p:nvSpPr>
          <p:cNvPr id="89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19150"/>
            <a:ext cx="8686800" cy="56007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b="1" dirty="0" smtClean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sz="2800" b="1" dirty="0"/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b="1" dirty="0" smtClean="0"/>
              <a:t>			</a:t>
            </a:r>
            <a:r>
              <a:rPr lang="en-US" sz="3600" b="1" dirty="0" smtClean="0">
                <a:latin typeface="Arial" charset="0"/>
              </a:rPr>
              <a:t>			546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latin typeface="Arial" charset="0"/>
              </a:rPr>
              <a:t>						   +	278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latin typeface="Arial" charset="0"/>
              </a:rPr>
              <a:t>			500 + 200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3600" b="1" dirty="0">
                <a:latin typeface="Arial" charset="0"/>
              </a:rPr>
              <a:t>	</a:t>
            </a:r>
            <a:r>
              <a:rPr lang="en-US" sz="3600" b="1" dirty="0" smtClean="0">
                <a:latin typeface="Arial" charset="0"/>
              </a:rPr>
              <a:t>		    40 + 70	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latin typeface="Arial" charset="0"/>
              </a:rPr>
              <a:t>			        6 + 8	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latin typeface="Arial" charset="0"/>
              </a:rPr>
              <a:t>				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3600" b="1" dirty="0" smtClean="0"/>
          </a:p>
          <a:p>
            <a:pPr lvl="3">
              <a:lnSpc>
                <a:spcPct val="90000"/>
              </a:lnSpc>
              <a:buFontTx/>
              <a:buNone/>
              <a:defRPr/>
            </a:pPr>
            <a:r>
              <a:rPr lang="en-US" sz="3200" i="1" dirty="0" smtClean="0"/>
              <a:t>	</a:t>
            </a:r>
          </a:p>
        </p:txBody>
      </p:sp>
      <p:sp>
        <p:nvSpPr>
          <p:cNvPr id="890885" name="Line 5"/>
          <p:cNvSpPr>
            <a:spLocks noChangeShapeType="1"/>
          </p:cNvSpPr>
          <p:nvPr/>
        </p:nvSpPr>
        <p:spPr bwMode="auto">
          <a:xfrm>
            <a:off x="5232400" y="2933700"/>
            <a:ext cx="147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886" name="Text Box 6"/>
          <p:cNvSpPr txBox="1">
            <a:spLocks noChangeArrowheads="1"/>
          </p:cNvSpPr>
          <p:nvPr/>
        </p:nvSpPr>
        <p:spPr bwMode="auto">
          <a:xfrm>
            <a:off x="5727700" y="2959100"/>
            <a:ext cx="1282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700</a:t>
            </a:r>
          </a:p>
        </p:txBody>
      </p:sp>
      <p:sp>
        <p:nvSpPr>
          <p:cNvPr id="890887" name="Text Box 7"/>
          <p:cNvSpPr txBox="1">
            <a:spLocks noChangeArrowheads="1"/>
          </p:cNvSpPr>
          <p:nvPr/>
        </p:nvSpPr>
        <p:spPr bwMode="auto">
          <a:xfrm>
            <a:off x="5715000" y="3556000"/>
            <a:ext cx="1282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110</a:t>
            </a:r>
          </a:p>
        </p:txBody>
      </p:sp>
      <p:sp>
        <p:nvSpPr>
          <p:cNvPr id="890888" name="Text Box 8"/>
          <p:cNvSpPr txBox="1">
            <a:spLocks noChangeArrowheads="1"/>
          </p:cNvSpPr>
          <p:nvPr/>
        </p:nvSpPr>
        <p:spPr bwMode="auto">
          <a:xfrm>
            <a:off x="5702300" y="4165600"/>
            <a:ext cx="1282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14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5232400" y="4762500"/>
            <a:ext cx="147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727700" y="4711700"/>
            <a:ext cx="1282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824</a:t>
            </a:r>
          </a:p>
        </p:txBody>
      </p:sp>
    </p:spTree>
    <p:extLst>
      <p:ext uri="{BB962C8B-B14F-4D97-AF65-F5344CB8AC3E}">
        <p14:creationId xmlns:p14="http://schemas.microsoft.com/office/powerpoint/2010/main" val="75987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883" grpId="0" uiExpand="1" build="p"/>
      <p:bldP spid="890885" grpId="0" animBg="1"/>
      <p:bldP spid="890886" grpId="0" uiExpand="1"/>
      <p:bldP spid="890887" grpId="0"/>
      <p:bldP spid="890888" grpId="0"/>
      <p:bldP spid="9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76300" y="84138"/>
            <a:ext cx="7499350" cy="85566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1" charset="-128"/>
              </a:rPr>
              <a:t>SMP #1</a:t>
            </a:r>
          </a:p>
        </p:txBody>
      </p:sp>
      <p:sp>
        <p:nvSpPr>
          <p:cNvPr id="8197" name="TextBox 2"/>
          <p:cNvSpPr txBox="1">
            <a:spLocks noChangeArrowheads="1"/>
          </p:cNvSpPr>
          <p:nvPr/>
        </p:nvSpPr>
        <p:spPr bwMode="auto">
          <a:xfrm>
            <a:off x="352425" y="1712913"/>
            <a:ext cx="7688263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en-US" sz="3200" dirty="0" smtClean="0"/>
          </a:p>
          <a:p>
            <a:pPr algn="ctr"/>
            <a:r>
              <a:rPr lang="en-US" sz="4400" dirty="0" smtClean="0">
                <a:latin typeface="+mn-lt"/>
                <a:ea typeface="MS PGothic" pitchFamily="34" charset="-128"/>
                <a:cs typeface="Arial Narrow" pitchFamily="34" charset="0"/>
              </a:rPr>
              <a:t>Make </a:t>
            </a:r>
            <a:r>
              <a:rPr lang="en-US" sz="4400" dirty="0">
                <a:latin typeface="+mn-lt"/>
                <a:ea typeface="MS PGothic" pitchFamily="34" charset="-128"/>
                <a:cs typeface="Arial Narrow" pitchFamily="34" charset="0"/>
              </a:rPr>
              <a:t>sense of problems and </a:t>
            </a:r>
            <a:r>
              <a:rPr lang="en-US" sz="4400" dirty="0" smtClean="0">
                <a:latin typeface="+mn-lt"/>
                <a:ea typeface="MS PGothic" pitchFamily="34" charset="-128"/>
                <a:cs typeface="Arial Narrow" pitchFamily="34" charset="0"/>
              </a:rPr>
              <a:t>persevere </a:t>
            </a:r>
            <a:r>
              <a:rPr lang="en-US" sz="4400" dirty="0">
                <a:latin typeface="+mn-lt"/>
                <a:ea typeface="MS PGothic" pitchFamily="34" charset="-128"/>
                <a:cs typeface="Arial Narrow" pitchFamily="34" charset="0"/>
              </a:rPr>
              <a:t>in solving them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6302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smtClean="0"/>
              <a:t>Addition – 546 + 278</a:t>
            </a:r>
          </a:p>
        </p:txBody>
      </p:sp>
      <p:sp>
        <p:nvSpPr>
          <p:cNvPr id="89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257300"/>
            <a:ext cx="8686800" cy="56007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US" b="1" dirty="0" smtClean="0"/>
              <a:t>  Expanded Form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US" b="1" dirty="0" smtClean="0"/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latin typeface="Arial" charset="0"/>
              </a:rPr>
              <a:t>	</a:t>
            </a:r>
            <a:r>
              <a:rPr lang="en-US" sz="3600" b="1" dirty="0" smtClean="0">
                <a:latin typeface="Arial" charset="0"/>
              </a:rPr>
              <a:t>			500   +   40   +   6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latin typeface="Arial" charset="0"/>
              </a:rPr>
              <a:t>			</a:t>
            </a:r>
            <a:r>
              <a:rPr lang="en-US" sz="3600" b="1" dirty="0">
                <a:latin typeface="Arial" charset="0"/>
              </a:rPr>
              <a:t> </a:t>
            </a:r>
            <a:r>
              <a:rPr lang="en-US" sz="3600" b="1" dirty="0" smtClean="0">
                <a:latin typeface="Arial" charset="0"/>
              </a:rPr>
              <a:t>  +	200   +   70   +   8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latin typeface="Arial" charset="0"/>
              </a:rPr>
              <a:t>				700   + 110   + 14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latin typeface="Arial" charset="0"/>
              </a:rPr>
              <a:t>			              810         + 14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3600" b="1" dirty="0">
                <a:latin typeface="Arial" charset="0"/>
              </a:rPr>
              <a:t>	</a:t>
            </a:r>
            <a:r>
              <a:rPr lang="en-US" sz="3600" b="1" dirty="0" smtClean="0">
                <a:latin typeface="Arial" charset="0"/>
              </a:rPr>
              <a:t>					824 	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3600" b="1" dirty="0" smtClean="0">
                <a:latin typeface="Arial" charset="0"/>
              </a:rPr>
              <a:t>				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3600" b="1" dirty="0" smtClean="0"/>
          </a:p>
          <a:p>
            <a:pPr lvl="3">
              <a:lnSpc>
                <a:spcPct val="90000"/>
              </a:lnSpc>
              <a:buFontTx/>
              <a:buNone/>
              <a:defRPr/>
            </a:pPr>
            <a:r>
              <a:rPr lang="en-US" sz="3200" i="1" dirty="0" smtClean="0"/>
              <a:t>	</a:t>
            </a:r>
          </a:p>
        </p:txBody>
      </p:sp>
      <p:sp>
        <p:nvSpPr>
          <p:cNvPr id="890885" name="Line 5"/>
          <p:cNvSpPr>
            <a:spLocks noChangeShapeType="1"/>
          </p:cNvSpPr>
          <p:nvPr/>
        </p:nvSpPr>
        <p:spPr bwMode="auto">
          <a:xfrm>
            <a:off x="2971800" y="3524250"/>
            <a:ext cx="3898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5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883" grpId="0" build="p"/>
      <p:bldP spid="89088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</a:t>
            </a:r>
            <a:r>
              <a:rPr lang="en-US" dirty="0" err="1" smtClean="0"/>
              <a:t>vs</a:t>
            </a:r>
            <a:r>
              <a:rPr lang="en-US" dirty="0" smtClean="0"/>
              <a:t> Horizontal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students needs to be given addition (and subtraction) problems both of these ways?</a:t>
            </a:r>
          </a:p>
          <a:p>
            <a:endParaRPr lang="en-US" dirty="0"/>
          </a:p>
          <a:p>
            <a:pPr marL="184150" indent="0">
              <a:buNone/>
              <a:tabLst>
                <a:tab pos="914400" algn="l"/>
                <a:tab pos="6400800" algn="r"/>
              </a:tabLst>
            </a:pPr>
            <a:r>
              <a:rPr lang="en-US" dirty="0" smtClean="0"/>
              <a:t>	279 + 54 =	279</a:t>
            </a:r>
          </a:p>
          <a:p>
            <a:pPr marL="184150" indent="0">
              <a:buNone/>
              <a:tabLst>
                <a:tab pos="914400" algn="l"/>
                <a:tab pos="6400800" algn="r"/>
              </a:tabLst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u="sng" dirty="0" smtClean="0"/>
              <a:t>+   54</a:t>
            </a:r>
            <a:r>
              <a:rPr lang="en-US" dirty="0" smtClean="0"/>
              <a:t>			</a:t>
            </a:r>
          </a:p>
          <a:p>
            <a:pPr marL="184150" indent="0">
              <a:buNone/>
              <a:tabLst>
                <a:tab pos="914400" algn="l"/>
                <a:tab pos="3657600" algn="r"/>
              </a:tabLst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5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Decimal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the emphasis on place value support students as they begin to add decimals?</a:t>
            </a:r>
          </a:p>
          <a:p>
            <a:endParaRPr lang="en-US" dirty="0"/>
          </a:p>
          <a:p>
            <a:r>
              <a:rPr lang="en-US" dirty="0" smtClean="0"/>
              <a:t>How do we teach decimals so that we support students in overtly making the connection between whole number addition and decimal addition?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5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Decimal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concrete models support decimal addition and subtraction?</a:t>
            </a:r>
          </a:p>
          <a:p>
            <a:endParaRPr lang="en-US" dirty="0" smtClean="0"/>
          </a:p>
          <a:p>
            <a:r>
              <a:rPr lang="en-US" dirty="0" smtClean="0"/>
              <a:t>What representations support decimal addition and subtraction?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59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8275"/>
            <a:ext cx="8229600" cy="804863"/>
          </a:xfrm>
        </p:spPr>
        <p:txBody>
          <a:bodyPr/>
          <a:lstStyle/>
          <a:p>
            <a:pPr eaLnBrk="1" hangingPunct="1"/>
            <a:r>
              <a:rPr lang="en-US" sz="4000" smtClean="0"/>
              <a:t>SMP #6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mtClean="0"/>
              <a:t>Refers to the need for teachers and students to communicate precisely and correctly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mtClean="0"/>
              <a:t>Mathematics vocabulary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mtClean="0"/>
              <a:t>Symbols (equal sign)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mtClean="0"/>
              <a:t>Specifying units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mtClean="0"/>
              <a:t>Clear and concise explanations</a:t>
            </a:r>
          </a:p>
          <a:p>
            <a:pPr lvl="3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2800" smtClean="0"/>
              <a:t>Conceptual understanding</a:t>
            </a:r>
          </a:p>
          <a:p>
            <a:pPr lvl="3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2800" smtClean="0"/>
              <a:t>Procedural understanding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•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0046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8275"/>
            <a:ext cx="8229600" cy="804863"/>
          </a:xfrm>
        </p:spPr>
        <p:txBody>
          <a:bodyPr/>
          <a:lstStyle/>
          <a:p>
            <a:pPr eaLnBrk="1" hangingPunct="1"/>
            <a:r>
              <a:rPr lang="en-US" sz="4000" smtClean="0"/>
              <a:t>SMP #6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mtClean="0"/>
              <a:t>Refers to the need for teachers and students to communicate precisely and correctly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mtClean="0"/>
              <a:t>Level of precision needed</a:t>
            </a:r>
          </a:p>
          <a:p>
            <a:pPr lvl="2" eaLnBrk="1" hangingPunct="1">
              <a:spcBef>
                <a:spcPct val="50000"/>
              </a:spcBef>
            </a:pPr>
            <a:r>
              <a:rPr lang="en-US" sz="2800" smtClean="0"/>
              <a:t>Is an estimate sufficient?</a:t>
            </a:r>
          </a:p>
          <a:p>
            <a:pPr lvl="3" eaLnBrk="1" hangingPunct="1">
              <a:spcBef>
                <a:spcPct val="50000"/>
              </a:spcBef>
              <a:buFont typeface="Arial" charset="0"/>
              <a:buChar char="•"/>
            </a:pPr>
            <a:r>
              <a:rPr lang="en-US" sz="2400" smtClean="0"/>
              <a:t>How close an estimate?</a:t>
            </a:r>
          </a:p>
          <a:p>
            <a:pPr lvl="2" eaLnBrk="1" hangingPunct="1">
              <a:spcBef>
                <a:spcPct val="50000"/>
              </a:spcBef>
            </a:pPr>
            <a:r>
              <a:rPr lang="en-US" sz="2800" smtClean="0"/>
              <a:t>How precise a measurement?</a:t>
            </a:r>
          </a:p>
          <a:p>
            <a:pPr lvl="1" eaLnBrk="1" hangingPunct="1">
              <a:spcBef>
                <a:spcPct val="50000"/>
              </a:spcBef>
              <a:buFont typeface="Arial" charset="0"/>
              <a:buChar char="•"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913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Teacher’s Role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34975" y="1320800"/>
            <a:ext cx="8259763" cy="4165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b="1" smtClean="0"/>
              <a:t>Model Appropriate Use of Mathematics Vocabulary, Symbols, and Explanation</a:t>
            </a:r>
            <a:r>
              <a:rPr lang="en-US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mtClean="0"/>
              <a:t>Teachers need to attend to precision as they are talking and teaching mathematics so that students do not learn unintended and inaccurate mathematics.</a:t>
            </a:r>
          </a:p>
          <a:p>
            <a:pPr marL="0" indent="0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0806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363538" y="595313"/>
            <a:ext cx="8286750" cy="5689600"/>
          </a:xfrm>
        </p:spPr>
        <p:txBody>
          <a:bodyPr/>
          <a:lstStyle/>
          <a:p>
            <a:pPr marL="0" lvl="1" indent="0">
              <a:buFontTx/>
              <a:buNone/>
            </a:pPr>
            <a:r>
              <a:rPr lang="en-US" smtClean="0"/>
              <a:t>Students frequently copy teachers when they are not precise with language and definitions.  </a:t>
            </a:r>
          </a:p>
          <a:p>
            <a:pPr marL="0" lvl="1" indent="0">
              <a:buFontTx/>
              <a:buNone/>
            </a:pPr>
            <a:r>
              <a:rPr lang="en-US" smtClean="0"/>
              <a:t>For example:</a:t>
            </a:r>
          </a:p>
          <a:p>
            <a:r>
              <a:rPr lang="en-US" sz="2800" smtClean="0"/>
              <a:t>“A rectangle has 2 long sides and 2 short sides.” – This “definition” then excludes a square from being a special case of a rectangle.</a:t>
            </a:r>
          </a:p>
          <a:p>
            <a:r>
              <a:rPr lang="en-US" sz="2800" smtClean="0"/>
              <a:t>When solving 8 + 7 by making tens, the student says “I did 8 + 2 and then I added the 5.  The teacher needs to be careful to write 8 + 2 = 10 and 10 + 5 = 15 rather than use a run-on equal sign (8 + 2 = 10 + 5 = 15).</a:t>
            </a:r>
          </a:p>
        </p:txBody>
      </p:sp>
    </p:spTree>
    <p:extLst>
      <p:ext uri="{BB962C8B-B14F-4D97-AF65-F5344CB8AC3E}">
        <p14:creationId xmlns:p14="http://schemas.microsoft.com/office/powerpoint/2010/main" val="216535418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38" y="423863"/>
            <a:ext cx="8416925" cy="4891087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Or </a:t>
            </a:r>
            <a:r>
              <a:rPr lang="en-US" sz="2800" dirty="0"/>
              <a:t>when using the distributive property to solve 4 x 28, the student might say “I multiplied 4 x 25 to get 100 and then I added 4 x 3 which is 12 to get 112.”  </a:t>
            </a:r>
            <a:endParaRPr lang="en-US" sz="2800" dirty="0" smtClean="0"/>
          </a:p>
          <a:p>
            <a:pPr>
              <a:defRPr/>
            </a:pPr>
            <a:endParaRPr lang="en-US" sz="800" dirty="0"/>
          </a:p>
          <a:p>
            <a:pPr marL="400050" lvl="1" indent="0">
              <a:buFontTx/>
              <a:buNone/>
              <a:defRPr/>
            </a:pPr>
            <a:r>
              <a:rPr lang="en-US" dirty="0" smtClean="0"/>
              <a:t>The </a:t>
            </a:r>
            <a:r>
              <a:rPr lang="en-US" dirty="0"/>
              <a:t>teacher needs to be careful NOT to record 4 x 25 = 100 + (4 x 3) = 112 which, even though it seems to represent the student’s verbal explanation, implies that 4 x 25 = 112.  Instead show this as a series of steps: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			</a:t>
            </a:r>
            <a:r>
              <a:rPr lang="en-US" sz="2800" dirty="0"/>
              <a:t>4 x 25 = 100</a:t>
            </a:r>
          </a:p>
          <a:p>
            <a:pPr marL="0" indent="0">
              <a:buFontTx/>
              <a:buNone/>
              <a:defRPr/>
            </a:pPr>
            <a:r>
              <a:rPr lang="en-US" sz="2800" dirty="0"/>
              <a:t>			4 x 3 = 12</a:t>
            </a:r>
          </a:p>
          <a:p>
            <a:pPr marL="0" indent="0">
              <a:buFontTx/>
              <a:buNone/>
              <a:defRPr/>
            </a:pPr>
            <a:r>
              <a:rPr lang="en-US" sz="2800" dirty="0"/>
              <a:t>			100 + 12 = 112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44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Teacher’s Role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34975" y="1320800"/>
            <a:ext cx="7947025" cy="4165600"/>
          </a:xfrm>
        </p:spPr>
        <p:txBody>
          <a:bodyPr/>
          <a:lstStyle/>
          <a:p>
            <a:r>
              <a:rPr lang="en-US" b="1" smtClean="0"/>
              <a:t>Provide Opportunities for Students to Share Their Thinking</a:t>
            </a:r>
            <a:r>
              <a:rPr lang="en-US" smtClean="0"/>
              <a:t> </a:t>
            </a:r>
          </a:p>
          <a:p>
            <a:pPr lvl="1"/>
            <a:r>
              <a:rPr lang="en-US" smtClean="0"/>
              <a:t>Ask students to explain and justify their solutions and mathematical ideas.</a:t>
            </a:r>
          </a:p>
          <a:p>
            <a:pPr lvl="1"/>
            <a:r>
              <a:rPr lang="en-US" smtClean="0"/>
              <a:t>As students are explaining/  or justifying, check to see that they have solved the problem correctly and accurately and that they are using language to describe their process precisely.</a:t>
            </a:r>
          </a:p>
          <a:p>
            <a:r>
              <a:rPr lang="en-US" smtClean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250224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60350"/>
            <a:ext cx="8477250" cy="1300163"/>
          </a:xfrm>
        </p:spPr>
        <p:txBody>
          <a:bodyPr/>
          <a:lstStyle/>
          <a:p>
            <a:pPr marL="514350" indent="-514350" eaLnBrk="1" hangingPunct="1">
              <a:defRPr/>
            </a:pPr>
            <a:r>
              <a:rPr lang="en-US" dirty="0"/>
              <a:t>What is the intent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SMP #1?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30400"/>
            <a:ext cx="7696200" cy="41656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The goal of SMP#1 is for students to become successful problem solvers –</a:t>
            </a:r>
          </a:p>
          <a:p>
            <a:pPr eaLnBrk="1" hangingPunct="1">
              <a:defRPr/>
            </a:pPr>
            <a:r>
              <a:rPr lang="en-US" dirty="0"/>
              <a:t>W</a:t>
            </a:r>
            <a:r>
              <a:rPr lang="en-US" dirty="0" smtClean="0"/>
              <a:t>ord problems</a:t>
            </a:r>
          </a:p>
          <a:p>
            <a:pPr eaLnBrk="1" hangingPunct="1">
              <a:defRPr/>
            </a:pPr>
            <a:r>
              <a:rPr lang="en-US" dirty="0" smtClean="0"/>
              <a:t>Problem solving or non-routine problems</a:t>
            </a:r>
          </a:p>
        </p:txBody>
      </p:sp>
    </p:spTree>
    <p:extLst>
      <p:ext uri="{BB962C8B-B14F-4D97-AF65-F5344CB8AC3E}">
        <p14:creationId xmlns:p14="http://schemas.microsoft.com/office/powerpoint/2010/main" val="349136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975" y="217488"/>
            <a:ext cx="7947025" cy="6299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For example - Back </a:t>
            </a:r>
            <a:r>
              <a:rPr lang="en-US" dirty="0"/>
              <a:t>to 4 x 28.  </a:t>
            </a:r>
          </a:p>
          <a:p>
            <a:pPr>
              <a:defRPr/>
            </a:pPr>
            <a:r>
              <a:rPr lang="en-US" sz="2400" dirty="0"/>
              <a:t>Suppose the student says “I multiplied 4 x 8 to get 32.  I put down the 2 and carried the 3.  Then I multiplied 4 x 2 to get 8 and added the 3 to get 11.  The answer is 112.”</a:t>
            </a:r>
          </a:p>
          <a:p>
            <a:pPr>
              <a:defRPr/>
            </a:pPr>
            <a:r>
              <a:rPr lang="en-US" sz="2400" dirty="0"/>
              <a:t>The student is not using proper place value language in their explanation.</a:t>
            </a:r>
          </a:p>
          <a:p>
            <a:pPr>
              <a:defRPr/>
            </a:pPr>
            <a:r>
              <a:rPr lang="en-US" sz="2400" dirty="0"/>
              <a:t>You can now ask the student (and the class) questions to develop the proper language.  “When you multiplied 4 x 2 to get 8, were you actually multiplying 4 x 2 </a:t>
            </a:r>
            <a:r>
              <a:rPr lang="en-US" sz="2400" dirty="0" smtClean="0"/>
              <a:t>to get a product of 8</a:t>
            </a:r>
            <a:r>
              <a:rPr lang="en-US" sz="2400" dirty="0"/>
              <a:t>?”  Focus on the precision of the language to get students to state “I multiplied 4 x 2 tens to get 8 tens” for example.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96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Teacher’s Role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FontTx/>
              <a:buNone/>
              <a:defRPr/>
            </a:pPr>
            <a:r>
              <a:rPr lang="en-US" sz="3200" b="1" dirty="0" smtClean="0"/>
              <a:t>Prepare </a:t>
            </a:r>
            <a:r>
              <a:rPr lang="en-US" sz="3200" b="1" dirty="0"/>
              <a:t>Students for Further Study</a:t>
            </a:r>
            <a:r>
              <a:rPr lang="en-US" sz="3200" dirty="0" smtClean="0"/>
              <a:t> </a:t>
            </a:r>
          </a:p>
          <a:p>
            <a:pPr marL="457200" lvl="1" indent="-457200">
              <a:buFont typeface="Arial" pitchFamily="34" charset="0"/>
              <a:buChar char="•"/>
              <a:defRPr/>
            </a:pPr>
            <a:r>
              <a:rPr lang="en-US" dirty="0" smtClean="0"/>
              <a:t>Be </a:t>
            </a:r>
            <a:r>
              <a:rPr lang="en-US" dirty="0"/>
              <a:t>careful to use language that supports the mathematics that comes later in the curriculum.</a:t>
            </a:r>
          </a:p>
          <a:p>
            <a:pPr marL="457200" lvl="1" indent="-457200">
              <a:buFont typeface="Arial" pitchFamily="34" charset="0"/>
              <a:buChar char="•"/>
              <a:defRPr/>
            </a:pPr>
            <a:r>
              <a:rPr lang="en-US" dirty="0"/>
              <a:t>Teachers often inadvertently set students up for confusion as they encounter mathematics in later grades by not being precise in the language they </a:t>
            </a:r>
            <a:r>
              <a:rPr lang="en-US" dirty="0" smtClean="0"/>
              <a:t>use or statements they make.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63699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392113"/>
            <a:ext cx="8286750" cy="5094287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/>
              <a:t>For </a:t>
            </a:r>
            <a:r>
              <a:rPr lang="en-US" dirty="0"/>
              <a:t>example:</a:t>
            </a:r>
          </a:p>
          <a:p>
            <a:pPr marL="457200">
              <a:defRPr/>
            </a:pPr>
            <a:r>
              <a:rPr lang="en-US" dirty="0"/>
              <a:t>“You can’t subtract a big number from a small number” </a:t>
            </a:r>
            <a:r>
              <a:rPr lang="en-US" dirty="0" smtClean="0"/>
              <a:t>or</a:t>
            </a:r>
          </a:p>
          <a:p>
            <a:pPr marL="457200">
              <a:defRPr/>
            </a:pPr>
            <a:r>
              <a:rPr lang="en-US" dirty="0" smtClean="0"/>
              <a:t>“Multiplication </a:t>
            </a:r>
            <a:r>
              <a:rPr lang="en-US" dirty="0"/>
              <a:t>makes the number bigger and division makes the number smaller</a:t>
            </a:r>
            <a:r>
              <a:rPr lang="en-US" dirty="0" smtClean="0"/>
              <a:t>” or</a:t>
            </a:r>
          </a:p>
          <a:p>
            <a:pPr marL="457200">
              <a:defRPr/>
            </a:pPr>
            <a:r>
              <a:rPr lang="en-US" dirty="0" smtClean="0"/>
              <a:t>The alligator eats the larger number.</a:t>
            </a:r>
          </a:p>
          <a:p>
            <a:pPr marL="114300" indent="0">
              <a:buFontTx/>
              <a:buNone/>
              <a:defRPr/>
            </a:pPr>
            <a:endParaRPr lang="en-US" dirty="0"/>
          </a:p>
          <a:p>
            <a:pPr marL="114300" indent="0">
              <a:buFontTx/>
              <a:buNone/>
              <a:defRPr/>
            </a:pPr>
            <a:r>
              <a:rPr lang="en-US" dirty="0"/>
              <a:t>T</a:t>
            </a:r>
            <a:r>
              <a:rPr lang="en-US" dirty="0" smtClean="0"/>
              <a:t>hese </a:t>
            </a:r>
            <a:r>
              <a:rPr lang="en-US" dirty="0"/>
              <a:t>statements create issues for students as they go on to learn integers, decimals and fractions</a:t>
            </a:r>
            <a:r>
              <a:rPr lang="en-US" dirty="0" smtClean="0"/>
              <a:t>.</a:t>
            </a:r>
            <a:endParaRPr lang="en-US" dirty="0"/>
          </a:p>
          <a:p>
            <a:pPr marL="0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98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dirty="0" smtClean="0"/>
              <a:t> – 2 </a:t>
            </a:r>
            <a:endParaRPr lang="en-US" dirty="0"/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650499"/>
              </p:ext>
            </p:extLst>
          </p:nvPr>
        </p:nvGraphicFramePr>
        <p:xfrm>
          <a:off x="2046288" y="1409700"/>
          <a:ext cx="4872037" cy="2377440"/>
        </p:xfrm>
        <a:graphic>
          <a:graphicData uri="http://schemas.openxmlformats.org/drawingml/2006/table">
            <a:tbl>
              <a:tblPr/>
              <a:tblGrid>
                <a:gridCol w="984250"/>
                <a:gridCol w="969962"/>
                <a:gridCol w="973138"/>
                <a:gridCol w="971550"/>
                <a:gridCol w="973137"/>
              </a:tblGrid>
              <a:tr h="1108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6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2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38350" y="14097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9900" y="140969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500" y="1409697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72050" y="1409698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62650" y="1409699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9054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– 2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38350" y="14097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9900" y="140969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500" y="1409697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72050" y="1409698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62650" y="1409699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00500" y="14097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72050" y="14097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62650" y="1409692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57400" y="2610029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28950" y="261002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7200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</a:t>
            </a:r>
            <a:endParaRPr lang="en-US" sz="7200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5458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10" grpId="1"/>
      <p:bldP spid="11" grpId="1"/>
      <p:bldP spid="14" grpId="0"/>
      <p:bldP spid="15" grpId="0"/>
      <p:bldP spid="1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413" name="Straight Connector 33"/>
          <p:cNvCxnSpPr>
            <a:cxnSpLocks noChangeShapeType="1"/>
          </p:cNvCxnSpPr>
          <p:nvPr/>
        </p:nvCxnSpPr>
        <p:spPr bwMode="auto">
          <a:xfrm>
            <a:off x="3269582" y="2614730"/>
            <a:ext cx="0" cy="554037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395" name="Straight Connector 9"/>
          <p:cNvCxnSpPr>
            <a:cxnSpLocks noChangeShapeType="1"/>
          </p:cNvCxnSpPr>
          <p:nvPr/>
        </p:nvCxnSpPr>
        <p:spPr bwMode="auto">
          <a:xfrm>
            <a:off x="0" y="2871788"/>
            <a:ext cx="9144000" cy="0"/>
          </a:xfrm>
          <a:prstGeom prst="line">
            <a:avLst/>
          </a:prstGeom>
          <a:noFill/>
          <a:ln w="63500" algn="ctr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0" name="Straight Connector 30"/>
          <p:cNvCxnSpPr>
            <a:cxnSpLocks noChangeShapeType="1"/>
          </p:cNvCxnSpPr>
          <p:nvPr/>
        </p:nvCxnSpPr>
        <p:spPr bwMode="auto">
          <a:xfrm>
            <a:off x="1875506" y="2606623"/>
            <a:ext cx="0" cy="552450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1" name="Straight Connector 31"/>
          <p:cNvCxnSpPr>
            <a:cxnSpLocks noChangeShapeType="1"/>
          </p:cNvCxnSpPr>
          <p:nvPr/>
        </p:nvCxnSpPr>
        <p:spPr bwMode="auto">
          <a:xfrm>
            <a:off x="7395078" y="2607963"/>
            <a:ext cx="0" cy="552450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2" name="Straight Connector 32"/>
          <p:cNvCxnSpPr>
            <a:cxnSpLocks noChangeShapeType="1"/>
          </p:cNvCxnSpPr>
          <p:nvPr/>
        </p:nvCxnSpPr>
        <p:spPr bwMode="auto">
          <a:xfrm>
            <a:off x="5346284" y="2610635"/>
            <a:ext cx="0" cy="554038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4" name="Straight Connector 34"/>
          <p:cNvCxnSpPr>
            <a:cxnSpLocks noChangeShapeType="1"/>
          </p:cNvCxnSpPr>
          <p:nvPr/>
        </p:nvCxnSpPr>
        <p:spPr bwMode="auto">
          <a:xfrm>
            <a:off x="3973096" y="2614981"/>
            <a:ext cx="0" cy="554038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5" name="Straight Connector 35"/>
          <p:cNvCxnSpPr>
            <a:cxnSpLocks noChangeShapeType="1"/>
          </p:cNvCxnSpPr>
          <p:nvPr/>
        </p:nvCxnSpPr>
        <p:spPr bwMode="auto">
          <a:xfrm>
            <a:off x="4652652" y="2614148"/>
            <a:ext cx="0" cy="554038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6" name="Straight Connector 36"/>
          <p:cNvCxnSpPr>
            <a:cxnSpLocks noChangeShapeType="1"/>
          </p:cNvCxnSpPr>
          <p:nvPr/>
        </p:nvCxnSpPr>
        <p:spPr bwMode="auto">
          <a:xfrm>
            <a:off x="6022394" y="2608380"/>
            <a:ext cx="0" cy="554037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7" name="Straight Connector 37"/>
          <p:cNvCxnSpPr>
            <a:cxnSpLocks noChangeShapeType="1"/>
          </p:cNvCxnSpPr>
          <p:nvPr/>
        </p:nvCxnSpPr>
        <p:spPr bwMode="auto">
          <a:xfrm>
            <a:off x="8086144" y="2606124"/>
            <a:ext cx="0" cy="554038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420" name="TextBox 38"/>
          <p:cNvSpPr txBox="1">
            <a:spLocks noChangeArrowheads="1"/>
          </p:cNvSpPr>
          <p:nvPr/>
        </p:nvSpPr>
        <p:spPr bwMode="auto">
          <a:xfrm>
            <a:off x="234950" y="3052763"/>
            <a:ext cx="8966200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700" dirty="0" smtClean="0"/>
              <a:t>0   1   2   3   4   5   6   7   8   9 </a:t>
            </a:r>
            <a:r>
              <a:rPr lang="en-US" sz="1400" dirty="0" smtClean="0"/>
              <a:t> </a:t>
            </a:r>
            <a:r>
              <a:rPr lang="en-US" sz="3700" dirty="0" smtClean="0"/>
              <a:t>10 </a:t>
            </a:r>
            <a:r>
              <a:rPr lang="en-US" sz="1400" dirty="0" smtClean="0"/>
              <a:t> </a:t>
            </a:r>
            <a:r>
              <a:rPr lang="en-US" sz="3700" dirty="0" smtClean="0"/>
              <a:t>11 </a:t>
            </a:r>
            <a:r>
              <a:rPr lang="en-US" sz="1400" dirty="0" smtClean="0"/>
              <a:t> </a:t>
            </a:r>
            <a:r>
              <a:rPr lang="en-US" sz="3700" dirty="0" smtClean="0"/>
              <a:t>12 </a:t>
            </a:r>
            <a:endParaRPr lang="en-US" sz="3700" dirty="0"/>
          </a:p>
        </p:txBody>
      </p:sp>
      <p:cxnSp>
        <p:nvCxnSpPr>
          <p:cNvPr id="32" name="Straight Connector 30"/>
          <p:cNvCxnSpPr>
            <a:cxnSpLocks noChangeShapeType="1"/>
          </p:cNvCxnSpPr>
          <p:nvPr/>
        </p:nvCxnSpPr>
        <p:spPr bwMode="auto">
          <a:xfrm>
            <a:off x="1176416" y="2615979"/>
            <a:ext cx="0" cy="552450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Connector 35"/>
          <p:cNvCxnSpPr>
            <a:cxnSpLocks noChangeShapeType="1"/>
          </p:cNvCxnSpPr>
          <p:nvPr/>
        </p:nvCxnSpPr>
        <p:spPr bwMode="auto">
          <a:xfrm>
            <a:off x="2574093" y="2605534"/>
            <a:ext cx="0" cy="554038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6"/>
          <p:cNvCxnSpPr>
            <a:cxnSpLocks noChangeShapeType="1"/>
          </p:cNvCxnSpPr>
          <p:nvPr/>
        </p:nvCxnSpPr>
        <p:spPr bwMode="auto">
          <a:xfrm>
            <a:off x="6715212" y="2612304"/>
            <a:ext cx="0" cy="554037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1143000"/>
          </a:xfrm>
        </p:spPr>
        <p:txBody>
          <a:bodyPr/>
          <a:lstStyle/>
          <a:p>
            <a:r>
              <a:rPr lang="en-US" dirty="0" smtClean="0"/>
              <a:t>5 – 2 </a:t>
            </a:r>
            <a:endParaRPr lang="en-US" dirty="0"/>
          </a:p>
        </p:txBody>
      </p:sp>
      <p:cxnSp>
        <p:nvCxnSpPr>
          <p:cNvPr id="35" name="Straight Connector 30"/>
          <p:cNvCxnSpPr>
            <a:cxnSpLocks noChangeShapeType="1"/>
          </p:cNvCxnSpPr>
          <p:nvPr/>
        </p:nvCxnSpPr>
        <p:spPr bwMode="auto">
          <a:xfrm>
            <a:off x="476250" y="2595563"/>
            <a:ext cx="0" cy="552450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7"/>
          <p:cNvCxnSpPr>
            <a:cxnSpLocks noChangeShapeType="1"/>
          </p:cNvCxnSpPr>
          <p:nvPr/>
        </p:nvCxnSpPr>
        <p:spPr bwMode="auto">
          <a:xfrm>
            <a:off x="8760250" y="2588419"/>
            <a:ext cx="0" cy="554038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Circular Arrow 4"/>
          <p:cNvSpPr/>
          <p:nvPr/>
        </p:nvSpPr>
        <p:spPr>
          <a:xfrm>
            <a:off x="1818356" y="2247900"/>
            <a:ext cx="755737" cy="683419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Circular Arrow 37"/>
          <p:cNvSpPr/>
          <p:nvPr/>
        </p:nvSpPr>
        <p:spPr>
          <a:xfrm>
            <a:off x="2538336" y="2266950"/>
            <a:ext cx="755737" cy="683419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ircular Arrow 39"/>
          <p:cNvSpPr/>
          <p:nvPr/>
        </p:nvSpPr>
        <p:spPr>
          <a:xfrm>
            <a:off x="3255459" y="2247900"/>
            <a:ext cx="755737" cy="683419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69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413" name="Straight Connector 33"/>
          <p:cNvCxnSpPr>
            <a:cxnSpLocks noChangeShapeType="1"/>
          </p:cNvCxnSpPr>
          <p:nvPr/>
        </p:nvCxnSpPr>
        <p:spPr bwMode="auto">
          <a:xfrm>
            <a:off x="3269582" y="2614730"/>
            <a:ext cx="0" cy="554037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395" name="Straight Connector 9"/>
          <p:cNvCxnSpPr>
            <a:cxnSpLocks noChangeShapeType="1"/>
          </p:cNvCxnSpPr>
          <p:nvPr/>
        </p:nvCxnSpPr>
        <p:spPr bwMode="auto">
          <a:xfrm>
            <a:off x="0" y="2871788"/>
            <a:ext cx="9144000" cy="0"/>
          </a:xfrm>
          <a:prstGeom prst="line">
            <a:avLst/>
          </a:prstGeom>
          <a:noFill/>
          <a:ln w="63500" algn="ctr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0" name="Straight Connector 30"/>
          <p:cNvCxnSpPr>
            <a:cxnSpLocks noChangeShapeType="1"/>
          </p:cNvCxnSpPr>
          <p:nvPr/>
        </p:nvCxnSpPr>
        <p:spPr bwMode="auto">
          <a:xfrm>
            <a:off x="1875506" y="2606623"/>
            <a:ext cx="0" cy="552450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1" name="Straight Connector 31"/>
          <p:cNvCxnSpPr>
            <a:cxnSpLocks noChangeShapeType="1"/>
          </p:cNvCxnSpPr>
          <p:nvPr/>
        </p:nvCxnSpPr>
        <p:spPr bwMode="auto">
          <a:xfrm>
            <a:off x="7395078" y="2607963"/>
            <a:ext cx="0" cy="552450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2" name="Straight Connector 32"/>
          <p:cNvCxnSpPr>
            <a:cxnSpLocks noChangeShapeType="1"/>
          </p:cNvCxnSpPr>
          <p:nvPr/>
        </p:nvCxnSpPr>
        <p:spPr bwMode="auto">
          <a:xfrm>
            <a:off x="5346284" y="2610635"/>
            <a:ext cx="0" cy="554038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4" name="Straight Connector 34"/>
          <p:cNvCxnSpPr>
            <a:cxnSpLocks noChangeShapeType="1"/>
          </p:cNvCxnSpPr>
          <p:nvPr/>
        </p:nvCxnSpPr>
        <p:spPr bwMode="auto">
          <a:xfrm>
            <a:off x="3973096" y="2614981"/>
            <a:ext cx="0" cy="554038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5" name="Straight Connector 35"/>
          <p:cNvCxnSpPr>
            <a:cxnSpLocks noChangeShapeType="1"/>
          </p:cNvCxnSpPr>
          <p:nvPr/>
        </p:nvCxnSpPr>
        <p:spPr bwMode="auto">
          <a:xfrm>
            <a:off x="4652652" y="2614148"/>
            <a:ext cx="0" cy="554038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6" name="Straight Connector 36"/>
          <p:cNvCxnSpPr>
            <a:cxnSpLocks noChangeShapeType="1"/>
          </p:cNvCxnSpPr>
          <p:nvPr/>
        </p:nvCxnSpPr>
        <p:spPr bwMode="auto">
          <a:xfrm>
            <a:off x="6022394" y="2608380"/>
            <a:ext cx="0" cy="554037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417" name="Straight Connector 37"/>
          <p:cNvCxnSpPr>
            <a:cxnSpLocks noChangeShapeType="1"/>
          </p:cNvCxnSpPr>
          <p:nvPr/>
        </p:nvCxnSpPr>
        <p:spPr bwMode="auto">
          <a:xfrm>
            <a:off x="8086144" y="2606124"/>
            <a:ext cx="0" cy="554038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420" name="TextBox 38"/>
          <p:cNvSpPr txBox="1">
            <a:spLocks noChangeArrowheads="1"/>
          </p:cNvSpPr>
          <p:nvPr/>
        </p:nvSpPr>
        <p:spPr bwMode="auto">
          <a:xfrm>
            <a:off x="234950" y="3052763"/>
            <a:ext cx="8966200" cy="661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3700" dirty="0" smtClean="0"/>
              <a:t>0   1   2   3   4   5   6   7   8   9 </a:t>
            </a:r>
            <a:r>
              <a:rPr lang="en-US" sz="1400" dirty="0" smtClean="0"/>
              <a:t> </a:t>
            </a:r>
            <a:r>
              <a:rPr lang="en-US" sz="3700" dirty="0" smtClean="0"/>
              <a:t>10 </a:t>
            </a:r>
            <a:r>
              <a:rPr lang="en-US" sz="1400" dirty="0" smtClean="0"/>
              <a:t> </a:t>
            </a:r>
            <a:r>
              <a:rPr lang="en-US" sz="3700" dirty="0" smtClean="0"/>
              <a:t>11 </a:t>
            </a:r>
            <a:r>
              <a:rPr lang="en-US" sz="1400" dirty="0" smtClean="0"/>
              <a:t> </a:t>
            </a:r>
            <a:r>
              <a:rPr lang="en-US" sz="3700" dirty="0" smtClean="0"/>
              <a:t>12 </a:t>
            </a:r>
            <a:endParaRPr lang="en-US" sz="3700" dirty="0"/>
          </a:p>
        </p:txBody>
      </p:sp>
      <p:cxnSp>
        <p:nvCxnSpPr>
          <p:cNvPr id="32" name="Straight Connector 30"/>
          <p:cNvCxnSpPr>
            <a:cxnSpLocks noChangeShapeType="1"/>
          </p:cNvCxnSpPr>
          <p:nvPr/>
        </p:nvCxnSpPr>
        <p:spPr bwMode="auto">
          <a:xfrm>
            <a:off x="1176416" y="2615979"/>
            <a:ext cx="0" cy="552450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Connector 35"/>
          <p:cNvCxnSpPr>
            <a:cxnSpLocks noChangeShapeType="1"/>
          </p:cNvCxnSpPr>
          <p:nvPr/>
        </p:nvCxnSpPr>
        <p:spPr bwMode="auto">
          <a:xfrm>
            <a:off x="2574093" y="2605534"/>
            <a:ext cx="0" cy="554038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6"/>
          <p:cNvCxnSpPr>
            <a:cxnSpLocks noChangeShapeType="1"/>
          </p:cNvCxnSpPr>
          <p:nvPr/>
        </p:nvCxnSpPr>
        <p:spPr bwMode="auto">
          <a:xfrm>
            <a:off x="6715212" y="2612304"/>
            <a:ext cx="0" cy="554037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1143000"/>
          </a:xfrm>
        </p:spPr>
        <p:txBody>
          <a:bodyPr/>
          <a:lstStyle/>
          <a:p>
            <a:r>
              <a:rPr lang="en-US" dirty="0" smtClean="0"/>
              <a:t>5 – 2 </a:t>
            </a:r>
            <a:endParaRPr lang="en-US" dirty="0"/>
          </a:p>
        </p:txBody>
      </p:sp>
      <p:cxnSp>
        <p:nvCxnSpPr>
          <p:cNvPr id="35" name="Straight Connector 30"/>
          <p:cNvCxnSpPr>
            <a:cxnSpLocks noChangeShapeType="1"/>
          </p:cNvCxnSpPr>
          <p:nvPr/>
        </p:nvCxnSpPr>
        <p:spPr bwMode="auto">
          <a:xfrm>
            <a:off x="476250" y="2595563"/>
            <a:ext cx="0" cy="552450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7"/>
          <p:cNvCxnSpPr>
            <a:cxnSpLocks noChangeShapeType="1"/>
          </p:cNvCxnSpPr>
          <p:nvPr/>
        </p:nvCxnSpPr>
        <p:spPr bwMode="auto">
          <a:xfrm>
            <a:off x="8760250" y="2588419"/>
            <a:ext cx="0" cy="554038"/>
          </a:xfrm>
          <a:prstGeom prst="line">
            <a:avLst/>
          </a:prstGeom>
          <a:noFill/>
          <a:ln w="63500" algn="ctr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Circular Arrow 4"/>
          <p:cNvSpPr/>
          <p:nvPr/>
        </p:nvSpPr>
        <p:spPr>
          <a:xfrm flipH="1">
            <a:off x="1818356" y="2247900"/>
            <a:ext cx="755737" cy="683419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Circular Arrow 37"/>
          <p:cNvSpPr/>
          <p:nvPr/>
        </p:nvSpPr>
        <p:spPr>
          <a:xfrm flipH="1">
            <a:off x="2538336" y="2266950"/>
            <a:ext cx="755737" cy="683419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ircular Arrow 39"/>
          <p:cNvSpPr/>
          <p:nvPr/>
        </p:nvSpPr>
        <p:spPr>
          <a:xfrm flipH="1">
            <a:off x="3255459" y="2247900"/>
            <a:ext cx="755737" cy="683419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4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dirty="0" smtClean="0"/>
              <a:t>Subtraction:  13 – 6 </a:t>
            </a:r>
          </a:p>
        </p:txBody>
      </p:sp>
      <p:sp>
        <p:nvSpPr>
          <p:cNvPr id="89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57300"/>
            <a:ext cx="8686800" cy="5600700"/>
          </a:xfrm>
        </p:spPr>
        <p:txBody>
          <a:bodyPr/>
          <a:lstStyle/>
          <a:p>
            <a:r>
              <a:rPr lang="en-US" b="1" dirty="0" smtClean="0"/>
              <a:t>Decompose with tens</a:t>
            </a:r>
          </a:p>
          <a:p>
            <a:pPr>
              <a:buFontTx/>
              <a:buNone/>
            </a:pPr>
            <a:r>
              <a:rPr lang="en-US" dirty="0" smtClean="0">
                <a:latin typeface="Arial" charset="0"/>
              </a:rPr>
              <a:t>	</a:t>
            </a:r>
            <a:r>
              <a:rPr lang="en-US" sz="3600" b="1" dirty="0" smtClean="0">
                <a:latin typeface="Arial" charset="0"/>
              </a:rPr>
              <a:t>	13 </a:t>
            </a:r>
            <a:r>
              <a:rPr lang="en-US" sz="3600" b="1" dirty="0" smtClean="0">
                <a:cs typeface="Tahoma" pitchFamily="34" charset="0"/>
              </a:rPr>
              <a:t>–</a:t>
            </a:r>
            <a:r>
              <a:rPr lang="en-US" sz="3600" b="1" dirty="0" smtClean="0">
                <a:latin typeface="Arial" charset="0"/>
              </a:rPr>
              <a:t> 6 =</a:t>
            </a:r>
          </a:p>
          <a:p>
            <a:pPr>
              <a:buFontTx/>
              <a:buNone/>
            </a:pPr>
            <a:endParaRPr lang="en-US" sz="3600" b="1" dirty="0" smtClean="0">
              <a:latin typeface="Arial" charset="0"/>
            </a:endParaRPr>
          </a:p>
          <a:p>
            <a:pPr>
              <a:buFontTx/>
              <a:buNone/>
            </a:pPr>
            <a:r>
              <a:rPr lang="en-US" sz="3600" b="1" dirty="0" smtClean="0">
                <a:latin typeface="Arial" charset="0"/>
              </a:rPr>
              <a:t>		</a:t>
            </a:r>
          </a:p>
          <a:p>
            <a:pPr>
              <a:buFontTx/>
              <a:buNone/>
            </a:pPr>
            <a:r>
              <a:rPr lang="en-US" sz="3600" b="1" dirty="0">
                <a:latin typeface="Arial" charset="0"/>
              </a:rPr>
              <a:t>	</a:t>
            </a:r>
            <a:r>
              <a:rPr lang="en-US" sz="3600" b="1" dirty="0" smtClean="0">
                <a:latin typeface="Arial" charset="0"/>
              </a:rPr>
              <a:t>		13 </a:t>
            </a:r>
            <a:r>
              <a:rPr lang="en-US" sz="3600" b="1" dirty="0" smtClean="0">
                <a:cs typeface="Tahoma" pitchFamily="34" charset="0"/>
              </a:rPr>
              <a:t>–</a:t>
            </a:r>
            <a:r>
              <a:rPr lang="en-US" sz="3600" b="1" dirty="0" smtClean="0">
                <a:latin typeface="Arial" charset="0"/>
              </a:rPr>
              <a:t> </a:t>
            </a:r>
            <a:r>
              <a:rPr lang="en-US" sz="3600" b="1" dirty="0">
                <a:latin typeface="Arial" charset="0"/>
              </a:rPr>
              <a:t>3</a:t>
            </a:r>
            <a:r>
              <a:rPr lang="en-US" sz="3600" b="1" dirty="0" smtClean="0">
                <a:latin typeface="Arial" charset="0"/>
              </a:rPr>
              <a:t> = 10		</a:t>
            </a:r>
          </a:p>
          <a:p>
            <a:pPr>
              <a:buFontTx/>
              <a:buNone/>
            </a:pPr>
            <a:r>
              <a:rPr lang="en-US" sz="3600" b="1" dirty="0" smtClean="0">
                <a:latin typeface="Arial" charset="0"/>
              </a:rPr>
              <a:t>			10 </a:t>
            </a:r>
            <a:r>
              <a:rPr lang="en-US" sz="3600" b="1" dirty="0" smtClean="0">
                <a:cs typeface="Tahoma" pitchFamily="34" charset="0"/>
              </a:rPr>
              <a:t>–</a:t>
            </a:r>
            <a:r>
              <a:rPr lang="en-US" sz="3600" b="1" dirty="0" smtClean="0">
                <a:latin typeface="Arial" charset="0"/>
              </a:rPr>
              <a:t> 3 = 7		</a:t>
            </a:r>
          </a:p>
        </p:txBody>
      </p:sp>
      <p:sp>
        <p:nvSpPr>
          <p:cNvPr id="894980" name="Text Box 4"/>
          <p:cNvSpPr txBox="1">
            <a:spLocks noChangeArrowheads="1"/>
          </p:cNvSpPr>
          <p:nvPr/>
        </p:nvSpPr>
        <p:spPr bwMode="auto">
          <a:xfrm>
            <a:off x="1898650" y="2438400"/>
            <a:ext cx="1282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  <a:endParaRPr lang="en-US" sz="3200" b="1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  <p:sp>
        <p:nvSpPr>
          <p:cNvPr id="894981" name="Text Box 5"/>
          <p:cNvSpPr txBox="1">
            <a:spLocks noChangeArrowheads="1"/>
          </p:cNvSpPr>
          <p:nvPr/>
        </p:nvSpPr>
        <p:spPr bwMode="auto">
          <a:xfrm>
            <a:off x="2546350" y="2438400"/>
            <a:ext cx="1282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H="1">
            <a:off x="2165350" y="2362200"/>
            <a:ext cx="190500" cy="20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2495550" y="2362200"/>
            <a:ext cx="190500" cy="20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>
          <a:xfrm rot="18843804">
            <a:off x="1372283" y="1650710"/>
            <a:ext cx="704850" cy="15758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15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4979" grpId="0" uiExpand="1" build="p"/>
      <p:bldP spid="894980" grpId="0" uiExpand="1"/>
      <p:bldP spid="894981" grpId="0" uiExpand="1"/>
      <p:bldP spid="2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dirty="0" smtClean="0"/>
              <a:t>Subtraction:  15 – </a:t>
            </a:r>
            <a:r>
              <a:rPr lang="en-US" dirty="0"/>
              <a:t>7</a:t>
            </a:r>
            <a:r>
              <a:rPr lang="en-US" dirty="0" smtClean="0"/>
              <a:t> </a:t>
            </a:r>
          </a:p>
        </p:txBody>
      </p:sp>
      <p:sp>
        <p:nvSpPr>
          <p:cNvPr id="89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57300"/>
            <a:ext cx="8686800" cy="5600700"/>
          </a:xfrm>
        </p:spPr>
        <p:txBody>
          <a:bodyPr/>
          <a:lstStyle/>
          <a:p>
            <a:r>
              <a:rPr lang="en-US" b="1" dirty="0" smtClean="0"/>
              <a:t>Decompose with tens</a:t>
            </a:r>
          </a:p>
          <a:p>
            <a:pPr>
              <a:buFontTx/>
              <a:buNone/>
            </a:pPr>
            <a:r>
              <a:rPr lang="en-US" dirty="0" smtClean="0">
                <a:latin typeface="Arial" charset="0"/>
              </a:rPr>
              <a:t>	</a:t>
            </a:r>
            <a:r>
              <a:rPr lang="en-US" sz="3600" b="1" dirty="0" smtClean="0">
                <a:latin typeface="Arial" charset="0"/>
              </a:rPr>
              <a:t>	15 </a:t>
            </a:r>
            <a:r>
              <a:rPr lang="en-US" sz="3600" b="1" dirty="0" smtClean="0">
                <a:cs typeface="Tahoma" pitchFamily="34" charset="0"/>
              </a:rPr>
              <a:t>–</a:t>
            </a:r>
            <a:r>
              <a:rPr lang="en-US" sz="3600" b="1" dirty="0" smtClean="0">
                <a:latin typeface="Arial" charset="0"/>
              </a:rPr>
              <a:t> </a:t>
            </a:r>
            <a:r>
              <a:rPr lang="en-US" sz="3600" b="1" dirty="0">
                <a:latin typeface="Arial" charset="0"/>
              </a:rPr>
              <a:t>7</a:t>
            </a:r>
            <a:r>
              <a:rPr lang="en-US" sz="3600" b="1" dirty="0" smtClean="0">
                <a:latin typeface="Arial" charset="0"/>
              </a:rPr>
              <a:t> =</a:t>
            </a:r>
          </a:p>
          <a:p>
            <a:pPr>
              <a:buFontTx/>
              <a:buNone/>
            </a:pPr>
            <a:endParaRPr lang="en-US" sz="3600" b="1" dirty="0" smtClean="0">
              <a:latin typeface="Arial" charset="0"/>
            </a:endParaRPr>
          </a:p>
          <a:p>
            <a:pPr>
              <a:buFontTx/>
              <a:buNone/>
            </a:pPr>
            <a:r>
              <a:rPr lang="en-US" sz="3600" b="1" dirty="0" smtClean="0">
                <a:latin typeface="Arial" charset="0"/>
              </a:rPr>
              <a:t>		</a:t>
            </a:r>
          </a:p>
          <a:p>
            <a:pPr>
              <a:buFontTx/>
              <a:buNone/>
            </a:pPr>
            <a:r>
              <a:rPr lang="en-US" sz="3600" b="1" dirty="0">
                <a:latin typeface="Arial" charset="0"/>
              </a:rPr>
              <a:t>	</a:t>
            </a:r>
            <a:r>
              <a:rPr lang="en-US" sz="3600" b="1" dirty="0" smtClean="0">
                <a:latin typeface="Arial" charset="0"/>
              </a:rPr>
              <a:t>		15 </a:t>
            </a:r>
            <a:r>
              <a:rPr lang="en-US" sz="3600" b="1" dirty="0" smtClean="0">
                <a:cs typeface="Tahoma" pitchFamily="34" charset="0"/>
              </a:rPr>
              <a:t>–</a:t>
            </a:r>
            <a:r>
              <a:rPr lang="en-US" sz="3600" b="1" dirty="0" smtClean="0">
                <a:latin typeface="Arial" charset="0"/>
              </a:rPr>
              <a:t> 5 = 10		</a:t>
            </a:r>
          </a:p>
          <a:p>
            <a:pPr>
              <a:buFontTx/>
              <a:buNone/>
            </a:pPr>
            <a:r>
              <a:rPr lang="en-US" sz="3600" b="1" dirty="0" smtClean="0">
                <a:latin typeface="Arial" charset="0"/>
              </a:rPr>
              <a:t>			10 </a:t>
            </a:r>
            <a:r>
              <a:rPr lang="en-US" sz="3600" b="1" dirty="0" smtClean="0">
                <a:cs typeface="Tahoma" pitchFamily="34" charset="0"/>
              </a:rPr>
              <a:t>–</a:t>
            </a:r>
            <a:r>
              <a:rPr lang="en-US" sz="3600" b="1" dirty="0">
                <a:latin typeface="Arial" charset="0"/>
              </a:rPr>
              <a:t> 2</a:t>
            </a:r>
            <a:r>
              <a:rPr lang="en-US" sz="3600" b="1" dirty="0" smtClean="0">
                <a:latin typeface="Arial" charset="0"/>
              </a:rPr>
              <a:t> = </a:t>
            </a:r>
            <a:r>
              <a:rPr lang="en-US" sz="3600" b="1" dirty="0">
                <a:latin typeface="Arial" charset="0"/>
              </a:rPr>
              <a:t>8</a:t>
            </a:r>
            <a:r>
              <a:rPr lang="en-US" sz="3600" b="1" dirty="0" smtClean="0">
                <a:latin typeface="Arial" charset="0"/>
              </a:rPr>
              <a:t>		</a:t>
            </a:r>
          </a:p>
        </p:txBody>
      </p:sp>
      <p:sp>
        <p:nvSpPr>
          <p:cNvPr id="894980" name="Text Box 4"/>
          <p:cNvSpPr txBox="1">
            <a:spLocks noChangeArrowheads="1"/>
          </p:cNvSpPr>
          <p:nvPr/>
        </p:nvSpPr>
        <p:spPr bwMode="auto">
          <a:xfrm>
            <a:off x="1898650" y="2438400"/>
            <a:ext cx="1282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5</a:t>
            </a:r>
          </a:p>
        </p:txBody>
      </p:sp>
      <p:sp>
        <p:nvSpPr>
          <p:cNvPr id="894981" name="Text Box 5"/>
          <p:cNvSpPr txBox="1">
            <a:spLocks noChangeArrowheads="1"/>
          </p:cNvSpPr>
          <p:nvPr/>
        </p:nvSpPr>
        <p:spPr bwMode="auto">
          <a:xfrm>
            <a:off x="2546350" y="2438400"/>
            <a:ext cx="1282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</a:t>
            </a: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H="1">
            <a:off x="2165350" y="2362200"/>
            <a:ext cx="190500" cy="20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2495550" y="2362200"/>
            <a:ext cx="190500" cy="20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>
          <a:xfrm rot="18843804">
            <a:off x="1372283" y="1650710"/>
            <a:ext cx="704850" cy="15758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4979" grpId="0" uiExpand="1" build="p"/>
      <p:bldP spid="894980" grpId="0" uiExpand="1"/>
      <p:bldP spid="894981" grpId="0" uiExpand="1"/>
      <p:bldP spid="2" grpId="0" uiExpand="1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dirty="0" smtClean="0"/>
              <a:t>Subtraction:  73 – 46 </a:t>
            </a:r>
          </a:p>
        </p:txBody>
      </p:sp>
      <p:sp>
        <p:nvSpPr>
          <p:cNvPr id="89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57300"/>
            <a:ext cx="8686800" cy="5600700"/>
          </a:xfrm>
        </p:spPr>
        <p:txBody>
          <a:bodyPr/>
          <a:lstStyle/>
          <a:p>
            <a:r>
              <a:rPr lang="en-US" b="1" smtClean="0"/>
              <a:t>Take Away Tens, Then Ones</a:t>
            </a:r>
          </a:p>
          <a:p>
            <a:pPr>
              <a:buFontTx/>
              <a:buNone/>
            </a:pPr>
            <a:r>
              <a:rPr lang="en-US" smtClean="0">
                <a:latin typeface="Arial" charset="0"/>
              </a:rPr>
              <a:t>	</a:t>
            </a:r>
            <a:r>
              <a:rPr lang="en-US" sz="3600" b="1" smtClean="0">
                <a:latin typeface="Arial" charset="0"/>
              </a:rPr>
              <a:t>	73 </a:t>
            </a:r>
            <a:r>
              <a:rPr lang="en-US" sz="3600" b="1" smtClean="0">
                <a:cs typeface="Tahoma" pitchFamily="34" charset="0"/>
              </a:rPr>
              <a:t>–</a:t>
            </a:r>
            <a:r>
              <a:rPr lang="en-US" sz="3600" b="1" smtClean="0">
                <a:latin typeface="Arial" charset="0"/>
              </a:rPr>
              <a:t> 46 =</a:t>
            </a:r>
          </a:p>
          <a:p>
            <a:pPr>
              <a:buFontTx/>
              <a:buNone/>
            </a:pPr>
            <a:endParaRPr lang="en-US" sz="3600" b="1" smtClean="0">
              <a:latin typeface="Arial" charset="0"/>
            </a:endParaRPr>
          </a:p>
          <a:p>
            <a:pPr>
              <a:buFontTx/>
              <a:buNone/>
            </a:pPr>
            <a:r>
              <a:rPr lang="en-US" sz="3600" b="1" smtClean="0">
                <a:latin typeface="Arial" charset="0"/>
              </a:rPr>
              <a:t>			73 </a:t>
            </a:r>
            <a:r>
              <a:rPr lang="en-US" sz="3600" b="1" smtClean="0">
                <a:cs typeface="Tahoma" pitchFamily="34" charset="0"/>
              </a:rPr>
              <a:t>–</a:t>
            </a:r>
            <a:r>
              <a:rPr lang="en-US" sz="3600" b="1" smtClean="0">
                <a:latin typeface="Arial" charset="0"/>
              </a:rPr>
              <a:t> 40 = 33		</a:t>
            </a:r>
          </a:p>
          <a:p>
            <a:pPr>
              <a:buFontTx/>
              <a:buNone/>
            </a:pPr>
            <a:r>
              <a:rPr lang="en-US" sz="3600" b="1" smtClean="0">
                <a:latin typeface="Arial" charset="0"/>
              </a:rPr>
              <a:t>			33 </a:t>
            </a:r>
            <a:r>
              <a:rPr lang="en-US" sz="3600" b="1" smtClean="0">
                <a:cs typeface="Tahoma" pitchFamily="34" charset="0"/>
              </a:rPr>
              <a:t>–</a:t>
            </a:r>
            <a:r>
              <a:rPr lang="en-US" sz="3600" b="1" smtClean="0">
                <a:latin typeface="Arial" charset="0"/>
              </a:rPr>
              <a:t> 6 = 27		</a:t>
            </a:r>
          </a:p>
        </p:txBody>
      </p:sp>
      <p:sp>
        <p:nvSpPr>
          <p:cNvPr id="894980" name="Text Box 4"/>
          <p:cNvSpPr txBox="1">
            <a:spLocks noChangeArrowheads="1"/>
          </p:cNvSpPr>
          <p:nvPr/>
        </p:nvSpPr>
        <p:spPr bwMode="auto">
          <a:xfrm>
            <a:off x="1917700" y="2438400"/>
            <a:ext cx="1282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40</a:t>
            </a:r>
          </a:p>
        </p:txBody>
      </p:sp>
      <p:sp>
        <p:nvSpPr>
          <p:cNvPr id="894981" name="Text Box 5"/>
          <p:cNvSpPr txBox="1">
            <a:spLocks noChangeArrowheads="1"/>
          </p:cNvSpPr>
          <p:nvPr/>
        </p:nvSpPr>
        <p:spPr bwMode="auto">
          <a:xfrm>
            <a:off x="2679700" y="2438400"/>
            <a:ext cx="1282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6</a:t>
            </a: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H="1">
            <a:off x="2260600" y="2362200"/>
            <a:ext cx="190500" cy="20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2667000" y="2362200"/>
            <a:ext cx="190500" cy="20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6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4979" grpId="0" build="p"/>
      <p:bldP spid="894980" grpId="0"/>
      <p:bldP spid="8949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SMP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3 Key Parts to Learning Mathematics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Skills – essentially the tools of mathematics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Concepts – the ideas of mathematics we need to understand before we can do mathematics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dirty="0" smtClean="0"/>
              <a:t>Problem Solving – the ability to apply the mathematics we know in different situations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6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dirty="0" smtClean="0"/>
              <a:t>Subtraction:  73 – 46 </a:t>
            </a:r>
          </a:p>
        </p:txBody>
      </p:sp>
      <p:sp>
        <p:nvSpPr>
          <p:cNvPr id="89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57300"/>
            <a:ext cx="8686800" cy="5600700"/>
          </a:xfrm>
        </p:spPr>
        <p:txBody>
          <a:bodyPr/>
          <a:lstStyle/>
          <a:p>
            <a:r>
              <a:rPr lang="en-US" b="1" smtClean="0"/>
              <a:t>Take Away Tens, Then Ones</a:t>
            </a:r>
          </a:p>
          <a:p>
            <a:pPr>
              <a:buFontTx/>
              <a:buNone/>
            </a:pPr>
            <a:r>
              <a:rPr lang="en-US" smtClean="0">
                <a:latin typeface="Arial" charset="0"/>
              </a:rPr>
              <a:t>	</a:t>
            </a:r>
            <a:r>
              <a:rPr lang="en-US" sz="3600" b="1" smtClean="0">
                <a:latin typeface="Arial" charset="0"/>
              </a:rPr>
              <a:t>	73 </a:t>
            </a:r>
            <a:r>
              <a:rPr lang="en-US" sz="3600" b="1" smtClean="0">
                <a:cs typeface="Tahoma" pitchFamily="34" charset="0"/>
              </a:rPr>
              <a:t>–</a:t>
            </a:r>
            <a:r>
              <a:rPr lang="en-US" sz="3600" b="1" smtClean="0">
                <a:latin typeface="Arial" charset="0"/>
              </a:rPr>
              <a:t> 46 =</a:t>
            </a:r>
          </a:p>
          <a:p>
            <a:pPr>
              <a:buFontTx/>
              <a:buNone/>
            </a:pPr>
            <a:endParaRPr lang="en-US" sz="3600" b="1" smtClean="0">
              <a:latin typeface="Arial" charset="0"/>
            </a:endParaRPr>
          </a:p>
          <a:p>
            <a:pPr>
              <a:buFontTx/>
              <a:buNone/>
            </a:pPr>
            <a:r>
              <a:rPr lang="en-US" sz="3600" b="1" smtClean="0">
                <a:latin typeface="Arial" charset="0"/>
              </a:rPr>
              <a:t>			</a:t>
            </a:r>
          </a:p>
          <a:p>
            <a:pPr>
              <a:buFontTx/>
              <a:buNone/>
            </a:pPr>
            <a:r>
              <a:rPr lang="en-US" sz="3600" b="1" smtClean="0">
                <a:latin typeface="Arial" charset="0"/>
              </a:rPr>
              <a:t>			73 </a:t>
            </a:r>
            <a:r>
              <a:rPr lang="en-US" sz="3600" b="1" smtClean="0">
                <a:cs typeface="Tahoma" pitchFamily="34" charset="0"/>
              </a:rPr>
              <a:t>–</a:t>
            </a:r>
            <a:r>
              <a:rPr lang="en-US" sz="3600" b="1" smtClean="0">
                <a:latin typeface="Arial" charset="0"/>
              </a:rPr>
              <a:t> 40 = 33		</a:t>
            </a:r>
          </a:p>
          <a:p>
            <a:pPr>
              <a:buFontTx/>
              <a:buNone/>
            </a:pPr>
            <a:r>
              <a:rPr lang="en-US" sz="3600" b="1" smtClean="0">
                <a:latin typeface="Arial" charset="0"/>
              </a:rPr>
              <a:t>			33 </a:t>
            </a:r>
            <a:r>
              <a:rPr lang="en-US" sz="3600" b="1" smtClean="0">
                <a:cs typeface="Tahoma" pitchFamily="34" charset="0"/>
              </a:rPr>
              <a:t>–</a:t>
            </a:r>
            <a:r>
              <a:rPr lang="en-US" sz="3600" b="1" smtClean="0">
                <a:latin typeface="Arial" charset="0"/>
              </a:rPr>
              <a:t> 3 = 30</a:t>
            </a:r>
          </a:p>
          <a:p>
            <a:pPr>
              <a:buFontTx/>
              <a:buNone/>
            </a:pPr>
            <a:r>
              <a:rPr lang="en-US" sz="3600" b="1" smtClean="0">
                <a:latin typeface="Arial" charset="0"/>
              </a:rPr>
              <a:t>			30 </a:t>
            </a:r>
            <a:r>
              <a:rPr lang="en-US" sz="3600" b="1" smtClean="0">
                <a:cs typeface="Tahoma" pitchFamily="34" charset="0"/>
              </a:rPr>
              <a:t>–</a:t>
            </a:r>
            <a:r>
              <a:rPr lang="en-US" sz="3600" b="1" smtClean="0">
                <a:latin typeface="Arial" charset="0"/>
              </a:rPr>
              <a:t>  3 = 27	</a:t>
            </a:r>
          </a:p>
        </p:txBody>
      </p:sp>
      <p:sp>
        <p:nvSpPr>
          <p:cNvPr id="896004" name="Text Box 4"/>
          <p:cNvSpPr txBox="1">
            <a:spLocks noChangeArrowheads="1"/>
          </p:cNvSpPr>
          <p:nvPr/>
        </p:nvSpPr>
        <p:spPr bwMode="auto">
          <a:xfrm>
            <a:off x="1917700" y="2438400"/>
            <a:ext cx="1282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40</a:t>
            </a:r>
          </a:p>
        </p:txBody>
      </p:sp>
      <p:sp>
        <p:nvSpPr>
          <p:cNvPr id="896005" name="Text Box 5"/>
          <p:cNvSpPr txBox="1">
            <a:spLocks noChangeArrowheads="1"/>
          </p:cNvSpPr>
          <p:nvPr/>
        </p:nvSpPr>
        <p:spPr bwMode="auto">
          <a:xfrm>
            <a:off x="2679700" y="2438400"/>
            <a:ext cx="1282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6</a:t>
            </a:r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H="1">
            <a:off x="2260600" y="2362200"/>
            <a:ext cx="190500" cy="20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2667000" y="2362200"/>
            <a:ext cx="190500" cy="20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6008" name="Text Box 8"/>
          <p:cNvSpPr txBox="1">
            <a:spLocks noChangeArrowheads="1"/>
          </p:cNvSpPr>
          <p:nvPr/>
        </p:nvSpPr>
        <p:spPr bwMode="auto">
          <a:xfrm>
            <a:off x="2921000" y="2990850"/>
            <a:ext cx="1282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</a:p>
        </p:txBody>
      </p:sp>
      <p:sp>
        <p:nvSpPr>
          <p:cNvPr id="896009" name="Text Box 9"/>
          <p:cNvSpPr txBox="1">
            <a:spLocks noChangeArrowheads="1"/>
          </p:cNvSpPr>
          <p:nvPr/>
        </p:nvSpPr>
        <p:spPr bwMode="auto">
          <a:xfrm>
            <a:off x="2451100" y="3028950"/>
            <a:ext cx="1282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</a:p>
        </p:txBody>
      </p:sp>
      <p:sp>
        <p:nvSpPr>
          <p:cNvPr id="896010" name="Line 10"/>
          <p:cNvSpPr>
            <a:spLocks noChangeShapeType="1"/>
          </p:cNvSpPr>
          <p:nvPr/>
        </p:nvSpPr>
        <p:spPr bwMode="auto">
          <a:xfrm flipH="1">
            <a:off x="2667000" y="2921000"/>
            <a:ext cx="190500" cy="20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6011" name="Line 11"/>
          <p:cNvSpPr>
            <a:spLocks noChangeShapeType="1"/>
          </p:cNvSpPr>
          <p:nvPr/>
        </p:nvSpPr>
        <p:spPr bwMode="auto">
          <a:xfrm>
            <a:off x="2908300" y="2908300"/>
            <a:ext cx="190500" cy="20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9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6003" grpId="0" build="p"/>
      <p:bldP spid="896004" grpId="0"/>
      <p:bldP spid="896005" grpId="0"/>
      <p:bldP spid="896008" grpId="0"/>
      <p:bldP spid="896009" grpId="0"/>
      <p:bldP spid="896010" grpId="0" animBg="1"/>
      <p:bldP spid="896011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8061" name="Picture 13" descr="MC900434667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950" y="1422400"/>
            <a:ext cx="3186113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dirty="0" smtClean="0"/>
              <a:t>Subtraction:  73 – 46 </a:t>
            </a:r>
          </a:p>
        </p:txBody>
      </p:sp>
      <p:sp>
        <p:nvSpPr>
          <p:cNvPr id="89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57300"/>
            <a:ext cx="8686800" cy="5600700"/>
          </a:xfrm>
        </p:spPr>
        <p:txBody>
          <a:bodyPr/>
          <a:lstStyle/>
          <a:p>
            <a:r>
              <a:rPr lang="en-US" b="1" smtClean="0"/>
              <a:t>Regrouping and Ten Facts</a:t>
            </a:r>
          </a:p>
          <a:p>
            <a:endParaRPr lang="en-US" b="1" smtClean="0"/>
          </a:p>
          <a:p>
            <a:pPr>
              <a:spcBef>
                <a:spcPct val="50000"/>
              </a:spcBef>
              <a:buFontTx/>
              <a:buNone/>
            </a:pPr>
            <a:r>
              <a:rPr lang="en-US" smtClean="0">
                <a:latin typeface="Arial" charset="0"/>
              </a:rPr>
              <a:t>	</a:t>
            </a:r>
            <a:r>
              <a:rPr lang="en-US" sz="3600" b="1" smtClean="0">
                <a:latin typeface="Arial" charset="0"/>
              </a:rPr>
              <a:t>				73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3600" b="1" smtClean="0">
                <a:latin typeface="Arial" charset="0"/>
              </a:rPr>
              <a:t>				   </a:t>
            </a:r>
            <a:r>
              <a:rPr lang="en-US" sz="3600" b="1" smtClean="0">
                <a:cs typeface="Tahoma" pitchFamily="34" charset="0"/>
              </a:rPr>
              <a:t>–</a:t>
            </a:r>
            <a:r>
              <a:rPr lang="en-US" sz="3600" b="1" smtClean="0">
                <a:latin typeface="Arial" charset="0"/>
              </a:rPr>
              <a:t>	46</a:t>
            </a:r>
            <a:endParaRPr lang="en-US" sz="3600" b="1" smtClean="0"/>
          </a:p>
        </p:txBody>
      </p:sp>
      <p:sp>
        <p:nvSpPr>
          <p:cNvPr id="898052" name="Line 4"/>
          <p:cNvSpPr>
            <a:spLocks noChangeShapeType="1"/>
          </p:cNvSpPr>
          <p:nvPr/>
        </p:nvSpPr>
        <p:spPr bwMode="auto">
          <a:xfrm>
            <a:off x="3603625" y="4025900"/>
            <a:ext cx="109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8054" name="Text Box 6"/>
          <p:cNvSpPr txBox="1">
            <a:spLocks noChangeArrowheads="1"/>
          </p:cNvSpPr>
          <p:nvPr/>
        </p:nvSpPr>
        <p:spPr bwMode="auto">
          <a:xfrm>
            <a:off x="3897313" y="2325688"/>
            <a:ext cx="12827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6</a:t>
            </a:r>
          </a:p>
        </p:txBody>
      </p:sp>
      <p:sp>
        <p:nvSpPr>
          <p:cNvPr id="898055" name="Text Box 7"/>
          <p:cNvSpPr txBox="1">
            <a:spLocks noChangeArrowheads="1"/>
          </p:cNvSpPr>
          <p:nvPr/>
        </p:nvSpPr>
        <p:spPr bwMode="auto">
          <a:xfrm>
            <a:off x="4159250" y="4014788"/>
            <a:ext cx="51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7</a:t>
            </a:r>
          </a:p>
        </p:txBody>
      </p:sp>
      <p:sp>
        <p:nvSpPr>
          <p:cNvPr id="898056" name="Line 8"/>
          <p:cNvSpPr>
            <a:spLocks noChangeShapeType="1"/>
          </p:cNvSpPr>
          <p:nvPr/>
        </p:nvSpPr>
        <p:spPr bwMode="auto">
          <a:xfrm>
            <a:off x="3957638" y="2705100"/>
            <a:ext cx="2667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8058" name="Text Box 10"/>
          <p:cNvSpPr txBox="1">
            <a:spLocks noChangeArrowheads="1"/>
          </p:cNvSpPr>
          <p:nvPr/>
        </p:nvSpPr>
        <p:spPr bwMode="auto">
          <a:xfrm>
            <a:off x="3890963" y="4010025"/>
            <a:ext cx="51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</a:t>
            </a:r>
          </a:p>
        </p:txBody>
      </p:sp>
      <p:sp>
        <p:nvSpPr>
          <p:cNvPr id="898059" name="Text Box 11"/>
          <p:cNvSpPr txBox="1">
            <a:spLocks noChangeArrowheads="1"/>
          </p:cNvSpPr>
          <p:nvPr/>
        </p:nvSpPr>
        <p:spPr bwMode="auto">
          <a:xfrm>
            <a:off x="5603875" y="2068513"/>
            <a:ext cx="2016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/>
              <a:t>10 – 6 = 4</a:t>
            </a:r>
          </a:p>
        </p:txBody>
      </p:sp>
      <p:sp>
        <p:nvSpPr>
          <p:cNvPr id="898062" name="Text Box 14"/>
          <p:cNvSpPr txBox="1">
            <a:spLocks noChangeArrowheads="1"/>
          </p:cNvSpPr>
          <p:nvPr/>
        </p:nvSpPr>
        <p:spPr bwMode="auto">
          <a:xfrm>
            <a:off x="5618163" y="2811463"/>
            <a:ext cx="2016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/>
              <a:t>4 + 3 = 7</a:t>
            </a:r>
          </a:p>
        </p:txBody>
      </p:sp>
      <p:pic>
        <p:nvPicPr>
          <p:cNvPr id="898069" name="Picture 21" descr="MC900434667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9763" y="2540000"/>
            <a:ext cx="2678112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8070" name="Text Box 22"/>
          <p:cNvSpPr txBox="1">
            <a:spLocks noChangeArrowheads="1"/>
          </p:cNvSpPr>
          <p:nvPr/>
        </p:nvSpPr>
        <p:spPr bwMode="auto">
          <a:xfrm>
            <a:off x="984250" y="3313113"/>
            <a:ext cx="2016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/>
              <a:t>6 – 4 = 2</a:t>
            </a:r>
          </a:p>
        </p:txBody>
      </p:sp>
    </p:spTree>
    <p:extLst>
      <p:ext uri="{BB962C8B-B14F-4D97-AF65-F5344CB8AC3E}">
        <p14:creationId xmlns:p14="http://schemas.microsoft.com/office/powerpoint/2010/main" val="181915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8051" grpId="0" build="p"/>
      <p:bldP spid="898052" grpId="0" animBg="1"/>
      <p:bldP spid="898054" grpId="0"/>
      <p:bldP spid="898055" grpId="0"/>
      <p:bldP spid="898056" grpId="0" animBg="1"/>
      <p:bldP spid="898058" grpId="0"/>
      <p:bldP spid="898059" grpId="0"/>
      <p:bldP spid="898062" grpId="0"/>
      <p:bldP spid="898070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8061" name="Picture 13" descr="MC900434667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950" y="1422400"/>
            <a:ext cx="3186113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dirty="0" smtClean="0"/>
              <a:t>Subtraction:  42 – 29 </a:t>
            </a:r>
          </a:p>
        </p:txBody>
      </p:sp>
      <p:sp>
        <p:nvSpPr>
          <p:cNvPr id="89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57300"/>
            <a:ext cx="8686800" cy="5600700"/>
          </a:xfrm>
        </p:spPr>
        <p:txBody>
          <a:bodyPr/>
          <a:lstStyle/>
          <a:p>
            <a:r>
              <a:rPr lang="en-US" b="1" dirty="0" smtClean="0"/>
              <a:t>Regrouping and Ten Facts</a:t>
            </a:r>
          </a:p>
          <a:p>
            <a:endParaRPr lang="en-US" b="1" dirty="0" smtClean="0"/>
          </a:p>
          <a:p>
            <a:pPr>
              <a:spcBef>
                <a:spcPct val="50000"/>
              </a:spcBef>
              <a:buFontTx/>
              <a:buNone/>
            </a:pPr>
            <a:r>
              <a:rPr lang="en-US" dirty="0" smtClean="0">
                <a:latin typeface="Arial" charset="0"/>
              </a:rPr>
              <a:t>	</a:t>
            </a:r>
            <a:r>
              <a:rPr lang="en-US" sz="3600" b="1" dirty="0" smtClean="0">
                <a:latin typeface="Arial" charset="0"/>
              </a:rPr>
              <a:t>				42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3600" b="1" dirty="0" smtClean="0">
                <a:latin typeface="Arial" charset="0"/>
              </a:rPr>
              <a:t>				   </a:t>
            </a:r>
            <a:r>
              <a:rPr lang="en-US" sz="3600" b="1" dirty="0" smtClean="0">
                <a:cs typeface="Tahoma" pitchFamily="34" charset="0"/>
              </a:rPr>
              <a:t>–</a:t>
            </a:r>
            <a:r>
              <a:rPr lang="en-US" sz="3600" b="1" dirty="0" smtClean="0">
                <a:latin typeface="Arial" charset="0"/>
              </a:rPr>
              <a:t>	29</a:t>
            </a:r>
            <a:endParaRPr lang="en-US" sz="3600" b="1" dirty="0" smtClean="0"/>
          </a:p>
        </p:txBody>
      </p:sp>
      <p:sp>
        <p:nvSpPr>
          <p:cNvPr id="898052" name="Line 4"/>
          <p:cNvSpPr>
            <a:spLocks noChangeShapeType="1"/>
          </p:cNvSpPr>
          <p:nvPr/>
        </p:nvSpPr>
        <p:spPr bwMode="auto">
          <a:xfrm>
            <a:off x="3603625" y="4025900"/>
            <a:ext cx="109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8054" name="Text Box 6"/>
          <p:cNvSpPr txBox="1">
            <a:spLocks noChangeArrowheads="1"/>
          </p:cNvSpPr>
          <p:nvPr/>
        </p:nvSpPr>
        <p:spPr bwMode="auto">
          <a:xfrm>
            <a:off x="3897313" y="2325688"/>
            <a:ext cx="12827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</a:p>
        </p:txBody>
      </p:sp>
      <p:sp>
        <p:nvSpPr>
          <p:cNvPr id="898055" name="Text Box 7"/>
          <p:cNvSpPr txBox="1">
            <a:spLocks noChangeArrowheads="1"/>
          </p:cNvSpPr>
          <p:nvPr/>
        </p:nvSpPr>
        <p:spPr bwMode="auto">
          <a:xfrm>
            <a:off x="4159250" y="4014788"/>
            <a:ext cx="51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3</a:t>
            </a:r>
          </a:p>
        </p:txBody>
      </p:sp>
      <p:sp>
        <p:nvSpPr>
          <p:cNvPr id="898056" name="Line 8"/>
          <p:cNvSpPr>
            <a:spLocks noChangeShapeType="1"/>
          </p:cNvSpPr>
          <p:nvPr/>
        </p:nvSpPr>
        <p:spPr bwMode="auto">
          <a:xfrm>
            <a:off x="3957638" y="2705100"/>
            <a:ext cx="2667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8058" name="Text Box 10"/>
          <p:cNvSpPr txBox="1">
            <a:spLocks noChangeArrowheads="1"/>
          </p:cNvSpPr>
          <p:nvPr/>
        </p:nvSpPr>
        <p:spPr bwMode="auto">
          <a:xfrm>
            <a:off x="3890963" y="4010025"/>
            <a:ext cx="51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</a:t>
            </a:r>
          </a:p>
        </p:txBody>
      </p:sp>
      <p:sp>
        <p:nvSpPr>
          <p:cNvPr id="898059" name="Text Box 11"/>
          <p:cNvSpPr txBox="1">
            <a:spLocks noChangeArrowheads="1"/>
          </p:cNvSpPr>
          <p:nvPr/>
        </p:nvSpPr>
        <p:spPr bwMode="auto">
          <a:xfrm>
            <a:off x="5603875" y="2068513"/>
            <a:ext cx="2016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dirty="0"/>
              <a:t>10 – </a:t>
            </a:r>
            <a:r>
              <a:rPr lang="en-US" sz="2800" dirty="0" smtClean="0"/>
              <a:t>9 </a:t>
            </a:r>
            <a:r>
              <a:rPr lang="en-US" sz="2800" dirty="0"/>
              <a:t>= </a:t>
            </a:r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898062" name="Text Box 14"/>
          <p:cNvSpPr txBox="1">
            <a:spLocks noChangeArrowheads="1"/>
          </p:cNvSpPr>
          <p:nvPr/>
        </p:nvSpPr>
        <p:spPr bwMode="auto">
          <a:xfrm>
            <a:off x="5618163" y="2811463"/>
            <a:ext cx="2016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dirty="0"/>
              <a:t>1</a:t>
            </a:r>
            <a:r>
              <a:rPr lang="en-US" sz="2800" dirty="0" smtClean="0"/>
              <a:t> </a:t>
            </a:r>
            <a:r>
              <a:rPr lang="en-US" sz="2800" dirty="0"/>
              <a:t>+ </a:t>
            </a:r>
            <a:r>
              <a:rPr lang="en-US" sz="2800" dirty="0" smtClean="0"/>
              <a:t>2 </a:t>
            </a:r>
            <a:r>
              <a:rPr lang="en-US" sz="2800" dirty="0"/>
              <a:t>= </a:t>
            </a:r>
            <a:r>
              <a:rPr lang="en-US" sz="2800" dirty="0" smtClean="0"/>
              <a:t>3</a:t>
            </a:r>
            <a:endParaRPr lang="en-US" sz="2800" dirty="0"/>
          </a:p>
        </p:txBody>
      </p:sp>
      <p:pic>
        <p:nvPicPr>
          <p:cNvPr id="898069" name="Picture 21" descr="MC900434667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9763" y="2540000"/>
            <a:ext cx="2678112" cy="274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8070" name="Text Box 22"/>
          <p:cNvSpPr txBox="1">
            <a:spLocks noChangeArrowheads="1"/>
          </p:cNvSpPr>
          <p:nvPr/>
        </p:nvSpPr>
        <p:spPr bwMode="auto">
          <a:xfrm>
            <a:off x="984250" y="3313113"/>
            <a:ext cx="2016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dirty="0"/>
              <a:t>3</a:t>
            </a:r>
            <a:r>
              <a:rPr lang="en-US" sz="2800" dirty="0" smtClean="0"/>
              <a:t> </a:t>
            </a:r>
            <a:r>
              <a:rPr lang="en-US" sz="2800" dirty="0"/>
              <a:t>– </a:t>
            </a:r>
            <a:r>
              <a:rPr lang="en-US" sz="2800" dirty="0" smtClean="0"/>
              <a:t>2 </a:t>
            </a:r>
            <a:r>
              <a:rPr lang="en-US" sz="2800" dirty="0"/>
              <a:t>= </a:t>
            </a:r>
            <a:r>
              <a:rPr lang="en-US" sz="2800" dirty="0" smtClean="0"/>
              <a:t>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3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8051" grpId="0" build="p"/>
      <p:bldP spid="898052" grpId="0" animBg="1"/>
      <p:bldP spid="898054" grpId="0"/>
      <p:bldP spid="898055" grpId="0"/>
      <p:bldP spid="898056" grpId="0" animBg="1"/>
      <p:bldP spid="898058" grpId="0"/>
      <p:bldP spid="898059" grpId="0"/>
      <p:bldP spid="898062" grpId="0"/>
      <p:bldP spid="89807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Subtraction: 57 – 34 </a:t>
            </a:r>
          </a:p>
        </p:txBody>
      </p:sp>
      <p:sp>
        <p:nvSpPr>
          <p:cNvPr id="97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       57     </a:t>
            </a:r>
            <a:r>
              <a:rPr lang="en-US" smtClean="0">
                <a:sym typeface="Symbol" pitchFamily="18" charset="2"/>
              </a:rPr>
              <a:t></a:t>
            </a:r>
            <a:r>
              <a:rPr lang="en-US" smtClean="0"/>
              <a:t>     34 </a:t>
            </a:r>
          </a:p>
          <a:p>
            <a:pPr>
              <a:buFontTx/>
              <a:buNone/>
            </a:pPr>
            <a:endParaRPr lang="en-US" sz="1200" smtClean="0"/>
          </a:p>
          <a:p>
            <a:pPr>
              <a:buFontTx/>
              <a:buNone/>
            </a:pPr>
            <a:r>
              <a:rPr lang="en-US" smtClean="0"/>
              <a:t>	(50 + 7) </a:t>
            </a:r>
            <a:r>
              <a:rPr lang="en-US" smtClean="0">
                <a:sym typeface="Symbol" pitchFamily="18" charset="2"/>
              </a:rPr>
              <a:t></a:t>
            </a:r>
            <a:r>
              <a:rPr lang="en-US" smtClean="0"/>
              <a:t> (30 + 4)</a:t>
            </a:r>
          </a:p>
        </p:txBody>
      </p:sp>
      <p:sp>
        <p:nvSpPr>
          <p:cNvPr id="976900" name="Line 4"/>
          <p:cNvSpPr>
            <a:spLocks noChangeShapeType="1"/>
          </p:cNvSpPr>
          <p:nvPr/>
        </p:nvSpPr>
        <p:spPr bwMode="auto">
          <a:xfrm>
            <a:off x="1406525" y="2917825"/>
            <a:ext cx="1108075" cy="71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6901" name="Line 5"/>
          <p:cNvSpPr>
            <a:spLocks noChangeShapeType="1"/>
          </p:cNvSpPr>
          <p:nvPr/>
        </p:nvSpPr>
        <p:spPr bwMode="auto">
          <a:xfrm flipH="1">
            <a:off x="2514600" y="2882900"/>
            <a:ext cx="1131888" cy="74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6902" name="Text Box 6"/>
          <p:cNvSpPr txBox="1">
            <a:spLocks noChangeArrowheads="1"/>
          </p:cNvSpPr>
          <p:nvPr/>
        </p:nvSpPr>
        <p:spPr bwMode="auto">
          <a:xfrm>
            <a:off x="1960563" y="3662363"/>
            <a:ext cx="1117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/>
              <a:t>20</a:t>
            </a:r>
          </a:p>
        </p:txBody>
      </p:sp>
      <p:sp>
        <p:nvSpPr>
          <p:cNvPr id="976903" name="Text Box 7"/>
          <p:cNvSpPr txBox="1">
            <a:spLocks noChangeArrowheads="1"/>
          </p:cNvSpPr>
          <p:nvPr/>
        </p:nvSpPr>
        <p:spPr bwMode="auto">
          <a:xfrm>
            <a:off x="3135313" y="3659188"/>
            <a:ext cx="1117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/>
              <a:t>3</a:t>
            </a:r>
          </a:p>
        </p:txBody>
      </p:sp>
      <p:sp>
        <p:nvSpPr>
          <p:cNvPr id="976904" name="Line 8"/>
          <p:cNvSpPr>
            <a:spLocks noChangeShapeType="1"/>
          </p:cNvSpPr>
          <p:nvPr/>
        </p:nvSpPr>
        <p:spPr bwMode="auto">
          <a:xfrm>
            <a:off x="2355850" y="2874963"/>
            <a:ext cx="1290638" cy="754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6905" name="Line 9"/>
          <p:cNvSpPr>
            <a:spLocks noChangeShapeType="1"/>
          </p:cNvSpPr>
          <p:nvPr/>
        </p:nvSpPr>
        <p:spPr bwMode="auto">
          <a:xfrm flipH="1">
            <a:off x="3646488" y="2917825"/>
            <a:ext cx="1035050" cy="71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6906" name="Text Box 10"/>
          <p:cNvSpPr txBox="1">
            <a:spLocks noChangeArrowheads="1"/>
          </p:cNvSpPr>
          <p:nvPr/>
        </p:nvSpPr>
        <p:spPr bwMode="auto">
          <a:xfrm>
            <a:off x="2519363" y="3640138"/>
            <a:ext cx="1117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/>
              <a:t>+</a:t>
            </a:r>
          </a:p>
        </p:txBody>
      </p:sp>
      <p:sp>
        <p:nvSpPr>
          <p:cNvPr id="976907" name="Text Box 11"/>
          <p:cNvSpPr txBox="1">
            <a:spLocks noChangeArrowheads="1"/>
          </p:cNvSpPr>
          <p:nvPr/>
        </p:nvSpPr>
        <p:spPr bwMode="auto">
          <a:xfrm>
            <a:off x="3857625" y="3662363"/>
            <a:ext cx="17049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/>
              <a:t>=   23</a:t>
            </a:r>
          </a:p>
        </p:txBody>
      </p:sp>
      <p:sp>
        <p:nvSpPr>
          <p:cNvPr id="976908" name="Text Box 12"/>
          <p:cNvSpPr txBox="1">
            <a:spLocks noChangeArrowheads="1"/>
          </p:cNvSpPr>
          <p:nvPr/>
        </p:nvSpPr>
        <p:spPr bwMode="auto">
          <a:xfrm>
            <a:off x="5513388" y="2379663"/>
            <a:ext cx="307657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i="1"/>
              <a:t>Do I have enough to be able to subtract?</a:t>
            </a:r>
          </a:p>
        </p:txBody>
      </p:sp>
    </p:spTree>
    <p:extLst>
      <p:ext uri="{BB962C8B-B14F-4D97-AF65-F5344CB8AC3E}">
        <p14:creationId xmlns:p14="http://schemas.microsoft.com/office/powerpoint/2010/main" val="26428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6899" grpId="0" build="p"/>
      <p:bldP spid="976900" grpId="0" animBg="1"/>
      <p:bldP spid="976901" grpId="0" animBg="1"/>
      <p:bldP spid="976902" grpId="0"/>
      <p:bldP spid="976903" grpId="0"/>
      <p:bldP spid="976904" grpId="0" animBg="1"/>
      <p:bldP spid="976905" grpId="0" animBg="1"/>
      <p:bldP spid="976906" grpId="0"/>
      <p:bldP spid="976907" grpId="0"/>
      <p:bldP spid="976908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Subtraction: 52 – 34 </a:t>
            </a:r>
          </a:p>
        </p:txBody>
      </p:sp>
      <p:sp>
        <p:nvSpPr>
          <p:cNvPr id="97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0800"/>
            <a:ext cx="7740650" cy="19304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       52     </a:t>
            </a:r>
            <a:r>
              <a:rPr lang="en-US" smtClean="0">
                <a:sym typeface="Symbol" pitchFamily="18" charset="2"/>
              </a:rPr>
              <a:t></a:t>
            </a:r>
            <a:r>
              <a:rPr lang="en-US" smtClean="0"/>
              <a:t>     34 </a:t>
            </a:r>
          </a:p>
          <a:p>
            <a:pPr>
              <a:buFontTx/>
              <a:buNone/>
            </a:pPr>
            <a:r>
              <a:rPr lang="en-US" smtClean="0"/>
              <a:t>	(50 + 2) </a:t>
            </a:r>
            <a:r>
              <a:rPr lang="en-US" smtClean="0">
                <a:sym typeface="Symbol" pitchFamily="18" charset="2"/>
              </a:rPr>
              <a:t></a:t>
            </a:r>
            <a:r>
              <a:rPr lang="en-US" smtClean="0"/>
              <a:t> (30 + 4)</a:t>
            </a:r>
          </a:p>
          <a:p>
            <a:pPr>
              <a:buFontTx/>
              <a:buNone/>
            </a:pPr>
            <a:r>
              <a:rPr lang="en-US" smtClean="0"/>
              <a:t>  (40 + 12) </a:t>
            </a:r>
            <a:r>
              <a:rPr lang="en-US" smtClean="0">
                <a:sym typeface="Symbol" pitchFamily="18" charset="2"/>
              </a:rPr>
              <a:t></a:t>
            </a:r>
            <a:r>
              <a:rPr lang="en-US" smtClean="0"/>
              <a:t> (30 + 4)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</p:txBody>
      </p:sp>
      <p:sp>
        <p:nvSpPr>
          <p:cNvPr id="977926" name="Text Box 6"/>
          <p:cNvSpPr txBox="1">
            <a:spLocks noChangeArrowheads="1"/>
          </p:cNvSpPr>
          <p:nvPr/>
        </p:nvSpPr>
        <p:spPr bwMode="auto">
          <a:xfrm>
            <a:off x="1668463" y="3937000"/>
            <a:ext cx="111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/>
              <a:t>10</a:t>
            </a:r>
          </a:p>
        </p:txBody>
      </p:sp>
      <p:sp>
        <p:nvSpPr>
          <p:cNvPr id="977927" name="Text Box 7"/>
          <p:cNvSpPr txBox="1">
            <a:spLocks noChangeArrowheads="1"/>
          </p:cNvSpPr>
          <p:nvPr/>
        </p:nvSpPr>
        <p:spPr bwMode="auto">
          <a:xfrm>
            <a:off x="2987675" y="3944938"/>
            <a:ext cx="1117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/>
              <a:t>8</a:t>
            </a:r>
          </a:p>
        </p:txBody>
      </p:sp>
      <p:sp>
        <p:nvSpPr>
          <p:cNvPr id="977930" name="Text Box 10"/>
          <p:cNvSpPr txBox="1">
            <a:spLocks noChangeArrowheads="1"/>
          </p:cNvSpPr>
          <p:nvPr/>
        </p:nvSpPr>
        <p:spPr bwMode="auto">
          <a:xfrm>
            <a:off x="2430463" y="3935413"/>
            <a:ext cx="1117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/>
              <a:t>+</a:t>
            </a:r>
          </a:p>
        </p:txBody>
      </p:sp>
      <p:sp>
        <p:nvSpPr>
          <p:cNvPr id="977931" name="Text Box 11"/>
          <p:cNvSpPr txBox="1">
            <a:spLocks noChangeArrowheads="1"/>
          </p:cNvSpPr>
          <p:nvPr/>
        </p:nvSpPr>
        <p:spPr bwMode="auto">
          <a:xfrm>
            <a:off x="4276725" y="3935413"/>
            <a:ext cx="1117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/>
              <a:t>= 18</a:t>
            </a:r>
          </a:p>
        </p:txBody>
      </p:sp>
      <p:sp>
        <p:nvSpPr>
          <p:cNvPr id="977932" name="Text Box 12"/>
          <p:cNvSpPr txBox="1">
            <a:spLocks noChangeArrowheads="1"/>
          </p:cNvSpPr>
          <p:nvPr/>
        </p:nvSpPr>
        <p:spPr bwMode="auto">
          <a:xfrm>
            <a:off x="5684838" y="1922463"/>
            <a:ext cx="307657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i="1"/>
              <a:t>Do I have enough to be able to subtract?</a:t>
            </a:r>
          </a:p>
        </p:txBody>
      </p:sp>
      <p:sp>
        <p:nvSpPr>
          <p:cNvPr id="977933" name="Line 13"/>
          <p:cNvSpPr>
            <a:spLocks noChangeShapeType="1"/>
          </p:cNvSpPr>
          <p:nvPr/>
        </p:nvSpPr>
        <p:spPr bwMode="auto">
          <a:xfrm flipH="1">
            <a:off x="2254250" y="2957513"/>
            <a:ext cx="1851025" cy="966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7934" name="Line 14"/>
          <p:cNvSpPr>
            <a:spLocks noChangeShapeType="1"/>
          </p:cNvSpPr>
          <p:nvPr/>
        </p:nvSpPr>
        <p:spPr bwMode="auto">
          <a:xfrm>
            <a:off x="1668463" y="2981325"/>
            <a:ext cx="565150" cy="919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7936" name="Line 16"/>
          <p:cNvSpPr>
            <a:spLocks noChangeShapeType="1"/>
          </p:cNvSpPr>
          <p:nvPr/>
        </p:nvSpPr>
        <p:spPr bwMode="auto">
          <a:xfrm>
            <a:off x="2786063" y="2981325"/>
            <a:ext cx="717550" cy="963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7937" name="Line 17"/>
          <p:cNvSpPr>
            <a:spLocks noChangeShapeType="1"/>
          </p:cNvSpPr>
          <p:nvPr/>
        </p:nvSpPr>
        <p:spPr bwMode="auto">
          <a:xfrm flipH="1">
            <a:off x="3503613" y="2981325"/>
            <a:ext cx="1601787" cy="963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5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7923" grpId="0" build="p"/>
      <p:bldP spid="977926" grpId="0"/>
      <p:bldP spid="977927" grpId="0"/>
      <p:bldP spid="977930" grpId="0"/>
      <p:bldP spid="977931" grpId="0"/>
      <p:bldP spid="977932" grpId="0"/>
      <p:bldP spid="977933" grpId="0" animBg="1"/>
      <p:bldP spid="977934" grpId="0" animBg="1"/>
      <p:bldP spid="977936" grpId="0" animBg="1"/>
      <p:bldP spid="97793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smtClean="0"/>
              <a:t>Subtraction    300 – 87 </a:t>
            </a:r>
          </a:p>
        </p:txBody>
      </p:sp>
      <p:sp>
        <p:nvSpPr>
          <p:cNvPr id="89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57300"/>
            <a:ext cx="8686800" cy="5600700"/>
          </a:xfrm>
        </p:spPr>
        <p:txBody>
          <a:bodyPr/>
          <a:lstStyle/>
          <a:p>
            <a:r>
              <a:rPr lang="en-US" b="1" smtClean="0"/>
              <a:t>Constant Differences</a:t>
            </a:r>
          </a:p>
          <a:p>
            <a:pPr>
              <a:buFontTx/>
              <a:buNone/>
            </a:pPr>
            <a:endParaRPr lang="en-US" b="1" smtClean="0"/>
          </a:p>
          <a:p>
            <a:pPr>
              <a:buFontTx/>
              <a:buNone/>
            </a:pPr>
            <a:r>
              <a:rPr lang="en-US" smtClean="0">
                <a:latin typeface="Arial" charset="0"/>
              </a:rPr>
              <a:t>	</a:t>
            </a:r>
            <a:r>
              <a:rPr lang="en-US" sz="3600" b="1" smtClean="0">
                <a:latin typeface="Arial" charset="0"/>
              </a:rPr>
              <a:t>			</a:t>
            </a:r>
            <a:endParaRPr lang="en-US" sz="3600" b="1" smtClean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647700" y="3695700"/>
            <a:ext cx="7943850" cy="0"/>
          </a:xfrm>
          <a:prstGeom prst="straightConnector1">
            <a:avLst/>
          </a:prstGeom>
          <a:ln w="635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104900" y="3448050"/>
            <a:ext cx="0" cy="55245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990850" y="3419475"/>
            <a:ext cx="0" cy="55245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29550" y="3419475"/>
            <a:ext cx="0" cy="55245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90575" y="3886200"/>
            <a:ext cx="666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/>
              <a:t>0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571750" y="3851275"/>
            <a:ext cx="914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/>
              <a:t>87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243763" y="3851275"/>
            <a:ext cx="12096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/>
              <a:t>300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957513" y="3276600"/>
            <a:ext cx="4910137" cy="0"/>
          </a:xfrm>
          <a:prstGeom prst="straightConnector1">
            <a:avLst/>
          </a:prstGeom>
          <a:ln w="889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17500" y="4787900"/>
            <a:ext cx="85153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3600"/>
              <a:t>Suppose I slide the line down 1 space?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709863" y="3276600"/>
            <a:ext cx="4910137" cy="0"/>
          </a:xfrm>
          <a:prstGeom prst="straightConnector1">
            <a:avLst/>
          </a:prstGeom>
          <a:ln w="889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7015163" y="2536825"/>
            <a:ext cx="12096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/>
              <a:t>299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286000" y="2536825"/>
            <a:ext cx="914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000" b="1"/>
              <a:t>86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14350" y="5435600"/>
            <a:ext cx="8229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/>
            <a:r>
              <a:rPr lang="en-US" sz="4400" b="1"/>
              <a:t>299 – 86 = </a:t>
            </a:r>
          </a:p>
        </p:txBody>
      </p:sp>
    </p:spTree>
    <p:extLst>
      <p:ext uri="{BB962C8B-B14F-4D97-AF65-F5344CB8AC3E}">
        <p14:creationId xmlns:p14="http://schemas.microsoft.com/office/powerpoint/2010/main" val="188608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7027" grpId="0" build="p"/>
      <p:bldP spid="8" grpId="0"/>
      <p:bldP spid="20" grpId="0"/>
      <p:bldP spid="21" grpId="0"/>
      <p:bldP spid="26" grpId="0"/>
      <p:bldP spid="28" grpId="0"/>
      <p:bldP spid="29" grpId="0"/>
      <p:bldP spid="30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dirty="0" smtClean="0"/>
              <a:t>Subtraction: 73 – 46 </a:t>
            </a:r>
          </a:p>
        </p:txBody>
      </p:sp>
      <p:sp>
        <p:nvSpPr>
          <p:cNvPr id="89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57300"/>
            <a:ext cx="8686800" cy="5600700"/>
          </a:xfrm>
        </p:spPr>
        <p:txBody>
          <a:bodyPr/>
          <a:lstStyle/>
          <a:p>
            <a:r>
              <a:rPr lang="en-US" b="1" smtClean="0"/>
              <a:t>Constant Differences</a:t>
            </a:r>
          </a:p>
          <a:p>
            <a:pPr>
              <a:buFontTx/>
              <a:buNone/>
            </a:pPr>
            <a:endParaRPr lang="en-US" b="1" smtClean="0"/>
          </a:p>
          <a:p>
            <a:pPr>
              <a:buFontTx/>
              <a:buNone/>
            </a:pPr>
            <a:r>
              <a:rPr lang="en-US" smtClean="0">
                <a:latin typeface="Arial" charset="0"/>
              </a:rPr>
              <a:t>	</a:t>
            </a:r>
            <a:r>
              <a:rPr lang="en-US" sz="3600" b="1" smtClean="0">
                <a:latin typeface="Arial" charset="0"/>
              </a:rPr>
              <a:t>			73</a:t>
            </a:r>
          </a:p>
          <a:p>
            <a:pPr>
              <a:buFontTx/>
              <a:buNone/>
            </a:pPr>
            <a:r>
              <a:rPr lang="en-US" sz="3600" b="1" smtClean="0">
                <a:latin typeface="Arial" charset="0"/>
              </a:rPr>
              <a:t>			   </a:t>
            </a:r>
            <a:r>
              <a:rPr lang="en-US" sz="3600" b="1" smtClean="0">
                <a:cs typeface="Tahoma" pitchFamily="34" charset="0"/>
              </a:rPr>
              <a:t>–</a:t>
            </a:r>
            <a:r>
              <a:rPr lang="en-US" sz="3600" b="1" smtClean="0">
                <a:latin typeface="Arial" charset="0"/>
              </a:rPr>
              <a:t>	46</a:t>
            </a:r>
            <a:endParaRPr lang="en-US" sz="3600" b="1" smtClean="0"/>
          </a:p>
        </p:txBody>
      </p:sp>
      <p:sp>
        <p:nvSpPr>
          <p:cNvPr id="897028" name="Line 4"/>
          <p:cNvSpPr>
            <a:spLocks noChangeShapeType="1"/>
          </p:cNvSpPr>
          <p:nvPr/>
        </p:nvSpPr>
        <p:spPr bwMode="auto">
          <a:xfrm>
            <a:off x="2463800" y="3683000"/>
            <a:ext cx="109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7029" name="Text Box 5"/>
          <p:cNvSpPr txBox="1">
            <a:spLocks noChangeArrowheads="1"/>
          </p:cNvSpPr>
          <p:nvPr/>
        </p:nvSpPr>
        <p:spPr bwMode="auto">
          <a:xfrm>
            <a:off x="5194300" y="3683000"/>
            <a:ext cx="1282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27</a:t>
            </a:r>
          </a:p>
        </p:txBody>
      </p:sp>
      <p:sp>
        <p:nvSpPr>
          <p:cNvPr id="897030" name="Text Box 6"/>
          <p:cNvSpPr txBox="1">
            <a:spLocks noChangeArrowheads="1"/>
          </p:cNvSpPr>
          <p:nvPr/>
        </p:nvSpPr>
        <p:spPr bwMode="auto">
          <a:xfrm>
            <a:off x="3886200" y="3098800"/>
            <a:ext cx="1282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+ 4</a:t>
            </a:r>
          </a:p>
        </p:txBody>
      </p:sp>
      <p:sp>
        <p:nvSpPr>
          <p:cNvPr id="897031" name="Text Box 7"/>
          <p:cNvSpPr txBox="1">
            <a:spLocks noChangeArrowheads="1"/>
          </p:cNvSpPr>
          <p:nvPr/>
        </p:nvSpPr>
        <p:spPr bwMode="auto">
          <a:xfrm>
            <a:off x="3886200" y="2438400"/>
            <a:ext cx="1282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+ 4</a:t>
            </a:r>
          </a:p>
        </p:txBody>
      </p:sp>
      <p:sp>
        <p:nvSpPr>
          <p:cNvPr id="897032" name="Text Box 8"/>
          <p:cNvSpPr txBox="1">
            <a:spLocks noChangeArrowheads="1"/>
          </p:cNvSpPr>
          <p:nvPr/>
        </p:nvSpPr>
        <p:spPr bwMode="auto">
          <a:xfrm>
            <a:off x="4673600" y="2438400"/>
            <a:ext cx="1282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= 77</a:t>
            </a:r>
          </a:p>
        </p:txBody>
      </p:sp>
      <p:sp>
        <p:nvSpPr>
          <p:cNvPr id="897033" name="Text Box 9"/>
          <p:cNvSpPr txBox="1">
            <a:spLocks noChangeArrowheads="1"/>
          </p:cNvSpPr>
          <p:nvPr/>
        </p:nvSpPr>
        <p:spPr bwMode="auto">
          <a:xfrm>
            <a:off x="4800600" y="3098800"/>
            <a:ext cx="1282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= 50</a:t>
            </a:r>
          </a:p>
        </p:txBody>
      </p:sp>
      <p:sp>
        <p:nvSpPr>
          <p:cNvPr id="897034" name="Line 10"/>
          <p:cNvSpPr>
            <a:spLocks noChangeShapeType="1"/>
          </p:cNvSpPr>
          <p:nvPr/>
        </p:nvSpPr>
        <p:spPr bwMode="auto">
          <a:xfrm>
            <a:off x="4775200" y="3683000"/>
            <a:ext cx="109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4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7027" grpId="0" build="p"/>
      <p:bldP spid="897028" grpId="0" animBg="1"/>
      <p:bldP spid="897029" grpId="0"/>
      <p:bldP spid="897030" grpId="0"/>
      <p:bldP spid="897031" grpId="0"/>
      <p:bldP spid="897032" grpId="0"/>
      <p:bldP spid="897033" grpId="0"/>
      <p:bldP spid="897034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1066800"/>
          </a:xfrm>
        </p:spPr>
        <p:txBody>
          <a:bodyPr/>
          <a:lstStyle/>
          <a:p>
            <a:r>
              <a:rPr lang="en-US" dirty="0" smtClean="0"/>
              <a:t>Subtraction:  73 – 46 </a:t>
            </a:r>
          </a:p>
        </p:txBody>
      </p:sp>
      <p:sp>
        <p:nvSpPr>
          <p:cNvPr id="94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57300"/>
            <a:ext cx="8686800" cy="5600700"/>
          </a:xfrm>
        </p:spPr>
        <p:txBody>
          <a:bodyPr/>
          <a:lstStyle/>
          <a:p>
            <a:r>
              <a:rPr lang="en-US" b="1" smtClean="0"/>
              <a:t>Regrouping by Adding Ten</a:t>
            </a:r>
          </a:p>
          <a:p>
            <a:endParaRPr lang="en-US" b="1" smtClean="0"/>
          </a:p>
          <a:p>
            <a:pPr>
              <a:spcBef>
                <a:spcPct val="50000"/>
              </a:spcBef>
              <a:buFontTx/>
              <a:buNone/>
            </a:pPr>
            <a:r>
              <a:rPr lang="en-US" smtClean="0">
                <a:latin typeface="Arial" charset="0"/>
              </a:rPr>
              <a:t>	</a:t>
            </a:r>
            <a:r>
              <a:rPr lang="en-US" sz="3600" b="1" smtClean="0">
                <a:latin typeface="Arial" charset="0"/>
              </a:rPr>
              <a:t>						73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3600" b="1" smtClean="0">
                <a:latin typeface="Arial" charset="0"/>
              </a:rPr>
              <a:t>						   </a:t>
            </a:r>
            <a:r>
              <a:rPr lang="en-US" sz="3600" b="1" smtClean="0">
                <a:cs typeface="Tahoma" pitchFamily="34" charset="0"/>
              </a:rPr>
              <a:t>–</a:t>
            </a:r>
            <a:r>
              <a:rPr lang="en-US" sz="3600" b="1" smtClean="0">
                <a:latin typeface="Arial" charset="0"/>
              </a:rPr>
              <a:t>	46</a:t>
            </a:r>
            <a:endParaRPr lang="en-US" sz="3600" b="1" smtClean="0"/>
          </a:p>
        </p:txBody>
      </p:sp>
      <p:sp>
        <p:nvSpPr>
          <p:cNvPr id="943108" name="Line 4"/>
          <p:cNvSpPr>
            <a:spLocks noChangeShapeType="1"/>
          </p:cNvSpPr>
          <p:nvPr/>
        </p:nvSpPr>
        <p:spPr bwMode="auto">
          <a:xfrm>
            <a:off x="5232400" y="4025900"/>
            <a:ext cx="109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3109" name="Text Box 5"/>
          <p:cNvSpPr txBox="1">
            <a:spLocks noChangeArrowheads="1"/>
          </p:cNvSpPr>
          <p:nvPr/>
        </p:nvSpPr>
        <p:spPr bwMode="auto">
          <a:xfrm>
            <a:off x="5867400" y="2286000"/>
            <a:ext cx="1282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13</a:t>
            </a:r>
          </a:p>
        </p:txBody>
      </p:sp>
      <p:sp>
        <p:nvSpPr>
          <p:cNvPr id="943110" name="Text Box 6"/>
          <p:cNvSpPr txBox="1">
            <a:spLocks noChangeArrowheads="1"/>
          </p:cNvSpPr>
          <p:nvPr/>
        </p:nvSpPr>
        <p:spPr bwMode="auto">
          <a:xfrm>
            <a:off x="5740400" y="3124200"/>
            <a:ext cx="12827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5</a:t>
            </a:r>
          </a:p>
        </p:txBody>
      </p:sp>
      <p:sp>
        <p:nvSpPr>
          <p:cNvPr id="943111" name="Text Box 7"/>
          <p:cNvSpPr txBox="1">
            <a:spLocks noChangeArrowheads="1"/>
          </p:cNvSpPr>
          <p:nvPr/>
        </p:nvSpPr>
        <p:spPr bwMode="auto">
          <a:xfrm>
            <a:off x="5702300" y="4000500"/>
            <a:ext cx="1282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27</a:t>
            </a:r>
          </a:p>
        </p:txBody>
      </p:sp>
      <p:sp>
        <p:nvSpPr>
          <p:cNvPr id="943112" name="Line 8"/>
          <p:cNvSpPr>
            <a:spLocks noChangeShapeType="1"/>
          </p:cNvSpPr>
          <p:nvPr/>
        </p:nvSpPr>
        <p:spPr bwMode="auto">
          <a:xfrm>
            <a:off x="6057900" y="2705100"/>
            <a:ext cx="2667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3113" name="Line 9"/>
          <p:cNvSpPr>
            <a:spLocks noChangeShapeType="1"/>
          </p:cNvSpPr>
          <p:nvPr/>
        </p:nvSpPr>
        <p:spPr bwMode="auto">
          <a:xfrm>
            <a:off x="5816600" y="3543300"/>
            <a:ext cx="2667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3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3107" grpId="0" build="p"/>
      <p:bldP spid="943108" grpId="0" animBg="1"/>
      <p:bldP spid="943109" grpId="0"/>
      <p:bldP spid="943110" grpId="0"/>
      <p:bldP spid="943111" grpId="0"/>
      <p:bldP spid="943112" grpId="0" animBg="1"/>
      <p:bldP spid="943113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decimals?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you help students make sense of:</a:t>
            </a:r>
          </a:p>
          <a:p>
            <a:endParaRPr lang="en-US" dirty="0"/>
          </a:p>
          <a:p>
            <a:r>
              <a:rPr lang="en-US" dirty="0"/>
              <a:t>7</a:t>
            </a:r>
            <a:r>
              <a:rPr lang="en-US" dirty="0" smtClean="0"/>
              <a:t>.56 – 2.9</a:t>
            </a:r>
          </a:p>
          <a:p>
            <a:endParaRPr lang="en-US" dirty="0"/>
          </a:p>
          <a:p>
            <a:r>
              <a:rPr lang="en-US" dirty="0" smtClean="0"/>
              <a:t>7.5 – 2.93</a:t>
            </a:r>
          </a:p>
          <a:p>
            <a:endParaRPr lang="en-US" dirty="0"/>
          </a:p>
          <a:p>
            <a:r>
              <a:rPr lang="en-US" dirty="0" smtClean="0"/>
              <a:t>5 – 3.6</a:t>
            </a:r>
          </a:p>
        </p:txBody>
      </p:sp>
    </p:spTree>
    <p:extLst>
      <p:ext uri="{BB962C8B-B14F-4D97-AF65-F5344CB8AC3E}">
        <p14:creationId xmlns:p14="http://schemas.microsoft.com/office/powerpoint/2010/main" val="145581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Multiplication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496300" cy="5067300"/>
          </a:xfrm>
        </p:spPr>
        <p:txBody>
          <a:bodyPr/>
          <a:lstStyle/>
          <a:p>
            <a:pPr marL="184150" indent="0" eaLnBrk="1" hangingPunct="1">
              <a:buNone/>
              <a:defRPr/>
            </a:pPr>
            <a:r>
              <a:rPr lang="en-US" sz="4400" dirty="0" smtClean="0"/>
              <a:t>What does 3 x 2 mean?</a:t>
            </a:r>
          </a:p>
          <a:p>
            <a:pPr eaLnBrk="1" hangingPunct="1">
              <a:defRPr/>
            </a:pPr>
            <a:endParaRPr lang="en-US" sz="4400" dirty="0"/>
          </a:p>
          <a:p>
            <a:pPr eaLnBrk="1" hangingPunct="1">
              <a:defRPr/>
            </a:pPr>
            <a:r>
              <a:rPr lang="en-US" sz="4000" dirty="0" smtClean="0"/>
              <a:t>Repeated addition    2 + 2 + 2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1600" dirty="0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4000" dirty="0" smtClean="0"/>
          </a:p>
          <a:p>
            <a:pPr>
              <a:defRPr/>
            </a:pPr>
            <a:r>
              <a:rPr lang="en-US" sz="4400" dirty="0" smtClean="0"/>
              <a:t>3 groups of 2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4000" dirty="0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1600" dirty="0" smtClean="0"/>
          </a:p>
        </p:txBody>
      </p:sp>
      <p:grpSp>
        <p:nvGrpSpPr>
          <p:cNvPr id="185355" name="Group 11"/>
          <p:cNvGrpSpPr>
            <a:grpSpLocks/>
          </p:cNvGrpSpPr>
          <p:nvPr/>
        </p:nvGrpSpPr>
        <p:grpSpPr bwMode="auto">
          <a:xfrm>
            <a:off x="4794250" y="4557713"/>
            <a:ext cx="1101725" cy="1277937"/>
            <a:chOff x="2715" y="1883"/>
            <a:chExt cx="694" cy="805"/>
          </a:xfrm>
        </p:grpSpPr>
        <p:sp>
          <p:nvSpPr>
            <p:cNvPr id="3085" name="Oval 12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" name="AutoShape 13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3087" name="AutoShape 14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185359" name="Group 15"/>
          <p:cNvGrpSpPr>
            <a:grpSpLocks/>
          </p:cNvGrpSpPr>
          <p:nvPr/>
        </p:nvGrpSpPr>
        <p:grpSpPr bwMode="auto">
          <a:xfrm>
            <a:off x="6019800" y="4557713"/>
            <a:ext cx="1101725" cy="1277937"/>
            <a:chOff x="2715" y="1883"/>
            <a:chExt cx="694" cy="805"/>
          </a:xfrm>
        </p:grpSpPr>
        <p:sp>
          <p:nvSpPr>
            <p:cNvPr id="3082" name="Oval 16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AutoShape 17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3084" name="AutoShape 18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185363" name="Group 19"/>
          <p:cNvGrpSpPr>
            <a:grpSpLocks/>
          </p:cNvGrpSpPr>
          <p:nvPr/>
        </p:nvGrpSpPr>
        <p:grpSpPr bwMode="auto">
          <a:xfrm>
            <a:off x="7246938" y="4557713"/>
            <a:ext cx="1101725" cy="1277937"/>
            <a:chOff x="2715" y="1883"/>
            <a:chExt cx="694" cy="805"/>
          </a:xfrm>
        </p:grpSpPr>
        <p:sp>
          <p:nvSpPr>
            <p:cNvPr id="3079" name="Oval 20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AutoShape 21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3081" name="AutoShape 22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56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SMP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What is a “problem solving”?</a:t>
            </a:r>
            <a:endParaRPr lang="en-US" sz="3200" dirty="0" smtClean="0"/>
          </a:p>
          <a:p>
            <a:pPr lvl="1">
              <a:buFont typeface="Times New Roman" pitchFamily="18" charset="0"/>
              <a:buChar char="̶"/>
              <a:defRPr/>
            </a:pPr>
            <a:r>
              <a:rPr lang="en-US" sz="3200" dirty="0" smtClean="0"/>
              <a:t>Problem solving is knowing what to do when you don’t immediately know what to do (Lyle Fisher)</a:t>
            </a:r>
          </a:p>
          <a:p>
            <a:pPr lvl="1">
              <a:buFont typeface="Times New Roman" pitchFamily="18" charset="0"/>
              <a:buChar char="̶"/>
              <a:defRPr/>
            </a:pPr>
            <a:r>
              <a:rPr lang="en-US" sz="3200" dirty="0" smtClean="0"/>
              <a:t>Requires us to combine skills and concepts in order to deal with specific mathematical situations – problems.</a:t>
            </a:r>
          </a:p>
        </p:txBody>
      </p:sp>
    </p:spTree>
    <p:extLst>
      <p:ext uri="{BB962C8B-B14F-4D97-AF65-F5344CB8AC3E}">
        <p14:creationId xmlns:p14="http://schemas.microsoft.com/office/powerpoint/2010/main" val="256826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Multiplication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3 rows of 2</a:t>
            </a:r>
          </a:p>
          <a:p>
            <a:pPr eaLnBrk="1" hangingPunct="1">
              <a:defRPr/>
            </a:pPr>
            <a:endParaRPr lang="en-US" sz="4000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This is called an “</a:t>
            </a:r>
            <a:r>
              <a:rPr lang="en-US" b="1" dirty="0" smtClean="0">
                <a:solidFill>
                  <a:srgbClr val="FF0000"/>
                </a:solidFill>
              </a:rPr>
              <a:t>array</a:t>
            </a:r>
            <a:r>
              <a:rPr lang="en-US" dirty="0" smtClean="0"/>
              <a:t>” or an “</a:t>
            </a:r>
            <a:r>
              <a:rPr lang="en-US" b="1" dirty="0" smtClean="0">
                <a:solidFill>
                  <a:srgbClr val="FF0000"/>
                </a:solidFill>
              </a:rPr>
              <a:t>area model</a:t>
            </a:r>
            <a:r>
              <a:rPr lang="en-US" dirty="0" smtClean="0"/>
              <a:t>”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</p:txBody>
      </p:sp>
      <p:grpSp>
        <p:nvGrpSpPr>
          <p:cNvPr id="184324" name="Group 4"/>
          <p:cNvGrpSpPr>
            <a:grpSpLocks/>
          </p:cNvGrpSpPr>
          <p:nvPr/>
        </p:nvGrpSpPr>
        <p:grpSpPr bwMode="auto">
          <a:xfrm rot="5400000">
            <a:off x="3835400" y="1741488"/>
            <a:ext cx="1371600" cy="914400"/>
            <a:chOff x="2880" y="3360"/>
            <a:chExt cx="864" cy="576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2880" y="3360"/>
              <a:ext cx="288" cy="28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3168" y="3360"/>
              <a:ext cx="288" cy="28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3456" y="3360"/>
              <a:ext cx="288" cy="28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2880" y="3648"/>
              <a:ext cx="288" cy="28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3456" y="3648"/>
              <a:ext cx="288" cy="28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3168" y="3648"/>
              <a:ext cx="288" cy="288"/>
            </a:xfrm>
            <a:prstGeom prst="rect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244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" y="22860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Advantages of Arrays</a:t>
            </a:r>
            <a:br>
              <a:rPr lang="en-US" sz="4000" dirty="0" smtClean="0"/>
            </a:br>
            <a:r>
              <a:rPr lang="en-US" sz="4000" dirty="0" smtClean="0"/>
              <a:t>as a Model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Models the language of multiplication</a:t>
            </a:r>
          </a:p>
        </p:txBody>
      </p:sp>
      <p:grpSp>
        <p:nvGrpSpPr>
          <p:cNvPr id="191492" name="Group 4"/>
          <p:cNvGrpSpPr>
            <a:grpSpLocks/>
          </p:cNvGrpSpPr>
          <p:nvPr/>
        </p:nvGrpSpPr>
        <p:grpSpPr bwMode="auto">
          <a:xfrm>
            <a:off x="1452563" y="3059113"/>
            <a:ext cx="2743200" cy="1828800"/>
            <a:chOff x="915" y="1927"/>
            <a:chExt cx="1728" cy="1152"/>
          </a:xfrm>
        </p:grpSpPr>
        <p:grpSp>
          <p:nvGrpSpPr>
            <p:cNvPr id="5126" name="Group 5"/>
            <p:cNvGrpSpPr>
              <a:grpSpLocks/>
            </p:cNvGrpSpPr>
            <p:nvPr/>
          </p:nvGrpSpPr>
          <p:grpSpPr bwMode="auto">
            <a:xfrm>
              <a:off x="915" y="1927"/>
              <a:ext cx="1728" cy="288"/>
              <a:chOff x="915" y="1927"/>
              <a:chExt cx="1728" cy="288"/>
            </a:xfrm>
          </p:grpSpPr>
          <p:sp>
            <p:nvSpPr>
              <p:cNvPr id="5148" name="Rectangle 6"/>
              <p:cNvSpPr>
                <a:spLocks noChangeArrowheads="1"/>
              </p:cNvSpPr>
              <p:nvPr/>
            </p:nvSpPr>
            <p:spPr bwMode="auto">
              <a:xfrm>
                <a:off x="915" y="1927"/>
                <a:ext cx="288" cy="288"/>
              </a:xfrm>
              <a:prstGeom prst="rect">
                <a:avLst/>
              </a:prstGeom>
              <a:solidFill>
                <a:srgbClr val="990099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9" name="Rectangle 7"/>
              <p:cNvSpPr>
                <a:spLocks noChangeArrowheads="1"/>
              </p:cNvSpPr>
              <p:nvPr/>
            </p:nvSpPr>
            <p:spPr bwMode="auto">
              <a:xfrm>
                <a:off x="1203" y="1927"/>
                <a:ext cx="288" cy="288"/>
              </a:xfrm>
              <a:prstGeom prst="rect">
                <a:avLst/>
              </a:prstGeom>
              <a:solidFill>
                <a:srgbClr val="990099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0" name="Rectangle 8"/>
              <p:cNvSpPr>
                <a:spLocks noChangeArrowheads="1"/>
              </p:cNvSpPr>
              <p:nvPr/>
            </p:nvSpPr>
            <p:spPr bwMode="auto">
              <a:xfrm>
                <a:off x="1491" y="1927"/>
                <a:ext cx="288" cy="288"/>
              </a:xfrm>
              <a:prstGeom prst="rect">
                <a:avLst/>
              </a:prstGeom>
              <a:solidFill>
                <a:srgbClr val="990099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1" name="Rectangle 9"/>
              <p:cNvSpPr>
                <a:spLocks noChangeArrowheads="1"/>
              </p:cNvSpPr>
              <p:nvPr/>
            </p:nvSpPr>
            <p:spPr bwMode="auto">
              <a:xfrm>
                <a:off x="1779" y="1927"/>
                <a:ext cx="288" cy="288"/>
              </a:xfrm>
              <a:prstGeom prst="rect">
                <a:avLst/>
              </a:prstGeom>
              <a:solidFill>
                <a:srgbClr val="990099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2" name="Rectangle 10"/>
              <p:cNvSpPr>
                <a:spLocks noChangeArrowheads="1"/>
              </p:cNvSpPr>
              <p:nvPr/>
            </p:nvSpPr>
            <p:spPr bwMode="auto">
              <a:xfrm>
                <a:off x="2067" y="1927"/>
                <a:ext cx="288" cy="288"/>
              </a:xfrm>
              <a:prstGeom prst="rect">
                <a:avLst/>
              </a:prstGeom>
              <a:solidFill>
                <a:srgbClr val="990099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3" name="Rectangle 11"/>
              <p:cNvSpPr>
                <a:spLocks noChangeArrowheads="1"/>
              </p:cNvSpPr>
              <p:nvPr/>
            </p:nvSpPr>
            <p:spPr bwMode="auto">
              <a:xfrm>
                <a:off x="2355" y="1927"/>
                <a:ext cx="288" cy="288"/>
              </a:xfrm>
              <a:prstGeom prst="rect">
                <a:avLst/>
              </a:prstGeom>
              <a:solidFill>
                <a:srgbClr val="990099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127" name="Group 12"/>
            <p:cNvGrpSpPr>
              <a:grpSpLocks/>
            </p:cNvGrpSpPr>
            <p:nvPr/>
          </p:nvGrpSpPr>
          <p:grpSpPr bwMode="auto">
            <a:xfrm>
              <a:off x="915" y="2215"/>
              <a:ext cx="1728" cy="288"/>
              <a:chOff x="915" y="1927"/>
              <a:chExt cx="1728" cy="288"/>
            </a:xfrm>
          </p:grpSpPr>
          <p:sp>
            <p:nvSpPr>
              <p:cNvPr id="5142" name="Rectangle 13"/>
              <p:cNvSpPr>
                <a:spLocks noChangeArrowheads="1"/>
              </p:cNvSpPr>
              <p:nvPr/>
            </p:nvSpPr>
            <p:spPr bwMode="auto">
              <a:xfrm>
                <a:off x="915" y="1927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3" name="Rectangle 14"/>
              <p:cNvSpPr>
                <a:spLocks noChangeArrowheads="1"/>
              </p:cNvSpPr>
              <p:nvPr/>
            </p:nvSpPr>
            <p:spPr bwMode="auto">
              <a:xfrm>
                <a:off x="1203" y="1927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4" name="Rectangle 15"/>
              <p:cNvSpPr>
                <a:spLocks noChangeArrowheads="1"/>
              </p:cNvSpPr>
              <p:nvPr/>
            </p:nvSpPr>
            <p:spPr bwMode="auto">
              <a:xfrm>
                <a:off x="1491" y="1927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5" name="Rectangle 16"/>
              <p:cNvSpPr>
                <a:spLocks noChangeArrowheads="1"/>
              </p:cNvSpPr>
              <p:nvPr/>
            </p:nvSpPr>
            <p:spPr bwMode="auto">
              <a:xfrm>
                <a:off x="1779" y="1927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6" name="Rectangle 17"/>
              <p:cNvSpPr>
                <a:spLocks noChangeArrowheads="1"/>
              </p:cNvSpPr>
              <p:nvPr/>
            </p:nvSpPr>
            <p:spPr bwMode="auto">
              <a:xfrm>
                <a:off x="2067" y="1927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7" name="Rectangle 18"/>
              <p:cNvSpPr>
                <a:spLocks noChangeArrowheads="1"/>
              </p:cNvSpPr>
              <p:nvPr/>
            </p:nvSpPr>
            <p:spPr bwMode="auto">
              <a:xfrm>
                <a:off x="2355" y="1927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128" name="Group 19"/>
            <p:cNvGrpSpPr>
              <a:grpSpLocks/>
            </p:cNvGrpSpPr>
            <p:nvPr/>
          </p:nvGrpSpPr>
          <p:grpSpPr bwMode="auto">
            <a:xfrm>
              <a:off x="915" y="2503"/>
              <a:ext cx="1728" cy="288"/>
              <a:chOff x="915" y="1927"/>
              <a:chExt cx="1728" cy="288"/>
            </a:xfrm>
          </p:grpSpPr>
          <p:sp>
            <p:nvSpPr>
              <p:cNvPr id="5136" name="Rectangle 20"/>
              <p:cNvSpPr>
                <a:spLocks noChangeArrowheads="1"/>
              </p:cNvSpPr>
              <p:nvPr/>
            </p:nvSpPr>
            <p:spPr bwMode="auto">
              <a:xfrm>
                <a:off x="915" y="1927"/>
                <a:ext cx="288" cy="288"/>
              </a:xfrm>
              <a:prstGeom prst="rect">
                <a:avLst/>
              </a:prstGeom>
              <a:solidFill>
                <a:srgbClr val="0000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7" name="Rectangle 21"/>
              <p:cNvSpPr>
                <a:spLocks noChangeArrowheads="1"/>
              </p:cNvSpPr>
              <p:nvPr/>
            </p:nvSpPr>
            <p:spPr bwMode="auto">
              <a:xfrm>
                <a:off x="1203" y="1927"/>
                <a:ext cx="288" cy="288"/>
              </a:xfrm>
              <a:prstGeom prst="rect">
                <a:avLst/>
              </a:prstGeom>
              <a:solidFill>
                <a:srgbClr val="0000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8" name="Rectangle 22"/>
              <p:cNvSpPr>
                <a:spLocks noChangeArrowheads="1"/>
              </p:cNvSpPr>
              <p:nvPr/>
            </p:nvSpPr>
            <p:spPr bwMode="auto">
              <a:xfrm>
                <a:off x="1491" y="1927"/>
                <a:ext cx="288" cy="288"/>
              </a:xfrm>
              <a:prstGeom prst="rect">
                <a:avLst/>
              </a:prstGeom>
              <a:solidFill>
                <a:srgbClr val="0000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9" name="Rectangle 23"/>
              <p:cNvSpPr>
                <a:spLocks noChangeArrowheads="1"/>
              </p:cNvSpPr>
              <p:nvPr/>
            </p:nvSpPr>
            <p:spPr bwMode="auto">
              <a:xfrm>
                <a:off x="1779" y="1927"/>
                <a:ext cx="288" cy="288"/>
              </a:xfrm>
              <a:prstGeom prst="rect">
                <a:avLst/>
              </a:prstGeom>
              <a:solidFill>
                <a:srgbClr val="0000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" name="Rectangle 24"/>
              <p:cNvSpPr>
                <a:spLocks noChangeArrowheads="1"/>
              </p:cNvSpPr>
              <p:nvPr/>
            </p:nvSpPr>
            <p:spPr bwMode="auto">
              <a:xfrm>
                <a:off x="2067" y="1927"/>
                <a:ext cx="288" cy="288"/>
              </a:xfrm>
              <a:prstGeom prst="rect">
                <a:avLst/>
              </a:prstGeom>
              <a:solidFill>
                <a:srgbClr val="0000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1" name="Rectangle 25"/>
              <p:cNvSpPr>
                <a:spLocks noChangeArrowheads="1"/>
              </p:cNvSpPr>
              <p:nvPr/>
            </p:nvSpPr>
            <p:spPr bwMode="auto">
              <a:xfrm>
                <a:off x="2355" y="1927"/>
                <a:ext cx="288" cy="288"/>
              </a:xfrm>
              <a:prstGeom prst="rect">
                <a:avLst/>
              </a:prstGeom>
              <a:solidFill>
                <a:srgbClr val="0000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129" name="Group 26"/>
            <p:cNvGrpSpPr>
              <a:grpSpLocks/>
            </p:cNvGrpSpPr>
            <p:nvPr/>
          </p:nvGrpSpPr>
          <p:grpSpPr bwMode="auto">
            <a:xfrm>
              <a:off x="915" y="2791"/>
              <a:ext cx="1728" cy="288"/>
              <a:chOff x="915" y="1927"/>
              <a:chExt cx="1728" cy="288"/>
            </a:xfrm>
          </p:grpSpPr>
          <p:sp>
            <p:nvSpPr>
              <p:cNvPr id="5130" name="Rectangle 27"/>
              <p:cNvSpPr>
                <a:spLocks noChangeArrowheads="1"/>
              </p:cNvSpPr>
              <p:nvPr/>
            </p:nvSpPr>
            <p:spPr bwMode="auto">
              <a:xfrm>
                <a:off x="915" y="1927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1" name="Rectangle 28"/>
              <p:cNvSpPr>
                <a:spLocks noChangeArrowheads="1"/>
              </p:cNvSpPr>
              <p:nvPr/>
            </p:nvSpPr>
            <p:spPr bwMode="auto">
              <a:xfrm>
                <a:off x="1203" y="1927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2" name="Rectangle 29"/>
              <p:cNvSpPr>
                <a:spLocks noChangeArrowheads="1"/>
              </p:cNvSpPr>
              <p:nvPr/>
            </p:nvSpPr>
            <p:spPr bwMode="auto">
              <a:xfrm>
                <a:off x="1491" y="1927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3" name="Rectangle 30"/>
              <p:cNvSpPr>
                <a:spLocks noChangeArrowheads="1"/>
              </p:cNvSpPr>
              <p:nvPr/>
            </p:nvSpPr>
            <p:spPr bwMode="auto">
              <a:xfrm>
                <a:off x="1779" y="1927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4" name="Rectangle 31"/>
              <p:cNvSpPr>
                <a:spLocks noChangeArrowheads="1"/>
              </p:cNvSpPr>
              <p:nvPr/>
            </p:nvSpPr>
            <p:spPr bwMode="auto">
              <a:xfrm>
                <a:off x="2067" y="1927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5" name="Rectangle 32"/>
              <p:cNvSpPr>
                <a:spLocks noChangeArrowheads="1"/>
              </p:cNvSpPr>
              <p:nvPr/>
            </p:nvSpPr>
            <p:spPr bwMode="auto">
              <a:xfrm>
                <a:off x="2355" y="1927"/>
                <a:ext cx="288" cy="288"/>
              </a:xfrm>
              <a:prstGeom prst="rect">
                <a:avLst/>
              </a:prstGeom>
              <a:solidFill>
                <a:srgbClr val="00990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1521" name="Text Box 33"/>
          <p:cNvSpPr txBox="1">
            <a:spLocks noChangeArrowheads="1"/>
          </p:cNvSpPr>
          <p:nvPr/>
        </p:nvSpPr>
        <p:spPr bwMode="auto">
          <a:xfrm>
            <a:off x="4498975" y="2616200"/>
            <a:ext cx="34417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3200"/>
              <a:t>4 groups of 6</a:t>
            </a:r>
          </a:p>
          <a:p>
            <a:pPr algn="ctr"/>
            <a:r>
              <a:rPr lang="en-US" sz="3200" i="1"/>
              <a:t>or</a:t>
            </a:r>
          </a:p>
          <a:p>
            <a:pPr algn="ctr">
              <a:spcBef>
                <a:spcPct val="20000"/>
              </a:spcBef>
            </a:pPr>
            <a:r>
              <a:rPr lang="en-US" sz="3200"/>
              <a:t>4 rows of 6</a:t>
            </a:r>
          </a:p>
          <a:p>
            <a:pPr algn="ctr">
              <a:spcBef>
                <a:spcPct val="20000"/>
              </a:spcBef>
            </a:pPr>
            <a:r>
              <a:rPr lang="en-US" sz="3200" i="1"/>
              <a:t>or</a:t>
            </a:r>
          </a:p>
          <a:p>
            <a:pPr algn="ctr">
              <a:spcBef>
                <a:spcPct val="20000"/>
              </a:spcBef>
            </a:pPr>
            <a:r>
              <a:rPr lang="en-US" sz="3200"/>
              <a:t>6 + 6 + 6 + 6</a:t>
            </a:r>
          </a:p>
        </p:txBody>
      </p:sp>
    </p:spTree>
    <p:extLst>
      <p:ext uri="{BB962C8B-B14F-4D97-AF65-F5344CB8AC3E}">
        <p14:creationId xmlns:p14="http://schemas.microsoft.com/office/powerpoint/2010/main" val="40317564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521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67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Advantages of Arrays</a:t>
            </a:r>
            <a:br>
              <a:rPr lang="en-US" sz="4000" dirty="0" smtClean="0"/>
            </a:br>
            <a:r>
              <a:rPr lang="en-US" sz="4000" dirty="0" smtClean="0"/>
              <a:t>as a Model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dirty="0" smtClean="0"/>
              <a:t>Students can clearly see the difference between     </a:t>
            </a:r>
            <a:r>
              <a:rPr lang="en-US" b="1" i="1" dirty="0" smtClean="0">
                <a:solidFill>
                  <a:schemeClr val="folHlink"/>
                </a:solidFill>
              </a:rPr>
              <a:t>         </a:t>
            </a:r>
            <a:r>
              <a:rPr lang="en-US" dirty="0" smtClean="0"/>
              <a:t>(the sides of the array) and the </a:t>
            </a:r>
            <a:r>
              <a:rPr lang="en-US" b="1" i="1" dirty="0" smtClean="0">
                <a:solidFill>
                  <a:srgbClr val="FF0000"/>
                </a:solidFill>
              </a:rPr>
              <a:t>               </a:t>
            </a:r>
            <a:r>
              <a:rPr lang="en-US" dirty="0" smtClean="0"/>
              <a:t>(the area of the array)</a:t>
            </a: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2790825" y="4572000"/>
            <a:ext cx="3200400" cy="1828800"/>
            <a:chOff x="1152" y="2736"/>
            <a:chExt cx="2016" cy="1152"/>
          </a:xfrm>
        </p:grpSpPr>
        <p:grpSp>
          <p:nvGrpSpPr>
            <p:cNvPr id="6154" name="Group 5"/>
            <p:cNvGrpSpPr>
              <a:grpSpLocks/>
            </p:cNvGrpSpPr>
            <p:nvPr/>
          </p:nvGrpSpPr>
          <p:grpSpPr bwMode="auto">
            <a:xfrm>
              <a:off x="1152" y="2736"/>
              <a:ext cx="288" cy="1152"/>
              <a:chOff x="1152" y="2736"/>
              <a:chExt cx="288" cy="1152"/>
            </a:xfrm>
          </p:grpSpPr>
          <p:sp>
            <p:nvSpPr>
              <p:cNvPr id="6185" name="Rectangle 6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6" name="Rectangle 7"/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7" name="Rectangle 8"/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8" name="Rectangle 9"/>
              <p:cNvSpPr>
                <a:spLocks noChangeArrowheads="1"/>
              </p:cNvSpPr>
              <p:nvPr/>
            </p:nvSpPr>
            <p:spPr bwMode="auto">
              <a:xfrm>
                <a:off x="1152" y="360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55" name="Group 10"/>
            <p:cNvGrpSpPr>
              <a:grpSpLocks/>
            </p:cNvGrpSpPr>
            <p:nvPr/>
          </p:nvGrpSpPr>
          <p:grpSpPr bwMode="auto">
            <a:xfrm>
              <a:off x="1440" y="2736"/>
              <a:ext cx="288" cy="1152"/>
              <a:chOff x="1152" y="2736"/>
              <a:chExt cx="288" cy="1152"/>
            </a:xfrm>
          </p:grpSpPr>
          <p:sp>
            <p:nvSpPr>
              <p:cNvPr id="6181" name="Rectangle 11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2" name="Rectangle 12"/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3" name="Rectangle 13"/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4" name="Rectangle 14"/>
              <p:cNvSpPr>
                <a:spLocks noChangeArrowheads="1"/>
              </p:cNvSpPr>
              <p:nvPr/>
            </p:nvSpPr>
            <p:spPr bwMode="auto">
              <a:xfrm>
                <a:off x="1152" y="360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56" name="Group 15"/>
            <p:cNvGrpSpPr>
              <a:grpSpLocks/>
            </p:cNvGrpSpPr>
            <p:nvPr/>
          </p:nvGrpSpPr>
          <p:grpSpPr bwMode="auto">
            <a:xfrm>
              <a:off x="1728" y="2736"/>
              <a:ext cx="288" cy="1152"/>
              <a:chOff x="1152" y="2736"/>
              <a:chExt cx="288" cy="1152"/>
            </a:xfrm>
          </p:grpSpPr>
          <p:sp>
            <p:nvSpPr>
              <p:cNvPr id="6177" name="Rectangle 16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8" name="Rectangle 17"/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9" name="Rectangle 18"/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80" name="Rectangle 19"/>
              <p:cNvSpPr>
                <a:spLocks noChangeArrowheads="1"/>
              </p:cNvSpPr>
              <p:nvPr/>
            </p:nvSpPr>
            <p:spPr bwMode="auto">
              <a:xfrm>
                <a:off x="1152" y="360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57" name="Group 20"/>
            <p:cNvGrpSpPr>
              <a:grpSpLocks/>
            </p:cNvGrpSpPr>
            <p:nvPr/>
          </p:nvGrpSpPr>
          <p:grpSpPr bwMode="auto">
            <a:xfrm>
              <a:off x="2016" y="2736"/>
              <a:ext cx="288" cy="1152"/>
              <a:chOff x="1152" y="2736"/>
              <a:chExt cx="288" cy="1152"/>
            </a:xfrm>
          </p:grpSpPr>
          <p:sp>
            <p:nvSpPr>
              <p:cNvPr id="6173" name="Rectangle 21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4" name="Rectangle 22"/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5" name="Rectangle 23"/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6" name="Rectangle 24"/>
              <p:cNvSpPr>
                <a:spLocks noChangeArrowheads="1"/>
              </p:cNvSpPr>
              <p:nvPr/>
            </p:nvSpPr>
            <p:spPr bwMode="auto">
              <a:xfrm>
                <a:off x="1152" y="360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58" name="Group 25"/>
            <p:cNvGrpSpPr>
              <a:grpSpLocks/>
            </p:cNvGrpSpPr>
            <p:nvPr/>
          </p:nvGrpSpPr>
          <p:grpSpPr bwMode="auto">
            <a:xfrm>
              <a:off x="2304" y="2736"/>
              <a:ext cx="288" cy="1152"/>
              <a:chOff x="1152" y="2736"/>
              <a:chExt cx="288" cy="1152"/>
            </a:xfrm>
          </p:grpSpPr>
          <p:sp>
            <p:nvSpPr>
              <p:cNvPr id="6169" name="Rectangle 26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0" name="Rectangle 27"/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1" name="Rectangle 28"/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72" name="Rectangle 29"/>
              <p:cNvSpPr>
                <a:spLocks noChangeArrowheads="1"/>
              </p:cNvSpPr>
              <p:nvPr/>
            </p:nvSpPr>
            <p:spPr bwMode="auto">
              <a:xfrm>
                <a:off x="1152" y="360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59" name="Group 30"/>
            <p:cNvGrpSpPr>
              <a:grpSpLocks/>
            </p:cNvGrpSpPr>
            <p:nvPr/>
          </p:nvGrpSpPr>
          <p:grpSpPr bwMode="auto">
            <a:xfrm>
              <a:off x="2592" y="2736"/>
              <a:ext cx="288" cy="1152"/>
              <a:chOff x="1152" y="2736"/>
              <a:chExt cx="288" cy="1152"/>
            </a:xfrm>
          </p:grpSpPr>
          <p:sp>
            <p:nvSpPr>
              <p:cNvPr id="6165" name="Rectangle 31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6" name="Rectangle 32"/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7" name="Rectangle 33"/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8" name="Rectangle 34"/>
              <p:cNvSpPr>
                <a:spLocks noChangeArrowheads="1"/>
              </p:cNvSpPr>
              <p:nvPr/>
            </p:nvSpPr>
            <p:spPr bwMode="auto">
              <a:xfrm>
                <a:off x="1152" y="360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60" name="Group 35"/>
            <p:cNvGrpSpPr>
              <a:grpSpLocks/>
            </p:cNvGrpSpPr>
            <p:nvPr/>
          </p:nvGrpSpPr>
          <p:grpSpPr bwMode="auto">
            <a:xfrm>
              <a:off x="2880" y="2736"/>
              <a:ext cx="288" cy="1152"/>
              <a:chOff x="1152" y="2736"/>
              <a:chExt cx="288" cy="1152"/>
            </a:xfrm>
          </p:grpSpPr>
          <p:sp>
            <p:nvSpPr>
              <p:cNvPr id="6161" name="Rectangle 36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2" name="Rectangle 37"/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3" name="Rectangle 38"/>
              <p:cNvSpPr>
                <a:spLocks noChangeArrowheads="1"/>
              </p:cNvSpPr>
              <p:nvPr/>
            </p:nvSpPr>
            <p:spPr bwMode="auto">
              <a:xfrm>
                <a:off x="1152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4" name="Rectangle 39"/>
              <p:cNvSpPr>
                <a:spLocks noChangeArrowheads="1"/>
              </p:cNvSpPr>
              <p:nvPr/>
            </p:nvSpPr>
            <p:spPr bwMode="auto">
              <a:xfrm>
                <a:off x="1152" y="360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2552" name="Text Box 40"/>
          <p:cNvSpPr txBox="1">
            <a:spLocks noChangeArrowheads="1"/>
          </p:cNvSpPr>
          <p:nvPr/>
        </p:nvSpPr>
        <p:spPr bwMode="auto">
          <a:xfrm>
            <a:off x="3875087" y="4111625"/>
            <a:ext cx="14303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7 units</a:t>
            </a:r>
          </a:p>
        </p:txBody>
      </p:sp>
      <p:sp>
        <p:nvSpPr>
          <p:cNvPr id="192553" name="Text Box 41"/>
          <p:cNvSpPr txBox="1">
            <a:spLocks noChangeArrowheads="1"/>
          </p:cNvSpPr>
          <p:nvPr/>
        </p:nvSpPr>
        <p:spPr bwMode="auto">
          <a:xfrm rot="-5400000">
            <a:off x="1798638" y="4953942"/>
            <a:ext cx="1517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FF"/>
                </a:solidFill>
              </a:rPr>
              <a:t>4 units</a:t>
            </a:r>
          </a:p>
        </p:txBody>
      </p:sp>
      <p:sp>
        <p:nvSpPr>
          <p:cNvPr id="192554" name="Text Box 42"/>
          <p:cNvSpPr txBox="1">
            <a:spLocks noChangeArrowheads="1"/>
          </p:cNvSpPr>
          <p:nvPr/>
        </p:nvSpPr>
        <p:spPr bwMode="auto">
          <a:xfrm>
            <a:off x="3052763" y="5156200"/>
            <a:ext cx="2526505" cy="584775"/>
          </a:xfrm>
          <a:prstGeom prst="rect">
            <a:avLst/>
          </a:prstGeom>
          <a:solidFill>
            <a:schemeClr val="accent1">
              <a:alpha val="6588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28 squares</a:t>
            </a:r>
          </a:p>
        </p:txBody>
      </p:sp>
      <p:sp>
        <p:nvSpPr>
          <p:cNvPr id="192555" name="Text Box 43"/>
          <p:cNvSpPr txBox="1">
            <a:spLocks noChangeArrowheads="1"/>
          </p:cNvSpPr>
          <p:nvPr/>
        </p:nvSpPr>
        <p:spPr bwMode="auto">
          <a:xfrm>
            <a:off x="4983956" y="2225676"/>
            <a:ext cx="19502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factors</a:t>
            </a:r>
          </a:p>
        </p:txBody>
      </p:sp>
      <p:sp>
        <p:nvSpPr>
          <p:cNvPr id="192556" name="Text Box 44"/>
          <p:cNvSpPr txBox="1">
            <a:spLocks noChangeArrowheads="1"/>
          </p:cNvSpPr>
          <p:nvPr/>
        </p:nvSpPr>
        <p:spPr bwMode="auto">
          <a:xfrm>
            <a:off x="6507163" y="2805113"/>
            <a:ext cx="23129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product</a:t>
            </a:r>
          </a:p>
        </p:txBody>
      </p:sp>
    </p:spTree>
    <p:extLst>
      <p:ext uri="{BB962C8B-B14F-4D97-AF65-F5344CB8AC3E}">
        <p14:creationId xmlns:p14="http://schemas.microsoft.com/office/powerpoint/2010/main" val="2283373775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1925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16" dur="500" fill="hold"/>
                                        <p:tgtEl>
                                          <p:spTgt spid="1925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52" grpId="0"/>
      <p:bldP spid="192553" grpId="0"/>
      <p:bldP spid="192554" grpId="0" animBg="1"/>
      <p:bldP spid="192555" grpId="0"/>
      <p:bldP spid="192556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3" name="Group 38"/>
          <p:cNvGrpSpPr>
            <a:grpSpLocks/>
          </p:cNvGrpSpPr>
          <p:nvPr/>
        </p:nvGrpSpPr>
        <p:grpSpPr bwMode="auto">
          <a:xfrm rot="5400000">
            <a:off x="5346700" y="3429000"/>
            <a:ext cx="2743200" cy="1828800"/>
            <a:chOff x="576" y="2160"/>
            <a:chExt cx="1728" cy="1152"/>
          </a:xfrm>
        </p:grpSpPr>
        <p:grpSp>
          <p:nvGrpSpPr>
            <p:cNvPr id="7174" name="Group 39"/>
            <p:cNvGrpSpPr>
              <a:grpSpLocks/>
            </p:cNvGrpSpPr>
            <p:nvPr/>
          </p:nvGrpSpPr>
          <p:grpSpPr bwMode="auto">
            <a:xfrm>
              <a:off x="576" y="2160"/>
              <a:ext cx="1728" cy="864"/>
              <a:chOff x="576" y="2160"/>
              <a:chExt cx="1728" cy="864"/>
            </a:xfrm>
          </p:grpSpPr>
          <p:grpSp>
            <p:nvGrpSpPr>
              <p:cNvPr id="7182" name="Group 40"/>
              <p:cNvGrpSpPr>
                <a:grpSpLocks/>
              </p:cNvGrpSpPr>
              <p:nvPr/>
            </p:nvGrpSpPr>
            <p:grpSpPr bwMode="auto">
              <a:xfrm>
                <a:off x="576" y="2160"/>
                <a:ext cx="1728" cy="288"/>
                <a:chOff x="576" y="2160"/>
                <a:chExt cx="1728" cy="288"/>
              </a:xfrm>
            </p:grpSpPr>
            <p:sp>
              <p:nvSpPr>
                <p:cNvPr id="7197" name="Rectangle 41"/>
                <p:cNvSpPr>
                  <a:spLocks noChangeArrowheads="1"/>
                </p:cNvSpPr>
                <p:nvPr/>
              </p:nvSpPr>
              <p:spPr bwMode="auto">
                <a:xfrm>
                  <a:off x="57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98" name="Rectangle 42"/>
                <p:cNvSpPr>
                  <a:spLocks noChangeArrowheads="1"/>
                </p:cNvSpPr>
                <p:nvPr/>
              </p:nvSpPr>
              <p:spPr bwMode="auto">
                <a:xfrm>
                  <a:off x="864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99" name="Rectangle 43"/>
                <p:cNvSpPr>
                  <a:spLocks noChangeArrowheads="1"/>
                </p:cNvSpPr>
                <p:nvPr/>
              </p:nvSpPr>
              <p:spPr bwMode="auto">
                <a:xfrm>
                  <a:off x="1152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0" name="Rectangle 44"/>
                <p:cNvSpPr>
                  <a:spLocks noChangeArrowheads="1"/>
                </p:cNvSpPr>
                <p:nvPr/>
              </p:nvSpPr>
              <p:spPr bwMode="auto">
                <a:xfrm>
                  <a:off x="1440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1" name="Rectangle 45"/>
                <p:cNvSpPr>
                  <a:spLocks noChangeArrowheads="1"/>
                </p:cNvSpPr>
                <p:nvPr/>
              </p:nvSpPr>
              <p:spPr bwMode="auto">
                <a:xfrm>
                  <a:off x="1728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02" name="Rectangle 46"/>
                <p:cNvSpPr>
                  <a:spLocks noChangeArrowheads="1"/>
                </p:cNvSpPr>
                <p:nvPr/>
              </p:nvSpPr>
              <p:spPr bwMode="auto">
                <a:xfrm>
                  <a:off x="201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183" name="Group 47"/>
              <p:cNvGrpSpPr>
                <a:grpSpLocks/>
              </p:cNvGrpSpPr>
              <p:nvPr/>
            </p:nvGrpSpPr>
            <p:grpSpPr bwMode="auto">
              <a:xfrm>
                <a:off x="576" y="2448"/>
                <a:ext cx="1728" cy="288"/>
                <a:chOff x="576" y="2160"/>
                <a:chExt cx="1728" cy="288"/>
              </a:xfrm>
            </p:grpSpPr>
            <p:sp>
              <p:nvSpPr>
                <p:cNvPr id="7191" name="Rectangle 48"/>
                <p:cNvSpPr>
                  <a:spLocks noChangeArrowheads="1"/>
                </p:cNvSpPr>
                <p:nvPr/>
              </p:nvSpPr>
              <p:spPr bwMode="auto">
                <a:xfrm>
                  <a:off x="57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92" name="Rectangle 49"/>
                <p:cNvSpPr>
                  <a:spLocks noChangeArrowheads="1"/>
                </p:cNvSpPr>
                <p:nvPr/>
              </p:nvSpPr>
              <p:spPr bwMode="auto">
                <a:xfrm>
                  <a:off x="864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93" name="Rectangle 50"/>
                <p:cNvSpPr>
                  <a:spLocks noChangeArrowheads="1"/>
                </p:cNvSpPr>
                <p:nvPr/>
              </p:nvSpPr>
              <p:spPr bwMode="auto">
                <a:xfrm>
                  <a:off x="1152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94" name="Rectangle 51"/>
                <p:cNvSpPr>
                  <a:spLocks noChangeArrowheads="1"/>
                </p:cNvSpPr>
                <p:nvPr/>
              </p:nvSpPr>
              <p:spPr bwMode="auto">
                <a:xfrm>
                  <a:off x="1440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95" name="Rectangle 52"/>
                <p:cNvSpPr>
                  <a:spLocks noChangeArrowheads="1"/>
                </p:cNvSpPr>
                <p:nvPr/>
              </p:nvSpPr>
              <p:spPr bwMode="auto">
                <a:xfrm>
                  <a:off x="1728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96" name="Rectangle 53"/>
                <p:cNvSpPr>
                  <a:spLocks noChangeArrowheads="1"/>
                </p:cNvSpPr>
                <p:nvPr/>
              </p:nvSpPr>
              <p:spPr bwMode="auto">
                <a:xfrm>
                  <a:off x="201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184" name="Group 54"/>
              <p:cNvGrpSpPr>
                <a:grpSpLocks/>
              </p:cNvGrpSpPr>
              <p:nvPr/>
            </p:nvGrpSpPr>
            <p:grpSpPr bwMode="auto">
              <a:xfrm>
                <a:off x="576" y="2736"/>
                <a:ext cx="1728" cy="288"/>
                <a:chOff x="576" y="2160"/>
                <a:chExt cx="1728" cy="288"/>
              </a:xfrm>
            </p:grpSpPr>
            <p:sp>
              <p:nvSpPr>
                <p:cNvPr id="7185" name="Rectangle 55"/>
                <p:cNvSpPr>
                  <a:spLocks noChangeArrowheads="1"/>
                </p:cNvSpPr>
                <p:nvPr/>
              </p:nvSpPr>
              <p:spPr bwMode="auto">
                <a:xfrm>
                  <a:off x="57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6" name="Rectangle 56"/>
                <p:cNvSpPr>
                  <a:spLocks noChangeArrowheads="1"/>
                </p:cNvSpPr>
                <p:nvPr/>
              </p:nvSpPr>
              <p:spPr bwMode="auto">
                <a:xfrm>
                  <a:off x="864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7" name="Rectangle 57"/>
                <p:cNvSpPr>
                  <a:spLocks noChangeArrowheads="1"/>
                </p:cNvSpPr>
                <p:nvPr/>
              </p:nvSpPr>
              <p:spPr bwMode="auto">
                <a:xfrm>
                  <a:off x="1152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8" name="Rectangle 58"/>
                <p:cNvSpPr>
                  <a:spLocks noChangeArrowheads="1"/>
                </p:cNvSpPr>
                <p:nvPr/>
              </p:nvSpPr>
              <p:spPr bwMode="auto">
                <a:xfrm>
                  <a:off x="1440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89" name="Rectangle 59"/>
                <p:cNvSpPr>
                  <a:spLocks noChangeArrowheads="1"/>
                </p:cNvSpPr>
                <p:nvPr/>
              </p:nvSpPr>
              <p:spPr bwMode="auto">
                <a:xfrm>
                  <a:off x="1728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90" name="Rectangle 60"/>
                <p:cNvSpPr>
                  <a:spLocks noChangeArrowheads="1"/>
                </p:cNvSpPr>
                <p:nvPr/>
              </p:nvSpPr>
              <p:spPr bwMode="auto">
                <a:xfrm>
                  <a:off x="201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175" name="Group 61"/>
            <p:cNvGrpSpPr>
              <a:grpSpLocks/>
            </p:cNvGrpSpPr>
            <p:nvPr/>
          </p:nvGrpSpPr>
          <p:grpSpPr bwMode="auto">
            <a:xfrm>
              <a:off x="576" y="3024"/>
              <a:ext cx="1728" cy="288"/>
              <a:chOff x="576" y="2160"/>
              <a:chExt cx="1728" cy="288"/>
            </a:xfrm>
          </p:grpSpPr>
          <p:sp>
            <p:nvSpPr>
              <p:cNvPr id="7176" name="Rectangle 62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7" name="Rectangle 63"/>
              <p:cNvSpPr>
                <a:spLocks noChangeArrowheads="1"/>
              </p:cNvSpPr>
              <p:nvPr/>
            </p:nvSpPr>
            <p:spPr bwMode="auto">
              <a:xfrm>
                <a:off x="864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8" name="Rectangle 64"/>
              <p:cNvSpPr>
                <a:spLocks noChangeArrowheads="1"/>
              </p:cNvSpPr>
              <p:nvPr/>
            </p:nvSpPr>
            <p:spPr bwMode="auto">
              <a:xfrm>
                <a:off x="1152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9" name="Rectangle 65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0" name="Rectangle 66"/>
              <p:cNvSpPr>
                <a:spLocks noChangeArrowheads="1"/>
              </p:cNvSpPr>
              <p:nvPr/>
            </p:nvSpPr>
            <p:spPr bwMode="auto">
              <a:xfrm>
                <a:off x="1728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1" name="Rectangle 67"/>
              <p:cNvSpPr>
                <a:spLocks noChangeArrowheads="1"/>
              </p:cNvSpPr>
              <p:nvPr/>
            </p:nvSpPr>
            <p:spPr bwMode="auto">
              <a:xfrm>
                <a:off x="2016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172" name="Group 37"/>
          <p:cNvGrpSpPr>
            <a:grpSpLocks/>
          </p:cNvGrpSpPr>
          <p:nvPr/>
        </p:nvGrpSpPr>
        <p:grpSpPr bwMode="auto">
          <a:xfrm>
            <a:off x="1066800" y="2971800"/>
            <a:ext cx="2743200" cy="1828800"/>
            <a:chOff x="576" y="2160"/>
            <a:chExt cx="1728" cy="1152"/>
          </a:xfrm>
        </p:grpSpPr>
        <p:grpSp>
          <p:nvGrpSpPr>
            <p:cNvPr id="7203" name="Group 36"/>
            <p:cNvGrpSpPr>
              <a:grpSpLocks/>
            </p:cNvGrpSpPr>
            <p:nvPr/>
          </p:nvGrpSpPr>
          <p:grpSpPr bwMode="auto">
            <a:xfrm>
              <a:off x="576" y="2160"/>
              <a:ext cx="1728" cy="864"/>
              <a:chOff x="576" y="2160"/>
              <a:chExt cx="1728" cy="864"/>
            </a:xfrm>
          </p:grpSpPr>
          <p:grpSp>
            <p:nvGrpSpPr>
              <p:cNvPr id="7211" name="Group 14"/>
              <p:cNvGrpSpPr>
                <a:grpSpLocks/>
              </p:cNvGrpSpPr>
              <p:nvPr/>
            </p:nvGrpSpPr>
            <p:grpSpPr bwMode="auto">
              <a:xfrm>
                <a:off x="576" y="2160"/>
                <a:ext cx="1728" cy="288"/>
                <a:chOff x="576" y="2160"/>
                <a:chExt cx="1728" cy="288"/>
              </a:xfrm>
            </p:grpSpPr>
            <p:sp>
              <p:nvSpPr>
                <p:cNvPr id="7226" name="Rectangle 4"/>
                <p:cNvSpPr>
                  <a:spLocks noChangeArrowheads="1"/>
                </p:cNvSpPr>
                <p:nvPr/>
              </p:nvSpPr>
              <p:spPr bwMode="auto">
                <a:xfrm>
                  <a:off x="57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7" name="Rectangle 9"/>
                <p:cNvSpPr>
                  <a:spLocks noChangeArrowheads="1"/>
                </p:cNvSpPr>
                <p:nvPr/>
              </p:nvSpPr>
              <p:spPr bwMode="auto">
                <a:xfrm>
                  <a:off x="864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8" name="Rectangle 10"/>
                <p:cNvSpPr>
                  <a:spLocks noChangeArrowheads="1"/>
                </p:cNvSpPr>
                <p:nvPr/>
              </p:nvSpPr>
              <p:spPr bwMode="auto">
                <a:xfrm>
                  <a:off x="1152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9" name="Rectangle 11"/>
                <p:cNvSpPr>
                  <a:spLocks noChangeArrowheads="1"/>
                </p:cNvSpPr>
                <p:nvPr/>
              </p:nvSpPr>
              <p:spPr bwMode="auto">
                <a:xfrm>
                  <a:off x="1440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30" name="Rectangle 12"/>
                <p:cNvSpPr>
                  <a:spLocks noChangeArrowheads="1"/>
                </p:cNvSpPr>
                <p:nvPr/>
              </p:nvSpPr>
              <p:spPr bwMode="auto">
                <a:xfrm>
                  <a:off x="1728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31" name="Rectangle 13"/>
                <p:cNvSpPr>
                  <a:spLocks noChangeArrowheads="1"/>
                </p:cNvSpPr>
                <p:nvPr/>
              </p:nvSpPr>
              <p:spPr bwMode="auto">
                <a:xfrm>
                  <a:off x="201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12" name="Group 15"/>
              <p:cNvGrpSpPr>
                <a:grpSpLocks/>
              </p:cNvGrpSpPr>
              <p:nvPr/>
            </p:nvGrpSpPr>
            <p:grpSpPr bwMode="auto">
              <a:xfrm>
                <a:off x="576" y="2448"/>
                <a:ext cx="1728" cy="288"/>
                <a:chOff x="576" y="2160"/>
                <a:chExt cx="1728" cy="288"/>
              </a:xfrm>
            </p:grpSpPr>
            <p:sp>
              <p:nvSpPr>
                <p:cNvPr id="7220" name="Rectangle 16"/>
                <p:cNvSpPr>
                  <a:spLocks noChangeArrowheads="1"/>
                </p:cNvSpPr>
                <p:nvPr/>
              </p:nvSpPr>
              <p:spPr bwMode="auto">
                <a:xfrm>
                  <a:off x="57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1" name="Rectangle 17"/>
                <p:cNvSpPr>
                  <a:spLocks noChangeArrowheads="1"/>
                </p:cNvSpPr>
                <p:nvPr/>
              </p:nvSpPr>
              <p:spPr bwMode="auto">
                <a:xfrm>
                  <a:off x="864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2" name="Rectangle 18"/>
                <p:cNvSpPr>
                  <a:spLocks noChangeArrowheads="1"/>
                </p:cNvSpPr>
                <p:nvPr/>
              </p:nvSpPr>
              <p:spPr bwMode="auto">
                <a:xfrm>
                  <a:off x="1152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3" name="Rectangle 19"/>
                <p:cNvSpPr>
                  <a:spLocks noChangeArrowheads="1"/>
                </p:cNvSpPr>
                <p:nvPr/>
              </p:nvSpPr>
              <p:spPr bwMode="auto">
                <a:xfrm>
                  <a:off x="1440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4" name="Rectangle 20"/>
                <p:cNvSpPr>
                  <a:spLocks noChangeArrowheads="1"/>
                </p:cNvSpPr>
                <p:nvPr/>
              </p:nvSpPr>
              <p:spPr bwMode="auto">
                <a:xfrm>
                  <a:off x="1728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25" name="Rectangle 21"/>
                <p:cNvSpPr>
                  <a:spLocks noChangeArrowheads="1"/>
                </p:cNvSpPr>
                <p:nvPr/>
              </p:nvSpPr>
              <p:spPr bwMode="auto">
                <a:xfrm>
                  <a:off x="201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213" name="Group 22"/>
              <p:cNvGrpSpPr>
                <a:grpSpLocks/>
              </p:cNvGrpSpPr>
              <p:nvPr/>
            </p:nvGrpSpPr>
            <p:grpSpPr bwMode="auto">
              <a:xfrm>
                <a:off x="576" y="2736"/>
                <a:ext cx="1728" cy="288"/>
                <a:chOff x="576" y="2160"/>
                <a:chExt cx="1728" cy="288"/>
              </a:xfrm>
            </p:grpSpPr>
            <p:sp>
              <p:nvSpPr>
                <p:cNvPr id="7214" name="Rectangle 23"/>
                <p:cNvSpPr>
                  <a:spLocks noChangeArrowheads="1"/>
                </p:cNvSpPr>
                <p:nvPr/>
              </p:nvSpPr>
              <p:spPr bwMode="auto">
                <a:xfrm>
                  <a:off x="57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15" name="Rectangle 24"/>
                <p:cNvSpPr>
                  <a:spLocks noChangeArrowheads="1"/>
                </p:cNvSpPr>
                <p:nvPr/>
              </p:nvSpPr>
              <p:spPr bwMode="auto">
                <a:xfrm>
                  <a:off x="864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16" name="Rectangle 25"/>
                <p:cNvSpPr>
                  <a:spLocks noChangeArrowheads="1"/>
                </p:cNvSpPr>
                <p:nvPr/>
              </p:nvSpPr>
              <p:spPr bwMode="auto">
                <a:xfrm>
                  <a:off x="1152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17" name="Rectangle 26"/>
                <p:cNvSpPr>
                  <a:spLocks noChangeArrowheads="1"/>
                </p:cNvSpPr>
                <p:nvPr/>
              </p:nvSpPr>
              <p:spPr bwMode="auto">
                <a:xfrm>
                  <a:off x="1440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18" name="Rectangle 27"/>
                <p:cNvSpPr>
                  <a:spLocks noChangeArrowheads="1"/>
                </p:cNvSpPr>
                <p:nvPr/>
              </p:nvSpPr>
              <p:spPr bwMode="auto">
                <a:xfrm>
                  <a:off x="1728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19" name="Rectangle 28"/>
                <p:cNvSpPr>
                  <a:spLocks noChangeArrowheads="1"/>
                </p:cNvSpPr>
                <p:nvPr/>
              </p:nvSpPr>
              <p:spPr bwMode="auto">
                <a:xfrm>
                  <a:off x="2016" y="2160"/>
                  <a:ext cx="28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204" name="Group 29"/>
            <p:cNvGrpSpPr>
              <a:grpSpLocks/>
            </p:cNvGrpSpPr>
            <p:nvPr/>
          </p:nvGrpSpPr>
          <p:grpSpPr bwMode="auto">
            <a:xfrm>
              <a:off x="576" y="3024"/>
              <a:ext cx="1728" cy="288"/>
              <a:chOff x="576" y="2160"/>
              <a:chExt cx="1728" cy="288"/>
            </a:xfrm>
          </p:grpSpPr>
          <p:sp>
            <p:nvSpPr>
              <p:cNvPr id="7205" name="Rectangle 30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6" name="Rectangle 31"/>
              <p:cNvSpPr>
                <a:spLocks noChangeArrowheads="1"/>
              </p:cNvSpPr>
              <p:nvPr/>
            </p:nvSpPr>
            <p:spPr bwMode="auto">
              <a:xfrm>
                <a:off x="864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7" name="Rectangle 32"/>
              <p:cNvSpPr>
                <a:spLocks noChangeArrowheads="1"/>
              </p:cNvSpPr>
              <p:nvPr/>
            </p:nvSpPr>
            <p:spPr bwMode="auto">
              <a:xfrm>
                <a:off x="1152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8" name="Rectangle 33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9" name="Rectangle 34"/>
              <p:cNvSpPr>
                <a:spLocks noChangeArrowheads="1"/>
              </p:cNvSpPr>
              <p:nvPr/>
            </p:nvSpPr>
            <p:spPr bwMode="auto">
              <a:xfrm>
                <a:off x="1728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0" name="Rectangle 35"/>
              <p:cNvSpPr>
                <a:spLocks noChangeArrowheads="1"/>
              </p:cNvSpPr>
              <p:nvPr/>
            </p:nvSpPr>
            <p:spPr bwMode="auto">
              <a:xfrm>
                <a:off x="2016" y="2160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Advantages of Arrays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Commutative Property of Multiplication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16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dirty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000" b="1" dirty="0" smtClean="0">
                <a:solidFill>
                  <a:srgbClr val="0000FF"/>
                </a:solidFill>
              </a:rPr>
              <a:t>4 x 6       =        6 x 4</a:t>
            </a:r>
          </a:p>
        </p:txBody>
      </p:sp>
    </p:spTree>
    <p:extLst>
      <p:ext uri="{BB962C8B-B14F-4D97-AF65-F5344CB8AC3E}">
        <p14:creationId xmlns:p14="http://schemas.microsoft.com/office/powerpoint/2010/main" val="404685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39"/>
          <p:cNvGrpSpPr>
            <a:grpSpLocks/>
          </p:cNvGrpSpPr>
          <p:nvPr/>
        </p:nvGrpSpPr>
        <p:grpSpPr bwMode="auto">
          <a:xfrm rot="-5400000">
            <a:off x="749300" y="3302000"/>
            <a:ext cx="2971800" cy="2311400"/>
            <a:chOff x="576" y="2160"/>
            <a:chExt cx="1872" cy="1456"/>
          </a:xfrm>
        </p:grpSpPr>
        <p:grpSp>
          <p:nvGrpSpPr>
            <p:cNvPr id="8237" name="Group 140"/>
            <p:cNvGrpSpPr>
              <a:grpSpLocks/>
            </p:cNvGrpSpPr>
            <p:nvPr/>
          </p:nvGrpSpPr>
          <p:grpSpPr bwMode="auto">
            <a:xfrm>
              <a:off x="576" y="3040"/>
              <a:ext cx="1872" cy="576"/>
              <a:chOff x="576" y="2160"/>
              <a:chExt cx="1872" cy="576"/>
            </a:xfrm>
          </p:grpSpPr>
          <p:sp>
            <p:nvSpPr>
              <p:cNvPr id="8248" name="AutoShape 141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9" name="AutoShape 142"/>
              <p:cNvSpPr>
                <a:spLocks noChangeArrowheads="1"/>
              </p:cNvSpPr>
              <p:nvPr/>
            </p:nvSpPr>
            <p:spPr bwMode="auto">
              <a:xfrm>
                <a:off x="1008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0" name="AutoShape 143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1" name="AutoShape 144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38" name="Group 145"/>
            <p:cNvGrpSpPr>
              <a:grpSpLocks/>
            </p:cNvGrpSpPr>
            <p:nvPr/>
          </p:nvGrpSpPr>
          <p:grpSpPr bwMode="auto">
            <a:xfrm>
              <a:off x="576" y="2600"/>
              <a:ext cx="1872" cy="576"/>
              <a:chOff x="576" y="2160"/>
              <a:chExt cx="1872" cy="576"/>
            </a:xfrm>
          </p:grpSpPr>
          <p:sp>
            <p:nvSpPr>
              <p:cNvPr id="8244" name="AutoShape 146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5" name="AutoShape 147"/>
              <p:cNvSpPr>
                <a:spLocks noChangeArrowheads="1"/>
              </p:cNvSpPr>
              <p:nvPr/>
            </p:nvSpPr>
            <p:spPr bwMode="auto">
              <a:xfrm>
                <a:off x="1008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6" name="AutoShape 148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7" name="AutoShape 149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39" name="Group 150"/>
            <p:cNvGrpSpPr>
              <a:grpSpLocks/>
            </p:cNvGrpSpPr>
            <p:nvPr/>
          </p:nvGrpSpPr>
          <p:grpSpPr bwMode="auto">
            <a:xfrm>
              <a:off x="576" y="2160"/>
              <a:ext cx="1872" cy="576"/>
              <a:chOff x="576" y="2160"/>
              <a:chExt cx="1872" cy="576"/>
            </a:xfrm>
          </p:grpSpPr>
          <p:sp>
            <p:nvSpPr>
              <p:cNvPr id="8240" name="AutoShape 151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1" name="AutoShape 152"/>
              <p:cNvSpPr>
                <a:spLocks noChangeArrowheads="1"/>
              </p:cNvSpPr>
              <p:nvPr/>
            </p:nvSpPr>
            <p:spPr bwMode="auto">
              <a:xfrm>
                <a:off x="1008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2" name="AutoShape 153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3" name="AutoShape 154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Advantages of Arrays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" y="1333500"/>
            <a:ext cx="8229600" cy="50673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Associative Property of Multiplication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6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00FF"/>
                </a:solidFill>
              </a:rPr>
              <a:t>      (4 x 3) x 2     =     4 x (3 x 2)</a:t>
            </a:r>
          </a:p>
        </p:txBody>
      </p:sp>
      <p:grpSp>
        <p:nvGrpSpPr>
          <p:cNvPr id="8197" name="Group 138"/>
          <p:cNvGrpSpPr>
            <a:grpSpLocks/>
          </p:cNvGrpSpPr>
          <p:nvPr/>
        </p:nvGrpSpPr>
        <p:grpSpPr bwMode="auto">
          <a:xfrm rot="-5400000">
            <a:off x="1346200" y="3784600"/>
            <a:ext cx="2971800" cy="2311400"/>
            <a:chOff x="576" y="2160"/>
            <a:chExt cx="1872" cy="1456"/>
          </a:xfrm>
        </p:grpSpPr>
        <p:grpSp>
          <p:nvGrpSpPr>
            <p:cNvPr id="8222" name="Group 133"/>
            <p:cNvGrpSpPr>
              <a:grpSpLocks/>
            </p:cNvGrpSpPr>
            <p:nvPr/>
          </p:nvGrpSpPr>
          <p:grpSpPr bwMode="auto">
            <a:xfrm>
              <a:off x="576" y="3040"/>
              <a:ext cx="1872" cy="576"/>
              <a:chOff x="576" y="2160"/>
              <a:chExt cx="1872" cy="576"/>
            </a:xfrm>
          </p:grpSpPr>
          <p:sp>
            <p:nvSpPr>
              <p:cNvPr id="8233" name="AutoShape 134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4" name="AutoShape 135"/>
              <p:cNvSpPr>
                <a:spLocks noChangeArrowheads="1"/>
              </p:cNvSpPr>
              <p:nvPr/>
            </p:nvSpPr>
            <p:spPr bwMode="auto">
              <a:xfrm>
                <a:off x="1008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5" name="AutoShape 136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6" name="AutoShape 137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23" name="Group 127"/>
            <p:cNvGrpSpPr>
              <a:grpSpLocks/>
            </p:cNvGrpSpPr>
            <p:nvPr/>
          </p:nvGrpSpPr>
          <p:grpSpPr bwMode="auto">
            <a:xfrm>
              <a:off x="576" y="2600"/>
              <a:ext cx="1872" cy="576"/>
              <a:chOff x="576" y="2160"/>
              <a:chExt cx="1872" cy="576"/>
            </a:xfrm>
          </p:grpSpPr>
          <p:sp>
            <p:nvSpPr>
              <p:cNvPr id="8229" name="AutoShape 128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0" name="AutoShape 129"/>
              <p:cNvSpPr>
                <a:spLocks noChangeArrowheads="1"/>
              </p:cNvSpPr>
              <p:nvPr/>
            </p:nvSpPr>
            <p:spPr bwMode="auto">
              <a:xfrm>
                <a:off x="1008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1" name="AutoShape 130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2" name="AutoShape 131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24" name="Group 126"/>
            <p:cNvGrpSpPr>
              <a:grpSpLocks/>
            </p:cNvGrpSpPr>
            <p:nvPr/>
          </p:nvGrpSpPr>
          <p:grpSpPr bwMode="auto">
            <a:xfrm>
              <a:off x="576" y="2160"/>
              <a:ext cx="1872" cy="576"/>
              <a:chOff x="576" y="2160"/>
              <a:chExt cx="1872" cy="576"/>
            </a:xfrm>
          </p:grpSpPr>
          <p:sp>
            <p:nvSpPr>
              <p:cNvPr id="8225" name="AutoShape 122"/>
              <p:cNvSpPr>
                <a:spLocks noChangeArrowheads="1"/>
              </p:cNvSpPr>
              <p:nvPr/>
            </p:nvSpPr>
            <p:spPr bwMode="auto">
              <a:xfrm>
                <a:off x="576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AutoShape 123"/>
              <p:cNvSpPr>
                <a:spLocks noChangeArrowheads="1"/>
              </p:cNvSpPr>
              <p:nvPr/>
            </p:nvSpPr>
            <p:spPr bwMode="auto">
              <a:xfrm>
                <a:off x="1008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7" name="AutoShape 124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AutoShape 125"/>
              <p:cNvSpPr>
                <a:spLocks noChangeArrowheads="1"/>
              </p:cNvSpPr>
              <p:nvPr/>
            </p:nvSpPr>
            <p:spPr bwMode="auto">
              <a:xfrm>
                <a:off x="1872" y="2160"/>
                <a:ext cx="576" cy="576"/>
              </a:xfrm>
              <a:prstGeom prst="cube">
                <a:avLst>
                  <a:gd name="adj" fmla="val 25000"/>
                </a:avLst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198" name="AutoShape 168"/>
          <p:cNvSpPr>
            <a:spLocks noChangeArrowheads="1"/>
          </p:cNvSpPr>
          <p:nvPr/>
        </p:nvSpPr>
        <p:spPr bwMode="auto">
          <a:xfrm rot="-5400000">
            <a:off x="6503988" y="5537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AutoShape 169"/>
          <p:cNvSpPr>
            <a:spLocks noChangeArrowheads="1"/>
          </p:cNvSpPr>
          <p:nvPr/>
        </p:nvSpPr>
        <p:spPr bwMode="auto">
          <a:xfrm rot="-5400000">
            <a:off x="5811838" y="5537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AutoShape 170"/>
          <p:cNvSpPr>
            <a:spLocks noChangeArrowheads="1"/>
          </p:cNvSpPr>
          <p:nvPr/>
        </p:nvSpPr>
        <p:spPr bwMode="auto">
          <a:xfrm rot="-5400000">
            <a:off x="5113338" y="5537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AutoShape 174"/>
          <p:cNvSpPr>
            <a:spLocks noChangeArrowheads="1"/>
          </p:cNvSpPr>
          <p:nvPr/>
        </p:nvSpPr>
        <p:spPr bwMode="auto">
          <a:xfrm rot="-5400000">
            <a:off x="6729413" y="57531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AutoShape 175"/>
          <p:cNvSpPr>
            <a:spLocks noChangeArrowheads="1"/>
          </p:cNvSpPr>
          <p:nvPr/>
        </p:nvSpPr>
        <p:spPr bwMode="auto">
          <a:xfrm rot="-5400000">
            <a:off x="6037263" y="57531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AutoShape 176"/>
          <p:cNvSpPr>
            <a:spLocks noChangeArrowheads="1"/>
          </p:cNvSpPr>
          <p:nvPr/>
        </p:nvSpPr>
        <p:spPr bwMode="auto">
          <a:xfrm rot="-5400000">
            <a:off x="5338763" y="57531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AutoShape 181"/>
          <p:cNvSpPr>
            <a:spLocks noChangeArrowheads="1"/>
          </p:cNvSpPr>
          <p:nvPr/>
        </p:nvSpPr>
        <p:spPr bwMode="auto">
          <a:xfrm rot="-5400000">
            <a:off x="6503988" y="46863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AutoShape 182"/>
          <p:cNvSpPr>
            <a:spLocks noChangeArrowheads="1"/>
          </p:cNvSpPr>
          <p:nvPr/>
        </p:nvSpPr>
        <p:spPr bwMode="auto">
          <a:xfrm rot="-5400000">
            <a:off x="5811838" y="46863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AutoShape 183"/>
          <p:cNvSpPr>
            <a:spLocks noChangeArrowheads="1"/>
          </p:cNvSpPr>
          <p:nvPr/>
        </p:nvSpPr>
        <p:spPr bwMode="auto">
          <a:xfrm rot="-5400000">
            <a:off x="5113338" y="46863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AutoShape 186"/>
          <p:cNvSpPr>
            <a:spLocks noChangeArrowheads="1"/>
          </p:cNvSpPr>
          <p:nvPr/>
        </p:nvSpPr>
        <p:spPr bwMode="auto">
          <a:xfrm rot="-5400000">
            <a:off x="6729413" y="4902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AutoShape 187"/>
          <p:cNvSpPr>
            <a:spLocks noChangeArrowheads="1"/>
          </p:cNvSpPr>
          <p:nvPr/>
        </p:nvSpPr>
        <p:spPr bwMode="auto">
          <a:xfrm rot="-5400000">
            <a:off x="6037263" y="4902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AutoShape 188"/>
          <p:cNvSpPr>
            <a:spLocks noChangeArrowheads="1"/>
          </p:cNvSpPr>
          <p:nvPr/>
        </p:nvSpPr>
        <p:spPr bwMode="auto">
          <a:xfrm rot="-5400000">
            <a:off x="5338763" y="49022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AutoShape 192"/>
          <p:cNvSpPr>
            <a:spLocks noChangeArrowheads="1"/>
          </p:cNvSpPr>
          <p:nvPr/>
        </p:nvSpPr>
        <p:spPr bwMode="auto">
          <a:xfrm rot="-5400000">
            <a:off x="6510338" y="38354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3"/>
          <p:cNvSpPr>
            <a:spLocks noChangeArrowheads="1"/>
          </p:cNvSpPr>
          <p:nvPr/>
        </p:nvSpPr>
        <p:spPr bwMode="auto">
          <a:xfrm rot="-5400000">
            <a:off x="5818188" y="38354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utoShape 194"/>
          <p:cNvSpPr>
            <a:spLocks noChangeArrowheads="1"/>
          </p:cNvSpPr>
          <p:nvPr/>
        </p:nvSpPr>
        <p:spPr bwMode="auto">
          <a:xfrm rot="-5400000">
            <a:off x="5119688" y="38354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AutoShape 197"/>
          <p:cNvSpPr>
            <a:spLocks noChangeArrowheads="1"/>
          </p:cNvSpPr>
          <p:nvPr/>
        </p:nvSpPr>
        <p:spPr bwMode="auto">
          <a:xfrm rot="-5400000">
            <a:off x="6735763" y="40513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AutoShape 198"/>
          <p:cNvSpPr>
            <a:spLocks noChangeArrowheads="1"/>
          </p:cNvSpPr>
          <p:nvPr/>
        </p:nvSpPr>
        <p:spPr bwMode="auto">
          <a:xfrm rot="-5400000">
            <a:off x="6043613" y="40513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AutoShape 199"/>
          <p:cNvSpPr>
            <a:spLocks noChangeArrowheads="1"/>
          </p:cNvSpPr>
          <p:nvPr/>
        </p:nvSpPr>
        <p:spPr bwMode="auto">
          <a:xfrm rot="-5400000">
            <a:off x="5345113" y="40513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AutoShape 203"/>
          <p:cNvSpPr>
            <a:spLocks noChangeArrowheads="1"/>
          </p:cNvSpPr>
          <p:nvPr/>
        </p:nvSpPr>
        <p:spPr bwMode="auto">
          <a:xfrm rot="-5400000">
            <a:off x="6516688" y="29718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AutoShape 204"/>
          <p:cNvSpPr>
            <a:spLocks noChangeArrowheads="1"/>
          </p:cNvSpPr>
          <p:nvPr/>
        </p:nvSpPr>
        <p:spPr bwMode="auto">
          <a:xfrm rot="-5400000">
            <a:off x="5824538" y="29718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8" name="AutoShape 205"/>
          <p:cNvSpPr>
            <a:spLocks noChangeArrowheads="1"/>
          </p:cNvSpPr>
          <p:nvPr/>
        </p:nvSpPr>
        <p:spPr bwMode="auto">
          <a:xfrm rot="-5400000">
            <a:off x="5126038" y="29718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AutoShape 208"/>
          <p:cNvSpPr>
            <a:spLocks noChangeArrowheads="1"/>
          </p:cNvSpPr>
          <p:nvPr/>
        </p:nvSpPr>
        <p:spPr bwMode="auto">
          <a:xfrm rot="-5400000">
            <a:off x="6742113" y="31877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AutoShape 209"/>
          <p:cNvSpPr>
            <a:spLocks noChangeArrowheads="1"/>
          </p:cNvSpPr>
          <p:nvPr/>
        </p:nvSpPr>
        <p:spPr bwMode="auto">
          <a:xfrm rot="-5400000">
            <a:off x="6049963" y="31877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en-US"/>
          </a:p>
        </p:txBody>
      </p:sp>
      <p:sp>
        <p:nvSpPr>
          <p:cNvPr id="8221" name="AutoShape 210"/>
          <p:cNvSpPr>
            <a:spLocks noChangeArrowheads="1"/>
          </p:cNvSpPr>
          <p:nvPr/>
        </p:nvSpPr>
        <p:spPr bwMode="auto">
          <a:xfrm rot="-5400000">
            <a:off x="5351463" y="3187700"/>
            <a:ext cx="914400" cy="9144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3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9"/>
          <p:cNvGrpSpPr>
            <a:grpSpLocks/>
          </p:cNvGrpSpPr>
          <p:nvPr/>
        </p:nvGrpSpPr>
        <p:grpSpPr bwMode="auto">
          <a:xfrm>
            <a:off x="457200" y="4343400"/>
            <a:ext cx="3200400" cy="457200"/>
            <a:chOff x="288" y="2160"/>
            <a:chExt cx="2016" cy="288"/>
          </a:xfrm>
        </p:grpSpPr>
        <p:sp>
          <p:nvSpPr>
            <p:cNvPr id="9269" name="Rectangle 30"/>
            <p:cNvSpPr>
              <a:spLocks noChangeArrowheads="1"/>
            </p:cNvSpPr>
            <p:nvPr/>
          </p:nvSpPr>
          <p:spPr bwMode="auto">
            <a:xfrm>
              <a:off x="28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0" name="Rectangle 31"/>
            <p:cNvSpPr>
              <a:spLocks noChangeArrowheads="1"/>
            </p:cNvSpPr>
            <p:nvPr/>
          </p:nvSpPr>
          <p:spPr bwMode="auto">
            <a:xfrm>
              <a:off x="57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1" name="Rectangle 32"/>
            <p:cNvSpPr>
              <a:spLocks noChangeArrowheads="1"/>
            </p:cNvSpPr>
            <p:nvPr/>
          </p:nvSpPr>
          <p:spPr bwMode="auto">
            <a:xfrm>
              <a:off x="864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2" name="Rectangle 33"/>
            <p:cNvSpPr>
              <a:spLocks noChangeArrowheads="1"/>
            </p:cNvSpPr>
            <p:nvPr/>
          </p:nvSpPr>
          <p:spPr bwMode="auto">
            <a:xfrm>
              <a:off x="1152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3" name="Rectangle 34"/>
            <p:cNvSpPr>
              <a:spLocks noChangeArrowheads="1"/>
            </p:cNvSpPr>
            <p:nvPr/>
          </p:nvSpPr>
          <p:spPr bwMode="auto">
            <a:xfrm>
              <a:off x="1440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4" name="Rectangle 35"/>
            <p:cNvSpPr>
              <a:spLocks noChangeArrowheads="1"/>
            </p:cNvSpPr>
            <p:nvPr/>
          </p:nvSpPr>
          <p:spPr bwMode="auto">
            <a:xfrm>
              <a:off x="172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5" name="Rectangle 36"/>
            <p:cNvSpPr>
              <a:spLocks noChangeArrowheads="1"/>
            </p:cNvSpPr>
            <p:nvPr/>
          </p:nvSpPr>
          <p:spPr bwMode="auto">
            <a:xfrm>
              <a:off x="201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19" name="Group 21"/>
          <p:cNvGrpSpPr>
            <a:grpSpLocks/>
          </p:cNvGrpSpPr>
          <p:nvPr/>
        </p:nvGrpSpPr>
        <p:grpSpPr bwMode="auto">
          <a:xfrm>
            <a:off x="457200" y="3886200"/>
            <a:ext cx="3200400" cy="457200"/>
            <a:chOff x="288" y="2160"/>
            <a:chExt cx="2016" cy="288"/>
          </a:xfrm>
        </p:grpSpPr>
        <p:sp>
          <p:nvSpPr>
            <p:cNvPr id="9262" name="Rectangle 22"/>
            <p:cNvSpPr>
              <a:spLocks noChangeArrowheads="1"/>
            </p:cNvSpPr>
            <p:nvPr/>
          </p:nvSpPr>
          <p:spPr bwMode="auto">
            <a:xfrm>
              <a:off x="28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3" name="Rectangle 23"/>
            <p:cNvSpPr>
              <a:spLocks noChangeArrowheads="1"/>
            </p:cNvSpPr>
            <p:nvPr/>
          </p:nvSpPr>
          <p:spPr bwMode="auto">
            <a:xfrm>
              <a:off x="57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4" name="Rectangle 24"/>
            <p:cNvSpPr>
              <a:spLocks noChangeArrowheads="1"/>
            </p:cNvSpPr>
            <p:nvPr/>
          </p:nvSpPr>
          <p:spPr bwMode="auto">
            <a:xfrm>
              <a:off x="864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5" name="Rectangle 25"/>
            <p:cNvSpPr>
              <a:spLocks noChangeArrowheads="1"/>
            </p:cNvSpPr>
            <p:nvPr/>
          </p:nvSpPr>
          <p:spPr bwMode="auto">
            <a:xfrm>
              <a:off x="1152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6" name="Rectangle 26"/>
            <p:cNvSpPr>
              <a:spLocks noChangeArrowheads="1"/>
            </p:cNvSpPr>
            <p:nvPr/>
          </p:nvSpPr>
          <p:spPr bwMode="auto">
            <a:xfrm>
              <a:off x="1440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7" name="Rectangle 27"/>
            <p:cNvSpPr>
              <a:spLocks noChangeArrowheads="1"/>
            </p:cNvSpPr>
            <p:nvPr/>
          </p:nvSpPr>
          <p:spPr bwMode="auto">
            <a:xfrm>
              <a:off x="172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8" name="Rectangle 28"/>
            <p:cNvSpPr>
              <a:spLocks noChangeArrowheads="1"/>
            </p:cNvSpPr>
            <p:nvPr/>
          </p:nvSpPr>
          <p:spPr bwMode="auto">
            <a:xfrm>
              <a:off x="201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Advantages of Arrays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Distributive Property</a:t>
            </a:r>
          </a:p>
          <a:p>
            <a:pPr eaLnBrk="1" hangingPunct="1">
              <a:spcBef>
                <a:spcPts val="2400"/>
              </a:spcBef>
              <a:defRPr/>
            </a:pPr>
            <a:endParaRPr lang="en-US" sz="1600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00FF"/>
                </a:solidFill>
              </a:rPr>
              <a:t> 3(5 + 2)         =    3 x 5 + 3 x 2</a:t>
            </a:r>
          </a:p>
        </p:txBody>
      </p:sp>
      <p:grpSp>
        <p:nvGrpSpPr>
          <p:cNvPr id="9222" name="Group 20"/>
          <p:cNvGrpSpPr>
            <a:grpSpLocks/>
          </p:cNvGrpSpPr>
          <p:nvPr/>
        </p:nvGrpSpPr>
        <p:grpSpPr bwMode="auto">
          <a:xfrm>
            <a:off x="457200" y="3429000"/>
            <a:ext cx="3200400" cy="457200"/>
            <a:chOff x="288" y="2160"/>
            <a:chExt cx="2016" cy="288"/>
          </a:xfrm>
        </p:grpSpPr>
        <p:sp>
          <p:nvSpPr>
            <p:cNvPr id="9255" name="Rectangle 6"/>
            <p:cNvSpPr>
              <a:spLocks noChangeArrowheads="1"/>
            </p:cNvSpPr>
            <p:nvPr/>
          </p:nvSpPr>
          <p:spPr bwMode="auto">
            <a:xfrm>
              <a:off x="28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6" name="Rectangle 7"/>
            <p:cNvSpPr>
              <a:spLocks noChangeArrowheads="1"/>
            </p:cNvSpPr>
            <p:nvPr/>
          </p:nvSpPr>
          <p:spPr bwMode="auto">
            <a:xfrm>
              <a:off x="57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7" name="Rectangle 8"/>
            <p:cNvSpPr>
              <a:spLocks noChangeArrowheads="1"/>
            </p:cNvSpPr>
            <p:nvPr/>
          </p:nvSpPr>
          <p:spPr bwMode="auto">
            <a:xfrm>
              <a:off x="864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8" name="Rectangle 9"/>
            <p:cNvSpPr>
              <a:spLocks noChangeArrowheads="1"/>
            </p:cNvSpPr>
            <p:nvPr/>
          </p:nvSpPr>
          <p:spPr bwMode="auto">
            <a:xfrm>
              <a:off x="1152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9" name="Rectangle 10"/>
            <p:cNvSpPr>
              <a:spLocks noChangeArrowheads="1"/>
            </p:cNvSpPr>
            <p:nvPr/>
          </p:nvSpPr>
          <p:spPr bwMode="auto">
            <a:xfrm>
              <a:off x="1440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Rectangle 11"/>
            <p:cNvSpPr>
              <a:spLocks noChangeArrowheads="1"/>
            </p:cNvSpPr>
            <p:nvPr/>
          </p:nvSpPr>
          <p:spPr bwMode="auto">
            <a:xfrm>
              <a:off x="172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Rectangle 12"/>
            <p:cNvSpPr>
              <a:spLocks noChangeArrowheads="1"/>
            </p:cNvSpPr>
            <p:nvPr/>
          </p:nvSpPr>
          <p:spPr bwMode="auto">
            <a:xfrm>
              <a:off x="201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3" name="Rectangle 13"/>
          <p:cNvSpPr>
            <a:spLocks noChangeArrowheads="1"/>
          </p:cNvSpPr>
          <p:nvPr/>
        </p:nvSpPr>
        <p:spPr bwMode="auto">
          <a:xfrm>
            <a:off x="457200" y="3429000"/>
            <a:ext cx="22860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14"/>
          <p:cNvSpPr>
            <a:spLocks noChangeArrowheads="1"/>
          </p:cNvSpPr>
          <p:nvPr/>
        </p:nvSpPr>
        <p:spPr bwMode="auto">
          <a:xfrm>
            <a:off x="2743200" y="3429000"/>
            <a:ext cx="9144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16"/>
          <p:cNvSpPr>
            <a:spLocks noChangeArrowheads="1"/>
          </p:cNvSpPr>
          <p:nvPr/>
        </p:nvSpPr>
        <p:spPr bwMode="auto">
          <a:xfrm>
            <a:off x="457200" y="3886200"/>
            <a:ext cx="22860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7"/>
          <p:cNvSpPr>
            <a:spLocks noChangeArrowheads="1"/>
          </p:cNvSpPr>
          <p:nvPr/>
        </p:nvSpPr>
        <p:spPr bwMode="auto">
          <a:xfrm>
            <a:off x="457200" y="4343400"/>
            <a:ext cx="22860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8"/>
          <p:cNvSpPr>
            <a:spLocks noChangeArrowheads="1"/>
          </p:cNvSpPr>
          <p:nvPr/>
        </p:nvSpPr>
        <p:spPr bwMode="auto">
          <a:xfrm>
            <a:off x="2743200" y="3886200"/>
            <a:ext cx="9144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9"/>
          <p:cNvSpPr>
            <a:spLocks noChangeArrowheads="1"/>
          </p:cNvSpPr>
          <p:nvPr/>
        </p:nvSpPr>
        <p:spPr bwMode="auto">
          <a:xfrm>
            <a:off x="2743200" y="4343400"/>
            <a:ext cx="9144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29" name="Group 37"/>
          <p:cNvGrpSpPr>
            <a:grpSpLocks/>
          </p:cNvGrpSpPr>
          <p:nvPr/>
        </p:nvGrpSpPr>
        <p:grpSpPr bwMode="auto">
          <a:xfrm>
            <a:off x="5029200" y="3429000"/>
            <a:ext cx="3200400" cy="457200"/>
            <a:chOff x="288" y="2160"/>
            <a:chExt cx="2016" cy="288"/>
          </a:xfrm>
        </p:grpSpPr>
        <p:sp>
          <p:nvSpPr>
            <p:cNvPr id="9248" name="Rectangle 38"/>
            <p:cNvSpPr>
              <a:spLocks noChangeArrowheads="1"/>
            </p:cNvSpPr>
            <p:nvPr/>
          </p:nvSpPr>
          <p:spPr bwMode="auto">
            <a:xfrm>
              <a:off x="28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9" name="Rectangle 39"/>
            <p:cNvSpPr>
              <a:spLocks noChangeArrowheads="1"/>
            </p:cNvSpPr>
            <p:nvPr/>
          </p:nvSpPr>
          <p:spPr bwMode="auto">
            <a:xfrm>
              <a:off x="57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0" name="Rectangle 40"/>
            <p:cNvSpPr>
              <a:spLocks noChangeArrowheads="1"/>
            </p:cNvSpPr>
            <p:nvPr/>
          </p:nvSpPr>
          <p:spPr bwMode="auto">
            <a:xfrm>
              <a:off x="864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1" name="Rectangle 41"/>
            <p:cNvSpPr>
              <a:spLocks noChangeArrowheads="1"/>
            </p:cNvSpPr>
            <p:nvPr/>
          </p:nvSpPr>
          <p:spPr bwMode="auto">
            <a:xfrm>
              <a:off x="1152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2" name="Rectangle 42"/>
            <p:cNvSpPr>
              <a:spLocks noChangeArrowheads="1"/>
            </p:cNvSpPr>
            <p:nvPr/>
          </p:nvSpPr>
          <p:spPr bwMode="auto">
            <a:xfrm>
              <a:off x="1440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3" name="Rectangle 43"/>
            <p:cNvSpPr>
              <a:spLocks noChangeArrowheads="1"/>
            </p:cNvSpPr>
            <p:nvPr/>
          </p:nvSpPr>
          <p:spPr bwMode="auto">
            <a:xfrm>
              <a:off x="172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4" name="Rectangle 44"/>
            <p:cNvSpPr>
              <a:spLocks noChangeArrowheads="1"/>
            </p:cNvSpPr>
            <p:nvPr/>
          </p:nvSpPr>
          <p:spPr bwMode="auto">
            <a:xfrm>
              <a:off x="201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30" name="Group 45"/>
          <p:cNvGrpSpPr>
            <a:grpSpLocks/>
          </p:cNvGrpSpPr>
          <p:nvPr/>
        </p:nvGrpSpPr>
        <p:grpSpPr bwMode="auto">
          <a:xfrm>
            <a:off x="5029200" y="3886200"/>
            <a:ext cx="3200400" cy="457200"/>
            <a:chOff x="288" y="2160"/>
            <a:chExt cx="2016" cy="288"/>
          </a:xfrm>
        </p:grpSpPr>
        <p:sp>
          <p:nvSpPr>
            <p:cNvPr id="9241" name="Rectangle 46"/>
            <p:cNvSpPr>
              <a:spLocks noChangeArrowheads="1"/>
            </p:cNvSpPr>
            <p:nvPr/>
          </p:nvSpPr>
          <p:spPr bwMode="auto">
            <a:xfrm>
              <a:off x="28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Rectangle 47"/>
            <p:cNvSpPr>
              <a:spLocks noChangeArrowheads="1"/>
            </p:cNvSpPr>
            <p:nvPr/>
          </p:nvSpPr>
          <p:spPr bwMode="auto">
            <a:xfrm>
              <a:off x="57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3" name="Rectangle 48"/>
            <p:cNvSpPr>
              <a:spLocks noChangeArrowheads="1"/>
            </p:cNvSpPr>
            <p:nvPr/>
          </p:nvSpPr>
          <p:spPr bwMode="auto">
            <a:xfrm>
              <a:off x="864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4" name="Rectangle 49"/>
            <p:cNvSpPr>
              <a:spLocks noChangeArrowheads="1"/>
            </p:cNvSpPr>
            <p:nvPr/>
          </p:nvSpPr>
          <p:spPr bwMode="auto">
            <a:xfrm>
              <a:off x="1152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5" name="Rectangle 50"/>
            <p:cNvSpPr>
              <a:spLocks noChangeArrowheads="1"/>
            </p:cNvSpPr>
            <p:nvPr/>
          </p:nvSpPr>
          <p:spPr bwMode="auto">
            <a:xfrm>
              <a:off x="1440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6" name="Rectangle 51"/>
            <p:cNvSpPr>
              <a:spLocks noChangeArrowheads="1"/>
            </p:cNvSpPr>
            <p:nvPr/>
          </p:nvSpPr>
          <p:spPr bwMode="auto">
            <a:xfrm>
              <a:off x="172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7" name="Rectangle 52"/>
            <p:cNvSpPr>
              <a:spLocks noChangeArrowheads="1"/>
            </p:cNvSpPr>
            <p:nvPr/>
          </p:nvSpPr>
          <p:spPr bwMode="auto">
            <a:xfrm>
              <a:off x="201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31" name="Group 53"/>
          <p:cNvGrpSpPr>
            <a:grpSpLocks/>
          </p:cNvGrpSpPr>
          <p:nvPr/>
        </p:nvGrpSpPr>
        <p:grpSpPr bwMode="auto">
          <a:xfrm>
            <a:off x="5029200" y="4343400"/>
            <a:ext cx="3200400" cy="457200"/>
            <a:chOff x="288" y="2160"/>
            <a:chExt cx="2016" cy="288"/>
          </a:xfrm>
        </p:grpSpPr>
        <p:sp>
          <p:nvSpPr>
            <p:cNvPr id="9234" name="Rectangle 54"/>
            <p:cNvSpPr>
              <a:spLocks noChangeArrowheads="1"/>
            </p:cNvSpPr>
            <p:nvPr/>
          </p:nvSpPr>
          <p:spPr bwMode="auto">
            <a:xfrm>
              <a:off x="28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5" name="Rectangle 55"/>
            <p:cNvSpPr>
              <a:spLocks noChangeArrowheads="1"/>
            </p:cNvSpPr>
            <p:nvPr/>
          </p:nvSpPr>
          <p:spPr bwMode="auto">
            <a:xfrm>
              <a:off x="57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56"/>
            <p:cNvSpPr>
              <a:spLocks noChangeArrowheads="1"/>
            </p:cNvSpPr>
            <p:nvPr/>
          </p:nvSpPr>
          <p:spPr bwMode="auto">
            <a:xfrm>
              <a:off x="864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57"/>
            <p:cNvSpPr>
              <a:spLocks noChangeArrowheads="1"/>
            </p:cNvSpPr>
            <p:nvPr/>
          </p:nvSpPr>
          <p:spPr bwMode="auto">
            <a:xfrm>
              <a:off x="1152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58"/>
            <p:cNvSpPr>
              <a:spLocks noChangeArrowheads="1"/>
            </p:cNvSpPr>
            <p:nvPr/>
          </p:nvSpPr>
          <p:spPr bwMode="auto">
            <a:xfrm>
              <a:off x="1440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Rectangle 59"/>
            <p:cNvSpPr>
              <a:spLocks noChangeArrowheads="1"/>
            </p:cNvSpPr>
            <p:nvPr/>
          </p:nvSpPr>
          <p:spPr bwMode="auto">
            <a:xfrm>
              <a:off x="1728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Rectangle 60"/>
            <p:cNvSpPr>
              <a:spLocks noChangeArrowheads="1"/>
            </p:cNvSpPr>
            <p:nvPr/>
          </p:nvSpPr>
          <p:spPr bwMode="auto">
            <a:xfrm>
              <a:off x="2016" y="2160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2" name="Rectangle 61"/>
          <p:cNvSpPr>
            <a:spLocks noChangeArrowheads="1"/>
          </p:cNvSpPr>
          <p:nvPr/>
        </p:nvSpPr>
        <p:spPr bwMode="auto">
          <a:xfrm>
            <a:off x="5029200" y="3429000"/>
            <a:ext cx="2286000" cy="13716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62"/>
          <p:cNvSpPr>
            <a:spLocks noChangeArrowheads="1"/>
          </p:cNvSpPr>
          <p:nvPr/>
        </p:nvSpPr>
        <p:spPr bwMode="auto">
          <a:xfrm>
            <a:off x="7315200" y="3429000"/>
            <a:ext cx="914400" cy="1371600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57200" y="3429000"/>
            <a:ext cx="3200400" cy="457200"/>
          </a:xfrm>
          <a:prstGeom prst="rect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57200" y="3886200"/>
            <a:ext cx="3200400" cy="457200"/>
          </a:xfrm>
          <a:prstGeom prst="rect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57200" y="4343400"/>
            <a:ext cx="3200400" cy="457200"/>
          </a:xfrm>
          <a:prstGeom prst="rect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010150" y="3429000"/>
            <a:ext cx="2305050" cy="1371600"/>
          </a:xfrm>
          <a:prstGeom prst="rect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7315200" y="3429000"/>
            <a:ext cx="914400" cy="1371600"/>
          </a:xfrm>
          <a:prstGeom prst="rect">
            <a:avLst/>
          </a:prstGeom>
          <a:noFill/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1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 animBg="1"/>
      <p:bldP spid="2" grpId="0" animBg="1"/>
      <p:bldP spid="62" grpId="0" animBg="1"/>
      <p:bldP spid="63" grpId="0" animBg="1"/>
      <p:bldP spid="64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Advantages of Arrays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76350"/>
            <a:ext cx="8229600" cy="50673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They can be used to support students in learning facts by breaking problem into smaller, known problems</a:t>
            </a:r>
          </a:p>
          <a:p>
            <a:pPr lvl="1" eaLnBrk="1" hangingPunct="1">
              <a:defRPr/>
            </a:pPr>
            <a:r>
              <a:rPr lang="en-US" dirty="0" smtClean="0"/>
              <a:t>For example, 7 x 8</a:t>
            </a:r>
          </a:p>
        </p:txBody>
      </p:sp>
      <p:sp>
        <p:nvSpPr>
          <p:cNvPr id="193540" name="Rectangle 4"/>
          <p:cNvSpPr>
            <a:spLocks noChangeArrowheads="1"/>
          </p:cNvSpPr>
          <p:nvPr/>
        </p:nvSpPr>
        <p:spPr bwMode="auto">
          <a:xfrm>
            <a:off x="1600200" y="4194175"/>
            <a:ext cx="1828800" cy="1600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541" name="Text Box 5"/>
          <p:cNvSpPr txBox="1">
            <a:spLocks noChangeArrowheads="1"/>
          </p:cNvSpPr>
          <p:nvPr/>
        </p:nvSpPr>
        <p:spPr bwMode="auto">
          <a:xfrm>
            <a:off x="1276350" y="464185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7</a:t>
            </a:r>
          </a:p>
        </p:txBody>
      </p:sp>
      <p:sp>
        <p:nvSpPr>
          <p:cNvPr id="193542" name="Text Box 6"/>
          <p:cNvSpPr txBox="1">
            <a:spLocks noChangeArrowheads="1"/>
          </p:cNvSpPr>
          <p:nvPr/>
        </p:nvSpPr>
        <p:spPr bwMode="auto">
          <a:xfrm>
            <a:off x="2286000" y="3733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8</a:t>
            </a:r>
          </a:p>
        </p:txBody>
      </p:sp>
      <p:sp>
        <p:nvSpPr>
          <p:cNvPr id="193543" name="Text Box 7"/>
          <p:cNvSpPr txBox="1">
            <a:spLocks noChangeArrowheads="1"/>
          </p:cNvSpPr>
          <p:nvPr/>
        </p:nvSpPr>
        <p:spPr bwMode="auto">
          <a:xfrm>
            <a:off x="2901950" y="4114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3</a:t>
            </a:r>
          </a:p>
        </p:txBody>
      </p:sp>
      <p:sp>
        <p:nvSpPr>
          <p:cNvPr id="193544" name="Text Box 8"/>
          <p:cNvSpPr txBox="1">
            <a:spLocks noChangeArrowheads="1"/>
          </p:cNvSpPr>
          <p:nvPr/>
        </p:nvSpPr>
        <p:spPr bwMode="auto">
          <a:xfrm>
            <a:off x="2057400" y="4114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5</a:t>
            </a:r>
          </a:p>
        </p:txBody>
      </p:sp>
      <p:sp>
        <p:nvSpPr>
          <p:cNvPr id="193545" name="Line 9"/>
          <p:cNvSpPr>
            <a:spLocks noChangeShapeType="1"/>
          </p:cNvSpPr>
          <p:nvPr/>
        </p:nvSpPr>
        <p:spPr bwMode="auto">
          <a:xfrm>
            <a:off x="2711450" y="4194175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546" name="Line 10"/>
          <p:cNvSpPr>
            <a:spLocks noChangeShapeType="1"/>
          </p:cNvSpPr>
          <p:nvPr/>
        </p:nvSpPr>
        <p:spPr bwMode="auto">
          <a:xfrm flipV="1">
            <a:off x="2349500" y="3902075"/>
            <a:ext cx="228600" cy="228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547" name="Text Box 11"/>
          <p:cNvSpPr txBox="1">
            <a:spLocks noChangeArrowheads="1"/>
          </p:cNvSpPr>
          <p:nvPr/>
        </p:nvSpPr>
        <p:spPr bwMode="auto">
          <a:xfrm>
            <a:off x="1901825" y="4924425"/>
            <a:ext cx="606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35</a:t>
            </a:r>
          </a:p>
        </p:txBody>
      </p:sp>
      <p:sp>
        <p:nvSpPr>
          <p:cNvPr id="193548" name="Text Box 12"/>
          <p:cNvSpPr txBox="1">
            <a:spLocks noChangeArrowheads="1"/>
          </p:cNvSpPr>
          <p:nvPr/>
        </p:nvSpPr>
        <p:spPr bwMode="auto">
          <a:xfrm>
            <a:off x="2744788" y="4933950"/>
            <a:ext cx="6064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21</a:t>
            </a:r>
          </a:p>
        </p:txBody>
      </p:sp>
      <p:sp>
        <p:nvSpPr>
          <p:cNvPr id="193549" name="Text Box 13"/>
          <p:cNvSpPr txBox="1">
            <a:spLocks noChangeArrowheads="1"/>
          </p:cNvSpPr>
          <p:nvPr/>
        </p:nvSpPr>
        <p:spPr bwMode="auto">
          <a:xfrm>
            <a:off x="3238500" y="4911725"/>
            <a:ext cx="1187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= 56</a:t>
            </a:r>
          </a:p>
        </p:txBody>
      </p:sp>
      <p:sp>
        <p:nvSpPr>
          <p:cNvPr id="193550" name="Text Box 14"/>
          <p:cNvSpPr txBox="1">
            <a:spLocks noChangeArrowheads="1"/>
          </p:cNvSpPr>
          <p:nvPr/>
        </p:nvSpPr>
        <p:spPr bwMode="auto">
          <a:xfrm>
            <a:off x="2373313" y="4881563"/>
            <a:ext cx="606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+</a:t>
            </a:r>
          </a:p>
        </p:txBody>
      </p:sp>
      <p:sp>
        <p:nvSpPr>
          <p:cNvPr id="193551" name="Rectangle 15"/>
          <p:cNvSpPr>
            <a:spLocks noChangeArrowheads="1"/>
          </p:cNvSpPr>
          <p:nvPr/>
        </p:nvSpPr>
        <p:spPr bwMode="auto">
          <a:xfrm>
            <a:off x="5453063" y="4200525"/>
            <a:ext cx="1828800" cy="1600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552" name="Text Box 16"/>
          <p:cNvSpPr txBox="1">
            <a:spLocks noChangeArrowheads="1"/>
          </p:cNvSpPr>
          <p:nvPr/>
        </p:nvSpPr>
        <p:spPr bwMode="auto">
          <a:xfrm>
            <a:off x="5167313" y="47371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7</a:t>
            </a:r>
          </a:p>
        </p:txBody>
      </p:sp>
      <p:sp>
        <p:nvSpPr>
          <p:cNvPr id="193553" name="Text Box 17"/>
          <p:cNvSpPr txBox="1">
            <a:spLocks noChangeArrowheads="1"/>
          </p:cNvSpPr>
          <p:nvPr/>
        </p:nvSpPr>
        <p:spPr bwMode="auto">
          <a:xfrm>
            <a:off x="6126163" y="3819525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8</a:t>
            </a:r>
          </a:p>
        </p:txBody>
      </p:sp>
      <p:sp>
        <p:nvSpPr>
          <p:cNvPr id="193554" name="Line 18"/>
          <p:cNvSpPr>
            <a:spLocks noChangeShapeType="1"/>
          </p:cNvSpPr>
          <p:nvPr/>
        </p:nvSpPr>
        <p:spPr bwMode="auto">
          <a:xfrm>
            <a:off x="6334125" y="4191000"/>
            <a:ext cx="0" cy="1597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555" name="Text Box 19"/>
          <p:cNvSpPr txBox="1">
            <a:spLocks noChangeArrowheads="1"/>
          </p:cNvSpPr>
          <p:nvPr/>
        </p:nvSpPr>
        <p:spPr bwMode="auto">
          <a:xfrm>
            <a:off x="6567488" y="4098925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4</a:t>
            </a:r>
          </a:p>
        </p:txBody>
      </p:sp>
      <p:sp>
        <p:nvSpPr>
          <p:cNvPr id="193556" name="Text Box 20"/>
          <p:cNvSpPr txBox="1">
            <a:spLocks noChangeArrowheads="1"/>
          </p:cNvSpPr>
          <p:nvPr/>
        </p:nvSpPr>
        <p:spPr bwMode="auto">
          <a:xfrm>
            <a:off x="5702300" y="4114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/>
              <a:t>4</a:t>
            </a:r>
          </a:p>
        </p:txBody>
      </p:sp>
      <p:sp>
        <p:nvSpPr>
          <p:cNvPr id="193557" name="Line 21"/>
          <p:cNvSpPr>
            <a:spLocks noChangeShapeType="1"/>
          </p:cNvSpPr>
          <p:nvPr/>
        </p:nvSpPr>
        <p:spPr bwMode="auto">
          <a:xfrm flipV="1">
            <a:off x="6218238" y="3906838"/>
            <a:ext cx="198437" cy="2492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3558" name="Text Box 22"/>
          <p:cNvSpPr txBox="1">
            <a:spLocks noChangeArrowheads="1"/>
          </p:cNvSpPr>
          <p:nvPr/>
        </p:nvSpPr>
        <p:spPr bwMode="auto">
          <a:xfrm>
            <a:off x="5611813" y="4956175"/>
            <a:ext cx="5889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28</a:t>
            </a:r>
          </a:p>
        </p:txBody>
      </p:sp>
      <p:sp>
        <p:nvSpPr>
          <p:cNvPr id="193559" name="Text Box 23"/>
          <p:cNvSpPr txBox="1">
            <a:spLocks noChangeArrowheads="1"/>
          </p:cNvSpPr>
          <p:nvPr/>
        </p:nvSpPr>
        <p:spPr bwMode="auto">
          <a:xfrm>
            <a:off x="6472238" y="4968875"/>
            <a:ext cx="6397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28 </a:t>
            </a:r>
          </a:p>
        </p:txBody>
      </p:sp>
      <p:sp>
        <p:nvSpPr>
          <p:cNvPr id="193560" name="Text Box 24"/>
          <p:cNvSpPr txBox="1">
            <a:spLocks noChangeArrowheads="1"/>
          </p:cNvSpPr>
          <p:nvPr/>
        </p:nvSpPr>
        <p:spPr bwMode="auto">
          <a:xfrm>
            <a:off x="7045325" y="4962525"/>
            <a:ext cx="1187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= 56</a:t>
            </a:r>
          </a:p>
        </p:txBody>
      </p:sp>
      <p:sp>
        <p:nvSpPr>
          <p:cNvPr id="193561" name="Text Box 25"/>
          <p:cNvSpPr txBox="1">
            <a:spLocks noChangeArrowheads="1"/>
          </p:cNvSpPr>
          <p:nvPr/>
        </p:nvSpPr>
        <p:spPr bwMode="auto">
          <a:xfrm>
            <a:off x="6102350" y="4987925"/>
            <a:ext cx="466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06541642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 build="p"/>
      <p:bldP spid="193540" grpId="0" animBg="1"/>
      <p:bldP spid="193541" grpId="0"/>
      <p:bldP spid="193542" grpId="0"/>
      <p:bldP spid="193543" grpId="0"/>
      <p:bldP spid="193544" grpId="0"/>
      <p:bldP spid="193545" grpId="0" animBg="1"/>
      <p:bldP spid="193546" grpId="0" animBg="1"/>
      <p:bldP spid="193547" grpId="0"/>
      <p:bldP spid="193548" grpId="0"/>
      <p:bldP spid="193549" grpId="0"/>
      <p:bldP spid="193550" grpId="0"/>
      <p:bldP spid="193551" grpId="0" animBg="1"/>
      <p:bldP spid="193552" grpId="0"/>
      <p:bldP spid="193553" grpId="0"/>
      <p:bldP spid="193554" grpId="0" animBg="1"/>
      <p:bldP spid="193555" grpId="0"/>
      <p:bldP spid="193556" grpId="0"/>
      <p:bldP spid="193557" grpId="0" animBg="1"/>
      <p:bldP spid="193558" grpId="0"/>
      <p:bldP spid="193559" grpId="0"/>
      <p:bldP spid="193560" grpId="0"/>
      <p:bldP spid="193561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Using Arrays to Multiply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282700"/>
            <a:ext cx="1803400" cy="19812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4400" b="1" dirty="0" smtClean="0"/>
              <a:t>23</a:t>
            </a: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4400" b="1" u="sng" dirty="0" smtClean="0"/>
              <a:t>x   4</a:t>
            </a:r>
          </a:p>
        </p:txBody>
      </p:sp>
      <p:sp>
        <p:nvSpPr>
          <p:cNvPr id="194730" name="Text Box 170"/>
          <p:cNvSpPr txBox="1">
            <a:spLocks noChangeArrowheads="1"/>
          </p:cNvSpPr>
          <p:nvPr/>
        </p:nvSpPr>
        <p:spPr bwMode="auto">
          <a:xfrm>
            <a:off x="2017713" y="3011488"/>
            <a:ext cx="27225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4 rows of 20 </a:t>
            </a:r>
          </a:p>
        </p:txBody>
      </p:sp>
      <p:sp>
        <p:nvSpPr>
          <p:cNvPr id="194731" name="Text Box 171"/>
          <p:cNvSpPr txBox="1">
            <a:spLocks noChangeArrowheads="1"/>
          </p:cNvSpPr>
          <p:nvPr/>
        </p:nvSpPr>
        <p:spPr bwMode="auto">
          <a:xfrm>
            <a:off x="2017713" y="3748088"/>
            <a:ext cx="27225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4 rows of 3 </a:t>
            </a:r>
          </a:p>
        </p:txBody>
      </p:sp>
      <p:sp>
        <p:nvSpPr>
          <p:cNvPr id="194732" name="Text Box 172"/>
          <p:cNvSpPr txBox="1">
            <a:spLocks noChangeArrowheads="1"/>
          </p:cNvSpPr>
          <p:nvPr/>
        </p:nvSpPr>
        <p:spPr bwMode="auto">
          <a:xfrm>
            <a:off x="4356100" y="3011488"/>
            <a:ext cx="1095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= 80 </a:t>
            </a:r>
          </a:p>
        </p:txBody>
      </p:sp>
      <p:sp>
        <p:nvSpPr>
          <p:cNvPr id="194733" name="Text Box 173"/>
          <p:cNvSpPr txBox="1">
            <a:spLocks noChangeArrowheads="1"/>
          </p:cNvSpPr>
          <p:nvPr/>
        </p:nvSpPr>
        <p:spPr bwMode="auto">
          <a:xfrm>
            <a:off x="4362450" y="3748088"/>
            <a:ext cx="1095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= 12 </a:t>
            </a:r>
          </a:p>
        </p:txBody>
      </p:sp>
      <p:grpSp>
        <p:nvGrpSpPr>
          <p:cNvPr id="194857" name="Group 297"/>
          <p:cNvGrpSpPr>
            <a:grpSpLocks/>
          </p:cNvGrpSpPr>
          <p:nvPr/>
        </p:nvGrpSpPr>
        <p:grpSpPr bwMode="auto">
          <a:xfrm>
            <a:off x="7734300" y="1449388"/>
            <a:ext cx="828675" cy="1092200"/>
            <a:chOff x="4613" y="3158"/>
            <a:chExt cx="522" cy="688"/>
          </a:xfrm>
        </p:grpSpPr>
        <p:grpSp>
          <p:nvGrpSpPr>
            <p:cNvPr id="11393" name="Group 174"/>
            <p:cNvGrpSpPr>
              <a:grpSpLocks/>
            </p:cNvGrpSpPr>
            <p:nvPr/>
          </p:nvGrpSpPr>
          <p:grpSpPr bwMode="auto">
            <a:xfrm>
              <a:off x="4613" y="3158"/>
              <a:ext cx="520" cy="172"/>
              <a:chOff x="4355" y="2474"/>
              <a:chExt cx="520" cy="172"/>
            </a:xfrm>
          </p:grpSpPr>
          <p:sp>
            <p:nvSpPr>
              <p:cNvPr id="11406" name="Rectangle 62"/>
              <p:cNvSpPr>
                <a:spLocks noChangeArrowheads="1"/>
              </p:cNvSpPr>
              <p:nvPr/>
            </p:nvSpPr>
            <p:spPr bwMode="auto">
              <a:xfrm>
                <a:off x="4702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07" name="Rectangle 64"/>
              <p:cNvSpPr>
                <a:spLocks noChangeArrowheads="1"/>
              </p:cNvSpPr>
              <p:nvPr/>
            </p:nvSpPr>
            <p:spPr bwMode="auto">
              <a:xfrm>
                <a:off x="4355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08" name="Rectangle 65"/>
              <p:cNvSpPr>
                <a:spLocks noChangeArrowheads="1"/>
              </p:cNvSpPr>
              <p:nvPr/>
            </p:nvSpPr>
            <p:spPr bwMode="auto">
              <a:xfrm>
                <a:off x="4528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94" name="Group 175"/>
            <p:cNvGrpSpPr>
              <a:grpSpLocks/>
            </p:cNvGrpSpPr>
            <p:nvPr/>
          </p:nvGrpSpPr>
          <p:grpSpPr bwMode="auto">
            <a:xfrm>
              <a:off x="4613" y="3330"/>
              <a:ext cx="520" cy="172"/>
              <a:chOff x="4355" y="2474"/>
              <a:chExt cx="520" cy="172"/>
            </a:xfrm>
          </p:grpSpPr>
          <p:sp>
            <p:nvSpPr>
              <p:cNvPr id="11403" name="Rectangle 176"/>
              <p:cNvSpPr>
                <a:spLocks noChangeArrowheads="1"/>
              </p:cNvSpPr>
              <p:nvPr/>
            </p:nvSpPr>
            <p:spPr bwMode="auto">
              <a:xfrm>
                <a:off x="4702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04" name="Rectangle 177"/>
              <p:cNvSpPr>
                <a:spLocks noChangeArrowheads="1"/>
              </p:cNvSpPr>
              <p:nvPr/>
            </p:nvSpPr>
            <p:spPr bwMode="auto">
              <a:xfrm>
                <a:off x="4355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05" name="Rectangle 178"/>
              <p:cNvSpPr>
                <a:spLocks noChangeArrowheads="1"/>
              </p:cNvSpPr>
              <p:nvPr/>
            </p:nvSpPr>
            <p:spPr bwMode="auto">
              <a:xfrm>
                <a:off x="4528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95" name="Group 179"/>
            <p:cNvGrpSpPr>
              <a:grpSpLocks/>
            </p:cNvGrpSpPr>
            <p:nvPr/>
          </p:nvGrpSpPr>
          <p:grpSpPr bwMode="auto">
            <a:xfrm>
              <a:off x="4613" y="3502"/>
              <a:ext cx="520" cy="172"/>
              <a:chOff x="4355" y="2474"/>
              <a:chExt cx="520" cy="172"/>
            </a:xfrm>
          </p:grpSpPr>
          <p:sp>
            <p:nvSpPr>
              <p:cNvPr id="11400" name="Rectangle 180"/>
              <p:cNvSpPr>
                <a:spLocks noChangeArrowheads="1"/>
              </p:cNvSpPr>
              <p:nvPr/>
            </p:nvSpPr>
            <p:spPr bwMode="auto">
              <a:xfrm>
                <a:off x="4702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01" name="Rectangle 181"/>
              <p:cNvSpPr>
                <a:spLocks noChangeArrowheads="1"/>
              </p:cNvSpPr>
              <p:nvPr/>
            </p:nvSpPr>
            <p:spPr bwMode="auto">
              <a:xfrm>
                <a:off x="4355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02" name="Rectangle 182"/>
              <p:cNvSpPr>
                <a:spLocks noChangeArrowheads="1"/>
              </p:cNvSpPr>
              <p:nvPr/>
            </p:nvSpPr>
            <p:spPr bwMode="auto">
              <a:xfrm>
                <a:off x="4528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96" name="Group 183"/>
            <p:cNvGrpSpPr>
              <a:grpSpLocks/>
            </p:cNvGrpSpPr>
            <p:nvPr/>
          </p:nvGrpSpPr>
          <p:grpSpPr bwMode="auto">
            <a:xfrm>
              <a:off x="4615" y="3674"/>
              <a:ext cx="520" cy="172"/>
              <a:chOff x="4355" y="2474"/>
              <a:chExt cx="520" cy="172"/>
            </a:xfrm>
          </p:grpSpPr>
          <p:sp>
            <p:nvSpPr>
              <p:cNvPr id="11397" name="Rectangle 184"/>
              <p:cNvSpPr>
                <a:spLocks noChangeArrowheads="1"/>
              </p:cNvSpPr>
              <p:nvPr/>
            </p:nvSpPr>
            <p:spPr bwMode="auto">
              <a:xfrm>
                <a:off x="4702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98" name="Rectangle 185"/>
              <p:cNvSpPr>
                <a:spLocks noChangeArrowheads="1"/>
              </p:cNvSpPr>
              <p:nvPr/>
            </p:nvSpPr>
            <p:spPr bwMode="auto">
              <a:xfrm>
                <a:off x="4355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99" name="Rectangle 186"/>
              <p:cNvSpPr>
                <a:spLocks noChangeArrowheads="1"/>
              </p:cNvSpPr>
              <p:nvPr/>
            </p:nvSpPr>
            <p:spPr bwMode="auto">
              <a:xfrm>
                <a:off x="4528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94747" name="Text Box 187"/>
          <p:cNvSpPr txBox="1">
            <a:spLocks noChangeArrowheads="1"/>
          </p:cNvSpPr>
          <p:nvPr/>
        </p:nvSpPr>
        <p:spPr bwMode="auto">
          <a:xfrm>
            <a:off x="784225" y="2854325"/>
            <a:ext cx="109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4400" b="1" dirty="0"/>
              <a:t>80 </a:t>
            </a:r>
          </a:p>
        </p:txBody>
      </p:sp>
      <p:sp>
        <p:nvSpPr>
          <p:cNvPr id="194748" name="Line 188"/>
          <p:cNvSpPr>
            <a:spLocks noChangeShapeType="1"/>
          </p:cNvSpPr>
          <p:nvPr/>
        </p:nvSpPr>
        <p:spPr bwMode="auto">
          <a:xfrm>
            <a:off x="874713" y="4260850"/>
            <a:ext cx="1106487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9" name="Text Box 189"/>
          <p:cNvSpPr txBox="1">
            <a:spLocks noChangeArrowheads="1"/>
          </p:cNvSpPr>
          <p:nvPr/>
        </p:nvSpPr>
        <p:spPr bwMode="auto">
          <a:xfrm>
            <a:off x="809625" y="3578225"/>
            <a:ext cx="109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4400" b="1" dirty="0"/>
              <a:t>12 </a:t>
            </a:r>
          </a:p>
        </p:txBody>
      </p:sp>
      <p:sp>
        <p:nvSpPr>
          <p:cNvPr id="194750" name="Text Box 190"/>
          <p:cNvSpPr txBox="1">
            <a:spLocks noChangeArrowheads="1"/>
          </p:cNvSpPr>
          <p:nvPr/>
        </p:nvSpPr>
        <p:spPr bwMode="auto">
          <a:xfrm>
            <a:off x="811213" y="4251325"/>
            <a:ext cx="109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4400" b="1" dirty="0"/>
              <a:t>92 </a:t>
            </a:r>
          </a:p>
        </p:txBody>
      </p:sp>
      <p:grpSp>
        <p:nvGrpSpPr>
          <p:cNvPr id="194751" name="Group 191"/>
          <p:cNvGrpSpPr>
            <a:grpSpLocks/>
          </p:cNvGrpSpPr>
          <p:nvPr/>
        </p:nvGrpSpPr>
        <p:grpSpPr bwMode="auto">
          <a:xfrm>
            <a:off x="2262188" y="1447800"/>
            <a:ext cx="2736850" cy="1093788"/>
            <a:chOff x="1407" y="7887"/>
            <a:chExt cx="4311" cy="1723"/>
          </a:xfrm>
        </p:grpSpPr>
        <p:grpSp>
          <p:nvGrpSpPr>
            <p:cNvPr id="11341" name="Group 192"/>
            <p:cNvGrpSpPr>
              <a:grpSpLocks/>
            </p:cNvGrpSpPr>
            <p:nvPr/>
          </p:nvGrpSpPr>
          <p:grpSpPr bwMode="auto">
            <a:xfrm rot="5400000">
              <a:off x="3347" y="5948"/>
              <a:ext cx="431" cy="4310"/>
              <a:chOff x="3600" y="6336"/>
              <a:chExt cx="431" cy="4310"/>
            </a:xfrm>
          </p:grpSpPr>
          <p:grpSp>
            <p:nvGrpSpPr>
              <p:cNvPr id="11381" name="Group 193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1388" name="Rectangle 194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89" name="Rectangle 195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90" name="Rectangle 196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91" name="Rectangle 197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92" name="Rectangle 198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382" name="Group 199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1383" name="Rectangle 20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84" name="Rectangle 20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85" name="Rectangle 20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86" name="Rectangle 20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87" name="Rectangle 20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342" name="Group 205"/>
            <p:cNvGrpSpPr>
              <a:grpSpLocks/>
            </p:cNvGrpSpPr>
            <p:nvPr/>
          </p:nvGrpSpPr>
          <p:grpSpPr bwMode="auto">
            <a:xfrm rot="5400000">
              <a:off x="3347" y="6378"/>
              <a:ext cx="431" cy="4310"/>
              <a:chOff x="3600" y="6336"/>
              <a:chExt cx="431" cy="4310"/>
            </a:xfrm>
          </p:grpSpPr>
          <p:grpSp>
            <p:nvGrpSpPr>
              <p:cNvPr id="11369" name="Group 206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1376" name="Rectangle 20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77" name="Rectangle 20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78" name="Rectangle 20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79" name="Rectangle 21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80" name="Rectangle 21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370" name="Group 212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1371" name="Rectangle 21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72" name="Rectangle 21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73" name="Rectangle 21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74" name="Rectangle 21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75" name="Rectangle 21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343" name="Group 218"/>
            <p:cNvGrpSpPr>
              <a:grpSpLocks/>
            </p:cNvGrpSpPr>
            <p:nvPr/>
          </p:nvGrpSpPr>
          <p:grpSpPr bwMode="auto">
            <a:xfrm rot="5400000">
              <a:off x="3347" y="6809"/>
              <a:ext cx="431" cy="4310"/>
              <a:chOff x="3600" y="6336"/>
              <a:chExt cx="431" cy="4310"/>
            </a:xfrm>
          </p:grpSpPr>
          <p:grpSp>
            <p:nvGrpSpPr>
              <p:cNvPr id="11357" name="Group 21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1364" name="Rectangle 22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5" name="Rectangle 22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6" name="Rectangle 22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7" name="Rectangle 22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8" name="Rectangle 22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358" name="Group 22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1359" name="Rectangle 22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0" name="Rectangle 22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1" name="Rectangle 22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2" name="Rectangle 22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3" name="Rectangle 23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344" name="Group 231"/>
            <p:cNvGrpSpPr>
              <a:grpSpLocks/>
            </p:cNvGrpSpPr>
            <p:nvPr/>
          </p:nvGrpSpPr>
          <p:grpSpPr bwMode="auto">
            <a:xfrm rot="5400000">
              <a:off x="3346" y="7240"/>
              <a:ext cx="431" cy="4310"/>
              <a:chOff x="3600" y="6336"/>
              <a:chExt cx="431" cy="4310"/>
            </a:xfrm>
          </p:grpSpPr>
          <p:grpSp>
            <p:nvGrpSpPr>
              <p:cNvPr id="11345" name="Group 232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1352" name="Rectangle 23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53" name="Rectangle 23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54" name="Rectangle 23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55" name="Rectangle 23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56" name="Rectangle 23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346" name="Group 238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1347" name="Rectangle 239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48" name="Rectangle 240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49" name="Rectangle 241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50" name="Rectangle 242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51" name="Rectangle 243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94804" name="Group 244"/>
          <p:cNvGrpSpPr>
            <a:grpSpLocks/>
          </p:cNvGrpSpPr>
          <p:nvPr/>
        </p:nvGrpSpPr>
        <p:grpSpPr bwMode="auto">
          <a:xfrm>
            <a:off x="4999038" y="1446213"/>
            <a:ext cx="2736850" cy="1093787"/>
            <a:chOff x="1407" y="7887"/>
            <a:chExt cx="4311" cy="1723"/>
          </a:xfrm>
        </p:grpSpPr>
        <p:grpSp>
          <p:nvGrpSpPr>
            <p:cNvPr id="11289" name="Group 245"/>
            <p:cNvGrpSpPr>
              <a:grpSpLocks/>
            </p:cNvGrpSpPr>
            <p:nvPr/>
          </p:nvGrpSpPr>
          <p:grpSpPr bwMode="auto">
            <a:xfrm rot="5400000">
              <a:off x="3347" y="5948"/>
              <a:ext cx="431" cy="4310"/>
              <a:chOff x="3600" y="6336"/>
              <a:chExt cx="431" cy="4310"/>
            </a:xfrm>
          </p:grpSpPr>
          <p:grpSp>
            <p:nvGrpSpPr>
              <p:cNvPr id="11329" name="Group 246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1336" name="Rectangle 24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37" name="Rectangle 24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38" name="Rectangle 24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39" name="Rectangle 25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40" name="Rectangle 25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330" name="Group 252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1331" name="Rectangle 25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32" name="Rectangle 25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33" name="Rectangle 25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34" name="Rectangle 25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35" name="Rectangle 25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290" name="Group 258"/>
            <p:cNvGrpSpPr>
              <a:grpSpLocks/>
            </p:cNvGrpSpPr>
            <p:nvPr/>
          </p:nvGrpSpPr>
          <p:grpSpPr bwMode="auto">
            <a:xfrm rot="5400000">
              <a:off x="3347" y="6378"/>
              <a:ext cx="431" cy="4310"/>
              <a:chOff x="3600" y="6336"/>
              <a:chExt cx="431" cy="4310"/>
            </a:xfrm>
          </p:grpSpPr>
          <p:grpSp>
            <p:nvGrpSpPr>
              <p:cNvPr id="11317" name="Group 25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1324" name="Rectangle 26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5" name="Rectangle 26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6" name="Rectangle 26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7" name="Rectangle 26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8" name="Rectangle 26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318" name="Group 26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1319" name="Rectangle 26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0" name="Rectangle 26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1" name="Rectangle 26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2" name="Rectangle 26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3" name="Rectangle 27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291" name="Group 271"/>
            <p:cNvGrpSpPr>
              <a:grpSpLocks/>
            </p:cNvGrpSpPr>
            <p:nvPr/>
          </p:nvGrpSpPr>
          <p:grpSpPr bwMode="auto">
            <a:xfrm rot="5400000">
              <a:off x="3347" y="6809"/>
              <a:ext cx="431" cy="4310"/>
              <a:chOff x="3600" y="6336"/>
              <a:chExt cx="431" cy="4310"/>
            </a:xfrm>
          </p:grpSpPr>
          <p:grpSp>
            <p:nvGrpSpPr>
              <p:cNvPr id="11305" name="Group 272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1312" name="Rectangle 27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3" name="Rectangle 27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4" name="Rectangle 27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5" name="Rectangle 27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6" name="Rectangle 27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306" name="Group 278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1307" name="Rectangle 279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8" name="Rectangle 280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9" name="Rectangle 281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0" name="Rectangle 282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1" name="Rectangle 283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292" name="Group 284"/>
            <p:cNvGrpSpPr>
              <a:grpSpLocks/>
            </p:cNvGrpSpPr>
            <p:nvPr/>
          </p:nvGrpSpPr>
          <p:grpSpPr bwMode="auto">
            <a:xfrm rot="5400000">
              <a:off x="3346" y="7240"/>
              <a:ext cx="431" cy="4310"/>
              <a:chOff x="3600" y="6336"/>
              <a:chExt cx="431" cy="4310"/>
            </a:xfrm>
          </p:grpSpPr>
          <p:grpSp>
            <p:nvGrpSpPr>
              <p:cNvPr id="11293" name="Group 285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1300" name="Rectangle 28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1" name="Rectangle 28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2" name="Rectangle 28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3" name="Rectangle 28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4" name="Rectangle 29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294" name="Group 291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1295" name="Rectangle 292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6" name="Rectangle 293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7" name="Rectangle 294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8" name="Rectangle 295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9" name="Rectangle 296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94858" name="Group 298"/>
          <p:cNvGrpSpPr>
            <a:grpSpLocks/>
          </p:cNvGrpSpPr>
          <p:nvPr/>
        </p:nvGrpSpPr>
        <p:grpSpPr bwMode="auto">
          <a:xfrm>
            <a:off x="2262188" y="1449388"/>
            <a:ext cx="2736850" cy="1095375"/>
            <a:chOff x="6270" y="7813"/>
            <a:chExt cx="4310" cy="1725"/>
          </a:xfrm>
        </p:grpSpPr>
        <p:sp>
          <p:nvSpPr>
            <p:cNvPr id="11285" name="Rectangle 299"/>
            <p:cNvSpPr>
              <a:spLocks noChangeArrowheads="1"/>
            </p:cNvSpPr>
            <p:nvPr/>
          </p:nvSpPr>
          <p:spPr bwMode="auto">
            <a:xfrm rot="5400000">
              <a:off x="8209" y="5874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Rectangle 300"/>
            <p:cNvSpPr>
              <a:spLocks noChangeArrowheads="1"/>
            </p:cNvSpPr>
            <p:nvPr/>
          </p:nvSpPr>
          <p:spPr bwMode="auto">
            <a:xfrm rot="5400000">
              <a:off x="8209" y="6306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Rectangle 301"/>
            <p:cNvSpPr>
              <a:spLocks noChangeArrowheads="1"/>
            </p:cNvSpPr>
            <p:nvPr/>
          </p:nvSpPr>
          <p:spPr bwMode="auto">
            <a:xfrm rot="5400000">
              <a:off x="8209" y="6737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Rectangle 302"/>
            <p:cNvSpPr>
              <a:spLocks noChangeArrowheads="1"/>
            </p:cNvSpPr>
            <p:nvPr/>
          </p:nvSpPr>
          <p:spPr bwMode="auto">
            <a:xfrm rot="5400000">
              <a:off x="8209" y="7168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863" name="Group 303"/>
          <p:cNvGrpSpPr>
            <a:grpSpLocks/>
          </p:cNvGrpSpPr>
          <p:nvPr/>
        </p:nvGrpSpPr>
        <p:grpSpPr bwMode="auto">
          <a:xfrm>
            <a:off x="4997450" y="1444625"/>
            <a:ext cx="2736850" cy="1095375"/>
            <a:chOff x="6270" y="7813"/>
            <a:chExt cx="4310" cy="1725"/>
          </a:xfrm>
        </p:grpSpPr>
        <p:sp>
          <p:nvSpPr>
            <p:cNvPr id="11281" name="Rectangle 304"/>
            <p:cNvSpPr>
              <a:spLocks noChangeArrowheads="1"/>
            </p:cNvSpPr>
            <p:nvPr/>
          </p:nvSpPr>
          <p:spPr bwMode="auto">
            <a:xfrm rot="5400000">
              <a:off x="8209" y="5874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Rectangle 305"/>
            <p:cNvSpPr>
              <a:spLocks noChangeArrowheads="1"/>
            </p:cNvSpPr>
            <p:nvPr/>
          </p:nvSpPr>
          <p:spPr bwMode="auto">
            <a:xfrm rot="5400000">
              <a:off x="8209" y="6306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Rectangle 306"/>
            <p:cNvSpPr>
              <a:spLocks noChangeArrowheads="1"/>
            </p:cNvSpPr>
            <p:nvPr/>
          </p:nvSpPr>
          <p:spPr bwMode="auto">
            <a:xfrm rot="5400000">
              <a:off x="8209" y="6737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Rectangle 307"/>
            <p:cNvSpPr>
              <a:spLocks noChangeArrowheads="1"/>
            </p:cNvSpPr>
            <p:nvPr/>
          </p:nvSpPr>
          <p:spPr bwMode="auto">
            <a:xfrm rot="5400000">
              <a:off x="8209" y="7168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944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/>
      <p:bldP spid="194730" grpId="0"/>
      <p:bldP spid="194731" grpId="0"/>
      <p:bldP spid="194732" grpId="0"/>
      <p:bldP spid="194733" grpId="0"/>
      <p:bldP spid="194747" grpId="0"/>
      <p:bldP spid="194748" grpId="0" animBg="1"/>
      <p:bldP spid="194749" grpId="0"/>
      <p:bldP spid="194750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Using Arrays to Multiply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282700"/>
            <a:ext cx="1600200" cy="1981200"/>
          </a:xfrm>
        </p:spPr>
        <p:txBody>
          <a:bodyPr/>
          <a:lstStyle/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4400" b="1" dirty="0" smtClean="0"/>
              <a:t>23</a:t>
            </a: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4400" b="1" u="sng" dirty="0"/>
              <a:t>x</a:t>
            </a:r>
            <a:r>
              <a:rPr lang="en-US" sz="4400" b="1" u="sng" dirty="0" smtClean="0"/>
              <a:t>  4</a:t>
            </a:r>
          </a:p>
        </p:txBody>
      </p:sp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2017713" y="3011488"/>
            <a:ext cx="27225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4 rows of 3 </a:t>
            </a:r>
          </a:p>
        </p:txBody>
      </p:sp>
      <p:sp>
        <p:nvSpPr>
          <p:cNvPr id="196613" name="Text Box 5"/>
          <p:cNvSpPr txBox="1">
            <a:spLocks noChangeArrowheads="1"/>
          </p:cNvSpPr>
          <p:nvPr/>
        </p:nvSpPr>
        <p:spPr bwMode="auto">
          <a:xfrm>
            <a:off x="2017713" y="3748088"/>
            <a:ext cx="27225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4 rows of 20 </a:t>
            </a:r>
          </a:p>
        </p:txBody>
      </p:sp>
      <p:sp>
        <p:nvSpPr>
          <p:cNvPr id="196614" name="Text Box 6"/>
          <p:cNvSpPr txBox="1">
            <a:spLocks noChangeArrowheads="1"/>
          </p:cNvSpPr>
          <p:nvPr/>
        </p:nvSpPr>
        <p:spPr bwMode="auto">
          <a:xfrm>
            <a:off x="4178300" y="3011488"/>
            <a:ext cx="1095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= 12 </a:t>
            </a:r>
          </a:p>
        </p:txBody>
      </p:sp>
      <p:sp>
        <p:nvSpPr>
          <p:cNvPr id="196615" name="Text Box 7"/>
          <p:cNvSpPr txBox="1">
            <a:spLocks noChangeArrowheads="1"/>
          </p:cNvSpPr>
          <p:nvPr/>
        </p:nvSpPr>
        <p:spPr bwMode="auto">
          <a:xfrm>
            <a:off x="4362450" y="3748088"/>
            <a:ext cx="1095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/>
              <a:t>= 80 </a:t>
            </a:r>
          </a:p>
        </p:txBody>
      </p:sp>
      <p:grpSp>
        <p:nvGrpSpPr>
          <p:cNvPr id="196616" name="Group 8"/>
          <p:cNvGrpSpPr>
            <a:grpSpLocks/>
          </p:cNvGrpSpPr>
          <p:nvPr/>
        </p:nvGrpSpPr>
        <p:grpSpPr bwMode="auto">
          <a:xfrm>
            <a:off x="7734300" y="1449388"/>
            <a:ext cx="828675" cy="1092200"/>
            <a:chOff x="4613" y="3158"/>
            <a:chExt cx="522" cy="688"/>
          </a:xfrm>
        </p:grpSpPr>
        <p:grpSp>
          <p:nvGrpSpPr>
            <p:cNvPr id="12417" name="Group 9"/>
            <p:cNvGrpSpPr>
              <a:grpSpLocks/>
            </p:cNvGrpSpPr>
            <p:nvPr/>
          </p:nvGrpSpPr>
          <p:grpSpPr bwMode="auto">
            <a:xfrm>
              <a:off x="4613" y="3158"/>
              <a:ext cx="520" cy="172"/>
              <a:chOff x="4355" y="2474"/>
              <a:chExt cx="520" cy="172"/>
            </a:xfrm>
          </p:grpSpPr>
          <p:sp>
            <p:nvSpPr>
              <p:cNvPr id="12430" name="Rectangle 10"/>
              <p:cNvSpPr>
                <a:spLocks noChangeArrowheads="1"/>
              </p:cNvSpPr>
              <p:nvPr/>
            </p:nvSpPr>
            <p:spPr bwMode="auto">
              <a:xfrm>
                <a:off x="4702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31" name="Rectangle 11"/>
              <p:cNvSpPr>
                <a:spLocks noChangeArrowheads="1"/>
              </p:cNvSpPr>
              <p:nvPr/>
            </p:nvSpPr>
            <p:spPr bwMode="auto">
              <a:xfrm>
                <a:off x="4355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32" name="Rectangle 12"/>
              <p:cNvSpPr>
                <a:spLocks noChangeArrowheads="1"/>
              </p:cNvSpPr>
              <p:nvPr/>
            </p:nvSpPr>
            <p:spPr bwMode="auto">
              <a:xfrm>
                <a:off x="4528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418" name="Group 13"/>
            <p:cNvGrpSpPr>
              <a:grpSpLocks/>
            </p:cNvGrpSpPr>
            <p:nvPr/>
          </p:nvGrpSpPr>
          <p:grpSpPr bwMode="auto">
            <a:xfrm>
              <a:off x="4613" y="3330"/>
              <a:ext cx="520" cy="172"/>
              <a:chOff x="4355" y="2474"/>
              <a:chExt cx="520" cy="172"/>
            </a:xfrm>
          </p:grpSpPr>
          <p:sp>
            <p:nvSpPr>
              <p:cNvPr id="12427" name="Rectangle 14"/>
              <p:cNvSpPr>
                <a:spLocks noChangeArrowheads="1"/>
              </p:cNvSpPr>
              <p:nvPr/>
            </p:nvSpPr>
            <p:spPr bwMode="auto">
              <a:xfrm>
                <a:off x="4702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28" name="Rectangle 15"/>
              <p:cNvSpPr>
                <a:spLocks noChangeArrowheads="1"/>
              </p:cNvSpPr>
              <p:nvPr/>
            </p:nvSpPr>
            <p:spPr bwMode="auto">
              <a:xfrm>
                <a:off x="4355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29" name="Rectangle 16"/>
              <p:cNvSpPr>
                <a:spLocks noChangeArrowheads="1"/>
              </p:cNvSpPr>
              <p:nvPr/>
            </p:nvSpPr>
            <p:spPr bwMode="auto">
              <a:xfrm>
                <a:off x="4528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419" name="Group 17"/>
            <p:cNvGrpSpPr>
              <a:grpSpLocks/>
            </p:cNvGrpSpPr>
            <p:nvPr/>
          </p:nvGrpSpPr>
          <p:grpSpPr bwMode="auto">
            <a:xfrm>
              <a:off x="4613" y="3502"/>
              <a:ext cx="520" cy="172"/>
              <a:chOff x="4355" y="2474"/>
              <a:chExt cx="520" cy="172"/>
            </a:xfrm>
          </p:grpSpPr>
          <p:sp>
            <p:nvSpPr>
              <p:cNvPr id="12424" name="Rectangle 18"/>
              <p:cNvSpPr>
                <a:spLocks noChangeArrowheads="1"/>
              </p:cNvSpPr>
              <p:nvPr/>
            </p:nvSpPr>
            <p:spPr bwMode="auto">
              <a:xfrm>
                <a:off x="4702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25" name="Rectangle 19"/>
              <p:cNvSpPr>
                <a:spLocks noChangeArrowheads="1"/>
              </p:cNvSpPr>
              <p:nvPr/>
            </p:nvSpPr>
            <p:spPr bwMode="auto">
              <a:xfrm>
                <a:off x="4355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26" name="Rectangle 20"/>
              <p:cNvSpPr>
                <a:spLocks noChangeArrowheads="1"/>
              </p:cNvSpPr>
              <p:nvPr/>
            </p:nvSpPr>
            <p:spPr bwMode="auto">
              <a:xfrm>
                <a:off x="4528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420" name="Group 21"/>
            <p:cNvGrpSpPr>
              <a:grpSpLocks/>
            </p:cNvGrpSpPr>
            <p:nvPr/>
          </p:nvGrpSpPr>
          <p:grpSpPr bwMode="auto">
            <a:xfrm>
              <a:off x="4615" y="3674"/>
              <a:ext cx="520" cy="172"/>
              <a:chOff x="4355" y="2474"/>
              <a:chExt cx="520" cy="172"/>
            </a:xfrm>
          </p:grpSpPr>
          <p:sp>
            <p:nvSpPr>
              <p:cNvPr id="12421" name="Rectangle 22"/>
              <p:cNvSpPr>
                <a:spLocks noChangeArrowheads="1"/>
              </p:cNvSpPr>
              <p:nvPr/>
            </p:nvSpPr>
            <p:spPr bwMode="auto">
              <a:xfrm>
                <a:off x="4702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22" name="Rectangle 23"/>
              <p:cNvSpPr>
                <a:spLocks noChangeArrowheads="1"/>
              </p:cNvSpPr>
              <p:nvPr/>
            </p:nvSpPr>
            <p:spPr bwMode="auto">
              <a:xfrm>
                <a:off x="4355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23" name="Rectangle 24"/>
              <p:cNvSpPr>
                <a:spLocks noChangeArrowheads="1"/>
              </p:cNvSpPr>
              <p:nvPr/>
            </p:nvSpPr>
            <p:spPr bwMode="auto">
              <a:xfrm>
                <a:off x="4528" y="2474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96633" name="Text Box 25"/>
          <p:cNvSpPr txBox="1">
            <a:spLocks noChangeArrowheads="1"/>
          </p:cNvSpPr>
          <p:nvPr/>
        </p:nvSpPr>
        <p:spPr bwMode="auto">
          <a:xfrm>
            <a:off x="784225" y="2854325"/>
            <a:ext cx="109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/>
              <a:t>12 </a:t>
            </a:r>
          </a:p>
        </p:txBody>
      </p:sp>
      <p:sp>
        <p:nvSpPr>
          <p:cNvPr id="196634" name="Line 26"/>
          <p:cNvSpPr>
            <a:spLocks noChangeShapeType="1"/>
          </p:cNvSpPr>
          <p:nvPr/>
        </p:nvSpPr>
        <p:spPr bwMode="auto">
          <a:xfrm>
            <a:off x="569913" y="4260850"/>
            <a:ext cx="1106487" cy="0"/>
          </a:xfrm>
          <a:prstGeom prst="lin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635" name="Text Box 27"/>
          <p:cNvSpPr txBox="1">
            <a:spLocks noChangeArrowheads="1"/>
          </p:cNvSpPr>
          <p:nvPr/>
        </p:nvSpPr>
        <p:spPr bwMode="auto">
          <a:xfrm>
            <a:off x="809625" y="3578225"/>
            <a:ext cx="109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/>
              <a:t>80 </a:t>
            </a:r>
          </a:p>
        </p:txBody>
      </p:sp>
      <p:sp>
        <p:nvSpPr>
          <p:cNvPr id="196636" name="Text Box 28"/>
          <p:cNvSpPr txBox="1">
            <a:spLocks noChangeArrowheads="1"/>
          </p:cNvSpPr>
          <p:nvPr/>
        </p:nvSpPr>
        <p:spPr bwMode="auto">
          <a:xfrm>
            <a:off x="811213" y="4251325"/>
            <a:ext cx="10953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400" b="1"/>
              <a:t>92 </a:t>
            </a:r>
          </a:p>
        </p:txBody>
      </p:sp>
      <p:grpSp>
        <p:nvGrpSpPr>
          <p:cNvPr id="196637" name="Group 29"/>
          <p:cNvGrpSpPr>
            <a:grpSpLocks/>
          </p:cNvGrpSpPr>
          <p:nvPr/>
        </p:nvGrpSpPr>
        <p:grpSpPr bwMode="auto">
          <a:xfrm>
            <a:off x="2262188" y="1447800"/>
            <a:ext cx="2736850" cy="1093788"/>
            <a:chOff x="1407" y="7887"/>
            <a:chExt cx="4311" cy="1723"/>
          </a:xfrm>
        </p:grpSpPr>
        <p:grpSp>
          <p:nvGrpSpPr>
            <p:cNvPr id="12365" name="Group 30"/>
            <p:cNvGrpSpPr>
              <a:grpSpLocks/>
            </p:cNvGrpSpPr>
            <p:nvPr/>
          </p:nvGrpSpPr>
          <p:grpSpPr bwMode="auto">
            <a:xfrm rot="5400000">
              <a:off x="3347" y="5948"/>
              <a:ext cx="431" cy="4310"/>
              <a:chOff x="3600" y="6336"/>
              <a:chExt cx="431" cy="4310"/>
            </a:xfrm>
          </p:grpSpPr>
          <p:grpSp>
            <p:nvGrpSpPr>
              <p:cNvPr id="12405" name="Group 31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2412" name="Rectangle 32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13" name="Rectangle 33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14" name="Rectangle 34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15" name="Rectangle 35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16" name="Rectangle 36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406" name="Group 37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2407" name="Rectangle 38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08" name="Rectangle 39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09" name="Rectangle 40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10" name="Rectangle 41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11" name="Rectangle 42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366" name="Group 43"/>
            <p:cNvGrpSpPr>
              <a:grpSpLocks/>
            </p:cNvGrpSpPr>
            <p:nvPr/>
          </p:nvGrpSpPr>
          <p:grpSpPr bwMode="auto">
            <a:xfrm rot="5400000">
              <a:off x="3347" y="6378"/>
              <a:ext cx="431" cy="4310"/>
              <a:chOff x="3600" y="6336"/>
              <a:chExt cx="431" cy="4310"/>
            </a:xfrm>
          </p:grpSpPr>
          <p:grpSp>
            <p:nvGrpSpPr>
              <p:cNvPr id="12393" name="Group 44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2400" name="Rectangle 45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01" name="Rectangle 46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02" name="Rectangle 47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03" name="Rectangle 48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404" name="Rectangle 49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394" name="Group 50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2395" name="Rectangle 5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96" name="Rectangle 5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97" name="Rectangle 5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98" name="Rectangle 5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99" name="Rectangle 5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367" name="Group 56"/>
            <p:cNvGrpSpPr>
              <a:grpSpLocks/>
            </p:cNvGrpSpPr>
            <p:nvPr/>
          </p:nvGrpSpPr>
          <p:grpSpPr bwMode="auto">
            <a:xfrm rot="5400000">
              <a:off x="3347" y="6809"/>
              <a:ext cx="431" cy="4310"/>
              <a:chOff x="3600" y="6336"/>
              <a:chExt cx="431" cy="4310"/>
            </a:xfrm>
          </p:grpSpPr>
          <p:grpSp>
            <p:nvGrpSpPr>
              <p:cNvPr id="12381" name="Group 57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2388" name="Rectangle 58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89" name="Rectangle 59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90" name="Rectangle 60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91" name="Rectangle 61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92" name="Rectangle 62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382" name="Group 63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2383" name="Rectangle 64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84" name="Rectangle 65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85" name="Rectangle 66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86" name="Rectangle 67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87" name="Rectangle 68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368" name="Group 69"/>
            <p:cNvGrpSpPr>
              <a:grpSpLocks/>
            </p:cNvGrpSpPr>
            <p:nvPr/>
          </p:nvGrpSpPr>
          <p:grpSpPr bwMode="auto">
            <a:xfrm rot="5400000">
              <a:off x="3346" y="7240"/>
              <a:ext cx="431" cy="4310"/>
              <a:chOff x="3600" y="6336"/>
              <a:chExt cx="431" cy="4310"/>
            </a:xfrm>
          </p:grpSpPr>
          <p:grpSp>
            <p:nvGrpSpPr>
              <p:cNvPr id="12369" name="Group 70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2376" name="Rectangle 7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77" name="Rectangle 7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78" name="Rectangle 7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79" name="Rectangle 7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80" name="Rectangle 7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370" name="Group 76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2371" name="Rectangle 7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72" name="Rectangle 7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73" name="Rectangle 7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74" name="Rectangle 8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75" name="Rectangle 8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96690" name="Group 82"/>
          <p:cNvGrpSpPr>
            <a:grpSpLocks/>
          </p:cNvGrpSpPr>
          <p:nvPr/>
        </p:nvGrpSpPr>
        <p:grpSpPr bwMode="auto">
          <a:xfrm>
            <a:off x="4999038" y="1446213"/>
            <a:ext cx="2736850" cy="1093787"/>
            <a:chOff x="1407" y="7887"/>
            <a:chExt cx="4311" cy="1723"/>
          </a:xfrm>
        </p:grpSpPr>
        <p:grpSp>
          <p:nvGrpSpPr>
            <p:cNvPr id="12313" name="Group 83"/>
            <p:cNvGrpSpPr>
              <a:grpSpLocks/>
            </p:cNvGrpSpPr>
            <p:nvPr/>
          </p:nvGrpSpPr>
          <p:grpSpPr bwMode="auto">
            <a:xfrm rot="5400000">
              <a:off x="3347" y="5948"/>
              <a:ext cx="431" cy="4310"/>
              <a:chOff x="3600" y="6336"/>
              <a:chExt cx="431" cy="4310"/>
            </a:xfrm>
          </p:grpSpPr>
          <p:grpSp>
            <p:nvGrpSpPr>
              <p:cNvPr id="12353" name="Group 84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2360" name="Rectangle 85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61" name="Rectangle 86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62" name="Rectangle 87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63" name="Rectangle 88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64" name="Rectangle 89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354" name="Group 90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2355" name="Rectangle 9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56" name="Rectangle 9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57" name="Rectangle 9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58" name="Rectangle 9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59" name="Rectangle 9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314" name="Group 96"/>
            <p:cNvGrpSpPr>
              <a:grpSpLocks/>
            </p:cNvGrpSpPr>
            <p:nvPr/>
          </p:nvGrpSpPr>
          <p:grpSpPr bwMode="auto">
            <a:xfrm rot="5400000">
              <a:off x="3347" y="6378"/>
              <a:ext cx="431" cy="4310"/>
              <a:chOff x="3600" y="6336"/>
              <a:chExt cx="431" cy="4310"/>
            </a:xfrm>
          </p:grpSpPr>
          <p:grpSp>
            <p:nvGrpSpPr>
              <p:cNvPr id="12341" name="Group 97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2348" name="Rectangle 98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49" name="Rectangle 99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50" name="Rectangle 100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51" name="Rectangle 101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52" name="Rectangle 102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342" name="Group 103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2343" name="Rectangle 104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44" name="Rectangle 105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45" name="Rectangle 106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46" name="Rectangle 107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47" name="Rectangle 108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315" name="Group 109"/>
            <p:cNvGrpSpPr>
              <a:grpSpLocks/>
            </p:cNvGrpSpPr>
            <p:nvPr/>
          </p:nvGrpSpPr>
          <p:grpSpPr bwMode="auto">
            <a:xfrm rot="5400000">
              <a:off x="3347" y="6809"/>
              <a:ext cx="431" cy="4310"/>
              <a:chOff x="3600" y="6336"/>
              <a:chExt cx="431" cy="4310"/>
            </a:xfrm>
          </p:grpSpPr>
          <p:grpSp>
            <p:nvGrpSpPr>
              <p:cNvPr id="12329" name="Group 110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2336" name="Rectangle 11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37" name="Rectangle 11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38" name="Rectangle 11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39" name="Rectangle 11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40" name="Rectangle 11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330" name="Group 116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2331" name="Rectangle 11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32" name="Rectangle 11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33" name="Rectangle 11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34" name="Rectangle 12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35" name="Rectangle 12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316" name="Group 122"/>
            <p:cNvGrpSpPr>
              <a:grpSpLocks/>
            </p:cNvGrpSpPr>
            <p:nvPr/>
          </p:nvGrpSpPr>
          <p:grpSpPr bwMode="auto">
            <a:xfrm rot="5400000">
              <a:off x="3346" y="7240"/>
              <a:ext cx="431" cy="4310"/>
              <a:chOff x="3600" y="6336"/>
              <a:chExt cx="431" cy="4310"/>
            </a:xfrm>
          </p:grpSpPr>
          <p:grpSp>
            <p:nvGrpSpPr>
              <p:cNvPr id="12317" name="Group 123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2324" name="Rectangle 124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25" name="Rectangle 125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26" name="Rectangle 126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27" name="Rectangle 127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28" name="Rectangle 128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318" name="Group 129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2319" name="Rectangle 13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20" name="Rectangle 13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21" name="Rectangle 13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22" name="Rectangle 13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23" name="Rectangle 13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96743" name="Group 135"/>
          <p:cNvGrpSpPr>
            <a:grpSpLocks/>
          </p:cNvGrpSpPr>
          <p:nvPr/>
        </p:nvGrpSpPr>
        <p:grpSpPr bwMode="auto">
          <a:xfrm>
            <a:off x="2262188" y="1449388"/>
            <a:ext cx="2736850" cy="1095375"/>
            <a:chOff x="6270" y="7813"/>
            <a:chExt cx="4310" cy="1725"/>
          </a:xfrm>
        </p:grpSpPr>
        <p:sp>
          <p:nvSpPr>
            <p:cNvPr id="12309" name="Rectangle 136"/>
            <p:cNvSpPr>
              <a:spLocks noChangeArrowheads="1"/>
            </p:cNvSpPr>
            <p:nvPr/>
          </p:nvSpPr>
          <p:spPr bwMode="auto">
            <a:xfrm rot="5400000">
              <a:off x="8209" y="5874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Rectangle 137"/>
            <p:cNvSpPr>
              <a:spLocks noChangeArrowheads="1"/>
            </p:cNvSpPr>
            <p:nvPr/>
          </p:nvSpPr>
          <p:spPr bwMode="auto">
            <a:xfrm rot="5400000">
              <a:off x="8209" y="6306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Rectangle 138"/>
            <p:cNvSpPr>
              <a:spLocks noChangeArrowheads="1"/>
            </p:cNvSpPr>
            <p:nvPr/>
          </p:nvSpPr>
          <p:spPr bwMode="auto">
            <a:xfrm rot="5400000">
              <a:off x="8209" y="6737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Rectangle 139"/>
            <p:cNvSpPr>
              <a:spLocks noChangeArrowheads="1"/>
            </p:cNvSpPr>
            <p:nvPr/>
          </p:nvSpPr>
          <p:spPr bwMode="auto">
            <a:xfrm rot="5400000">
              <a:off x="8209" y="7168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6748" name="Group 140"/>
          <p:cNvGrpSpPr>
            <a:grpSpLocks/>
          </p:cNvGrpSpPr>
          <p:nvPr/>
        </p:nvGrpSpPr>
        <p:grpSpPr bwMode="auto">
          <a:xfrm>
            <a:off x="4997450" y="1444625"/>
            <a:ext cx="2736850" cy="1095375"/>
            <a:chOff x="6270" y="7813"/>
            <a:chExt cx="4310" cy="1725"/>
          </a:xfrm>
        </p:grpSpPr>
        <p:sp>
          <p:nvSpPr>
            <p:cNvPr id="12305" name="Rectangle 141"/>
            <p:cNvSpPr>
              <a:spLocks noChangeArrowheads="1"/>
            </p:cNvSpPr>
            <p:nvPr/>
          </p:nvSpPr>
          <p:spPr bwMode="auto">
            <a:xfrm rot="5400000">
              <a:off x="8209" y="5874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Rectangle 142"/>
            <p:cNvSpPr>
              <a:spLocks noChangeArrowheads="1"/>
            </p:cNvSpPr>
            <p:nvPr/>
          </p:nvSpPr>
          <p:spPr bwMode="auto">
            <a:xfrm rot="5400000">
              <a:off x="8209" y="6306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Rectangle 143"/>
            <p:cNvSpPr>
              <a:spLocks noChangeArrowheads="1"/>
            </p:cNvSpPr>
            <p:nvPr/>
          </p:nvSpPr>
          <p:spPr bwMode="auto">
            <a:xfrm rot="5400000">
              <a:off x="8209" y="6737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8" name="Rectangle 144"/>
            <p:cNvSpPr>
              <a:spLocks noChangeArrowheads="1"/>
            </p:cNvSpPr>
            <p:nvPr/>
          </p:nvSpPr>
          <p:spPr bwMode="auto">
            <a:xfrm rot="5400000">
              <a:off x="8209" y="7168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5058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build="p"/>
      <p:bldP spid="196612" grpId="0"/>
      <p:bldP spid="196613" grpId="0"/>
      <p:bldP spid="196614" grpId="0"/>
      <p:bldP spid="196615" grpId="0"/>
      <p:bldP spid="196633" grpId="0"/>
      <p:bldP spid="196634" grpId="0" animBg="1"/>
      <p:bldP spid="196635" grpId="0"/>
      <p:bldP spid="196636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Using Arrays to Multiply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Use Base 10 blocks and</a:t>
            </a:r>
            <a:r>
              <a:rPr lang="en-US" b="1" i="1" smtClean="0"/>
              <a:t> an area model </a:t>
            </a:r>
            <a:r>
              <a:rPr lang="en-US" b="1" smtClean="0"/>
              <a:t>      </a:t>
            </a:r>
            <a:r>
              <a:rPr lang="en-US" smtClean="0"/>
              <a:t>to solve the following: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338513" y="2708275"/>
            <a:ext cx="2428875" cy="149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b="1">
                <a:latin typeface="Arial" charset="0"/>
              </a:rPr>
              <a:t>	21</a:t>
            </a:r>
          </a:p>
          <a:p>
            <a:pPr eaLnBrk="1" hangingPunct="1">
              <a:spcBef>
                <a:spcPct val="10000"/>
              </a:spcBef>
            </a:pPr>
            <a:r>
              <a:rPr lang="en-US" sz="4400" b="1">
                <a:latin typeface="Arial" charset="0"/>
              </a:rPr>
              <a:t>   </a:t>
            </a:r>
            <a:r>
              <a:rPr lang="en-US" sz="3600" b="1" u="sng">
                <a:latin typeface="Arial" charset="0"/>
              </a:rPr>
              <a:t>x</a:t>
            </a:r>
            <a:r>
              <a:rPr lang="en-US" sz="4400" b="1" u="sng">
                <a:latin typeface="Arial" charset="0"/>
              </a:rPr>
              <a:t> 13</a:t>
            </a:r>
          </a:p>
        </p:txBody>
      </p:sp>
    </p:spTree>
    <p:extLst>
      <p:ext uri="{BB962C8B-B14F-4D97-AF65-F5344CB8AC3E}">
        <p14:creationId xmlns:p14="http://schemas.microsoft.com/office/powerpoint/2010/main" val="58668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Talk at your tables:</a:t>
            </a:r>
          </a:p>
          <a:p>
            <a:endParaRPr lang="en-US" dirty="0"/>
          </a:p>
          <a:p>
            <a:r>
              <a:rPr lang="en-US" dirty="0" smtClean="0"/>
              <a:t>What are some of the key problem solving strategies?</a:t>
            </a:r>
          </a:p>
          <a:p>
            <a:pPr marL="1841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8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8750"/>
            <a:ext cx="8839200" cy="6524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Multiplying and Arrays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934200" y="1524000"/>
            <a:ext cx="1905000" cy="124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	21</a:t>
            </a:r>
          </a:p>
          <a:p>
            <a:pPr eaLnBrk="1" hangingPunct="1">
              <a:spcBef>
                <a:spcPct val="10000"/>
              </a:spcBef>
            </a:pPr>
            <a:r>
              <a:rPr lang="en-US" sz="3600" b="1">
                <a:latin typeface="Arial" charset="0"/>
              </a:rPr>
              <a:t>    x </a:t>
            </a:r>
            <a:r>
              <a:rPr lang="en-US" sz="3600" b="1" u="sng">
                <a:latin typeface="Arial" charset="0"/>
              </a:rPr>
              <a:t>13</a:t>
            </a:r>
          </a:p>
        </p:txBody>
      </p:sp>
      <p:grpSp>
        <p:nvGrpSpPr>
          <p:cNvPr id="217092" name="Group 4"/>
          <p:cNvGrpSpPr>
            <a:grpSpLocks/>
          </p:cNvGrpSpPr>
          <p:nvPr/>
        </p:nvGrpSpPr>
        <p:grpSpPr bwMode="auto">
          <a:xfrm rot="-5400000">
            <a:off x="1953418" y="459582"/>
            <a:ext cx="277813" cy="2736850"/>
            <a:chOff x="2727" y="2782"/>
            <a:chExt cx="437" cy="4310"/>
          </a:xfrm>
        </p:grpSpPr>
        <p:grpSp>
          <p:nvGrpSpPr>
            <p:cNvPr id="14739" name="Group 5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4741" name="Group 6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4748" name="Rectangle 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49" name="Rectangle 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0" name="Rectangle 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1" name="Rectangle 1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52" name="Rectangle 1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742" name="Group 12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4743" name="Rectangle 1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44" name="Rectangle 1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45" name="Rectangle 1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46" name="Rectangle 1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47" name="Rectangle 1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740" name="Rectangle 18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107" name="Group 19"/>
          <p:cNvGrpSpPr>
            <a:grpSpLocks/>
          </p:cNvGrpSpPr>
          <p:nvPr/>
        </p:nvGrpSpPr>
        <p:grpSpPr bwMode="auto">
          <a:xfrm rot="-5400000">
            <a:off x="4709318" y="459582"/>
            <a:ext cx="277813" cy="2736850"/>
            <a:chOff x="2727" y="2782"/>
            <a:chExt cx="437" cy="4310"/>
          </a:xfrm>
        </p:grpSpPr>
        <p:grpSp>
          <p:nvGrpSpPr>
            <p:cNvPr id="14725" name="Group 20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4727" name="Group 21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4734" name="Rectangle 22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35" name="Rectangle 23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36" name="Rectangle 24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37" name="Rectangle 25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38" name="Rectangle 26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728" name="Group 27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4729" name="Rectangle 28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30" name="Rectangle 29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31" name="Rectangle 30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32" name="Rectangle 31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33" name="Rectangle 32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726" name="Rectangle 33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122" name="Group 34"/>
          <p:cNvGrpSpPr>
            <a:grpSpLocks/>
          </p:cNvGrpSpPr>
          <p:nvPr/>
        </p:nvGrpSpPr>
        <p:grpSpPr bwMode="auto">
          <a:xfrm>
            <a:off x="355600" y="2070100"/>
            <a:ext cx="277813" cy="2736850"/>
            <a:chOff x="2727" y="2782"/>
            <a:chExt cx="437" cy="4310"/>
          </a:xfrm>
        </p:grpSpPr>
        <p:grpSp>
          <p:nvGrpSpPr>
            <p:cNvPr id="14711" name="Group 35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4713" name="Group 36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4720" name="Rectangle 3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21" name="Rectangle 3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22" name="Rectangle 3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23" name="Rectangle 4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24" name="Rectangle 4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714" name="Group 42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4715" name="Rectangle 4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16" name="Rectangle 4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17" name="Rectangle 4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18" name="Rectangle 4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19" name="Rectangle 4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712" name="Rectangle 48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7137" name="Rectangle 49"/>
          <p:cNvSpPr>
            <a:spLocks noChangeArrowheads="1"/>
          </p:cNvSpPr>
          <p:nvPr/>
        </p:nvSpPr>
        <p:spPr bwMode="auto">
          <a:xfrm>
            <a:off x="355600" y="5346700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138" name="Rectangle 50"/>
          <p:cNvSpPr>
            <a:spLocks noChangeArrowheads="1"/>
          </p:cNvSpPr>
          <p:nvPr/>
        </p:nvSpPr>
        <p:spPr bwMode="auto">
          <a:xfrm>
            <a:off x="358775" y="5073650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139" name="Rectangle 51"/>
          <p:cNvSpPr>
            <a:spLocks noChangeArrowheads="1"/>
          </p:cNvSpPr>
          <p:nvPr/>
        </p:nvSpPr>
        <p:spPr bwMode="auto">
          <a:xfrm>
            <a:off x="355600" y="4800600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140" name="Rectangle 52"/>
          <p:cNvSpPr>
            <a:spLocks noChangeArrowheads="1"/>
          </p:cNvSpPr>
          <p:nvPr/>
        </p:nvSpPr>
        <p:spPr bwMode="auto">
          <a:xfrm>
            <a:off x="6235700" y="1689100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17141" name="Group 53"/>
          <p:cNvGrpSpPr>
            <a:grpSpLocks/>
          </p:cNvGrpSpPr>
          <p:nvPr/>
        </p:nvGrpSpPr>
        <p:grpSpPr bwMode="auto">
          <a:xfrm>
            <a:off x="3479800" y="2068513"/>
            <a:ext cx="2744788" cy="2743200"/>
            <a:chOff x="6081" y="3060"/>
            <a:chExt cx="4322" cy="4319"/>
          </a:xfrm>
        </p:grpSpPr>
        <p:grpSp>
          <p:nvGrpSpPr>
            <p:cNvPr id="14585" name="Group 54"/>
            <p:cNvGrpSpPr>
              <a:grpSpLocks/>
            </p:cNvGrpSpPr>
            <p:nvPr/>
          </p:nvGrpSpPr>
          <p:grpSpPr bwMode="auto">
            <a:xfrm>
              <a:off x="6087" y="3069"/>
              <a:ext cx="4316" cy="4310"/>
              <a:chOff x="4896" y="6336"/>
              <a:chExt cx="4316" cy="4310"/>
            </a:xfrm>
          </p:grpSpPr>
          <p:grpSp>
            <p:nvGrpSpPr>
              <p:cNvPr id="14587" name="Group 55"/>
              <p:cNvGrpSpPr>
                <a:grpSpLocks/>
              </p:cNvGrpSpPr>
              <p:nvPr/>
            </p:nvGrpSpPr>
            <p:grpSpPr bwMode="auto">
              <a:xfrm>
                <a:off x="4896" y="6336"/>
                <a:ext cx="2158" cy="2155"/>
                <a:chOff x="4896" y="6336"/>
                <a:chExt cx="2158" cy="2155"/>
              </a:xfrm>
            </p:grpSpPr>
            <p:grpSp>
              <p:nvGrpSpPr>
                <p:cNvPr id="14681" name="Group 56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706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707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708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709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710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682" name="Group 62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701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702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703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704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705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683" name="Group 68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96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97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98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99" name="Rectangle 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700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684" name="Group 74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91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92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93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94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95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685" name="Group 80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86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87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88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89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90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588" name="Group 86"/>
              <p:cNvGrpSpPr>
                <a:grpSpLocks/>
              </p:cNvGrpSpPr>
              <p:nvPr/>
            </p:nvGrpSpPr>
            <p:grpSpPr bwMode="auto">
              <a:xfrm>
                <a:off x="4896" y="8491"/>
                <a:ext cx="2158" cy="2155"/>
                <a:chOff x="4896" y="6336"/>
                <a:chExt cx="2158" cy="2155"/>
              </a:xfrm>
            </p:grpSpPr>
            <p:grpSp>
              <p:nvGrpSpPr>
                <p:cNvPr id="14651" name="Group 87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76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77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78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79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80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652" name="Group 93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71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72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73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74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75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653" name="Group 99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66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67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68" name="Rectangle 1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69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70" name="Rectangle 1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654" name="Group 105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61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62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63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64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65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655" name="Group 111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56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57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58" name="Rectangle 11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59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60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589" name="Group 117"/>
              <p:cNvGrpSpPr>
                <a:grpSpLocks/>
              </p:cNvGrpSpPr>
              <p:nvPr/>
            </p:nvGrpSpPr>
            <p:grpSpPr bwMode="auto">
              <a:xfrm>
                <a:off x="7054" y="8491"/>
                <a:ext cx="2158" cy="2155"/>
                <a:chOff x="4896" y="6336"/>
                <a:chExt cx="2158" cy="2155"/>
              </a:xfrm>
            </p:grpSpPr>
            <p:grpSp>
              <p:nvGrpSpPr>
                <p:cNvPr id="14621" name="Group 118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46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47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48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49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50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622" name="Group 124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41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42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43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44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45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623" name="Group 130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36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37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38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39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40" name="Rectangle 13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624" name="Group 136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31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32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33" name="Rectangle 13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34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35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625" name="Group 142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26" name="Rectangle 14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27" name="Rectangle 14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28" name="Rectangle 14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29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30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590" name="Group 148"/>
              <p:cNvGrpSpPr>
                <a:grpSpLocks/>
              </p:cNvGrpSpPr>
              <p:nvPr/>
            </p:nvGrpSpPr>
            <p:grpSpPr bwMode="auto">
              <a:xfrm>
                <a:off x="7054" y="6336"/>
                <a:ext cx="2158" cy="2155"/>
                <a:chOff x="4896" y="6336"/>
                <a:chExt cx="2158" cy="2155"/>
              </a:xfrm>
            </p:grpSpPr>
            <p:grpSp>
              <p:nvGrpSpPr>
                <p:cNvPr id="14591" name="Group 149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16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17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18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19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20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592" name="Group 155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11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12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13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14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15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593" name="Group 161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06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07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08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09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10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594" name="Group 167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601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02" name="Rectangle 16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03" name="Rectangle 1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04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05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595" name="Group 173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596" name="Rectangle 1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97" name="Rectangle 17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98" name="Rectangle 1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99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600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4586" name="Rectangle 179"/>
            <p:cNvSpPr>
              <a:spLocks noChangeArrowheads="1"/>
            </p:cNvSpPr>
            <p:nvPr/>
          </p:nvSpPr>
          <p:spPr bwMode="auto">
            <a:xfrm>
              <a:off x="6081" y="3060"/>
              <a:ext cx="4316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268" name="Group 180"/>
          <p:cNvGrpSpPr>
            <a:grpSpLocks/>
          </p:cNvGrpSpPr>
          <p:nvPr/>
        </p:nvGrpSpPr>
        <p:grpSpPr bwMode="auto">
          <a:xfrm>
            <a:off x="715963" y="2070100"/>
            <a:ext cx="2744787" cy="2743200"/>
            <a:chOff x="6081" y="3060"/>
            <a:chExt cx="4322" cy="4319"/>
          </a:xfrm>
        </p:grpSpPr>
        <p:grpSp>
          <p:nvGrpSpPr>
            <p:cNvPr id="14459" name="Group 181"/>
            <p:cNvGrpSpPr>
              <a:grpSpLocks/>
            </p:cNvGrpSpPr>
            <p:nvPr/>
          </p:nvGrpSpPr>
          <p:grpSpPr bwMode="auto">
            <a:xfrm>
              <a:off x="6087" y="3069"/>
              <a:ext cx="4316" cy="4310"/>
              <a:chOff x="4896" y="6336"/>
              <a:chExt cx="4316" cy="4310"/>
            </a:xfrm>
          </p:grpSpPr>
          <p:grpSp>
            <p:nvGrpSpPr>
              <p:cNvPr id="14461" name="Group 182"/>
              <p:cNvGrpSpPr>
                <a:grpSpLocks/>
              </p:cNvGrpSpPr>
              <p:nvPr/>
            </p:nvGrpSpPr>
            <p:grpSpPr bwMode="auto">
              <a:xfrm>
                <a:off x="4896" y="6336"/>
                <a:ext cx="2158" cy="2155"/>
                <a:chOff x="4896" y="6336"/>
                <a:chExt cx="2158" cy="2155"/>
              </a:xfrm>
            </p:grpSpPr>
            <p:grpSp>
              <p:nvGrpSpPr>
                <p:cNvPr id="14555" name="Group 183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580" name="Rectangle 1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81" name="Rectangle 1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82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83" name="Rectangle 1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84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556" name="Group 189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575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76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77" name="Rectangle 1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78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79" name="Rectangle 19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557" name="Group 195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570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71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72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73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74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558" name="Group 201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565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66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67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68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69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559" name="Group 207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560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61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62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63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64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462" name="Group 213"/>
              <p:cNvGrpSpPr>
                <a:grpSpLocks/>
              </p:cNvGrpSpPr>
              <p:nvPr/>
            </p:nvGrpSpPr>
            <p:grpSpPr bwMode="auto">
              <a:xfrm>
                <a:off x="4896" y="8491"/>
                <a:ext cx="2158" cy="2155"/>
                <a:chOff x="4896" y="6336"/>
                <a:chExt cx="2158" cy="2155"/>
              </a:xfrm>
            </p:grpSpPr>
            <p:grpSp>
              <p:nvGrpSpPr>
                <p:cNvPr id="14525" name="Group 214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550" name="Rectangle 2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51" name="Rectangle 2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52" name="Rectangle 21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53" name="Rectangle 21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54" name="Rectangle 21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526" name="Group 220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545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46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47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48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49" name="Rectangle 22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527" name="Group 226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540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41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42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43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44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528" name="Group 232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535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36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37" name="Rectangle 23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38" name="Rectangle 23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39" name="Rectangle 23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529" name="Group 238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530" name="Rectangle 23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31" name="Rectangle 2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32" name="Rectangle 2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33" name="Rectangle 24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34" name="Rectangle 24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463" name="Group 244"/>
              <p:cNvGrpSpPr>
                <a:grpSpLocks/>
              </p:cNvGrpSpPr>
              <p:nvPr/>
            </p:nvGrpSpPr>
            <p:grpSpPr bwMode="auto">
              <a:xfrm>
                <a:off x="7054" y="8491"/>
                <a:ext cx="2158" cy="2155"/>
                <a:chOff x="4896" y="6336"/>
                <a:chExt cx="2158" cy="2155"/>
              </a:xfrm>
            </p:grpSpPr>
            <p:grpSp>
              <p:nvGrpSpPr>
                <p:cNvPr id="14495" name="Group 245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520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21" name="Rectangle 2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22" name="Rectangle 24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23" name="Rectangle 24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24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96" name="Group 251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515" name="Rectangle 25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16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17" name="Rectangle 25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18" name="Rectangle 25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19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97" name="Group 257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510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11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12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13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14" name="Rectangle 2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98" name="Group 263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505" name="Rectangle 2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06" name="Rectangle 2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07" name="Rectangle 2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08" name="Rectangle 26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09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99" name="Group 269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500" name="Rectangle 2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01" name="Rectangle 2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02" name="Rectangle 2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03" name="Rectangle 2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504" name="Rectangle 2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4464" name="Group 275"/>
              <p:cNvGrpSpPr>
                <a:grpSpLocks/>
              </p:cNvGrpSpPr>
              <p:nvPr/>
            </p:nvGrpSpPr>
            <p:grpSpPr bwMode="auto">
              <a:xfrm>
                <a:off x="7054" y="6336"/>
                <a:ext cx="2158" cy="2155"/>
                <a:chOff x="4896" y="6336"/>
                <a:chExt cx="2158" cy="2155"/>
              </a:xfrm>
            </p:grpSpPr>
            <p:grpSp>
              <p:nvGrpSpPr>
                <p:cNvPr id="14465" name="Group 276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490" name="Rectangle 2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91" name="Rectangle 2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92" name="Rectangle 2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93" name="Rectangle 28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94" name="Rectangle 28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66" name="Group 282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485" name="Rectangle 28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86" name="Rectangle 2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87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88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89" name="Rectangle 2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67" name="Group 288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480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81" name="Rectangle 2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82" name="Rectangle 2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83" name="Rectangle 2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84" name="Rectangle 29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68" name="Group 294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475" name="Rectangle 2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76" name="Rectangle 2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77" name="Rectangle 2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78" name="Rectangle 2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79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69" name="Group 300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4470" name="Rectangle 3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71" name="Rectangle 3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72" name="Rectangle 3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73" name="Rectangle 3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4474" name="Rectangle 30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4460" name="Rectangle 306"/>
            <p:cNvSpPr>
              <a:spLocks noChangeArrowheads="1"/>
            </p:cNvSpPr>
            <p:nvPr/>
          </p:nvSpPr>
          <p:spPr bwMode="auto">
            <a:xfrm>
              <a:off x="6081" y="3060"/>
              <a:ext cx="4316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395" name="Group 307"/>
          <p:cNvGrpSpPr>
            <a:grpSpLocks/>
          </p:cNvGrpSpPr>
          <p:nvPr/>
        </p:nvGrpSpPr>
        <p:grpSpPr bwMode="auto">
          <a:xfrm>
            <a:off x="6224588" y="2063750"/>
            <a:ext cx="277812" cy="2736850"/>
            <a:chOff x="2727" y="2782"/>
            <a:chExt cx="437" cy="4310"/>
          </a:xfrm>
        </p:grpSpPr>
        <p:grpSp>
          <p:nvGrpSpPr>
            <p:cNvPr id="14445" name="Group 308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4447" name="Group 30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4454" name="Rectangle 31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55" name="Rectangle 31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56" name="Rectangle 31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57" name="Rectangle 31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58" name="Rectangle 31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48" name="Group 31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4449" name="Rectangle 31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50" name="Rectangle 31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51" name="Rectangle 31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52" name="Rectangle 31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53" name="Rectangle 32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446" name="Rectangle 321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410" name="Group 322"/>
          <p:cNvGrpSpPr>
            <a:grpSpLocks/>
          </p:cNvGrpSpPr>
          <p:nvPr/>
        </p:nvGrpSpPr>
        <p:grpSpPr bwMode="auto">
          <a:xfrm rot="-5400000">
            <a:off x="4690268" y="4142582"/>
            <a:ext cx="277813" cy="2736850"/>
            <a:chOff x="2727" y="2782"/>
            <a:chExt cx="437" cy="4310"/>
          </a:xfrm>
        </p:grpSpPr>
        <p:grpSp>
          <p:nvGrpSpPr>
            <p:cNvPr id="14431" name="Group 323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4433" name="Group 324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4440" name="Rectangle 325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41" name="Rectangle 326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42" name="Rectangle 327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43" name="Rectangle 328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44" name="Rectangle 329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34" name="Group 330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4435" name="Rectangle 33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36" name="Rectangle 33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37" name="Rectangle 33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38" name="Rectangle 33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39" name="Rectangle 33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432" name="Rectangle 336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425" name="Group 337"/>
          <p:cNvGrpSpPr>
            <a:grpSpLocks/>
          </p:cNvGrpSpPr>
          <p:nvPr/>
        </p:nvGrpSpPr>
        <p:grpSpPr bwMode="auto">
          <a:xfrm rot="-5400000">
            <a:off x="1940718" y="4139407"/>
            <a:ext cx="277813" cy="2736850"/>
            <a:chOff x="2727" y="2782"/>
            <a:chExt cx="437" cy="4310"/>
          </a:xfrm>
        </p:grpSpPr>
        <p:grpSp>
          <p:nvGrpSpPr>
            <p:cNvPr id="14417" name="Group 338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4419" name="Group 33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4426" name="Rectangle 34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27" name="Rectangle 34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28" name="Rectangle 34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29" name="Rectangle 34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30" name="Rectangle 34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20" name="Group 34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4421" name="Rectangle 34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22" name="Rectangle 34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23" name="Rectangle 34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24" name="Rectangle 34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25" name="Rectangle 35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418" name="Rectangle 351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440" name="Group 352"/>
          <p:cNvGrpSpPr>
            <a:grpSpLocks/>
          </p:cNvGrpSpPr>
          <p:nvPr/>
        </p:nvGrpSpPr>
        <p:grpSpPr bwMode="auto">
          <a:xfrm rot="-5400000">
            <a:off x="4690268" y="3856832"/>
            <a:ext cx="277813" cy="2736850"/>
            <a:chOff x="2727" y="2782"/>
            <a:chExt cx="437" cy="4310"/>
          </a:xfrm>
        </p:grpSpPr>
        <p:grpSp>
          <p:nvGrpSpPr>
            <p:cNvPr id="14403" name="Group 353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4405" name="Group 354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4412" name="Rectangle 355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13" name="Rectangle 356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14" name="Rectangle 357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15" name="Rectangle 358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16" name="Rectangle 359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406" name="Group 360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4407" name="Rectangle 36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08" name="Rectangle 36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09" name="Rectangle 36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10" name="Rectangle 36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11" name="Rectangle 36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404" name="Rectangle 366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455" name="Group 367"/>
          <p:cNvGrpSpPr>
            <a:grpSpLocks/>
          </p:cNvGrpSpPr>
          <p:nvPr/>
        </p:nvGrpSpPr>
        <p:grpSpPr bwMode="auto">
          <a:xfrm rot="-5400000">
            <a:off x="1940719" y="3861594"/>
            <a:ext cx="277812" cy="2736850"/>
            <a:chOff x="2727" y="2782"/>
            <a:chExt cx="437" cy="4310"/>
          </a:xfrm>
        </p:grpSpPr>
        <p:grpSp>
          <p:nvGrpSpPr>
            <p:cNvPr id="14389" name="Group 368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4391" name="Group 36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4398" name="Rectangle 37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9" name="Rectangle 37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00" name="Rectangle 37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01" name="Rectangle 37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402" name="Rectangle 37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392" name="Group 37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4393" name="Rectangle 37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4" name="Rectangle 37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5" name="Rectangle 37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6" name="Rectangle 37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97" name="Rectangle 38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390" name="Rectangle 381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470" name="Group 382"/>
          <p:cNvGrpSpPr>
            <a:grpSpLocks/>
          </p:cNvGrpSpPr>
          <p:nvPr/>
        </p:nvGrpSpPr>
        <p:grpSpPr bwMode="auto">
          <a:xfrm rot="-5400000">
            <a:off x="4688682" y="3579019"/>
            <a:ext cx="277812" cy="2736850"/>
            <a:chOff x="2727" y="2782"/>
            <a:chExt cx="437" cy="4310"/>
          </a:xfrm>
        </p:grpSpPr>
        <p:grpSp>
          <p:nvGrpSpPr>
            <p:cNvPr id="14375" name="Group 383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4377" name="Group 384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4384" name="Rectangle 385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85" name="Rectangle 386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86" name="Rectangle 387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87" name="Rectangle 388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88" name="Rectangle 389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378" name="Group 390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4379" name="Rectangle 39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80" name="Rectangle 39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81" name="Rectangle 39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82" name="Rectangle 39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83" name="Rectangle 39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376" name="Rectangle 396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7485" name="Group 397"/>
          <p:cNvGrpSpPr>
            <a:grpSpLocks/>
          </p:cNvGrpSpPr>
          <p:nvPr/>
        </p:nvGrpSpPr>
        <p:grpSpPr bwMode="auto">
          <a:xfrm rot="-5400000">
            <a:off x="1940718" y="3583782"/>
            <a:ext cx="277813" cy="2736850"/>
            <a:chOff x="2727" y="2782"/>
            <a:chExt cx="437" cy="4310"/>
          </a:xfrm>
        </p:grpSpPr>
        <p:grpSp>
          <p:nvGrpSpPr>
            <p:cNvPr id="14361" name="Group 398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4363" name="Group 39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4370" name="Rectangle 40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1" name="Rectangle 40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2" name="Rectangle 40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3" name="Rectangle 40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74" name="Rectangle 40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364" name="Group 40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4365" name="Rectangle 40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66" name="Rectangle 40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67" name="Rectangle 40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68" name="Rectangle 40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369" name="Rectangle 41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362" name="Rectangle 411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7500" name="Rectangle 412"/>
          <p:cNvSpPr>
            <a:spLocks noChangeArrowheads="1"/>
          </p:cNvSpPr>
          <p:nvPr/>
        </p:nvSpPr>
        <p:spPr bwMode="auto">
          <a:xfrm>
            <a:off x="6210300" y="5364163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501" name="Rectangle 413"/>
          <p:cNvSpPr>
            <a:spLocks noChangeArrowheads="1"/>
          </p:cNvSpPr>
          <p:nvPr/>
        </p:nvSpPr>
        <p:spPr bwMode="auto">
          <a:xfrm>
            <a:off x="6210300" y="5089525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502" name="Rectangle 414"/>
          <p:cNvSpPr>
            <a:spLocks noChangeArrowheads="1"/>
          </p:cNvSpPr>
          <p:nvPr/>
        </p:nvSpPr>
        <p:spPr bwMode="auto">
          <a:xfrm>
            <a:off x="6216650" y="4808538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7503" name="Line 415"/>
          <p:cNvSpPr>
            <a:spLocks noChangeShapeType="1"/>
          </p:cNvSpPr>
          <p:nvPr/>
        </p:nvSpPr>
        <p:spPr bwMode="auto">
          <a:xfrm>
            <a:off x="685800" y="1600200"/>
            <a:ext cx="0" cy="449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504" name="Line 416"/>
          <p:cNvSpPr>
            <a:spLocks noChangeShapeType="1"/>
          </p:cNvSpPr>
          <p:nvPr/>
        </p:nvSpPr>
        <p:spPr bwMode="auto">
          <a:xfrm>
            <a:off x="304800" y="2019300"/>
            <a:ext cx="69373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84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37" grpId="0" animBg="1"/>
      <p:bldP spid="217137" grpId="1" animBg="1"/>
      <p:bldP spid="217138" grpId="0" animBg="1"/>
      <p:bldP spid="217138" grpId="1" animBg="1"/>
      <p:bldP spid="217139" grpId="0" animBg="1"/>
      <p:bldP spid="217139" grpId="1" animBg="1"/>
      <p:bldP spid="217140" grpId="0" animBg="1"/>
      <p:bldP spid="217140" grpId="1" animBg="1"/>
      <p:bldP spid="217500" grpId="0" animBg="1"/>
      <p:bldP spid="217501" grpId="0" animBg="1"/>
      <p:bldP spid="217502" grpId="0" animBg="1"/>
      <p:bldP spid="217503" grpId="0" animBg="1"/>
      <p:bldP spid="217504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9850"/>
            <a:ext cx="8839200" cy="6524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31 x 14 =</a:t>
            </a:r>
          </a:p>
        </p:txBody>
      </p:sp>
      <p:grpSp>
        <p:nvGrpSpPr>
          <p:cNvPr id="221188" name="Group 4"/>
          <p:cNvGrpSpPr>
            <a:grpSpLocks/>
          </p:cNvGrpSpPr>
          <p:nvPr/>
        </p:nvGrpSpPr>
        <p:grpSpPr bwMode="auto">
          <a:xfrm rot="-5400000">
            <a:off x="1750218" y="-404018"/>
            <a:ext cx="277813" cy="2736850"/>
            <a:chOff x="2727" y="2782"/>
            <a:chExt cx="437" cy="4310"/>
          </a:xfrm>
        </p:grpSpPr>
        <p:grpSp>
          <p:nvGrpSpPr>
            <p:cNvPr id="16003" name="Group 5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6005" name="Group 6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6012" name="Rectangle 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013" name="Rectangle 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014" name="Rectangle 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015" name="Rectangle 1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016" name="Rectangle 1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006" name="Group 12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6007" name="Rectangle 1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008" name="Rectangle 1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009" name="Rectangle 1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010" name="Rectangle 1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011" name="Rectangle 1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6004" name="Rectangle 18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1203" name="Group 19"/>
          <p:cNvGrpSpPr>
            <a:grpSpLocks/>
          </p:cNvGrpSpPr>
          <p:nvPr/>
        </p:nvGrpSpPr>
        <p:grpSpPr bwMode="auto">
          <a:xfrm rot="-5400000">
            <a:off x="4493418" y="-404018"/>
            <a:ext cx="277813" cy="2736850"/>
            <a:chOff x="2727" y="2782"/>
            <a:chExt cx="437" cy="4310"/>
          </a:xfrm>
        </p:grpSpPr>
        <p:grpSp>
          <p:nvGrpSpPr>
            <p:cNvPr id="15989" name="Group 20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5991" name="Group 21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5998" name="Rectangle 22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999" name="Rectangle 23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000" name="Rectangle 24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001" name="Rectangle 25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002" name="Rectangle 26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992" name="Group 27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5993" name="Rectangle 28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994" name="Rectangle 29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995" name="Rectangle 30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996" name="Rectangle 31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997" name="Rectangle 32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990" name="Rectangle 33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1218" name="Group 34"/>
          <p:cNvGrpSpPr>
            <a:grpSpLocks/>
          </p:cNvGrpSpPr>
          <p:nvPr/>
        </p:nvGrpSpPr>
        <p:grpSpPr bwMode="auto">
          <a:xfrm>
            <a:off x="127000" y="1193800"/>
            <a:ext cx="277813" cy="2736850"/>
            <a:chOff x="2727" y="2782"/>
            <a:chExt cx="437" cy="4310"/>
          </a:xfrm>
        </p:grpSpPr>
        <p:grpSp>
          <p:nvGrpSpPr>
            <p:cNvPr id="15975" name="Group 35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5977" name="Group 36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5984" name="Rectangle 3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985" name="Rectangle 3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986" name="Rectangle 3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987" name="Rectangle 4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988" name="Rectangle 4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978" name="Group 42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5979" name="Rectangle 4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980" name="Rectangle 4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981" name="Rectangle 4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982" name="Rectangle 4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983" name="Rectangle 4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976" name="Rectangle 48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1236" name="Rectangle 52"/>
          <p:cNvSpPr>
            <a:spLocks noChangeArrowheads="1"/>
          </p:cNvSpPr>
          <p:nvPr/>
        </p:nvSpPr>
        <p:spPr bwMode="auto">
          <a:xfrm>
            <a:off x="8750300" y="838200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21237" name="Group 53"/>
          <p:cNvGrpSpPr>
            <a:grpSpLocks/>
          </p:cNvGrpSpPr>
          <p:nvPr/>
        </p:nvGrpSpPr>
        <p:grpSpPr bwMode="auto">
          <a:xfrm>
            <a:off x="3268663" y="1214438"/>
            <a:ext cx="2744787" cy="2743200"/>
            <a:chOff x="6081" y="3060"/>
            <a:chExt cx="4322" cy="4319"/>
          </a:xfrm>
        </p:grpSpPr>
        <p:grpSp>
          <p:nvGrpSpPr>
            <p:cNvPr id="15849" name="Group 54"/>
            <p:cNvGrpSpPr>
              <a:grpSpLocks/>
            </p:cNvGrpSpPr>
            <p:nvPr/>
          </p:nvGrpSpPr>
          <p:grpSpPr bwMode="auto">
            <a:xfrm>
              <a:off x="6087" y="3069"/>
              <a:ext cx="4316" cy="4310"/>
              <a:chOff x="4896" y="6336"/>
              <a:chExt cx="4316" cy="4310"/>
            </a:xfrm>
          </p:grpSpPr>
          <p:grpSp>
            <p:nvGrpSpPr>
              <p:cNvPr id="15851" name="Group 55"/>
              <p:cNvGrpSpPr>
                <a:grpSpLocks/>
              </p:cNvGrpSpPr>
              <p:nvPr/>
            </p:nvGrpSpPr>
            <p:grpSpPr bwMode="auto">
              <a:xfrm>
                <a:off x="4896" y="6336"/>
                <a:ext cx="2158" cy="2155"/>
                <a:chOff x="4896" y="6336"/>
                <a:chExt cx="2158" cy="2155"/>
              </a:xfrm>
            </p:grpSpPr>
            <p:grpSp>
              <p:nvGrpSpPr>
                <p:cNvPr id="15945" name="Group 56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970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71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72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73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74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946" name="Group 62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965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66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67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68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69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947" name="Group 68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960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61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62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63" name="Rectangle 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64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948" name="Group 74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955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56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57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58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59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949" name="Group 80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950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51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52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53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54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852" name="Group 86"/>
              <p:cNvGrpSpPr>
                <a:grpSpLocks/>
              </p:cNvGrpSpPr>
              <p:nvPr/>
            </p:nvGrpSpPr>
            <p:grpSpPr bwMode="auto">
              <a:xfrm>
                <a:off x="4896" y="8491"/>
                <a:ext cx="2158" cy="2155"/>
                <a:chOff x="4896" y="6336"/>
                <a:chExt cx="2158" cy="2155"/>
              </a:xfrm>
            </p:grpSpPr>
            <p:grpSp>
              <p:nvGrpSpPr>
                <p:cNvPr id="15915" name="Group 87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940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41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42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43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44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916" name="Group 93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935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36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37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38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39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917" name="Group 99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930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31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32" name="Rectangle 1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33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34" name="Rectangle 1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918" name="Group 105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925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26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27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28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29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919" name="Group 111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920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21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22" name="Rectangle 11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23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24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853" name="Group 117"/>
              <p:cNvGrpSpPr>
                <a:grpSpLocks/>
              </p:cNvGrpSpPr>
              <p:nvPr/>
            </p:nvGrpSpPr>
            <p:grpSpPr bwMode="auto">
              <a:xfrm>
                <a:off x="7054" y="8491"/>
                <a:ext cx="2158" cy="2155"/>
                <a:chOff x="4896" y="6336"/>
                <a:chExt cx="2158" cy="2155"/>
              </a:xfrm>
            </p:grpSpPr>
            <p:grpSp>
              <p:nvGrpSpPr>
                <p:cNvPr id="15885" name="Group 118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910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11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12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13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14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886" name="Group 124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905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06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07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08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09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887" name="Group 130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900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01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02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03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904" name="Rectangle 13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888" name="Group 136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895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96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97" name="Rectangle 13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98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99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889" name="Group 142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890" name="Rectangle 14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91" name="Rectangle 14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92" name="Rectangle 14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93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94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854" name="Group 148"/>
              <p:cNvGrpSpPr>
                <a:grpSpLocks/>
              </p:cNvGrpSpPr>
              <p:nvPr/>
            </p:nvGrpSpPr>
            <p:grpSpPr bwMode="auto">
              <a:xfrm>
                <a:off x="7054" y="6336"/>
                <a:ext cx="2158" cy="2155"/>
                <a:chOff x="4896" y="6336"/>
                <a:chExt cx="2158" cy="2155"/>
              </a:xfrm>
            </p:grpSpPr>
            <p:grpSp>
              <p:nvGrpSpPr>
                <p:cNvPr id="15855" name="Group 149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880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81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82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83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84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856" name="Group 155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875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76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77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78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79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857" name="Group 161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870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71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72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73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74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858" name="Group 167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865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66" name="Rectangle 16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67" name="Rectangle 1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68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69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859" name="Group 173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860" name="Rectangle 1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61" name="Rectangle 17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62" name="Rectangle 1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63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64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5850" name="Rectangle 179"/>
            <p:cNvSpPr>
              <a:spLocks noChangeArrowheads="1"/>
            </p:cNvSpPr>
            <p:nvPr/>
          </p:nvSpPr>
          <p:spPr bwMode="auto">
            <a:xfrm>
              <a:off x="6081" y="3060"/>
              <a:ext cx="4316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1364" name="Group 180"/>
          <p:cNvGrpSpPr>
            <a:grpSpLocks/>
          </p:cNvGrpSpPr>
          <p:nvPr/>
        </p:nvGrpSpPr>
        <p:grpSpPr bwMode="auto">
          <a:xfrm>
            <a:off x="520700" y="1211263"/>
            <a:ext cx="2744788" cy="2743200"/>
            <a:chOff x="6081" y="3060"/>
            <a:chExt cx="4322" cy="4319"/>
          </a:xfrm>
        </p:grpSpPr>
        <p:grpSp>
          <p:nvGrpSpPr>
            <p:cNvPr id="15723" name="Group 181"/>
            <p:cNvGrpSpPr>
              <a:grpSpLocks/>
            </p:cNvGrpSpPr>
            <p:nvPr/>
          </p:nvGrpSpPr>
          <p:grpSpPr bwMode="auto">
            <a:xfrm>
              <a:off x="6087" y="3069"/>
              <a:ext cx="4316" cy="4310"/>
              <a:chOff x="4896" y="6336"/>
              <a:chExt cx="4316" cy="4310"/>
            </a:xfrm>
          </p:grpSpPr>
          <p:grpSp>
            <p:nvGrpSpPr>
              <p:cNvPr id="15725" name="Group 182"/>
              <p:cNvGrpSpPr>
                <a:grpSpLocks/>
              </p:cNvGrpSpPr>
              <p:nvPr/>
            </p:nvGrpSpPr>
            <p:grpSpPr bwMode="auto">
              <a:xfrm>
                <a:off x="4896" y="6336"/>
                <a:ext cx="2158" cy="2155"/>
                <a:chOff x="4896" y="6336"/>
                <a:chExt cx="2158" cy="2155"/>
              </a:xfrm>
            </p:grpSpPr>
            <p:grpSp>
              <p:nvGrpSpPr>
                <p:cNvPr id="15819" name="Group 183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844" name="Rectangle 1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45" name="Rectangle 1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46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47" name="Rectangle 1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48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820" name="Group 189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839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40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41" name="Rectangle 1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42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43" name="Rectangle 19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821" name="Group 195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834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35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36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37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38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822" name="Group 201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829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30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31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32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33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823" name="Group 207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824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25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26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27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28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726" name="Group 213"/>
              <p:cNvGrpSpPr>
                <a:grpSpLocks/>
              </p:cNvGrpSpPr>
              <p:nvPr/>
            </p:nvGrpSpPr>
            <p:grpSpPr bwMode="auto">
              <a:xfrm>
                <a:off x="4896" y="8491"/>
                <a:ext cx="2158" cy="2155"/>
                <a:chOff x="4896" y="6336"/>
                <a:chExt cx="2158" cy="2155"/>
              </a:xfrm>
            </p:grpSpPr>
            <p:grpSp>
              <p:nvGrpSpPr>
                <p:cNvPr id="15789" name="Group 214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814" name="Rectangle 2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15" name="Rectangle 2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16" name="Rectangle 21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17" name="Rectangle 21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18" name="Rectangle 21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790" name="Group 220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809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10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11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12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13" name="Rectangle 22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791" name="Group 226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804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05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06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07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08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792" name="Group 232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799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00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01" name="Rectangle 23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02" name="Rectangle 23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803" name="Rectangle 23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793" name="Group 238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794" name="Rectangle 23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95" name="Rectangle 2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96" name="Rectangle 2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97" name="Rectangle 24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98" name="Rectangle 24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727" name="Group 244"/>
              <p:cNvGrpSpPr>
                <a:grpSpLocks/>
              </p:cNvGrpSpPr>
              <p:nvPr/>
            </p:nvGrpSpPr>
            <p:grpSpPr bwMode="auto">
              <a:xfrm>
                <a:off x="7054" y="8491"/>
                <a:ext cx="2158" cy="2155"/>
                <a:chOff x="4896" y="6336"/>
                <a:chExt cx="2158" cy="2155"/>
              </a:xfrm>
            </p:grpSpPr>
            <p:grpSp>
              <p:nvGrpSpPr>
                <p:cNvPr id="15759" name="Group 245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784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85" name="Rectangle 2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86" name="Rectangle 24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87" name="Rectangle 24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88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760" name="Group 251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779" name="Rectangle 25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80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81" name="Rectangle 25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82" name="Rectangle 25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83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761" name="Group 257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774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75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76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77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78" name="Rectangle 2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762" name="Group 263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769" name="Rectangle 2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70" name="Rectangle 2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71" name="Rectangle 2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72" name="Rectangle 26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73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763" name="Group 269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764" name="Rectangle 2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65" name="Rectangle 2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66" name="Rectangle 2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67" name="Rectangle 2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68" name="Rectangle 2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728" name="Group 275"/>
              <p:cNvGrpSpPr>
                <a:grpSpLocks/>
              </p:cNvGrpSpPr>
              <p:nvPr/>
            </p:nvGrpSpPr>
            <p:grpSpPr bwMode="auto">
              <a:xfrm>
                <a:off x="7054" y="6336"/>
                <a:ext cx="2158" cy="2155"/>
                <a:chOff x="4896" y="6336"/>
                <a:chExt cx="2158" cy="2155"/>
              </a:xfrm>
            </p:grpSpPr>
            <p:grpSp>
              <p:nvGrpSpPr>
                <p:cNvPr id="15729" name="Group 276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754" name="Rectangle 2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55" name="Rectangle 2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56" name="Rectangle 2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57" name="Rectangle 28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58" name="Rectangle 28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730" name="Group 282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749" name="Rectangle 28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50" name="Rectangle 2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51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52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53" name="Rectangle 2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731" name="Group 288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744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45" name="Rectangle 2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46" name="Rectangle 2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47" name="Rectangle 2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48" name="Rectangle 29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732" name="Group 294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739" name="Rectangle 2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40" name="Rectangle 2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41" name="Rectangle 2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42" name="Rectangle 2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43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733" name="Group 300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734" name="Rectangle 3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35" name="Rectangle 3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36" name="Rectangle 3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37" name="Rectangle 3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738" name="Rectangle 30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5724" name="Rectangle 306"/>
            <p:cNvSpPr>
              <a:spLocks noChangeArrowheads="1"/>
            </p:cNvSpPr>
            <p:nvPr/>
          </p:nvSpPr>
          <p:spPr bwMode="auto">
            <a:xfrm>
              <a:off x="6081" y="3060"/>
              <a:ext cx="4316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1491" name="Group 307"/>
          <p:cNvGrpSpPr>
            <a:grpSpLocks/>
          </p:cNvGrpSpPr>
          <p:nvPr/>
        </p:nvGrpSpPr>
        <p:grpSpPr bwMode="auto">
          <a:xfrm>
            <a:off x="8750300" y="1206500"/>
            <a:ext cx="277813" cy="2736850"/>
            <a:chOff x="2727" y="2782"/>
            <a:chExt cx="437" cy="4310"/>
          </a:xfrm>
        </p:grpSpPr>
        <p:grpSp>
          <p:nvGrpSpPr>
            <p:cNvPr id="15709" name="Group 308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5711" name="Group 30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5718" name="Rectangle 31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19" name="Rectangle 31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20" name="Rectangle 31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21" name="Rectangle 31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22" name="Rectangle 31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712" name="Group 31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5713" name="Rectangle 31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14" name="Rectangle 31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15" name="Rectangle 31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16" name="Rectangle 31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17" name="Rectangle 32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710" name="Rectangle 321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1566" name="Group 382"/>
          <p:cNvGrpSpPr>
            <a:grpSpLocks/>
          </p:cNvGrpSpPr>
          <p:nvPr/>
        </p:nvGrpSpPr>
        <p:grpSpPr bwMode="auto">
          <a:xfrm rot="-5400000">
            <a:off x="7242968" y="-400843"/>
            <a:ext cx="277813" cy="2736850"/>
            <a:chOff x="2727" y="2782"/>
            <a:chExt cx="437" cy="4310"/>
          </a:xfrm>
        </p:grpSpPr>
        <p:grpSp>
          <p:nvGrpSpPr>
            <p:cNvPr id="15695" name="Group 383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15697" name="Group 384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15704" name="Rectangle 385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05" name="Rectangle 386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06" name="Rectangle 387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07" name="Rectangle 388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08" name="Rectangle 389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698" name="Group 390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15699" name="Rectangle 39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00" name="Rectangle 39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01" name="Rectangle 39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02" name="Rectangle 39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703" name="Rectangle 39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696" name="Rectangle 396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1731" name="Group 547"/>
          <p:cNvGrpSpPr>
            <a:grpSpLocks/>
          </p:cNvGrpSpPr>
          <p:nvPr/>
        </p:nvGrpSpPr>
        <p:grpSpPr bwMode="auto">
          <a:xfrm>
            <a:off x="520700" y="3976688"/>
            <a:ext cx="2736850" cy="1117600"/>
            <a:chOff x="448" y="2853"/>
            <a:chExt cx="1724" cy="704"/>
          </a:xfrm>
        </p:grpSpPr>
        <p:grpSp>
          <p:nvGrpSpPr>
            <p:cNvPr id="15635" name="Group 337"/>
            <p:cNvGrpSpPr>
              <a:grpSpLocks/>
            </p:cNvGrpSpPr>
            <p:nvPr/>
          </p:nvGrpSpPr>
          <p:grpSpPr bwMode="auto">
            <a:xfrm rot="-5400000">
              <a:off x="1222" y="2608"/>
              <a:ext cx="175" cy="1724"/>
              <a:chOff x="2727" y="2782"/>
              <a:chExt cx="437" cy="4310"/>
            </a:xfrm>
          </p:grpSpPr>
          <p:grpSp>
            <p:nvGrpSpPr>
              <p:cNvPr id="15681" name="Group 338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5683" name="Group 339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690" name="Rectangle 3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91" name="Rectangle 3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92" name="Rectangle 34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93" name="Rectangle 34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94" name="Rectangle 34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684" name="Group 345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5685" name="Rectangle 3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86" name="Rectangle 3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87" name="Rectangle 34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88" name="Rectangle 34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89" name="Rectangle 35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682" name="Rectangle 351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636" name="Group 352"/>
            <p:cNvGrpSpPr>
              <a:grpSpLocks/>
            </p:cNvGrpSpPr>
            <p:nvPr/>
          </p:nvGrpSpPr>
          <p:grpSpPr bwMode="auto">
            <a:xfrm rot="-5400000">
              <a:off x="1222" y="2079"/>
              <a:ext cx="175" cy="1724"/>
              <a:chOff x="2727" y="2782"/>
              <a:chExt cx="437" cy="4310"/>
            </a:xfrm>
          </p:grpSpPr>
          <p:grpSp>
            <p:nvGrpSpPr>
              <p:cNvPr id="15667" name="Group 353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5669" name="Group 354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676" name="Rectangle 35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77" name="Rectangle 3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78" name="Rectangle 3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79" name="Rectangle 3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80" name="Rectangle 3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670" name="Group 360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5671" name="Rectangle 3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72" name="Rectangle 3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73" name="Rectangle 3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74" name="Rectangle 3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75" name="Rectangle 3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668" name="Rectangle 366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637" name="Group 367"/>
            <p:cNvGrpSpPr>
              <a:grpSpLocks/>
            </p:cNvGrpSpPr>
            <p:nvPr/>
          </p:nvGrpSpPr>
          <p:grpSpPr bwMode="auto">
            <a:xfrm rot="-5400000">
              <a:off x="1222" y="2433"/>
              <a:ext cx="175" cy="1724"/>
              <a:chOff x="2727" y="2782"/>
              <a:chExt cx="437" cy="4310"/>
            </a:xfrm>
          </p:grpSpPr>
          <p:grpSp>
            <p:nvGrpSpPr>
              <p:cNvPr id="15653" name="Group 368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5655" name="Group 369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662" name="Rectangle 3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63" name="Rectangle 3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64" name="Rectangle 3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65" name="Rectangle 3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66" name="Rectangle 3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656" name="Group 375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5657" name="Rectangle 3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58" name="Rectangle 3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59" name="Rectangle 3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60" name="Rectangle 3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61" name="Rectangle 38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654" name="Rectangle 381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638" name="Group 397"/>
            <p:cNvGrpSpPr>
              <a:grpSpLocks/>
            </p:cNvGrpSpPr>
            <p:nvPr/>
          </p:nvGrpSpPr>
          <p:grpSpPr bwMode="auto">
            <a:xfrm rot="-5400000">
              <a:off x="1222" y="2258"/>
              <a:ext cx="175" cy="1724"/>
              <a:chOff x="2727" y="2782"/>
              <a:chExt cx="437" cy="4310"/>
            </a:xfrm>
          </p:grpSpPr>
          <p:grpSp>
            <p:nvGrpSpPr>
              <p:cNvPr id="15639" name="Group 398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5641" name="Group 399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648" name="Rectangle 40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49" name="Rectangle 4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50" name="Rectangle 4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51" name="Rectangle 4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52" name="Rectangle 4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642" name="Group 405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5643" name="Rectangle 40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44" name="Rectangle 40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45" name="Rectangle 40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46" name="Rectangle 4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47" name="Rectangle 4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640" name="Rectangle 411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1730" name="Group 546"/>
          <p:cNvGrpSpPr>
            <a:grpSpLocks/>
          </p:cNvGrpSpPr>
          <p:nvPr/>
        </p:nvGrpSpPr>
        <p:grpSpPr bwMode="auto">
          <a:xfrm>
            <a:off x="127000" y="3944938"/>
            <a:ext cx="280988" cy="1114425"/>
            <a:chOff x="80" y="2485"/>
            <a:chExt cx="177" cy="702"/>
          </a:xfrm>
        </p:grpSpPr>
        <p:sp>
          <p:nvSpPr>
            <p:cNvPr id="15630" name="Rectangle 51"/>
            <p:cNvSpPr>
              <a:spLocks noChangeArrowheads="1"/>
            </p:cNvSpPr>
            <p:nvPr/>
          </p:nvSpPr>
          <p:spPr bwMode="auto">
            <a:xfrm>
              <a:off x="80" y="2485"/>
              <a:ext cx="173" cy="172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631" name="Group 544"/>
            <p:cNvGrpSpPr>
              <a:grpSpLocks/>
            </p:cNvGrpSpPr>
            <p:nvPr/>
          </p:nvGrpSpPr>
          <p:grpSpPr bwMode="auto">
            <a:xfrm>
              <a:off x="80" y="2665"/>
              <a:ext cx="177" cy="522"/>
              <a:chOff x="3912" y="3029"/>
              <a:chExt cx="177" cy="522"/>
            </a:xfrm>
          </p:grpSpPr>
          <p:sp>
            <p:nvSpPr>
              <p:cNvPr id="15632" name="Rectangle 412"/>
              <p:cNvSpPr>
                <a:spLocks noChangeArrowheads="1"/>
              </p:cNvSpPr>
              <p:nvPr/>
            </p:nvSpPr>
            <p:spPr bwMode="auto">
              <a:xfrm>
                <a:off x="3912" y="3379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3" name="Rectangle 413"/>
              <p:cNvSpPr>
                <a:spLocks noChangeArrowheads="1"/>
              </p:cNvSpPr>
              <p:nvPr/>
            </p:nvSpPr>
            <p:spPr bwMode="auto">
              <a:xfrm>
                <a:off x="3912" y="3206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34" name="Rectangle 414"/>
              <p:cNvSpPr>
                <a:spLocks noChangeArrowheads="1"/>
              </p:cNvSpPr>
              <p:nvPr/>
            </p:nvSpPr>
            <p:spPr bwMode="auto">
              <a:xfrm>
                <a:off x="3916" y="3029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21599" name="Line 415"/>
          <p:cNvSpPr>
            <a:spLocks noChangeShapeType="1"/>
          </p:cNvSpPr>
          <p:nvPr/>
        </p:nvSpPr>
        <p:spPr bwMode="auto">
          <a:xfrm>
            <a:off x="469900" y="723900"/>
            <a:ext cx="0" cy="449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600" name="Line 416"/>
          <p:cNvSpPr>
            <a:spLocks noChangeShapeType="1"/>
          </p:cNvSpPr>
          <p:nvPr/>
        </p:nvSpPr>
        <p:spPr bwMode="auto">
          <a:xfrm>
            <a:off x="0" y="11557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1732" name="Group 548"/>
          <p:cNvGrpSpPr>
            <a:grpSpLocks/>
          </p:cNvGrpSpPr>
          <p:nvPr/>
        </p:nvGrpSpPr>
        <p:grpSpPr bwMode="auto">
          <a:xfrm>
            <a:off x="6000750" y="1206500"/>
            <a:ext cx="2744788" cy="2743200"/>
            <a:chOff x="6081" y="3060"/>
            <a:chExt cx="4322" cy="4319"/>
          </a:xfrm>
        </p:grpSpPr>
        <p:grpSp>
          <p:nvGrpSpPr>
            <p:cNvPr id="15504" name="Group 549"/>
            <p:cNvGrpSpPr>
              <a:grpSpLocks/>
            </p:cNvGrpSpPr>
            <p:nvPr/>
          </p:nvGrpSpPr>
          <p:grpSpPr bwMode="auto">
            <a:xfrm>
              <a:off x="6087" y="3069"/>
              <a:ext cx="4316" cy="4310"/>
              <a:chOff x="4896" y="6336"/>
              <a:chExt cx="4316" cy="4310"/>
            </a:xfrm>
          </p:grpSpPr>
          <p:grpSp>
            <p:nvGrpSpPr>
              <p:cNvPr id="15506" name="Group 550"/>
              <p:cNvGrpSpPr>
                <a:grpSpLocks/>
              </p:cNvGrpSpPr>
              <p:nvPr/>
            </p:nvGrpSpPr>
            <p:grpSpPr bwMode="auto">
              <a:xfrm>
                <a:off x="4896" y="6336"/>
                <a:ext cx="2158" cy="2155"/>
                <a:chOff x="4896" y="6336"/>
                <a:chExt cx="2158" cy="2155"/>
              </a:xfrm>
            </p:grpSpPr>
            <p:grpSp>
              <p:nvGrpSpPr>
                <p:cNvPr id="15600" name="Group 551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625" name="Rectangle 55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26" name="Rectangle 55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27" name="Rectangle 55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28" name="Rectangle 55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29" name="Rectangle 5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601" name="Group 557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620" name="Rectangle 5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21" name="Rectangle 5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22" name="Rectangle 5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23" name="Rectangle 5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24" name="Rectangle 5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602" name="Group 563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615" name="Rectangle 5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16" name="Rectangle 5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17" name="Rectangle 5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18" name="Rectangle 56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19" name="Rectangle 56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603" name="Group 569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610" name="Rectangle 5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11" name="Rectangle 5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12" name="Rectangle 5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13" name="Rectangle 5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14" name="Rectangle 5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604" name="Group 575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605" name="Rectangle 5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06" name="Rectangle 5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07" name="Rectangle 5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08" name="Rectangle 5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609" name="Rectangle 58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507" name="Group 581"/>
              <p:cNvGrpSpPr>
                <a:grpSpLocks/>
              </p:cNvGrpSpPr>
              <p:nvPr/>
            </p:nvGrpSpPr>
            <p:grpSpPr bwMode="auto">
              <a:xfrm>
                <a:off x="4896" y="8491"/>
                <a:ext cx="2158" cy="2155"/>
                <a:chOff x="4896" y="6336"/>
                <a:chExt cx="2158" cy="2155"/>
              </a:xfrm>
            </p:grpSpPr>
            <p:grpSp>
              <p:nvGrpSpPr>
                <p:cNvPr id="15570" name="Group 582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595" name="Rectangle 58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96" name="Rectangle 5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97" name="Rectangle 5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98" name="Rectangle 5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99" name="Rectangle 5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571" name="Group 588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590" name="Rectangle 5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91" name="Rectangle 5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92" name="Rectangle 5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93" name="Rectangle 5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94" name="Rectangle 59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572" name="Group 594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585" name="Rectangle 5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86" name="Rectangle 5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87" name="Rectangle 5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88" name="Rectangle 5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89" name="Rectangle 59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573" name="Group 600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580" name="Rectangle 6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81" name="Rectangle 6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82" name="Rectangle 6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83" name="Rectangle 6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84" name="Rectangle 60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574" name="Group 606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575" name="Rectangle 60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76" name="Rectangle 60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77" name="Rectangle 6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78" name="Rectangle 6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79" name="Rectangle 61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508" name="Group 612"/>
              <p:cNvGrpSpPr>
                <a:grpSpLocks/>
              </p:cNvGrpSpPr>
              <p:nvPr/>
            </p:nvGrpSpPr>
            <p:grpSpPr bwMode="auto">
              <a:xfrm>
                <a:off x="7054" y="8491"/>
                <a:ext cx="2158" cy="2155"/>
                <a:chOff x="4896" y="6336"/>
                <a:chExt cx="2158" cy="2155"/>
              </a:xfrm>
            </p:grpSpPr>
            <p:grpSp>
              <p:nvGrpSpPr>
                <p:cNvPr id="15540" name="Group 613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565" name="Rectangle 61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66" name="Rectangle 6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67" name="Rectangle 6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68" name="Rectangle 61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69" name="Rectangle 61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541" name="Group 619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560" name="Rectangle 62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61" name="Rectangle 62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62" name="Rectangle 62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63" name="Rectangle 62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64" name="Rectangle 62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542" name="Group 625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555" name="Rectangle 62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56" name="Rectangle 62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57" name="Rectangle 6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58" name="Rectangle 62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59" name="Rectangle 63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543" name="Group 631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550" name="Rectangle 63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51" name="Rectangle 63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52" name="Rectangle 6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53" name="Rectangle 63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54" name="Rectangle 63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544" name="Group 637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545" name="Rectangle 63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46" name="Rectangle 63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47" name="Rectangle 6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48" name="Rectangle 6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49" name="Rectangle 64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5509" name="Group 643"/>
              <p:cNvGrpSpPr>
                <a:grpSpLocks/>
              </p:cNvGrpSpPr>
              <p:nvPr/>
            </p:nvGrpSpPr>
            <p:grpSpPr bwMode="auto">
              <a:xfrm>
                <a:off x="7054" y="6336"/>
                <a:ext cx="2158" cy="2155"/>
                <a:chOff x="4896" y="6336"/>
                <a:chExt cx="2158" cy="2155"/>
              </a:xfrm>
            </p:grpSpPr>
            <p:grpSp>
              <p:nvGrpSpPr>
                <p:cNvPr id="15510" name="Group 644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535" name="Rectangle 64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36" name="Rectangle 6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37" name="Rectangle 6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38" name="Rectangle 64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39" name="Rectangle 64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511" name="Group 650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530" name="Rectangle 65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31" name="Rectangle 65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32" name="Rectangle 65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33" name="Rectangle 65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34" name="Rectangle 65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512" name="Group 656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525" name="Rectangle 6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26" name="Rectangle 6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27" name="Rectangle 6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28" name="Rectangle 6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29" name="Rectangle 6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513" name="Group 662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520" name="Rectangle 6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21" name="Rectangle 6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22" name="Rectangle 6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23" name="Rectangle 6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24" name="Rectangle 66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514" name="Group 668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515" name="Rectangle 66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16" name="Rectangle 6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17" name="Rectangle 6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18" name="Rectangle 6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19" name="Rectangle 6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5505" name="Rectangle 674"/>
            <p:cNvSpPr>
              <a:spLocks noChangeArrowheads="1"/>
            </p:cNvSpPr>
            <p:nvPr/>
          </p:nvSpPr>
          <p:spPr bwMode="auto">
            <a:xfrm>
              <a:off x="6081" y="3060"/>
              <a:ext cx="4316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1859" name="Group 675"/>
          <p:cNvGrpSpPr>
            <a:grpSpLocks/>
          </p:cNvGrpSpPr>
          <p:nvPr/>
        </p:nvGrpSpPr>
        <p:grpSpPr bwMode="auto">
          <a:xfrm>
            <a:off x="5994400" y="3957638"/>
            <a:ext cx="2736850" cy="1117600"/>
            <a:chOff x="448" y="2853"/>
            <a:chExt cx="1724" cy="704"/>
          </a:xfrm>
        </p:grpSpPr>
        <p:grpSp>
          <p:nvGrpSpPr>
            <p:cNvPr id="15444" name="Group 676"/>
            <p:cNvGrpSpPr>
              <a:grpSpLocks/>
            </p:cNvGrpSpPr>
            <p:nvPr/>
          </p:nvGrpSpPr>
          <p:grpSpPr bwMode="auto">
            <a:xfrm rot="-5400000">
              <a:off x="1222" y="2608"/>
              <a:ext cx="175" cy="1724"/>
              <a:chOff x="2727" y="2782"/>
              <a:chExt cx="437" cy="4310"/>
            </a:xfrm>
          </p:grpSpPr>
          <p:grpSp>
            <p:nvGrpSpPr>
              <p:cNvPr id="15490" name="Group 677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5492" name="Group 678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499" name="Rectangle 6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00" name="Rectangle 68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01" name="Rectangle 68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02" name="Rectangle 68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503" name="Rectangle 68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493" name="Group 684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5494" name="Rectangle 6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95" name="Rectangle 6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96" name="Rectangle 6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97" name="Rectangle 68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98" name="Rectangle 6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491" name="Rectangle 690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445" name="Group 691"/>
            <p:cNvGrpSpPr>
              <a:grpSpLocks/>
            </p:cNvGrpSpPr>
            <p:nvPr/>
          </p:nvGrpSpPr>
          <p:grpSpPr bwMode="auto">
            <a:xfrm rot="-5400000">
              <a:off x="1222" y="2079"/>
              <a:ext cx="175" cy="1724"/>
              <a:chOff x="2727" y="2782"/>
              <a:chExt cx="437" cy="4310"/>
            </a:xfrm>
          </p:grpSpPr>
          <p:grpSp>
            <p:nvGrpSpPr>
              <p:cNvPr id="15476" name="Group 692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5478" name="Group 693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485" name="Rectangle 69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86" name="Rectangle 6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87" name="Rectangle 6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88" name="Rectangle 6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89" name="Rectangle 6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479" name="Group 699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5480" name="Rectangle 70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81" name="Rectangle 7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82" name="Rectangle 7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83" name="Rectangle 7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84" name="Rectangle 7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477" name="Rectangle 705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446" name="Group 706"/>
            <p:cNvGrpSpPr>
              <a:grpSpLocks/>
            </p:cNvGrpSpPr>
            <p:nvPr/>
          </p:nvGrpSpPr>
          <p:grpSpPr bwMode="auto">
            <a:xfrm rot="-5400000">
              <a:off x="1222" y="2433"/>
              <a:ext cx="175" cy="1724"/>
              <a:chOff x="2727" y="2782"/>
              <a:chExt cx="437" cy="4310"/>
            </a:xfrm>
          </p:grpSpPr>
          <p:grpSp>
            <p:nvGrpSpPr>
              <p:cNvPr id="15462" name="Group 707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5464" name="Group 708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471" name="Rectangle 7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72" name="Rectangle 7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73" name="Rectangle 71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74" name="Rectangle 71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75" name="Rectangle 71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465" name="Group 714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5466" name="Rectangle 7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67" name="Rectangle 7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68" name="Rectangle 71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69" name="Rectangle 71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70" name="Rectangle 71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463" name="Rectangle 720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447" name="Group 721"/>
            <p:cNvGrpSpPr>
              <a:grpSpLocks/>
            </p:cNvGrpSpPr>
            <p:nvPr/>
          </p:nvGrpSpPr>
          <p:grpSpPr bwMode="auto">
            <a:xfrm rot="-5400000">
              <a:off x="1222" y="2258"/>
              <a:ext cx="175" cy="1724"/>
              <a:chOff x="2727" y="2782"/>
              <a:chExt cx="437" cy="4310"/>
            </a:xfrm>
          </p:grpSpPr>
          <p:grpSp>
            <p:nvGrpSpPr>
              <p:cNvPr id="15448" name="Group 722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5450" name="Group 723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457" name="Rectangle 72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58" name="Rectangle 72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59" name="Rectangle 72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60" name="Rectangle 72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61" name="Rectangle 7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451" name="Group 729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5452" name="Rectangle 73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53" name="Rectangle 73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54" name="Rectangle 73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55" name="Rectangle 73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56" name="Rectangle 7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449" name="Rectangle 735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1920" name="Group 736"/>
          <p:cNvGrpSpPr>
            <a:grpSpLocks/>
          </p:cNvGrpSpPr>
          <p:nvPr/>
        </p:nvGrpSpPr>
        <p:grpSpPr bwMode="auto">
          <a:xfrm>
            <a:off x="3257550" y="3970338"/>
            <a:ext cx="2736850" cy="1117600"/>
            <a:chOff x="448" y="2853"/>
            <a:chExt cx="1724" cy="704"/>
          </a:xfrm>
        </p:grpSpPr>
        <p:grpSp>
          <p:nvGrpSpPr>
            <p:cNvPr id="15384" name="Group 737"/>
            <p:cNvGrpSpPr>
              <a:grpSpLocks/>
            </p:cNvGrpSpPr>
            <p:nvPr/>
          </p:nvGrpSpPr>
          <p:grpSpPr bwMode="auto">
            <a:xfrm rot="-5400000">
              <a:off x="1222" y="2608"/>
              <a:ext cx="175" cy="1724"/>
              <a:chOff x="2727" y="2782"/>
              <a:chExt cx="437" cy="4310"/>
            </a:xfrm>
          </p:grpSpPr>
          <p:grpSp>
            <p:nvGrpSpPr>
              <p:cNvPr id="15430" name="Group 738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5432" name="Group 739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439" name="Rectangle 7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40" name="Rectangle 7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41" name="Rectangle 74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42" name="Rectangle 74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43" name="Rectangle 74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433" name="Group 745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5434" name="Rectangle 7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35" name="Rectangle 7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36" name="Rectangle 74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37" name="Rectangle 74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38" name="Rectangle 75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431" name="Rectangle 751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85" name="Group 752"/>
            <p:cNvGrpSpPr>
              <a:grpSpLocks/>
            </p:cNvGrpSpPr>
            <p:nvPr/>
          </p:nvGrpSpPr>
          <p:grpSpPr bwMode="auto">
            <a:xfrm rot="-5400000">
              <a:off x="1222" y="2079"/>
              <a:ext cx="175" cy="1724"/>
              <a:chOff x="2727" y="2782"/>
              <a:chExt cx="437" cy="4310"/>
            </a:xfrm>
          </p:grpSpPr>
          <p:grpSp>
            <p:nvGrpSpPr>
              <p:cNvPr id="15416" name="Group 753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5418" name="Group 754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425" name="Rectangle 75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26" name="Rectangle 7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27" name="Rectangle 7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28" name="Rectangle 7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29" name="Rectangle 7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419" name="Group 760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5420" name="Rectangle 7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21" name="Rectangle 7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22" name="Rectangle 7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23" name="Rectangle 7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24" name="Rectangle 7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417" name="Rectangle 766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86" name="Group 767"/>
            <p:cNvGrpSpPr>
              <a:grpSpLocks/>
            </p:cNvGrpSpPr>
            <p:nvPr/>
          </p:nvGrpSpPr>
          <p:grpSpPr bwMode="auto">
            <a:xfrm rot="-5400000">
              <a:off x="1222" y="2433"/>
              <a:ext cx="175" cy="1724"/>
              <a:chOff x="2727" y="2782"/>
              <a:chExt cx="437" cy="4310"/>
            </a:xfrm>
          </p:grpSpPr>
          <p:grpSp>
            <p:nvGrpSpPr>
              <p:cNvPr id="15402" name="Group 768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5404" name="Group 769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411" name="Rectangle 7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2" name="Rectangle 7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3" name="Rectangle 7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4" name="Rectangle 7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5" name="Rectangle 7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405" name="Group 775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5406" name="Rectangle 7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07" name="Rectangle 7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08" name="Rectangle 7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09" name="Rectangle 7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10" name="Rectangle 78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403" name="Rectangle 781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87" name="Group 782"/>
            <p:cNvGrpSpPr>
              <a:grpSpLocks/>
            </p:cNvGrpSpPr>
            <p:nvPr/>
          </p:nvGrpSpPr>
          <p:grpSpPr bwMode="auto">
            <a:xfrm rot="-5400000">
              <a:off x="1222" y="2258"/>
              <a:ext cx="175" cy="1724"/>
              <a:chOff x="2727" y="2782"/>
              <a:chExt cx="437" cy="4310"/>
            </a:xfrm>
          </p:grpSpPr>
          <p:grpSp>
            <p:nvGrpSpPr>
              <p:cNvPr id="15388" name="Group 783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15390" name="Group 784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15397" name="Rectangle 7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98" name="Rectangle 7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99" name="Rectangle 7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00" name="Rectangle 78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401" name="Rectangle 7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391" name="Group 790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15392" name="Rectangle 7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93" name="Rectangle 7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94" name="Rectangle 79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95" name="Rectangle 79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96" name="Rectangle 7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5389" name="Rectangle 796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>
                  <a:alpha val="0"/>
                </a:srgbClr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1981" name="Group 797"/>
          <p:cNvGrpSpPr>
            <a:grpSpLocks/>
          </p:cNvGrpSpPr>
          <p:nvPr/>
        </p:nvGrpSpPr>
        <p:grpSpPr bwMode="auto">
          <a:xfrm>
            <a:off x="8740775" y="3949700"/>
            <a:ext cx="280988" cy="1114425"/>
            <a:chOff x="80" y="2485"/>
            <a:chExt cx="177" cy="702"/>
          </a:xfrm>
        </p:grpSpPr>
        <p:sp>
          <p:nvSpPr>
            <p:cNvPr id="15379" name="Rectangle 798"/>
            <p:cNvSpPr>
              <a:spLocks noChangeArrowheads="1"/>
            </p:cNvSpPr>
            <p:nvPr/>
          </p:nvSpPr>
          <p:spPr bwMode="auto">
            <a:xfrm>
              <a:off x="80" y="2485"/>
              <a:ext cx="173" cy="172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80" name="Group 799"/>
            <p:cNvGrpSpPr>
              <a:grpSpLocks/>
            </p:cNvGrpSpPr>
            <p:nvPr/>
          </p:nvGrpSpPr>
          <p:grpSpPr bwMode="auto">
            <a:xfrm>
              <a:off x="80" y="2665"/>
              <a:ext cx="177" cy="522"/>
              <a:chOff x="3912" y="3029"/>
              <a:chExt cx="177" cy="522"/>
            </a:xfrm>
          </p:grpSpPr>
          <p:sp>
            <p:nvSpPr>
              <p:cNvPr id="15381" name="Rectangle 800"/>
              <p:cNvSpPr>
                <a:spLocks noChangeArrowheads="1"/>
              </p:cNvSpPr>
              <p:nvPr/>
            </p:nvSpPr>
            <p:spPr bwMode="auto">
              <a:xfrm>
                <a:off x="3912" y="3379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2" name="Rectangle 801"/>
              <p:cNvSpPr>
                <a:spLocks noChangeArrowheads="1"/>
              </p:cNvSpPr>
              <p:nvPr/>
            </p:nvSpPr>
            <p:spPr bwMode="auto">
              <a:xfrm>
                <a:off x="3912" y="3206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3" name="Rectangle 802"/>
              <p:cNvSpPr>
                <a:spLocks noChangeArrowheads="1"/>
              </p:cNvSpPr>
              <p:nvPr/>
            </p:nvSpPr>
            <p:spPr bwMode="auto">
              <a:xfrm>
                <a:off x="3916" y="3029"/>
                <a:ext cx="173" cy="172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5600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236" grpId="0" animBg="1"/>
      <p:bldP spid="221599" grpId="0" animBg="1"/>
      <p:bldP spid="221600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Partial Products</a:t>
            </a:r>
          </a:p>
        </p:txBody>
      </p:sp>
      <p:sp>
        <p:nvSpPr>
          <p:cNvPr id="135171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1233806" y="1030520"/>
            <a:ext cx="2474685" cy="4165600"/>
          </a:xfrm>
          <a:noFill/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en-US" b="1" dirty="0"/>
              <a:t>	</a:t>
            </a:r>
            <a:r>
              <a:rPr lang="en-US" b="1" dirty="0" smtClean="0"/>
              <a:t>	  </a:t>
            </a:r>
            <a:r>
              <a:rPr lang="en-US" b="1" dirty="0" smtClean="0">
                <a:effectLst/>
              </a:rPr>
              <a:t>    </a:t>
            </a:r>
            <a:r>
              <a:rPr lang="en-US" sz="4400" b="1" dirty="0" smtClean="0">
                <a:effectLst/>
              </a:rPr>
              <a:t>31</a:t>
            </a:r>
          </a:p>
          <a:p>
            <a:pPr algn="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4400" b="1" dirty="0" smtClean="0">
                <a:effectLst/>
              </a:rPr>
              <a:t>	  </a:t>
            </a:r>
            <a:r>
              <a:rPr lang="en-US" sz="4400" b="1" u="sng" dirty="0" smtClean="0">
                <a:effectLst/>
              </a:rPr>
              <a:t>x 1</a:t>
            </a:r>
            <a:r>
              <a:rPr lang="en-US" sz="2000" b="1" u="sng" dirty="0" smtClean="0">
                <a:effectLst/>
              </a:rPr>
              <a:t> </a:t>
            </a:r>
            <a:r>
              <a:rPr lang="en-US" sz="4400" b="1" u="sng" dirty="0" smtClean="0">
                <a:effectLst/>
              </a:rPr>
              <a:t>4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076450" y="2808288"/>
            <a:ext cx="163353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 dirty="0"/>
              <a:t>300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73275" y="3417888"/>
            <a:ext cx="16319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/>
              <a:t>10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073275" y="4032250"/>
            <a:ext cx="16319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/>
              <a:t>120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85975" y="4632325"/>
            <a:ext cx="16319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 u="sng"/>
              <a:t>     4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093913" y="5245100"/>
            <a:ext cx="16335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/>
              <a:t>434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175125" y="2960688"/>
            <a:ext cx="2200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/>
              <a:t>(10 </a:t>
            </a:r>
            <a:r>
              <a:rPr lang="en-US" sz="3200">
                <a:sym typeface="Symbol" pitchFamily="18" charset="2"/>
              </a:rPr>
              <a:t> 30)</a:t>
            </a:r>
            <a:endParaRPr lang="en-US" sz="32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97350" y="3570288"/>
            <a:ext cx="22685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/>
              <a:t>(10 </a:t>
            </a:r>
            <a:r>
              <a:rPr lang="en-US" sz="3200">
                <a:sym typeface="Symbol" pitchFamily="18" charset="2"/>
              </a:rPr>
              <a:t> 1)</a:t>
            </a:r>
            <a:endParaRPr lang="en-US" sz="320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184650" y="4171950"/>
            <a:ext cx="22812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/>
              <a:t>(4 </a:t>
            </a:r>
            <a:r>
              <a:rPr lang="en-US" sz="3200">
                <a:sym typeface="Symbol" pitchFamily="18" charset="2"/>
              </a:rPr>
              <a:t> 30)</a:t>
            </a:r>
            <a:endParaRPr lang="en-US" sz="320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97350" y="4772025"/>
            <a:ext cx="21780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/>
              <a:t>(4 </a:t>
            </a:r>
            <a:r>
              <a:rPr lang="en-US" sz="3200">
                <a:sym typeface="Symbol" pitchFamily="18" charset="2"/>
              </a:rPr>
              <a:t> 1)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400533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5" grpId="0"/>
      <p:bldP spid="16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Partial Products</a:t>
            </a:r>
          </a:p>
        </p:txBody>
      </p:sp>
      <p:sp>
        <p:nvSpPr>
          <p:cNvPr id="136195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1279534" y="1032559"/>
            <a:ext cx="2416629" cy="4165600"/>
          </a:xfrm>
          <a:noFill/>
        </p:spPr>
        <p:txBody>
          <a:bodyPr/>
          <a:lstStyle/>
          <a:p>
            <a:pPr algn="r" eaLnBrk="1" hangingPunct="1">
              <a:buFont typeface="Wingdings" pitchFamily="2" charset="2"/>
              <a:buNone/>
            </a:pPr>
            <a:r>
              <a:rPr lang="en-US" b="1" dirty="0" smtClean="0">
                <a:effectLst/>
              </a:rPr>
              <a:t>			   </a:t>
            </a:r>
            <a:r>
              <a:rPr lang="en-US" sz="4400" b="1" dirty="0" smtClean="0">
                <a:effectLst/>
              </a:rPr>
              <a:t>3</a:t>
            </a:r>
            <a:r>
              <a:rPr lang="en-US" sz="2000" b="1" dirty="0" smtClean="0">
                <a:effectLst/>
              </a:rPr>
              <a:t> </a:t>
            </a:r>
            <a:r>
              <a:rPr lang="en-US" sz="4400" b="1" dirty="0" smtClean="0">
                <a:effectLst/>
              </a:rPr>
              <a:t>1</a:t>
            </a:r>
          </a:p>
          <a:p>
            <a:pPr algn="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z="4400" b="1" dirty="0"/>
              <a:t>	</a:t>
            </a:r>
            <a:r>
              <a:rPr lang="en-US" sz="4400" b="1" u="sng" dirty="0" smtClean="0">
                <a:effectLst/>
              </a:rPr>
              <a:t>x 1</a:t>
            </a:r>
            <a:r>
              <a:rPr lang="en-US" sz="2000" b="1" u="sng" dirty="0" smtClean="0">
                <a:effectLst/>
              </a:rPr>
              <a:t> </a:t>
            </a:r>
            <a:r>
              <a:rPr lang="en-US" sz="4400" b="1" u="sng" dirty="0" smtClean="0">
                <a:effectLst/>
              </a:rPr>
              <a:t>4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076450" y="2808288"/>
            <a:ext cx="163353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/>
              <a:t>4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73275" y="3417888"/>
            <a:ext cx="16319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/>
              <a:t>120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073275" y="4032250"/>
            <a:ext cx="16319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/>
              <a:t>10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85975" y="4632325"/>
            <a:ext cx="16319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 u="sng"/>
              <a:t>300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093913" y="5245100"/>
            <a:ext cx="16335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r>
              <a:rPr lang="en-US" sz="4400" b="1"/>
              <a:t>434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175125" y="2960688"/>
            <a:ext cx="163353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/>
              <a:t>(4 </a:t>
            </a:r>
            <a:r>
              <a:rPr lang="en-US" sz="3200">
                <a:sym typeface="Symbol" pitchFamily="18" charset="2"/>
              </a:rPr>
              <a:t> 1)</a:t>
            </a:r>
            <a:endParaRPr lang="en-US" sz="32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197350" y="3570288"/>
            <a:ext cx="19812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/>
              <a:t>(4 </a:t>
            </a:r>
            <a:r>
              <a:rPr lang="en-US" sz="3200">
                <a:sym typeface="Symbol" pitchFamily="18" charset="2"/>
              </a:rPr>
              <a:t> 30)</a:t>
            </a:r>
            <a:endParaRPr lang="en-US" sz="320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184650" y="4171950"/>
            <a:ext cx="1993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/>
              <a:t>(10 </a:t>
            </a:r>
            <a:r>
              <a:rPr lang="en-US" sz="3200">
                <a:sym typeface="Symbol" pitchFamily="18" charset="2"/>
              </a:rPr>
              <a:t> 1)</a:t>
            </a:r>
            <a:endParaRPr lang="en-US" sz="320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197350" y="4772025"/>
            <a:ext cx="1981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sz="3200"/>
              <a:t>(10 </a:t>
            </a:r>
            <a:r>
              <a:rPr lang="en-US" sz="3200">
                <a:sym typeface="Symbol" pitchFamily="18" charset="2"/>
              </a:rPr>
              <a:t> 30)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47973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5" grpId="0"/>
      <p:bldP spid="16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8750"/>
            <a:ext cx="8839200" cy="8604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Pictorial Representation</a:t>
            </a:r>
          </a:p>
        </p:txBody>
      </p:sp>
      <p:sp>
        <p:nvSpPr>
          <p:cNvPr id="219139" name="Text Box 3"/>
          <p:cNvSpPr txBox="1">
            <a:spLocks noChangeArrowheads="1"/>
          </p:cNvSpPr>
          <p:nvPr/>
        </p:nvSpPr>
        <p:spPr bwMode="auto">
          <a:xfrm>
            <a:off x="457200" y="1968500"/>
            <a:ext cx="15970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84</a:t>
            </a:r>
          </a:p>
          <a:p>
            <a:pPr eaLnBrk="1" hangingPunct="1">
              <a:spcBef>
                <a:spcPct val="10000"/>
              </a:spcBef>
            </a:pPr>
            <a:r>
              <a:rPr lang="en-US" sz="4000" b="1" u="sng">
                <a:latin typeface="Arial" charset="0"/>
              </a:rPr>
              <a:t>x 57</a:t>
            </a:r>
          </a:p>
        </p:txBody>
      </p:sp>
      <p:grpSp>
        <p:nvGrpSpPr>
          <p:cNvPr id="219140" name="Group 4"/>
          <p:cNvGrpSpPr>
            <a:grpSpLocks/>
          </p:cNvGrpSpPr>
          <p:nvPr/>
        </p:nvGrpSpPr>
        <p:grpSpPr bwMode="auto">
          <a:xfrm>
            <a:off x="2860675" y="2501900"/>
            <a:ext cx="5059363" cy="3305175"/>
            <a:chOff x="1490" y="1240"/>
            <a:chExt cx="3187" cy="2082"/>
          </a:xfrm>
        </p:grpSpPr>
        <p:sp>
          <p:nvSpPr>
            <p:cNvPr id="137231" name="Rectangle 5"/>
            <p:cNvSpPr>
              <a:spLocks noChangeArrowheads="1"/>
            </p:cNvSpPr>
            <p:nvPr/>
          </p:nvSpPr>
          <p:spPr bwMode="auto">
            <a:xfrm>
              <a:off x="1490" y="1240"/>
              <a:ext cx="3187" cy="208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232" name="Line 6"/>
            <p:cNvSpPr>
              <a:spLocks noChangeShapeType="1"/>
            </p:cNvSpPr>
            <p:nvPr/>
          </p:nvSpPr>
          <p:spPr bwMode="auto">
            <a:xfrm>
              <a:off x="3095" y="1240"/>
              <a:ext cx="0" cy="20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7233" name="Line 7"/>
            <p:cNvSpPr>
              <a:spLocks noChangeShapeType="1"/>
            </p:cNvSpPr>
            <p:nvPr/>
          </p:nvSpPr>
          <p:spPr bwMode="auto">
            <a:xfrm>
              <a:off x="1490" y="2281"/>
              <a:ext cx="31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9144" name="Text Box 8"/>
          <p:cNvSpPr txBox="1">
            <a:spLocks noChangeArrowheads="1"/>
          </p:cNvSpPr>
          <p:nvPr/>
        </p:nvSpPr>
        <p:spPr bwMode="auto">
          <a:xfrm>
            <a:off x="2887663" y="1876425"/>
            <a:ext cx="50323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   80      +       4</a:t>
            </a:r>
            <a:endParaRPr lang="en-US" sz="4000" b="1" u="sng">
              <a:latin typeface="Arial" charset="0"/>
            </a:endParaRPr>
          </a:p>
        </p:txBody>
      </p:sp>
      <p:sp>
        <p:nvSpPr>
          <p:cNvPr id="219145" name="Text Box 9"/>
          <p:cNvSpPr txBox="1">
            <a:spLocks noChangeArrowheads="1"/>
          </p:cNvSpPr>
          <p:nvPr/>
        </p:nvSpPr>
        <p:spPr bwMode="auto">
          <a:xfrm>
            <a:off x="2143125" y="2222500"/>
            <a:ext cx="78105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</a:t>
            </a: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50</a:t>
            </a:r>
          </a:p>
          <a:p>
            <a:pPr eaLnBrk="1" hangingPunct="1">
              <a:spcBef>
                <a:spcPct val="10000"/>
              </a:spcBef>
            </a:pPr>
            <a:endParaRPr lang="en-US" sz="1600" b="1">
              <a:latin typeface="Arial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+</a:t>
            </a:r>
          </a:p>
          <a:p>
            <a:pPr eaLnBrk="1" hangingPunct="1">
              <a:spcBef>
                <a:spcPct val="10000"/>
              </a:spcBef>
            </a:pPr>
            <a:endParaRPr lang="en-US" sz="800" b="1">
              <a:latin typeface="Arial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 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87663" y="2795588"/>
            <a:ext cx="2501900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 80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5600" y="3275013"/>
            <a:ext cx="2503488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4,000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18138" y="2792413"/>
            <a:ext cx="25019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 4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5600" y="4438650"/>
            <a:ext cx="25034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 80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13375" y="4446588"/>
            <a:ext cx="25019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 4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26075" y="3284538"/>
            <a:ext cx="25034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05125" y="4929188"/>
            <a:ext cx="2501900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560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21313" y="4938713"/>
            <a:ext cx="250348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321742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/>
      <p:bldP spid="219144" grpId="0"/>
      <p:bldP spid="219145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8750"/>
            <a:ext cx="8839200" cy="8604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Pictorial Representation</a:t>
            </a:r>
          </a:p>
        </p:txBody>
      </p:sp>
      <p:grpSp>
        <p:nvGrpSpPr>
          <p:cNvPr id="219140" name="Group 4"/>
          <p:cNvGrpSpPr>
            <a:grpSpLocks/>
          </p:cNvGrpSpPr>
          <p:nvPr/>
        </p:nvGrpSpPr>
        <p:grpSpPr bwMode="auto">
          <a:xfrm>
            <a:off x="2860675" y="2501900"/>
            <a:ext cx="5059363" cy="3305175"/>
            <a:chOff x="1490" y="1240"/>
            <a:chExt cx="3187" cy="2082"/>
          </a:xfrm>
        </p:grpSpPr>
        <p:sp>
          <p:nvSpPr>
            <p:cNvPr id="138255" name="Rectangle 5"/>
            <p:cNvSpPr>
              <a:spLocks noChangeArrowheads="1"/>
            </p:cNvSpPr>
            <p:nvPr/>
          </p:nvSpPr>
          <p:spPr bwMode="auto">
            <a:xfrm>
              <a:off x="1490" y="1240"/>
              <a:ext cx="3187" cy="208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256" name="Line 6"/>
            <p:cNvSpPr>
              <a:spLocks noChangeShapeType="1"/>
            </p:cNvSpPr>
            <p:nvPr/>
          </p:nvSpPr>
          <p:spPr bwMode="auto">
            <a:xfrm>
              <a:off x="3095" y="1240"/>
              <a:ext cx="0" cy="208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257" name="Line 7"/>
            <p:cNvSpPr>
              <a:spLocks noChangeShapeType="1"/>
            </p:cNvSpPr>
            <p:nvPr/>
          </p:nvSpPr>
          <p:spPr bwMode="auto">
            <a:xfrm>
              <a:off x="1490" y="2281"/>
              <a:ext cx="31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9144" name="Text Box 8"/>
          <p:cNvSpPr txBox="1">
            <a:spLocks noChangeArrowheads="1"/>
          </p:cNvSpPr>
          <p:nvPr/>
        </p:nvSpPr>
        <p:spPr bwMode="auto">
          <a:xfrm>
            <a:off x="2887663" y="1876425"/>
            <a:ext cx="50323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   30      +       7</a:t>
            </a:r>
            <a:endParaRPr lang="en-US" sz="4000" b="1" u="sng">
              <a:latin typeface="Arial" charset="0"/>
            </a:endParaRPr>
          </a:p>
        </p:txBody>
      </p:sp>
      <p:sp>
        <p:nvSpPr>
          <p:cNvPr id="219145" name="Text Box 9"/>
          <p:cNvSpPr txBox="1">
            <a:spLocks noChangeArrowheads="1"/>
          </p:cNvSpPr>
          <p:nvPr/>
        </p:nvSpPr>
        <p:spPr bwMode="auto">
          <a:xfrm>
            <a:off x="2143125" y="2222500"/>
            <a:ext cx="781050" cy="314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</a:t>
            </a: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90</a:t>
            </a:r>
          </a:p>
          <a:p>
            <a:pPr eaLnBrk="1" hangingPunct="1">
              <a:spcBef>
                <a:spcPct val="10000"/>
              </a:spcBef>
            </a:pPr>
            <a:endParaRPr lang="en-US" sz="1600" b="1">
              <a:latin typeface="Arial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+</a:t>
            </a:r>
          </a:p>
          <a:p>
            <a:pPr eaLnBrk="1" hangingPunct="1">
              <a:spcBef>
                <a:spcPct val="10000"/>
              </a:spcBef>
            </a:pPr>
            <a:endParaRPr lang="en-US" sz="800" b="1">
              <a:latin typeface="Arial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 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87663" y="2795588"/>
            <a:ext cx="2501900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 30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5600" y="3275013"/>
            <a:ext cx="2503488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2,700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18138" y="2792413"/>
            <a:ext cx="25019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 7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95600" y="4438650"/>
            <a:ext cx="25034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 30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13375" y="4446588"/>
            <a:ext cx="25019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 7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26075" y="3284538"/>
            <a:ext cx="25034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630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05125" y="4929188"/>
            <a:ext cx="2501900" cy="5857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21313" y="4938713"/>
            <a:ext cx="250348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57200" y="1968500"/>
            <a:ext cx="15970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37</a:t>
            </a:r>
          </a:p>
          <a:p>
            <a:pPr eaLnBrk="1" hangingPunct="1">
              <a:spcBef>
                <a:spcPct val="10000"/>
              </a:spcBef>
            </a:pPr>
            <a:r>
              <a:rPr lang="en-US" sz="4000" b="1" u="sng">
                <a:latin typeface="Arial" charset="0"/>
              </a:rPr>
              <a:t>x 94</a:t>
            </a:r>
          </a:p>
        </p:txBody>
      </p:sp>
    </p:spTree>
    <p:extLst>
      <p:ext uri="{BB962C8B-B14F-4D97-AF65-F5344CB8AC3E}">
        <p14:creationId xmlns:p14="http://schemas.microsoft.com/office/powerpoint/2010/main" val="323246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4" grpId="0"/>
      <p:bldP spid="219145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8750"/>
            <a:ext cx="8839200" cy="8604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Pictorial Representation</a:t>
            </a:r>
          </a:p>
        </p:txBody>
      </p:sp>
      <p:sp>
        <p:nvSpPr>
          <p:cNvPr id="223235" name="Text Box 3"/>
          <p:cNvSpPr txBox="1">
            <a:spLocks noChangeArrowheads="1"/>
          </p:cNvSpPr>
          <p:nvPr/>
        </p:nvSpPr>
        <p:spPr bwMode="auto">
          <a:xfrm>
            <a:off x="457200" y="1968500"/>
            <a:ext cx="159702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347</a:t>
            </a:r>
          </a:p>
          <a:p>
            <a:pPr eaLnBrk="1" hangingPunct="1">
              <a:spcBef>
                <a:spcPct val="10000"/>
              </a:spcBef>
            </a:pPr>
            <a:r>
              <a:rPr lang="en-US" sz="4000" b="1" u="sng">
                <a:latin typeface="Arial" charset="0"/>
              </a:rPr>
              <a:t>x   68</a:t>
            </a:r>
          </a:p>
        </p:txBody>
      </p:sp>
      <p:sp>
        <p:nvSpPr>
          <p:cNvPr id="38916" name="Rectangle 5"/>
          <p:cNvSpPr>
            <a:spLocks noChangeArrowheads="1"/>
          </p:cNvSpPr>
          <p:nvPr/>
        </p:nvSpPr>
        <p:spPr bwMode="auto">
          <a:xfrm>
            <a:off x="2860675" y="2501900"/>
            <a:ext cx="5059363" cy="33051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Line 6"/>
          <p:cNvSpPr>
            <a:spLocks noChangeShapeType="1"/>
          </p:cNvSpPr>
          <p:nvPr/>
        </p:nvSpPr>
        <p:spPr bwMode="auto">
          <a:xfrm>
            <a:off x="4508500" y="2501900"/>
            <a:ext cx="0" cy="3305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8" name="Line 7"/>
          <p:cNvSpPr>
            <a:spLocks noChangeShapeType="1"/>
          </p:cNvSpPr>
          <p:nvPr/>
        </p:nvSpPr>
        <p:spPr bwMode="auto">
          <a:xfrm>
            <a:off x="2860675" y="4154488"/>
            <a:ext cx="50593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2887663" y="1876425"/>
            <a:ext cx="50323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300  +   40   +    7</a:t>
            </a:r>
            <a:endParaRPr lang="en-US" sz="4000" b="1" u="sng">
              <a:latin typeface="Arial" charset="0"/>
            </a:endParaRPr>
          </a:p>
        </p:txBody>
      </p:sp>
      <p:sp>
        <p:nvSpPr>
          <p:cNvPr id="223241" name="Text Box 9"/>
          <p:cNvSpPr txBox="1">
            <a:spLocks noChangeArrowheads="1"/>
          </p:cNvSpPr>
          <p:nvPr/>
        </p:nvSpPr>
        <p:spPr bwMode="auto">
          <a:xfrm>
            <a:off x="2143125" y="2222500"/>
            <a:ext cx="781050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latin typeface="Arial" charset="0"/>
              </a:rPr>
              <a:t>   </a:t>
            </a: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60</a:t>
            </a:r>
          </a:p>
          <a:p>
            <a:pPr eaLnBrk="1" hangingPunct="1">
              <a:spcBef>
                <a:spcPct val="10000"/>
              </a:spcBef>
            </a:pPr>
            <a:endParaRPr lang="en-US" sz="1600" b="1">
              <a:latin typeface="Arial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+</a:t>
            </a:r>
          </a:p>
          <a:p>
            <a:pPr eaLnBrk="1" hangingPunct="1">
              <a:spcBef>
                <a:spcPct val="10000"/>
              </a:spcBef>
            </a:pPr>
            <a:endParaRPr lang="en-US" sz="800" b="1">
              <a:latin typeface="Arial" charset="0"/>
            </a:endParaRPr>
          </a:p>
          <a:p>
            <a:pPr eaLnBrk="1" hangingPunct="1">
              <a:spcBef>
                <a:spcPct val="10000"/>
              </a:spcBef>
            </a:pPr>
            <a:r>
              <a:rPr lang="en-US" sz="4000" b="1">
                <a:latin typeface="Arial" charset="0"/>
              </a:rPr>
              <a:t> 8</a:t>
            </a:r>
          </a:p>
        </p:txBody>
      </p:sp>
      <p:sp>
        <p:nvSpPr>
          <p:cNvPr id="38921" name="Line 14"/>
          <p:cNvSpPr>
            <a:spLocks noChangeShapeType="1"/>
          </p:cNvSpPr>
          <p:nvPr/>
        </p:nvSpPr>
        <p:spPr bwMode="auto">
          <a:xfrm>
            <a:off x="6243638" y="2501900"/>
            <a:ext cx="0" cy="3305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911475" y="3040063"/>
            <a:ext cx="160813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18,000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8350" y="3035300"/>
            <a:ext cx="160972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2,400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89675" y="3049588"/>
            <a:ext cx="16097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19413" y="4641850"/>
            <a:ext cx="1609725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2,400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87875" y="4638675"/>
            <a:ext cx="160813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99200" y="4651375"/>
            <a:ext cx="160813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56</a:t>
            </a:r>
          </a:p>
        </p:txBody>
      </p:sp>
    </p:spTree>
    <p:extLst>
      <p:ext uri="{BB962C8B-B14F-4D97-AF65-F5344CB8AC3E}">
        <p14:creationId xmlns:p14="http://schemas.microsoft.com/office/powerpoint/2010/main" val="614764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/>
      <p:bldP spid="38916" grpId="0" animBg="1"/>
      <p:bldP spid="38917" grpId="0" animBg="1"/>
      <p:bldP spid="38918" grpId="0" animBg="1"/>
      <p:bldP spid="223240" grpId="0"/>
      <p:bldP spid="223241" grpId="0"/>
      <p:bldP spid="38921" grpId="0" animBg="1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30"/>
          <p:cNvSpPr>
            <a:spLocks noChangeAspect="1" noChangeArrowheads="1"/>
          </p:cNvSpPr>
          <p:nvPr/>
        </p:nvSpPr>
        <p:spPr bwMode="auto">
          <a:xfrm>
            <a:off x="3592513" y="1725613"/>
            <a:ext cx="3702050" cy="3702050"/>
          </a:xfrm>
          <a:prstGeom prst="rect">
            <a:avLst/>
          </a:prstGeom>
          <a:solidFill>
            <a:srgbClr val="0000FF">
              <a:alpha val="0"/>
            </a:srgbClr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482" name="Group 5"/>
          <p:cNvGrpSpPr>
            <a:grpSpLocks noChangeAspect="1"/>
          </p:cNvGrpSpPr>
          <p:nvPr/>
        </p:nvGrpSpPr>
        <p:grpSpPr bwMode="auto">
          <a:xfrm>
            <a:off x="3595688" y="1731963"/>
            <a:ext cx="3702050" cy="3702050"/>
            <a:chOff x="4896" y="6336"/>
            <a:chExt cx="4316" cy="4310"/>
          </a:xfrm>
        </p:grpSpPr>
        <p:grpSp>
          <p:nvGrpSpPr>
            <p:cNvPr id="20491" name="Group 6"/>
            <p:cNvGrpSpPr>
              <a:grpSpLocks noChangeAspect="1"/>
            </p:cNvGrpSpPr>
            <p:nvPr/>
          </p:nvGrpSpPr>
          <p:grpSpPr bwMode="auto">
            <a:xfrm>
              <a:off x="4896" y="6336"/>
              <a:ext cx="2158" cy="2155"/>
              <a:chOff x="4896" y="6336"/>
              <a:chExt cx="2158" cy="2155"/>
            </a:xfrm>
          </p:grpSpPr>
          <p:grpSp>
            <p:nvGrpSpPr>
              <p:cNvPr id="20585" name="Group 7"/>
              <p:cNvGrpSpPr>
                <a:grpSpLocks noChangeAspect="1"/>
              </p:cNvGrpSpPr>
              <p:nvPr/>
            </p:nvGrpSpPr>
            <p:grpSpPr bwMode="auto">
              <a:xfrm>
                <a:off x="4896" y="6336"/>
                <a:ext cx="431" cy="2155"/>
                <a:chOff x="3600" y="6336"/>
                <a:chExt cx="431" cy="2155"/>
              </a:xfrm>
            </p:grpSpPr>
            <p:sp>
              <p:nvSpPr>
                <p:cNvPr id="20610" name="Rectangle 8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11" name="Rectangle 9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12" name="Rectangle 10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13" name="Rectangle 11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14" name="Rectangle 12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86" name="Group 13"/>
              <p:cNvGrpSpPr>
                <a:grpSpLocks noChangeAspect="1"/>
              </p:cNvGrpSpPr>
              <p:nvPr/>
            </p:nvGrpSpPr>
            <p:grpSpPr bwMode="auto">
              <a:xfrm>
                <a:off x="5327" y="6336"/>
                <a:ext cx="431" cy="2155"/>
                <a:chOff x="3600" y="6336"/>
                <a:chExt cx="431" cy="2155"/>
              </a:xfrm>
            </p:grpSpPr>
            <p:sp>
              <p:nvSpPr>
                <p:cNvPr id="20605" name="Rectangle 14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06" name="Rectangle 15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07" name="Rectangle 16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08" name="Rectangle 17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09" name="Rectangle 18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87" name="Group 19"/>
              <p:cNvGrpSpPr>
                <a:grpSpLocks noChangeAspect="1"/>
              </p:cNvGrpSpPr>
              <p:nvPr/>
            </p:nvGrpSpPr>
            <p:grpSpPr bwMode="auto">
              <a:xfrm>
                <a:off x="6623" y="6336"/>
                <a:ext cx="431" cy="2155"/>
                <a:chOff x="3600" y="6336"/>
                <a:chExt cx="431" cy="2155"/>
              </a:xfrm>
            </p:grpSpPr>
            <p:sp>
              <p:nvSpPr>
                <p:cNvPr id="20600" name="Rectangle 20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01" name="Rectangle 21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02" name="Rectangle 22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03" name="Rectangle 23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04" name="Rectangle 24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88" name="Group 25"/>
              <p:cNvGrpSpPr>
                <a:grpSpLocks noChangeAspect="1"/>
              </p:cNvGrpSpPr>
              <p:nvPr/>
            </p:nvGrpSpPr>
            <p:grpSpPr bwMode="auto">
              <a:xfrm>
                <a:off x="6192" y="6336"/>
                <a:ext cx="431" cy="2155"/>
                <a:chOff x="3600" y="6336"/>
                <a:chExt cx="431" cy="2155"/>
              </a:xfrm>
            </p:grpSpPr>
            <p:sp>
              <p:nvSpPr>
                <p:cNvPr id="20595" name="Rectangle 26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96" name="Rectangle 27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97" name="Rectangle 28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98" name="Rectangle 29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99" name="Rectangle 30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89" name="Group 31"/>
              <p:cNvGrpSpPr>
                <a:grpSpLocks noChangeAspect="1"/>
              </p:cNvGrpSpPr>
              <p:nvPr/>
            </p:nvGrpSpPr>
            <p:grpSpPr bwMode="auto">
              <a:xfrm>
                <a:off x="5758" y="6336"/>
                <a:ext cx="431" cy="2155"/>
                <a:chOff x="3600" y="6336"/>
                <a:chExt cx="431" cy="2155"/>
              </a:xfrm>
            </p:grpSpPr>
            <p:sp>
              <p:nvSpPr>
                <p:cNvPr id="20590" name="Rectangle 32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91" name="Rectangle 33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92" name="Rectangle 34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93" name="Rectangle 35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94" name="Rectangle 36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492" name="Group 37"/>
            <p:cNvGrpSpPr>
              <a:grpSpLocks noChangeAspect="1"/>
            </p:cNvGrpSpPr>
            <p:nvPr/>
          </p:nvGrpSpPr>
          <p:grpSpPr bwMode="auto">
            <a:xfrm>
              <a:off x="4896" y="8491"/>
              <a:ext cx="2158" cy="2155"/>
              <a:chOff x="4896" y="6336"/>
              <a:chExt cx="2158" cy="2155"/>
            </a:xfrm>
          </p:grpSpPr>
          <p:grpSp>
            <p:nvGrpSpPr>
              <p:cNvPr id="20555" name="Group 38"/>
              <p:cNvGrpSpPr>
                <a:grpSpLocks noChangeAspect="1"/>
              </p:cNvGrpSpPr>
              <p:nvPr/>
            </p:nvGrpSpPr>
            <p:grpSpPr bwMode="auto">
              <a:xfrm>
                <a:off x="4896" y="6336"/>
                <a:ext cx="431" cy="2155"/>
                <a:chOff x="3600" y="6336"/>
                <a:chExt cx="431" cy="2155"/>
              </a:xfrm>
            </p:grpSpPr>
            <p:sp>
              <p:nvSpPr>
                <p:cNvPr id="20580" name="Rectangle 39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81" name="Rectangle 40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82" name="Rectangle 41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83" name="Rectangle 42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84" name="Rectangle 43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56" name="Group 44"/>
              <p:cNvGrpSpPr>
                <a:grpSpLocks noChangeAspect="1"/>
              </p:cNvGrpSpPr>
              <p:nvPr/>
            </p:nvGrpSpPr>
            <p:grpSpPr bwMode="auto">
              <a:xfrm>
                <a:off x="5327" y="6336"/>
                <a:ext cx="431" cy="2155"/>
                <a:chOff x="3600" y="6336"/>
                <a:chExt cx="431" cy="2155"/>
              </a:xfrm>
            </p:grpSpPr>
            <p:sp>
              <p:nvSpPr>
                <p:cNvPr id="20575" name="Rectangle 45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76" name="Rectangle 46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77" name="Rectangle 47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78" name="Rectangle 48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79" name="Rectangle 49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57" name="Group 50"/>
              <p:cNvGrpSpPr>
                <a:grpSpLocks noChangeAspect="1"/>
              </p:cNvGrpSpPr>
              <p:nvPr/>
            </p:nvGrpSpPr>
            <p:grpSpPr bwMode="auto">
              <a:xfrm>
                <a:off x="6623" y="6336"/>
                <a:ext cx="431" cy="2155"/>
                <a:chOff x="3600" y="6336"/>
                <a:chExt cx="431" cy="2155"/>
              </a:xfrm>
            </p:grpSpPr>
            <p:sp>
              <p:nvSpPr>
                <p:cNvPr id="20570" name="Rectangle 51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71" name="Rectangle 52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72" name="Rectangle 53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73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74" name="Rectangle 55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58" name="Group 56"/>
              <p:cNvGrpSpPr>
                <a:grpSpLocks noChangeAspect="1"/>
              </p:cNvGrpSpPr>
              <p:nvPr/>
            </p:nvGrpSpPr>
            <p:grpSpPr bwMode="auto">
              <a:xfrm>
                <a:off x="6192" y="6336"/>
                <a:ext cx="431" cy="2155"/>
                <a:chOff x="3600" y="6336"/>
                <a:chExt cx="431" cy="2155"/>
              </a:xfrm>
            </p:grpSpPr>
            <p:sp>
              <p:nvSpPr>
                <p:cNvPr id="20565" name="Rectangle 57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6" name="Rectangle 58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7" name="Rectangle 59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8" name="Rectangle 60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9" name="Rectangle 61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59" name="Group 62"/>
              <p:cNvGrpSpPr>
                <a:grpSpLocks noChangeAspect="1"/>
              </p:cNvGrpSpPr>
              <p:nvPr/>
            </p:nvGrpSpPr>
            <p:grpSpPr bwMode="auto">
              <a:xfrm>
                <a:off x="5758" y="6336"/>
                <a:ext cx="431" cy="2155"/>
                <a:chOff x="3600" y="6336"/>
                <a:chExt cx="431" cy="2155"/>
              </a:xfrm>
            </p:grpSpPr>
            <p:sp>
              <p:nvSpPr>
                <p:cNvPr id="20560" name="Rectangle 63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1" name="Rectangle 64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2" name="Rectangle 65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3" name="Rectangle 66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64" name="Rectangle 67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493" name="Group 68"/>
            <p:cNvGrpSpPr>
              <a:grpSpLocks noChangeAspect="1"/>
            </p:cNvGrpSpPr>
            <p:nvPr/>
          </p:nvGrpSpPr>
          <p:grpSpPr bwMode="auto">
            <a:xfrm>
              <a:off x="7054" y="8491"/>
              <a:ext cx="2158" cy="2155"/>
              <a:chOff x="4896" y="6336"/>
              <a:chExt cx="2158" cy="2155"/>
            </a:xfrm>
          </p:grpSpPr>
          <p:grpSp>
            <p:nvGrpSpPr>
              <p:cNvPr id="20525" name="Group 69"/>
              <p:cNvGrpSpPr>
                <a:grpSpLocks noChangeAspect="1"/>
              </p:cNvGrpSpPr>
              <p:nvPr/>
            </p:nvGrpSpPr>
            <p:grpSpPr bwMode="auto">
              <a:xfrm>
                <a:off x="4896" y="6336"/>
                <a:ext cx="431" cy="2155"/>
                <a:chOff x="3600" y="6336"/>
                <a:chExt cx="431" cy="2155"/>
              </a:xfrm>
            </p:grpSpPr>
            <p:sp>
              <p:nvSpPr>
                <p:cNvPr id="20550" name="Rectangle 70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1" name="Rectangle 71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2" name="Rectangle 72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3" name="Rectangle 73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54" name="Rectangle 74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26" name="Group 75"/>
              <p:cNvGrpSpPr>
                <a:grpSpLocks noChangeAspect="1"/>
              </p:cNvGrpSpPr>
              <p:nvPr/>
            </p:nvGrpSpPr>
            <p:grpSpPr bwMode="auto">
              <a:xfrm>
                <a:off x="5327" y="6336"/>
                <a:ext cx="431" cy="2155"/>
                <a:chOff x="3600" y="6336"/>
                <a:chExt cx="431" cy="2155"/>
              </a:xfrm>
            </p:grpSpPr>
            <p:sp>
              <p:nvSpPr>
                <p:cNvPr id="20545" name="Rectangle 76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6" name="Rectangle 77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7" name="Rectangle 78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8" name="Rectangle 79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9" name="Rectangle 80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27" name="Group 81"/>
              <p:cNvGrpSpPr>
                <a:grpSpLocks noChangeAspect="1"/>
              </p:cNvGrpSpPr>
              <p:nvPr/>
            </p:nvGrpSpPr>
            <p:grpSpPr bwMode="auto">
              <a:xfrm>
                <a:off x="6623" y="6336"/>
                <a:ext cx="431" cy="2155"/>
                <a:chOff x="3600" y="6336"/>
                <a:chExt cx="431" cy="2155"/>
              </a:xfrm>
            </p:grpSpPr>
            <p:sp>
              <p:nvSpPr>
                <p:cNvPr id="20540" name="Rectangle 82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1" name="Rectangle 83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2" name="Rectangle 84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3" name="Rectangle 85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44" name="Rectangle 86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28" name="Group 87"/>
              <p:cNvGrpSpPr>
                <a:grpSpLocks noChangeAspect="1"/>
              </p:cNvGrpSpPr>
              <p:nvPr/>
            </p:nvGrpSpPr>
            <p:grpSpPr bwMode="auto">
              <a:xfrm>
                <a:off x="6192" y="6336"/>
                <a:ext cx="431" cy="2155"/>
                <a:chOff x="3600" y="6336"/>
                <a:chExt cx="431" cy="2155"/>
              </a:xfrm>
            </p:grpSpPr>
            <p:sp>
              <p:nvSpPr>
                <p:cNvPr id="20535" name="Rectangle 88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6" name="Rectangle 89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7" name="Rectangle 90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8" name="Rectangle 91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9" name="Rectangle 92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529" name="Group 93"/>
              <p:cNvGrpSpPr>
                <a:grpSpLocks noChangeAspect="1"/>
              </p:cNvGrpSpPr>
              <p:nvPr/>
            </p:nvGrpSpPr>
            <p:grpSpPr bwMode="auto">
              <a:xfrm>
                <a:off x="5758" y="6336"/>
                <a:ext cx="431" cy="2155"/>
                <a:chOff x="3600" y="6336"/>
                <a:chExt cx="431" cy="2155"/>
              </a:xfrm>
            </p:grpSpPr>
            <p:sp>
              <p:nvSpPr>
                <p:cNvPr id="20530" name="Rectangle 94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1" name="Rectangle 95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2" name="Rectangle 96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3" name="Rectangle 97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34" name="Rectangle 98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494" name="Group 99"/>
            <p:cNvGrpSpPr>
              <a:grpSpLocks noChangeAspect="1"/>
            </p:cNvGrpSpPr>
            <p:nvPr/>
          </p:nvGrpSpPr>
          <p:grpSpPr bwMode="auto">
            <a:xfrm>
              <a:off x="7054" y="6336"/>
              <a:ext cx="2158" cy="2155"/>
              <a:chOff x="4896" y="6336"/>
              <a:chExt cx="2158" cy="2155"/>
            </a:xfrm>
          </p:grpSpPr>
          <p:grpSp>
            <p:nvGrpSpPr>
              <p:cNvPr id="20495" name="Group 100"/>
              <p:cNvGrpSpPr>
                <a:grpSpLocks noChangeAspect="1"/>
              </p:cNvGrpSpPr>
              <p:nvPr/>
            </p:nvGrpSpPr>
            <p:grpSpPr bwMode="auto">
              <a:xfrm>
                <a:off x="4896" y="6336"/>
                <a:ext cx="431" cy="2155"/>
                <a:chOff x="3600" y="6336"/>
                <a:chExt cx="431" cy="2155"/>
              </a:xfrm>
            </p:grpSpPr>
            <p:sp>
              <p:nvSpPr>
                <p:cNvPr id="20520" name="Rectangle 101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1" name="Rectangle 102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2" name="Rectangle 103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3" name="Rectangle 104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24" name="Rectangle 105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496" name="Group 106"/>
              <p:cNvGrpSpPr>
                <a:grpSpLocks noChangeAspect="1"/>
              </p:cNvGrpSpPr>
              <p:nvPr/>
            </p:nvGrpSpPr>
            <p:grpSpPr bwMode="auto">
              <a:xfrm>
                <a:off x="5327" y="6336"/>
                <a:ext cx="431" cy="2155"/>
                <a:chOff x="3600" y="6336"/>
                <a:chExt cx="431" cy="2155"/>
              </a:xfrm>
            </p:grpSpPr>
            <p:sp>
              <p:nvSpPr>
                <p:cNvPr id="20515" name="Rectangle 107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6" name="Rectangle 108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7" name="Rectangle 109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8" name="Rectangle 110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9" name="Rectangle 111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497" name="Group 112"/>
              <p:cNvGrpSpPr>
                <a:grpSpLocks noChangeAspect="1"/>
              </p:cNvGrpSpPr>
              <p:nvPr/>
            </p:nvGrpSpPr>
            <p:grpSpPr bwMode="auto">
              <a:xfrm>
                <a:off x="6623" y="6336"/>
                <a:ext cx="431" cy="2155"/>
                <a:chOff x="3600" y="6336"/>
                <a:chExt cx="431" cy="2155"/>
              </a:xfrm>
            </p:grpSpPr>
            <p:sp>
              <p:nvSpPr>
                <p:cNvPr id="20510" name="Rectangle 113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1" name="Rectangle 114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2" name="Rectangle 115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3" name="Rectangle 116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14" name="Rectangle 117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498" name="Group 118"/>
              <p:cNvGrpSpPr>
                <a:grpSpLocks noChangeAspect="1"/>
              </p:cNvGrpSpPr>
              <p:nvPr/>
            </p:nvGrpSpPr>
            <p:grpSpPr bwMode="auto">
              <a:xfrm>
                <a:off x="6192" y="6336"/>
                <a:ext cx="431" cy="2155"/>
                <a:chOff x="3600" y="6336"/>
                <a:chExt cx="431" cy="2155"/>
              </a:xfrm>
            </p:grpSpPr>
            <p:sp>
              <p:nvSpPr>
                <p:cNvPr id="20505" name="Rectangle 119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6" name="Rectangle 120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7" name="Rectangle 121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8" name="Rectangle 122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9" name="Rectangle 123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499" name="Group 124"/>
              <p:cNvGrpSpPr>
                <a:grpSpLocks noChangeAspect="1"/>
              </p:cNvGrpSpPr>
              <p:nvPr/>
            </p:nvGrpSpPr>
            <p:grpSpPr bwMode="auto">
              <a:xfrm>
                <a:off x="5758" y="6336"/>
                <a:ext cx="431" cy="2155"/>
                <a:chOff x="3600" y="6336"/>
                <a:chExt cx="431" cy="2155"/>
              </a:xfrm>
            </p:grpSpPr>
            <p:sp>
              <p:nvSpPr>
                <p:cNvPr id="20500" name="Rectangle 125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1" name="Rectangle 126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2" name="Rectangle 127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3" name="Rectangle 128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504" name="Rectangle 129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FF00">
                    <a:alpha val="0"/>
                  </a:srgbClr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Decimals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0.4 x 0.6</a:t>
            </a:r>
          </a:p>
        </p:txBody>
      </p:sp>
      <p:sp>
        <p:nvSpPr>
          <p:cNvPr id="225411" name="Line 131"/>
          <p:cNvSpPr>
            <a:spLocks noChangeShapeType="1"/>
          </p:cNvSpPr>
          <p:nvPr/>
        </p:nvSpPr>
        <p:spPr bwMode="auto">
          <a:xfrm>
            <a:off x="3592513" y="1612900"/>
            <a:ext cx="14843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2" name="Text Box 132"/>
          <p:cNvSpPr txBox="1">
            <a:spLocks noChangeArrowheads="1"/>
          </p:cNvSpPr>
          <p:nvPr/>
        </p:nvSpPr>
        <p:spPr bwMode="auto">
          <a:xfrm>
            <a:off x="3832225" y="1160463"/>
            <a:ext cx="1158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0.4</a:t>
            </a:r>
          </a:p>
        </p:txBody>
      </p:sp>
      <p:sp>
        <p:nvSpPr>
          <p:cNvPr id="225413" name="Line 133"/>
          <p:cNvSpPr>
            <a:spLocks noChangeShapeType="1"/>
          </p:cNvSpPr>
          <p:nvPr/>
        </p:nvSpPr>
        <p:spPr bwMode="auto">
          <a:xfrm>
            <a:off x="3440113" y="1725613"/>
            <a:ext cx="0" cy="22272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4" name="Text Box 134"/>
          <p:cNvSpPr txBox="1">
            <a:spLocks noChangeArrowheads="1"/>
          </p:cNvSpPr>
          <p:nvPr/>
        </p:nvSpPr>
        <p:spPr bwMode="auto">
          <a:xfrm>
            <a:off x="2801938" y="2570163"/>
            <a:ext cx="1158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/>
              <a:t>0.6</a:t>
            </a:r>
          </a:p>
        </p:txBody>
      </p:sp>
      <p:sp>
        <p:nvSpPr>
          <p:cNvPr id="225415" name="Rectangle 135"/>
          <p:cNvSpPr>
            <a:spLocks noChangeArrowheads="1"/>
          </p:cNvSpPr>
          <p:nvPr/>
        </p:nvSpPr>
        <p:spPr bwMode="auto">
          <a:xfrm>
            <a:off x="3592513" y="1719263"/>
            <a:ext cx="1484312" cy="2220912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11" grpId="0" animBg="1"/>
      <p:bldP spid="225412" grpId="0"/>
      <p:bldP spid="225413" grpId="0" animBg="1"/>
      <p:bldP spid="225414" grpId="0"/>
      <p:bldP spid="225415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 </a:t>
            </a: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Fractions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93700" y="1511300"/>
            <a:ext cx="536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u="sng" dirty="0"/>
              <a:t>2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408113" y="1509713"/>
            <a:ext cx="536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u="sng" dirty="0"/>
              <a:t>3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408113" y="1852613"/>
            <a:ext cx="536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/>
              <a:t>5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93700" y="1846263"/>
            <a:ext cx="536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/>
              <a:t>3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852488" y="1651000"/>
            <a:ext cx="536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b="1" dirty="0">
                <a:sym typeface="Symbol" pitchFamily="18" charset="2"/>
              </a:rPr>
              <a:t></a:t>
            </a:r>
          </a:p>
        </p:txBody>
      </p:sp>
      <p:sp>
        <p:nvSpPr>
          <p:cNvPr id="226313" name="Rectangle 9"/>
          <p:cNvSpPr>
            <a:spLocks noChangeArrowheads="1"/>
          </p:cNvSpPr>
          <p:nvPr/>
        </p:nvSpPr>
        <p:spPr bwMode="auto">
          <a:xfrm>
            <a:off x="3492500" y="1485900"/>
            <a:ext cx="5486400" cy="5257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16" name="Line 12"/>
          <p:cNvSpPr>
            <a:spLocks noChangeShapeType="1"/>
          </p:cNvSpPr>
          <p:nvPr/>
        </p:nvSpPr>
        <p:spPr bwMode="auto">
          <a:xfrm>
            <a:off x="5314950" y="1314450"/>
            <a:ext cx="0" cy="317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7" name="Line 13"/>
          <p:cNvSpPr>
            <a:spLocks noChangeShapeType="1"/>
          </p:cNvSpPr>
          <p:nvPr/>
        </p:nvSpPr>
        <p:spPr bwMode="auto">
          <a:xfrm>
            <a:off x="7154863" y="1312863"/>
            <a:ext cx="0" cy="317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8" name="Line 14"/>
          <p:cNvSpPr>
            <a:spLocks noChangeShapeType="1"/>
          </p:cNvSpPr>
          <p:nvPr/>
        </p:nvSpPr>
        <p:spPr bwMode="auto">
          <a:xfrm>
            <a:off x="5314950" y="1373188"/>
            <a:ext cx="12700" cy="537051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9" name="Line 15"/>
          <p:cNvSpPr>
            <a:spLocks noChangeShapeType="1"/>
          </p:cNvSpPr>
          <p:nvPr/>
        </p:nvSpPr>
        <p:spPr bwMode="auto">
          <a:xfrm>
            <a:off x="7156450" y="1385888"/>
            <a:ext cx="12700" cy="537051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22" name="Line 18"/>
          <p:cNvSpPr>
            <a:spLocks noChangeShapeType="1"/>
          </p:cNvSpPr>
          <p:nvPr/>
        </p:nvSpPr>
        <p:spPr bwMode="auto">
          <a:xfrm>
            <a:off x="3316288" y="2554288"/>
            <a:ext cx="365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23" name="Line 19"/>
          <p:cNvSpPr>
            <a:spLocks noChangeShapeType="1"/>
          </p:cNvSpPr>
          <p:nvPr/>
        </p:nvSpPr>
        <p:spPr bwMode="auto">
          <a:xfrm>
            <a:off x="3295650" y="3600450"/>
            <a:ext cx="365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24" name="Line 20"/>
          <p:cNvSpPr>
            <a:spLocks noChangeShapeType="1"/>
          </p:cNvSpPr>
          <p:nvPr/>
        </p:nvSpPr>
        <p:spPr bwMode="auto">
          <a:xfrm>
            <a:off x="3308350" y="4654550"/>
            <a:ext cx="365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25" name="Line 21"/>
          <p:cNvSpPr>
            <a:spLocks noChangeShapeType="1"/>
          </p:cNvSpPr>
          <p:nvPr/>
        </p:nvSpPr>
        <p:spPr bwMode="auto">
          <a:xfrm>
            <a:off x="3287713" y="5700713"/>
            <a:ext cx="365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26" name="Line 22"/>
          <p:cNvSpPr>
            <a:spLocks noChangeShapeType="1"/>
          </p:cNvSpPr>
          <p:nvPr/>
        </p:nvSpPr>
        <p:spPr bwMode="auto">
          <a:xfrm>
            <a:off x="3328988" y="2563813"/>
            <a:ext cx="564356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28" name="Line 24"/>
          <p:cNvSpPr>
            <a:spLocks noChangeShapeType="1"/>
          </p:cNvSpPr>
          <p:nvPr/>
        </p:nvSpPr>
        <p:spPr bwMode="auto">
          <a:xfrm>
            <a:off x="3335338" y="3598863"/>
            <a:ext cx="564356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29" name="Line 25"/>
          <p:cNvSpPr>
            <a:spLocks noChangeShapeType="1"/>
          </p:cNvSpPr>
          <p:nvPr/>
        </p:nvSpPr>
        <p:spPr bwMode="auto">
          <a:xfrm>
            <a:off x="3327400" y="4659313"/>
            <a:ext cx="5643563" cy="127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30" name="Line 26"/>
          <p:cNvSpPr>
            <a:spLocks noChangeShapeType="1"/>
          </p:cNvSpPr>
          <p:nvPr/>
        </p:nvSpPr>
        <p:spPr bwMode="auto">
          <a:xfrm>
            <a:off x="3330575" y="5708650"/>
            <a:ext cx="564356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31" name="Rectangle 27"/>
          <p:cNvSpPr>
            <a:spLocks noChangeArrowheads="1"/>
          </p:cNvSpPr>
          <p:nvPr/>
        </p:nvSpPr>
        <p:spPr bwMode="auto">
          <a:xfrm>
            <a:off x="3475038" y="1487488"/>
            <a:ext cx="3668712" cy="3194050"/>
          </a:xfrm>
          <a:prstGeom prst="rect">
            <a:avLst/>
          </a:prstGeom>
          <a:solidFill>
            <a:schemeClr val="accent1">
              <a:alpha val="749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32" name="Line 28"/>
          <p:cNvSpPr>
            <a:spLocks noChangeShapeType="1"/>
          </p:cNvSpPr>
          <p:nvPr/>
        </p:nvSpPr>
        <p:spPr bwMode="auto">
          <a:xfrm>
            <a:off x="3479800" y="1435100"/>
            <a:ext cx="3683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33" name="Line 29"/>
          <p:cNvSpPr>
            <a:spLocks noChangeShapeType="1"/>
          </p:cNvSpPr>
          <p:nvPr/>
        </p:nvSpPr>
        <p:spPr bwMode="auto">
          <a:xfrm>
            <a:off x="3454400" y="1447800"/>
            <a:ext cx="0" cy="32131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1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13" grpId="0" animBg="1"/>
      <p:bldP spid="226316" grpId="0" animBg="1"/>
      <p:bldP spid="226317" grpId="0" animBg="1"/>
      <p:bldP spid="226318" grpId="0" animBg="1"/>
      <p:bldP spid="226319" grpId="0" animBg="1"/>
      <p:bldP spid="226322" grpId="0" animBg="1"/>
      <p:bldP spid="226323" grpId="0" animBg="1"/>
      <p:bldP spid="226324" grpId="0" animBg="1"/>
      <p:bldP spid="226325" grpId="0" animBg="1"/>
      <p:bldP spid="226326" grpId="0" animBg="1"/>
      <p:bldP spid="226328" grpId="0" animBg="1"/>
      <p:bldP spid="226329" grpId="0" animBg="1"/>
      <p:bldP spid="226330" grpId="0" animBg="1"/>
      <p:bldP spid="226331" grpId="0" animBg="1"/>
      <p:bldP spid="226332" grpId="0" animBg="1"/>
      <p:bldP spid="226333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8750"/>
            <a:ext cx="8839200" cy="6524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Remember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934200" y="1524000"/>
            <a:ext cx="1905000" cy="124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	21</a:t>
            </a:r>
          </a:p>
          <a:p>
            <a:pPr eaLnBrk="1" hangingPunct="1">
              <a:spcBef>
                <a:spcPct val="10000"/>
              </a:spcBef>
            </a:pPr>
            <a:r>
              <a:rPr lang="en-US" sz="3600" b="1">
                <a:latin typeface="Arial" charset="0"/>
              </a:rPr>
              <a:t>    x </a:t>
            </a:r>
            <a:r>
              <a:rPr lang="en-US" sz="3600" b="1" u="sng">
                <a:latin typeface="Arial" charset="0"/>
              </a:rPr>
              <a:t>13</a:t>
            </a:r>
          </a:p>
        </p:txBody>
      </p:sp>
      <p:grpSp>
        <p:nvGrpSpPr>
          <p:cNvPr id="236548" name="Group 4"/>
          <p:cNvGrpSpPr>
            <a:grpSpLocks/>
          </p:cNvGrpSpPr>
          <p:nvPr/>
        </p:nvGrpSpPr>
        <p:grpSpPr bwMode="auto">
          <a:xfrm rot="-5400000">
            <a:off x="1953418" y="459582"/>
            <a:ext cx="277813" cy="2736850"/>
            <a:chOff x="2727" y="2782"/>
            <a:chExt cx="437" cy="4310"/>
          </a:xfrm>
        </p:grpSpPr>
        <p:grpSp>
          <p:nvGrpSpPr>
            <p:cNvPr id="22931" name="Group 5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22933" name="Group 6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22940" name="Rectangle 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41" name="Rectangle 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42" name="Rectangle 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43" name="Rectangle 1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44" name="Rectangle 1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934" name="Group 12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22935" name="Rectangle 1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36" name="Rectangle 1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37" name="Rectangle 1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38" name="Rectangle 1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39" name="Rectangle 1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932" name="Rectangle 18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563" name="Group 19"/>
          <p:cNvGrpSpPr>
            <a:grpSpLocks/>
          </p:cNvGrpSpPr>
          <p:nvPr/>
        </p:nvGrpSpPr>
        <p:grpSpPr bwMode="auto">
          <a:xfrm rot="-5400000">
            <a:off x="4709318" y="459582"/>
            <a:ext cx="277813" cy="2736850"/>
            <a:chOff x="2727" y="2782"/>
            <a:chExt cx="437" cy="4310"/>
          </a:xfrm>
        </p:grpSpPr>
        <p:grpSp>
          <p:nvGrpSpPr>
            <p:cNvPr id="22917" name="Group 20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22919" name="Group 21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22926" name="Rectangle 22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27" name="Rectangle 23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28" name="Rectangle 24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29" name="Rectangle 25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30" name="Rectangle 26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920" name="Group 27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22921" name="Rectangle 28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22" name="Rectangle 29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23" name="Rectangle 30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24" name="Rectangle 31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25" name="Rectangle 32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918" name="Rectangle 33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578" name="Group 34"/>
          <p:cNvGrpSpPr>
            <a:grpSpLocks/>
          </p:cNvGrpSpPr>
          <p:nvPr/>
        </p:nvGrpSpPr>
        <p:grpSpPr bwMode="auto">
          <a:xfrm>
            <a:off x="355600" y="2070100"/>
            <a:ext cx="277813" cy="2736850"/>
            <a:chOff x="2727" y="2782"/>
            <a:chExt cx="437" cy="4310"/>
          </a:xfrm>
        </p:grpSpPr>
        <p:grpSp>
          <p:nvGrpSpPr>
            <p:cNvPr id="22903" name="Group 35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22905" name="Group 36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22912" name="Rectangle 3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13" name="Rectangle 3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14" name="Rectangle 3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15" name="Rectangle 4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16" name="Rectangle 4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906" name="Group 42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22907" name="Rectangle 4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08" name="Rectangle 4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09" name="Rectangle 4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10" name="Rectangle 4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911" name="Rectangle 4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904" name="Rectangle 48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6593" name="Rectangle 49"/>
          <p:cNvSpPr>
            <a:spLocks noChangeArrowheads="1"/>
          </p:cNvSpPr>
          <p:nvPr/>
        </p:nvSpPr>
        <p:spPr bwMode="auto">
          <a:xfrm>
            <a:off x="355600" y="5346700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594" name="Rectangle 50"/>
          <p:cNvSpPr>
            <a:spLocks noChangeArrowheads="1"/>
          </p:cNvSpPr>
          <p:nvPr/>
        </p:nvSpPr>
        <p:spPr bwMode="auto">
          <a:xfrm>
            <a:off x="358775" y="5073650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595" name="Rectangle 51"/>
          <p:cNvSpPr>
            <a:spLocks noChangeArrowheads="1"/>
          </p:cNvSpPr>
          <p:nvPr/>
        </p:nvSpPr>
        <p:spPr bwMode="auto">
          <a:xfrm>
            <a:off x="355600" y="4800600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596" name="Rectangle 52"/>
          <p:cNvSpPr>
            <a:spLocks noChangeArrowheads="1"/>
          </p:cNvSpPr>
          <p:nvPr/>
        </p:nvSpPr>
        <p:spPr bwMode="auto">
          <a:xfrm>
            <a:off x="6235700" y="1689100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36597" name="Group 53"/>
          <p:cNvGrpSpPr>
            <a:grpSpLocks/>
          </p:cNvGrpSpPr>
          <p:nvPr/>
        </p:nvGrpSpPr>
        <p:grpSpPr bwMode="auto">
          <a:xfrm>
            <a:off x="3479800" y="2068513"/>
            <a:ext cx="2744788" cy="2743200"/>
            <a:chOff x="6081" y="3060"/>
            <a:chExt cx="4322" cy="4319"/>
          </a:xfrm>
        </p:grpSpPr>
        <p:grpSp>
          <p:nvGrpSpPr>
            <p:cNvPr id="22777" name="Group 54"/>
            <p:cNvGrpSpPr>
              <a:grpSpLocks/>
            </p:cNvGrpSpPr>
            <p:nvPr/>
          </p:nvGrpSpPr>
          <p:grpSpPr bwMode="auto">
            <a:xfrm>
              <a:off x="6087" y="3069"/>
              <a:ext cx="4316" cy="4310"/>
              <a:chOff x="4896" y="6336"/>
              <a:chExt cx="4316" cy="4310"/>
            </a:xfrm>
          </p:grpSpPr>
          <p:grpSp>
            <p:nvGrpSpPr>
              <p:cNvPr id="22779" name="Group 55"/>
              <p:cNvGrpSpPr>
                <a:grpSpLocks/>
              </p:cNvGrpSpPr>
              <p:nvPr/>
            </p:nvGrpSpPr>
            <p:grpSpPr bwMode="auto">
              <a:xfrm>
                <a:off x="4896" y="6336"/>
                <a:ext cx="2158" cy="2155"/>
                <a:chOff x="4896" y="6336"/>
                <a:chExt cx="2158" cy="2155"/>
              </a:xfrm>
            </p:grpSpPr>
            <p:grpSp>
              <p:nvGrpSpPr>
                <p:cNvPr id="22873" name="Group 56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98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99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900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901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902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874" name="Group 62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93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94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95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96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97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875" name="Group 68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88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89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90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91" name="Rectangle 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92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876" name="Group 74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83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84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85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86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87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877" name="Group 80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78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79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80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81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82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780" name="Group 86"/>
              <p:cNvGrpSpPr>
                <a:grpSpLocks/>
              </p:cNvGrpSpPr>
              <p:nvPr/>
            </p:nvGrpSpPr>
            <p:grpSpPr bwMode="auto">
              <a:xfrm>
                <a:off x="4896" y="8491"/>
                <a:ext cx="2158" cy="2155"/>
                <a:chOff x="4896" y="6336"/>
                <a:chExt cx="2158" cy="2155"/>
              </a:xfrm>
            </p:grpSpPr>
            <p:grpSp>
              <p:nvGrpSpPr>
                <p:cNvPr id="22843" name="Group 87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68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69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70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71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72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844" name="Group 93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63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64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65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66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67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845" name="Group 99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58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59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60" name="Rectangle 1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61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62" name="Rectangle 1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846" name="Group 105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53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54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55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56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57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847" name="Group 111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48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49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50" name="Rectangle 11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51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52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781" name="Group 117"/>
              <p:cNvGrpSpPr>
                <a:grpSpLocks/>
              </p:cNvGrpSpPr>
              <p:nvPr/>
            </p:nvGrpSpPr>
            <p:grpSpPr bwMode="auto">
              <a:xfrm>
                <a:off x="7054" y="8491"/>
                <a:ext cx="2158" cy="2155"/>
                <a:chOff x="4896" y="6336"/>
                <a:chExt cx="2158" cy="2155"/>
              </a:xfrm>
            </p:grpSpPr>
            <p:grpSp>
              <p:nvGrpSpPr>
                <p:cNvPr id="22813" name="Group 118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38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39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40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41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42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814" name="Group 124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33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34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35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36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37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815" name="Group 130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28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29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30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31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32" name="Rectangle 13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816" name="Group 136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23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24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25" name="Rectangle 13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26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27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817" name="Group 142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18" name="Rectangle 14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19" name="Rectangle 14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20" name="Rectangle 14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21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22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782" name="Group 148"/>
              <p:cNvGrpSpPr>
                <a:grpSpLocks/>
              </p:cNvGrpSpPr>
              <p:nvPr/>
            </p:nvGrpSpPr>
            <p:grpSpPr bwMode="auto">
              <a:xfrm>
                <a:off x="7054" y="6336"/>
                <a:ext cx="2158" cy="2155"/>
                <a:chOff x="4896" y="6336"/>
                <a:chExt cx="2158" cy="2155"/>
              </a:xfrm>
            </p:grpSpPr>
            <p:grpSp>
              <p:nvGrpSpPr>
                <p:cNvPr id="22783" name="Group 149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08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09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10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11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12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784" name="Group 155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803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04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05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06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07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785" name="Group 161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798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99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00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01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802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786" name="Group 167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793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94" name="Rectangle 16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95" name="Rectangle 1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96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97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787" name="Group 173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788" name="Rectangle 1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89" name="Rectangle 17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90" name="Rectangle 1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91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92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2778" name="Rectangle 179"/>
            <p:cNvSpPr>
              <a:spLocks noChangeArrowheads="1"/>
            </p:cNvSpPr>
            <p:nvPr/>
          </p:nvSpPr>
          <p:spPr bwMode="auto">
            <a:xfrm>
              <a:off x="6081" y="3060"/>
              <a:ext cx="4316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724" name="Group 180"/>
          <p:cNvGrpSpPr>
            <a:grpSpLocks/>
          </p:cNvGrpSpPr>
          <p:nvPr/>
        </p:nvGrpSpPr>
        <p:grpSpPr bwMode="auto">
          <a:xfrm>
            <a:off x="715963" y="2070100"/>
            <a:ext cx="2744787" cy="2743200"/>
            <a:chOff x="6081" y="3060"/>
            <a:chExt cx="4322" cy="4319"/>
          </a:xfrm>
        </p:grpSpPr>
        <p:grpSp>
          <p:nvGrpSpPr>
            <p:cNvPr id="22651" name="Group 181"/>
            <p:cNvGrpSpPr>
              <a:grpSpLocks/>
            </p:cNvGrpSpPr>
            <p:nvPr/>
          </p:nvGrpSpPr>
          <p:grpSpPr bwMode="auto">
            <a:xfrm>
              <a:off x="6087" y="3069"/>
              <a:ext cx="4316" cy="4310"/>
              <a:chOff x="4896" y="6336"/>
              <a:chExt cx="4316" cy="4310"/>
            </a:xfrm>
          </p:grpSpPr>
          <p:grpSp>
            <p:nvGrpSpPr>
              <p:cNvPr id="22653" name="Group 182"/>
              <p:cNvGrpSpPr>
                <a:grpSpLocks/>
              </p:cNvGrpSpPr>
              <p:nvPr/>
            </p:nvGrpSpPr>
            <p:grpSpPr bwMode="auto">
              <a:xfrm>
                <a:off x="4896" y="6336"/>
                <a:ext cx="2158" cy="2155"/>
                <a:chOff x="4896" y="6336"/>
                <a:chExt cx="2158" cy="2155"/>
              </a:xfrm>
            </p:grpSpPr>
            <p:grpSp>
              <p:nvGrpSpPr>
                <p:cNvPr id="22747" name="Group 183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772" name="Rectangle 1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73" name="Rectangle 1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74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75" name="Rectangle 1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76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748" name="Group 189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767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68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69" name="Rectangle 1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70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71" name="Rectangle 19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749" name="Group 195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762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63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64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65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66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750" name="Group 201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757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58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59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60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61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751" name="Group 207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752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53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54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55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56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654" name="Group 213"/>
              <p:cNvGrpSpPr>
                <a:grpSpLocks/>
              </p:cNvGrpSpPr>
              <p:nvPr/>
            </p:nvGrpSpPr>
            <p:grpSpPr bwMode="auto">
              <a:xfrm>
                <a:off x="4896" y="8491"/>
                <a:ext cx="2158" cy="2155"/>
                <a:chOff x="4896" y="6336"/>
                <a:chExt cx="2158" cy="2155"/>
              </a:xfrm>
            </p:grpSpPr>
            <p:grpSp>
              <p:nvGrpSpPr>
                <p:cNvPr id="22717" name="Group 214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742" name="Rectangle 2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43" name="Rectangle 2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44" name="Rectangle 21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45" name="Rectangle 21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46" name="Rectangle 21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718" name="Group 220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737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38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39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40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41" name="Rectangle 22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719" name="Group 226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732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33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34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35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36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720" name="Group 232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727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28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29" name="Rectangle 23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30" name="Rectangle 23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31" name="Rectangle 23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721" name="Group 238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722" name="Rectangle 23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23" name="Rectangle 2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24" name="Rectangle 2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25" name="Rectangle 24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26" name="Rectangle 24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655" name="Group 244"/>
              <p:cNvGrpSpPr>
                <a:grpSpLocks/>
              </p:cNvGrpSpPr>
              <p:nvPr/>
            </p:nvGrpSpPr>
            <p:grpSpPr bwMode="auto">
              <a:xfrm>
                <a:off x="7054" y="8491"/>
                <a:ext cx="2158" cy="2155"/>
                <a:chOff x="4896" y="6336"/>
                <a:chExt cx="2158" cy="2155"/>
              </a:xfrm>
            </p:grpSpPr>
            <p:grpSp>
              <p:nvGrpSpPr>
                <p:cNvPr id="22687" name="Group 245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712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13" name="Rectangle 2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14" name="Rectangle 24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15" name="Rectangle 24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16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688" name="Group 251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707" name="Rectangle 25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08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09" name="Rectangle 25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10" name="Rectangle 25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11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689" name="Group 257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702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03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04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05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06" name="Rectangle 2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690" name="Group 263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697" name="Rectangle 2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98" name="Rectangle 2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99" name="Rectangle 2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00" name="Rectangle 26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701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691" name="Group 269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692" name="Rectangle 2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93" name="Rectangle 2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94" name="Rectangle 2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95" name="Rectangle 2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96" name="Rectangle 2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656" name="Group 275"/>
              <p:cNvGrpSpPr>
                <a:grpSpLocks/>
              </p:cNvGrpSpPr>
              <p:nvPr/>
            </p:nvGrpSpPr>
            <p:grpSpPr bwMode="auto">
              <a:xfrm>
                <a:off x="7054" y="6336"/>
                <a:ext cx="2158" cy="2155"/>
                <a:chOff x="4896" y="6336"/>
                <a:chExt cx="2158" cy="2155"/>
              </a:xfrm>
            </p:grpSpPr>
            <p:grpSp>
              <p:nvGrpSpPr>
                <p:cNvPr id="22657" name="Group 276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682" name="Rectangle 2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83" name="Rectangle 2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84" name="Rectangle 2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85" name="Rectangle 28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86" name="Rectangle 28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658" name="Group 282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677" name="Rectangle 28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78" name="Rectangle 2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79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80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81" name="Rectangle 2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659" name="Group 288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672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73" name="Rectangle 2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74" name="Rectangle 2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75" name="Rectangle 2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76" name="Rectangle 29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660" name="Group 294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667" name="Rectangle 2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68" name="Rectangle 2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69" name="Rectangle 2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70" name="Rectangle 2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71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661" name="Group 300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2662" name="Rectangle 3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63" name="Rectangle 3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64" name="Rectangle 3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65" name="Rectangle 3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2666" name="Rectangle 30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2652" name="Rectangle 306"/>
            <p:cNvSpPr>
              <a:spLocks noChangeArrowheads="1"/>
            </p:cNvSpPr>
            <p:nvPr/>
          </p:nvSpPr>
          <p:spPr bwMode="auto">
            <a:xfrm>
              <a:off x="6081" y="3060"/>
              <a:ext cx="4316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851" name="Group 307"/>
          <p:cNvGrpSpPr>
            <a:grpSpLocks/>
          </p:cNvGrpSpPr>
          <p:nvPr/>
        </p:nvGrpSpPr>
        <p:grpSpPr bwMode="auto">
          <a:xfrm>
            <a:off x="6224588" y="2063750"/>
            <a:ext cx="277812" cy="2736850"/>
            <a:chOff x="2727" y="2782"/>
            <a:chExt cx="437" cy="4310"/>
          </a:xfrm>
        </p:grpSpPr>
        <p:grpSp>
          <p:nvGrpSpPr>
            <p:cNvPr id="22637" name="Group 308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22639" name="Group 30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22646" name="Rectangle 31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47" name="Rectangle 31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48" name="Rectangle 31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49" name="Rectangle 31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50" name="Rectangle 31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640" name="Group 31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22641" name="Rectangle 31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42" name="Rectangle 31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43" name="Rectangle 31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44" name="Rectangle 31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45" name="Rectangle 32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638" name="Rectangle 321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866" name="Group 322"/>
          <p:cNvGrpSpPr>
            <a:grpSpLocks/>
          </p:cNvGrpSpPr>
          <p:nvPr/>
        </p:nvGrpSpPr>
        <p:grpSpPr bwMode="auto">
          <a:xfrm rot="-5400000">
            <a:off x="4690268" y="4142582"/>
            <a:ext cx="277813" cy="2736850"/>
            <a:chOff x="2727" y="2782"/>
            <a:chExt cx="437" cy="4310"/>
          </a:xfrm>
        </p:grpSpPr>
        <p:grpSp>
          <p:nvGrpSpPr>
            <p:cNvPr id="22623" name="Group 323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22625" name="Group 324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22632" name="Rectangle 325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33" name="Rectangle 326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34" name="Rectangle 327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35" name="Rectangle 328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36" name="Rectangle 329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626" name="Group 330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22627" name="Rectangle 33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28" name="Rectangle 33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29" name="Rectangle 33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30" name="Rectangle 33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31" name="Rectangle 33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624" name="Rectangle 336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881" name="Group 337"/>
          <p:cNvGrpSpPr>
            <a:grpSpLocks/>
          </p:cNvGrpSpPr>
          <p:nvPr/>
        </p:nvGrpSpPr>
        <p:grpSpPr bwMode="auto">
          <a:xfrm rot="-5400000">
            <a:off x="1940718" y="4139407"/>
            <a:ext cx="277813" cy="2736850"/>
            <a:chOff x="2727" y="2782"/>
            <a:chExt cx="437" cy="4310"/>
          </a:xfrm>
        </p:grpSpPr>
        <p:grpSp>
          <p:nvGrpSpPr>
            <p:cNvPr id="22609" name="Group 338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22611" name="Group 33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22618" name="Rectangle 34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19" name="Rectangle 34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20" name="Rectangle 34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21" name="Rectangle 34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22" name="Rectangle 34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612" name="Group 34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22613" name="Rectangle 34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14" name="Rectangle 34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15" name="Rectangle 34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16" name="Rectangle 34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17" name="Rectangle 35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610" name="Rectangle 351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896" name="Group 352"/>
          <p:cNvGrpSpPr>
            <a:grpSpLocks/>
          </p:cNvGrpSpPr>
          <p:nvPr/>
        </p:nvGrpSpPr>
        <p:grpSpPr bwMode="auto">
          <a:xfrm rot="-5400000">
            <a:off x="4690268" y="3856832"/>
            <a:ext cx="277813" cy="2736850"/>
            <a:chOff x="2727" y="2782"/>
            <a:chExt cx="437" cy="4310"/>
          </a:xfrm>
        </p:grpSpPr>
        <p:grpSp>
          <p:nvGrpSpPr>
            <p:cNvPr id="22595" name="Group 353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22597" name="Group 354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22604" name="Rectangle 355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05" name="Rectangle 356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06" name="Rectangle 357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07" name="Rectangle 358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08" name="Rectangle 359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598" name="Group 360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22599" name="Rectangle 36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00" name="Rectangle 36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01" name="Rectangle 36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02" name="Rectangle 36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603" name="Rectangle 36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596" name="Rectangle 366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911" name="Group 367"/>
          <p:cNvGrpSpPr>
            <a:grpSpLocks/>
          </p:cNvGrpSpPr>
          <p:nvPr/>
        </p:nvGrpSpPr>
        <p:grpSpPr bwMode="auto">
          <a:xfrm rot="-5400000">
            <a:off x="1940719" y="3861594"/>
            <a:ext cx="277812" cy="2736850"/>
            <a:chOff x="2727" y="2782"/>
            <a:chExt cx="437" cy="4310"/>
          </a:xfrm>
        </p:grpSpPr>
        <p:grpSp>
          <p:nvGrpSpPr>
            <p:cNvPr id="22581" name="Group 368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22583" name="Group 36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22590" name="Rectangle 37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91" name="Rectangle 37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92" name="Rectangle 37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93" name="Rectangle 37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94" name="Rectangle 37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584" name="Group 37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22585" name="Rectangle 37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86" name="Rectangle 37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87" name="Rectangle 37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88" name="Rectangle 37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89" name="Rectangle 38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582" name="Rectangle 381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926" name="Group 382"/>
          <p:cNvGrpSpPr>
            <a:grpSpLocks/>
          </p:cNvGrpSpPr>
          <p:nvPr/>
        </p:nvGrpSpPr>
        <p:grpSpPr bwMode="auto">
          <a:xfrm rot="-5400000">
            <a:off x="4688682" y="3579019"/>
            <a:ext cx="277812" cy="2736850"/>
            <a:chOff x="2727" y="2782"/>
            <a:chExt cx="437" cy="4310"/>
          </a:xfrm>
        </p:grpSpPr>
        <p:grpSp>
          <p:nvGrpSpPr>
            <p:cNvPr id="22567" name="Group 383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22569" name="Group 384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22576" name="Rectangle 385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77" name="Rectangle 386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78" name="Rectangle 387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79" name="Rectangle 388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80" name="Rectangle 389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570" name="Group 390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22571" name="Rectangle 391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72" name="Rectangle 392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73" name="Rectangle 393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74" name="Rectangle 394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75" name="Rectangle 395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568" name="Rectangle 396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6941" name="Group 397"/>
          <p:cNvGrpSpPr>
            <a:grpSpLocks/>
          </p:cNvGrpSpPr>
          <p:nvPr/>
        </p:nvGrpSpPr>
        <p:grpSpPr bwMode="auto">
          <a:xfrm rot="-5400000">
            <a:off x="1940718" y="3583782"/>
            <a:ext cx="277813" cy="2736850"/>
            <a:chOff x="2727" y="2782"/>
            <a:chExt cx="437" cy="4310"/>
          </a:xfrm>
        </p:grpSpPr>
        <p:grpSp>
          <p:nvGrpSpPr>
            <p:cNvPr id="22553" name="Group 398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22555" name="Group 399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22562" name="Rectangle 400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63" name="Rectangle 401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64" name="Rectangle 402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65" name="Rectangle 403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66" name="Rectangle 404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556" name="Group 405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22557" name="Rectangle 406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58" name="Rectangle 407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59" name="Rectangle 408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60" name="Rectangle 409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61" name="Rectangle 410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554" name="Rectangle 411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>
                <a:alpha val="0"/>
              </a:srgbClr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6956" name="Rectangle 412"/>
          <p:cNvSpPr>
            <a:spLocks noChangeArrowheads="1"/>
          </p:cNvSpPr>
          <p:nvPr/>
        </p:nvSpPr>
        <p:spPr bwMode="auto">
          <a:xfrm>
            <a:off x="6210300" y="5364163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957" name="Rectangle 413"/>
          <p:cNvSpPr>
            <a:spLocks noChangeArrowheads="1"/>
          </p:cNvSpPr>
          <p:nvPr/>
        </p:nvSpPr>
        <p:spPr bwMode="auto">
          <a:xfrm>
            <a:off x="6210300" y="5089525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958" name="Rectangle 414"/>
          <p:cNvSpPr>
            <a:spLocks noChangeArrowheads="1"/>
          </p:cNvSpPr>
          <p:nvPr/>
        </p:nvSpPr>
        <p:spPr bwMode="auto">
          <a:xfrm>
            <a:off x="6216650" y="4808538"/>
            <a:ext cx="274638" cy="273050"/>
          </a:xfrm>
          <a:prstGeom prst="rect">
            <a:avLst/>
          </a:prstGeom>
          <a:solidFill>
            <a:srgbClr val="0000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959" name="Line 415"/>
          <p:cNvSpPr>
            <a:spLocks noChangeShapeType="1"/>
          </p:cNvSpPr>
          <p:nvPr/>
        </p:nvSpPr>
        <p:spPr bwMode="auto">
          <a:xfrm>
            <a:off x="685800" y="1600200"/>
            <a:ext cx="0" cy="449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960" name="Line 416"/>
          <p:cNvSpPr>
            <a:spLocks noChangeShapeType="1"/>
          </p:cNvSpPr>
          <p:nvPr/>
        </p:nvSpPr>
        <p:spPr bwMode="auto">
          <a:xfrm>
            <a:off x="304800" y="2019300"/>
            <a:ext cx="69373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9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93" grpId="0" animBg="1"/>
      <p:bldP spid="236593" grpId="1" animBg="1"/>
      <p:bldP spid="236594" grpId="0" animBg="1"/>
      <p:bldP spid="236594" grpId="1" animBg="1"/>
      <p:bldP spid="236595" grpId="0" animBg="1"/>
      <p:bldP spid="236595" grpId="1" animBg="1"/>
      <p:bldP spid="236596" grpId="0" animBg="1"/>
      <p:bldP spid="236596" grpId="1" animBg="1"/>
      <p:bldP spid="236956" grpId="0" animBg="1"/>
      <p:bldP spid="236957" grpId="0" animBg="1"/>
      <p:bldP spid="236958" grpId="0" animBg="1"/>
      <p:bldP spid="236959" grpId="0" animBg="1"/>
      <p:bldP spid="2369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1100"/>
            <a:ext cx="8229600" cy="5067300"/>
          </a:xfrm>
        </p:spPr>
        <p:txBody>
          <a:bodyPr/>
          <a:lstStyle/>
          <a:p>
            <a:r>
              <a:rPr lang="en-US" dirty="0" smtClean="0"/>
              <a:t>Guess and check (Guess and test)</a:t>
            </a:r>
          </a:p>
          <a:p>
            <a:r>
              <a:rPr lang="en-US" dirty="0" smtClean="0"/>
              <a:t>Look for a pattern</a:t>
            </a:r>
          </a:p>
          <a:p>
            <a:r>
              <a:rPr lang="en-US" dirty="0" smtClean="0"/>
              <a:t>Make a drawing or model</a:t>
            </a:r>
            <a:endParaRPr lang="en-US" dirty="0"/>
          </a:p>
          <a:p>
            <a:r>
              <a:rPr lang="en-US" dirty="0" smtClean="0"/>
              <a:t>Act it out</a:t>
            </a:r>
          </a:p>
          <a:p>
            <a:r>
              <a:rPr lang="en-US" dirty="0" smtClean="0"/>
              <a:t>Work backwards</a:t>
            </a:r>
          </a:p>
          <a:p>
            <a:r>
              <a:rPr lang="en-US" dirty="0" smtClean="0"/>
              <a:t>Simplify the problem</a:t>
            </a:r>
          </a:p>
          <a:p>
            <a:r>
              <a:rPr lang="en-US" dirty="0" smtClean="0"/>
              <a:t>Eliminate possibilities</a:t>
            </a:r>
          </a:p>
          <a:p>
            <a:r>
              <a:rPr lang="en-US" dirty="0" smtClean="0"/>
              <a:t>Make a systemic list</a:t>
            </a:r>
          </a:p>
          <a:p>
            <a:r>
              <a:rPr lang="en-US" dirty="0" smtClean="0"/>
              <a:t>Write and equations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3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8750"/>
            <a:ext cx="8839200" cy="6524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Algebra</a:t>
            </a:r>
          </a:p>
        </p:txBody>
      </p:sp>
      <p:grpSp>
        <p:nvGrpSpPr>
          <p:cNvPr id="228770" name="Group 418"/>
          <p:cNvGrpSpPr>
            <a:grpSpLocks/>
          </p:cNvGrpSpPr>
          <p:nvPr/>
        </p:nvGrpSpPr>
        <p:grpSpPr bwMode="auto">
          <a:xfrm>
            <a:off x="723900" y="1930400"/>
            <a:ext cx="5492750" cy="277813"/>
            <a:chOff x="456" y="1056"/>
            <a:chExt cx="3460" cy="175"/>
          </a:xfrm>
        </p:grpSpPr>
        <p:grpSp>
          <p:nvGrpSpPr>
            <p:cNvPr id="23946" name="Group 4"/>
            <p:cNvGrpSpPr>
              <a:grpSpLocks/>
            </p:cNvGrpSpPr>
            <p:nvPr/>
          </p:nvGrpSpPr>
          <p:grpSpPr bwMode="auto">
            <a:xfrm rot="-5400000">
              <a:off x="1230" y="282"/>
              <a:ext cx="175" cy="1724"/>
              <a:chOff x="2727" y="2782"/>
              <a:chExt cx="437" cy="4310"/>
            </a:xfrm>
          </p:grpSpPr>
          <p:grpSp>
            <p:nvGrpSpPr>
              <p:cNvPr id="23962" name="Group 5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23964" name="Group 6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971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72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73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7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75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965" name="Group 12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23966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67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68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69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70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3963" name="Rectangle 18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3947" name="Group 19"/>
            <p:cNvGrpSpPr>
              <a:grpSpLocks/>
            </p:cNvGrpSpPr>
            <p:nvPr/>
          </p:nvGrpSpPr>
          <p:grpSpPr bwMode="auto">
            <a:xfrm rot="-5400000">
              <a:off x="2966" y="282"/>
              <a:ext cx="175" cy="1724"/>
              <a:chOff x="2727" y="2782"/>
              <a:chExt cx="437" cy="4310"/>
            </a:xfrm>
          </p:grpSpPr>
          <p:grpSp>
            <p:nvGrpSpPr>
              <p:cNvPr id="23948" name="Group 20"/>
              <p:cNvGrpSpPr>
                <a:grpSpLocks/>
              </p:cNvGrpSpPr>
              <p:nvPr/>
            </p:nvGrpSpPr>
            <p:grpSpPr bwMode="auto">
              <a:xfrm>
                <a:off x="2733" y="2782"/>
                <a:ext cx="431" cy="4310"/>
                <a:chOff x="3600" y="6336"/>
                <a:chExt cx="431" cy="4310"/>
              </a:xfrm>
            </p:grpSpPr>
            <p:grpSp>
              <p:nvGrpSpPr>
                <p:cNvPr id="23950" name="Group 21"/>
                <p:cNvGrpSpPr>
                  <a:grpSpLocks/>
                </p:cNvGrpSpPr>
                <p:nvPr/>
              </p:nvGrpSpPr>
              <p:grpSpPr bwMode="auto">
                <a:xfrm>
                  <a:off x="3600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957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58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59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60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61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951" name="Group 27"/>
                <p:cNvGrpSpPr>
                  <a:grpSpLocks/>
                </p:cNvGrpSpPr>
                <p:nvPr/>
              </p:nvGrpSpPr>
              <p:grpSpPr bwMode="auto">
                <a:xfrm>
                  <a:off x="3600" y="8491"/>
                  <a:ext cx="431" cy="2155"/>
                  <a:chOff x="3600" y="6336"/>
                  <a:chExt cx="431" cy="2155"/>
                </a:xfrm>
              </p:grpSpPr>
              <p:sp>
                <p:nvSpPr>
                  <p:cNvPr id="23952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53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54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55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56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3949" name="Rectangle 33"/>
              <p:cNvSpPr>
                <a:spLocks noChangeArrowheads="1"/>
              </p:cNvSpPr>
              <p:nvPr/>
            </p:nvSpPr>
            <p:spPr bwMode="auto">
              <a:xfrm>
                <a:off x="2727" y="2782"/>
                <a:ext cx="431" cy="4310"/>
              </a:xfrm>
              <a:prstGeom prst="rect">
                <a:avLst/>
              </a:prstGeom>
              <a:solidFill>
                <a:srgbClr val="0000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8386" name="Group 34"/>
          <p:cNvGrpSpPr>
            <a:grpSpLocks/>
          </p:cNvGrpSpPr>
          <p:nvPr/>
        </p:nvGrpSpPr>
        <p:grpSpPr bwMode="auto">
          <a:xfrm>
            <a:off x="342900" y="2298700"/>
            <a:ext cx="277813" cy="2736850"/>
            <a:chOff x="2727" y="2782"/>
            <a:chExt cx="437" cy="4310"/>
          </a:xfrm>
        </p:grpSpPr>
        <p:grpSp>
          <p:nvGrpSpPr>
            <p:cNvPr id="23932" name="Group 35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23934" name="Group 36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23941" name="Rectangle 37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942" name="Rectangle 38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943" name="Rectangle 39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944" name="Rectangle 40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945" name="Rectangle 41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935" name="Group 42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23936" name="Rectangle 4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937" name="Rectangle 4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938" name="Rectangle 4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939" name="Rectangle 4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940" name="Rectangle 4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3933" name="Rectangle 48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8769" name="Group 417"/>
          <p:cNvGrpSpPr>
            <a:grpSpLocks/>
          </p:cNvGrpSpPr>
          <p:nvPr/>
        </p:nvGrpSpPr>
        <p:grpSpPr bwMode="auto">
          <a:xfrm>
            <a:off x="342900" y="5043488"/>
            <a:ext cx="277813" cy="819150"/>
            <a:chOff x="224" y="3024"/>
            <a:chExt cx="175" cy="516"/>
          </a:xfrm>
        </p:grpSpPr>
        <p:sp>
          <p:nvSpPr>
            <p:cNvPr id="23929" name="Rectangle 49"/>
            <p:cNvSpPr>
              <a:spLocks noChangeArrowheads="1"/>
            </p:cNvSpPr>
            <p:nvPr/>
          </p:nvSpPr>
          <p:spPr bwMode="auto">
            <a:xfrm>
              <a:off x="224" y="3368"/>
              <a:ext cx="173" cy="17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30" name="Rectangle 50"/>
            <p:cNvSpPr>
              <a:spLocks noChangeArrowheads="1"/>
            </p:cNvSpPr>
            <p:nvPr/>
          </p:nvSpPr>
          <p:spPr bwMode="auto">
            <a:xfrm>
              <a:off x="226" y="3196"/>
              <a:ext cx="173" cy="17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931" name="Rectangle 51"/>
            <p:cNvSpPr>
              <a:spLocks noChangeArrowheads="1"/>
            </p:cNvSpPr>
            <p:nvPr/>
          </p:nvSpPr>
          <p:spPr bwMode="auto">
            <a:xfrm>
              <a:off x="224" y="3024"/>
              <a:ext cx="173" cy="17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8404" name="Rectangle 52"/>
          <p:cNvSpPr>
            <a:spLocks noChangeArrowheads="1"/>
          </p:cNvSpPr>
          <p:nvPr/>
        </p:nvSpPr>
        <p:spPr bwMode="auto">
          <a:xfrm>
            <a:off x="6235700" y="1931988"/>
            <a:ext cx="274638" cy="273050"/>
          </a:xfrm>
          <a:prstGeom prst="rect">
            <a:avLst/>
          </a:prstGeom>
          <a:solidFill>
            <a:srgbClr val="FF00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28405" name="Group 53"/>
          <p:cNvGrpSpPr>
            <a:grpSpLocks/>
          </p:cNvGrpSpPr>
          <p:nvPr/>
        </p:nvGrpSpPr>
        <p:grpSpPr bwMode="auto">
          <a:xfrm>
            <a:off x="3490913" y="2300288"/>
            <a:ext cx="2744787" cy="2743200"/>
            <a:chOff x="6081" y="3060"/>
            <a:chExt cx="4322" cy="4319"/>
          </a:xfrm>
        </p:grpSpPr>
        <p:grpSp>
          <p:nvGrpSpPr>
            <p:cNvPr id="23803" name="Group 54"/>
            <p:cNvGrpSpPr>
              <a:grpSpLocks/>
            </p:cNvGrpSpPr>
            <p:nvPr/>
          </p:nvGrpSpPr>
          <p:grpSpPr bwMode="auto">
            <a:xfrm>
              <a:off x="6087" y="3069"/>
              <a:ext cx="4316" cy="4310"/>
              <a:chOff x="4896" y="6336"/>
              <a:chExt cx="4316" cy="4310"/>
            </a:xfrm>
          </p:grpSpPr>
          <p:grpSp>
            <p:nvGrpSpPr>
              <p:cNvPr id="23805" name="Group 55"/>
              <p:cNvGrpSpPr>
                <a:grpSpLocks/>
              </p:cNvGrpSpPr>
              <p:nvPr/>
            </p:nvGrpSpPr>
            <p:grpSpPr bwMode="auto">
              <a:xfrm>
                <a:off x="4896" y="6336"/>
                <a:ext cx="2158" cy="2155"/>
                <a:chOff x="4896" y="6336"/>
                <a:chExt cx="2158" cy="2155"/>
              </a:xfrm>
            </p:grpSpPr>
            <p:grpSp>
              <p:nvGrpSpPr>
                <p:cNvPr id="23899" name="Group 56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924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25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26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27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28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900" name="Group 62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919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20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21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22" name="Rectangle 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23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901" name="Group 68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914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15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16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17" name="Rectangle 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18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902" name="Group 74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909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10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11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12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13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903" name="Group 80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904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05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06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07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908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3806" name="Group 86"/>
              <p:cNvGrpSpPr>
                <a:grpSpLocks/>
              </p:cNvGrpSpPr>
              <p:nvPr/>
            </p:nvGrpSpPr>
            <p:grpSpPr bwMode="auto">
              <a:xfrm>
                <a:off x="4896" y="8491"/>
                <a:ext cx="2158" cy="2155"/>
                <a:chOff x="4896" y="6336"/>
                <a:chExt cx="2158" cy="2155"/>
              </a:xfrm>
            </p:grpSpPr>
            <p:grpSp>
              <p:nvGrpSpPr>
                <p:cNvPr id="23869" name="Group 87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894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95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96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97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98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870" name="Group 93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889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90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91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92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93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871" name="Group 99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884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85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86" name="Rectangle 1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87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88" name="Rectangle 1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872" name="Group 105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879" name="Rectangle 10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80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81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82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83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873" name="Group 111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874" name="Rectangle 11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75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76" name="Rectangle 11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77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78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3807" name="Group 117"/>
              <p:cNvGrpSpPr>
                <a:grpSpLocks/>
              </p:cNvGrpSpPr>
              <p:nvPr/>
            </p:nvGrpSpPr>
            <p:grpSpPr bwMode="auto">
              <a:xfrm>
                <a:off x="7054" y="8491"/>
                <a:ext cx="2158" cy="2155"/>
                <a:chOff x="4896" y="6336"/>
                <a:chExt cx="2158" cy="2155"/>
              </a:xfrm>
            </p:grpSpPr>
            <p:grpSp>
              <p:nvGrpSpPr>
                <p:cNvPr id="23839" name="Group 118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864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65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66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67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68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840" name="Group 124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859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60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61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62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63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841" name="Group 130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854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55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56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57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58" name="Rectangle 13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842" name="Group 136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849" name="Rectangle 13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50" name="Rectangle 13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51" name="Rectangle 13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52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53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843" name="Group 142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844" name="Rectangle 14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45" name="Rectangle 14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46" name="Rectangle 14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47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48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3808" name="Group 148"/>
              <p:cNvGrpSpPr>
                <a:grpSpLocks/>
              </p:cNvGrpSpPr>
              <p:nvPr/>
            </p:nvGrpSpPr>
            <p:grpSpPr bwMode="auto">
              <a:xfrm>
                <a:off x="7054" y="6336"/>
                <a:ext cx="2158" cy="2155"/>
                <a:chOff x="4896" y="6336"/>
                <a:chExt cx="2158" cy="2155"/>
              </a:xfrm>
            </p:grpSpPr>
            <p:grpSp>
              <p:nvGrpSpPr>
                <p:cNvPr id="23809" name="Group 149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834" name="Rectangle 15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35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36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37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38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810" name="Group 155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829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30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31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32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33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811" name="Group 161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824" name="Rectangle 1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25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26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27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28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812" name="Group 167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819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20" name="Rectangle 16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21" name="Rectangle 1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22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23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813" name="Group 173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814" name="Rectangle 1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15" name="Rectangle 17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16" name="Rectangle 17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17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18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3804" name="Rectangle 179"/>
            <p:cNvSpPr>
              <a:spLocks noChangeArrowheads="1"/>
            </p:cNvSpPr>
            <p:nvPr/>
          </p:nvSpPr>
          <p:spPr bwMode="auto">
            <a:xfrm>
              <a:off x="6081" y="3060"/>
              <a:ext cx="4316" cy="431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8532" name="Group 180"/>
          <p:cNvGrpSpPr>
            <a:grpSpLocks/>
          </p:cNvGrpSpPr>
          <p:nvPr/>
        </p:nvGrpSpPr>
        <p:grpSpPr bwMode="auto">
          <a:xfrm>
            <a:off x="741363" y="2301875"/>
            <a:ext cx="2744787" cy="2743200"/>
            <a:chOff x="6081" y="3060"/>
            <a:chExt cx="4322" cy="4319"/>
          </a:xfrm>
        </p:grpSpPr>
        <p:grpSp>
          <p:nvGrpSpPr>
            <p:cNvPr id="23677" name="Group 181"/>
            <p:cNvGrpSpPr>
              <a:grpSpLocks/>
            </p:cNvGrpSpPr>
            <p:nvPr/>
          </p:nvGrpSpPr>
          <p:grpSpPr bwMode="auto">
            <a:xfrm>
              <a:off x="6087" y="3069"/>
              <a:ext cx="4316" cy="4310"/>
              <a:chOff x="4896" y="6336"/>
              <a:chExt cx="4316" cy="4310"/>
            </a:xfrm>
          </p:grpSpPr>
          <p:grpSp>
            <p:nvGrpSpPr>
              <p:cNvPr id="23679" name="Group 182"/>
              <p:cNvGrpSpPr>
                <a:grpSpLocks/>
              </p:cNvGrpSpPr>
              <p:nvPr/>
            </p:nvGrpSpPr>
            <p:grpSpPr bwMode="auto">
              <a:xfrm>
                <a:off x="4896" y="6336"/>
                <a:ext cx="2158" cy="2155"/>
                <a:chOff x="4896" y="6336"/>
                <a:chExt cx="2158" cy="2155"/>
              </a:xfrm>
            </p:grpSpPr>
            <p:grpSp>
              <p:nvGrpSpPr>
                <p:cNvPr id="23773" name="Group 183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98" name="Rectangle 1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99" name="Rectangle 1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00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01" name="Rectangle 1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802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774" name="Group 189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93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94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95" name="Rectangle 1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96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97" name="Rectangle 19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775" name="Group 195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88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89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90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91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92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776" name="Group 201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83" name="Rectangle 2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84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85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86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87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777" name="Group 207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78" name="Rectangle 20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79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80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81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82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3680" name="Group 213"/>
              <p:cNvGrpSpPr>
                <a:grpSpLocks/>
              </p:cNvGrpSpPr>
              <p:nvPr/>
            </p:nvGrpSpPr>
            <p:grpSpPr bwMode="auto">
              <a:xfrm>
                <a:off x="4896" y="8491"/>
                <a:ext cx="2158" cy="2155"/>
                <a:chOff x="4896" y="6336"/>
                <a:chExt cx="2158" cy="2155"/>
              </a:xfrm>
            </p:grpSpPr>
            <p:grpSp>
              <p:nvGrpSpPr>
                <p:cNvPr id="23743" name="Group 214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68" name="Rectangle 21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69" name="Rectangle 21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70" name="Rectangle 21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71" name="Rectangle 21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72" name="Rectangle 21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744" name="Group 220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63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64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65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66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67" name="Rectangle 22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745" name="Group 226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58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59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60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61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62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746" name="Group 232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53" name="Rectangle 23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54" name="Rectangle 23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55" name="Rectangle 23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56" name="Rectangle 23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57" name="Rectangle 23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747" name="Group 238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48" name="Rectangle 23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49" name="Rectangle 24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50" name="Rectangle 24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51" name="Rectangle 24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52" name="Rectangle 24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3681" name="Group 244"/>
              <p:cNvGrpSpPr>
                <a:grpSpLocks/>
              </p:cNvGrpSpPr>
              <p:nvPr/>
            </p:nvGrpSpPr>
            <p:grpSpPr bwMode="auto">
              <a:xfrm>
                <a:off x="7054" y="8491"/>
                <a:ext cx="2158" cy="2155"/>
                <a:chOff x="4896" y="6336"/>
                <a:chExt cx="2158" cy="2155"/>
              </a:xfrm>
            </p:grpSpPr>
            <p:grpSp>
              <p:nvGrpSpPr>
                <p:cNvPr id="23713" name="Group 245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38" name="Rectangle 24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39" name="Rectangle 24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40" name="Rectangle 24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41" name="Rectangle 24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42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714" name="Group 251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33" name="Rectangle 25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34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35" name="Rectangle 25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36" name="Rectangle 25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37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715" name="Group 257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28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29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30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31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32" name="Rectangle 26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716" name="Group 263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23" name="Rectangle 26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24" name="Rectangle 26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25" name="Rectangle 26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26" name="Rectangle 26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27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717" name="Group 269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18" name="Rectangle 27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19" name="Rectangle 27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20" name="Rectangle 27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21" name="Rectangle 27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22" name="Rectangle 27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3682" name="Group 275"/>
              <p:cNvGrpSpPr>
                <a:grpSpLocks/>
              </p:cNvGrpSpPr>
              <p:nvPr/>
            </p:nvGrpSpPr>
            <p:grpSpPr bwMode="auto">
              <a:xfrm>
                <a:off x="7054" y="6336"/>
                <a:ext cx="2158" cy="2155"/>
                <a:chOff x="4896" y="6336"/>
                <a:chExt cx="2158" cy="2155"/>
              </a:xfrm>
            </p:grpSpPr>
            <p:grpSp>
              <p:nvGrpSpPr>
                <p:cNvPr id="23683" name="Group 276"/>
                <p:cNvGrpSpPr>
                  <a:grpSpLocks/>
                </p:cNvGrpSpPr>
                <p:nvPr/>
              </p:nvGrpSpPr>
              <p:grpSpPr bwMode="auto">
                <a:xfrm>
                  <a:off x="4896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08" name="Rectangle 27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09" name="Rectangle 27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10" name="Rectangle 27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11" name="Rectangle 28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12" name="Rectangle 28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684" name="Group 282"/>
                <p:cNvGrpSpPr>
                  <a:grpSpLocks/>
                </p:cNvGrpSpPr>
                <p:nvPr/>
              </p:nvGrpSpPr>
              <p:grpSpPr bwMode="auto">
                <a:xfrm>
                  <a:off x="5327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703" name="Rectangle 28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04" name="Rectangle 28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05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06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07" name="Rectangle 28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685" name="Group 288"/>
                <p:cNvGrpSpPr>
                  <a:grpSpLocks/>
                </p:cNvGrpSpPr>
                <p:nvPr/>
              </p:nvGrpSpPr>
              <p:grpSpPr bwMode="auto">
                <a:xfrm>
                  <a:off x="6623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698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99" name="Rectangle 290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00" name="Rectangle 29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01" name="Rectangle 29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702" name="Rectangle 29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686" name="Group 294"/>
                <p:cNvGrpSpPr>
                  <a:grpSpLocks/>
                </p:cNvGrpSpPr>
                <p:nvPr/>
              </p:nvGrpSpPr>
              <p:grpSpPr bwMode="auto">
                <a:xfrm>
                  <a:off x="6192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693" name="Rectangle 29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94" name="Rectangle 296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95" name="Rectangle 297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96" name="Rectangle 298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97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687" name="Group 300"/>
                <p:cNvGrpSpPr>
                  <a:grpSpLocks/>
                </p:cNvGrpSpPr>
                <p:nvPr/>
              </p:nvGrpSpPr>
              <p:grpSpPr bwMode="auto">
                <a:xfrm>
                  <a:off x="5758" y="6336"/>
                  <a:ext cx="431" cy="2155"/>
                  <a:chOff x="3600" y="6336"/>
                  <a:chExt cx="431" cy="2155"/>
                </a:xfrm>
              </p:grpSpPr>
              <p:sp>
                <p:nvSpPr>
                  <p:cNvPr id="23688" name="Rectangle 301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336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89" name="Rectangle 302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6767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90" name="Rectangle 303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8060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91" name="Rectangle 304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629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692" name="Rectangle 305"/>
                  <p:cNvSpPr>
                    <a:spLocks noChangeArrowheads="1"/>
                  </p:cNvSpPr>
                  <p:nvPr/>
                </p:nvSpPr>
                <p:spPr bwMode="auto">
                  <a:xfrm>
                    <a:off x="3600" y="7198"/>
                    <a:ext cx="431" cy="431"/>
                  </a:xfrm>
                  <a:prstGeom prst="rect">
                    <a:avLst/>
                  </a:prstGeom>
                  <a:solidFill>
                    <a:srgbClr val="339966"/>
                  </a:solidFill>
                  <a:ln w="12700">
                    <a:solidFill>
                      <a:srgbClr val="FFFF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3678" name="Rectangle 306"/>
            <p:cNvSpPr>
              <a:spLocks noChangeArrowheads="1"/>
            </p:cNvSpPr>
            <p:nvPr/>
          </p:nvSpPr>
          <p:spPr bwMode="auto">
            <a:xfrm>
              <a:off x="6081" y="3060"/>
              <a:ext cx="4316" cy="431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8767" name="Line 415"/>
          <p:cNvSpPr>
            <a:spLocks noChangeShapeType="1"/>
          </p:cNvSpPr>
          <p:nvPr/>
        </p:nvSpPr>
        <p:spPr bwMode="auto">
          <a:xfrm>
            <a:off x="673100" y="1803400"/>
            <a:ext cx="0" cy="449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768" name="Line 416"/>
          <p:cNvSpPr>
            <a:spLocks noChangeShapeType="1"/>
          </p:cNvSpPr>
          <p:nvPr/>
        </p:nvSpPr>
        <p:spPr bwMode="auto">
          <a:xfrm>
            <a:off x="293688" y="2249488"/>
            <a:ext cx="69373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771" name="Text Box 419"/>
          <p:cNvSpPr txBox="1">
            <a:spLocks noChangeArrowheads="1"/>
          </p:cNvSpPr>
          <p:nvPr/>
        </p:nvSpPr>
        <p:spPr bwMode="auto">
          <a:xfrm>
            <a:off x="500063" y="1195388"/>
            <a:ext cx="46942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en-US" sz="3200" b="1" dirty="0"/>
              <a:t>(2</a:t>
            </a:r>
            <a:r>
              <a:rPr lang="en-US" sz="3200" b="1" i="1" dirty="0"/>
              <a:t>x</a:t>
            </a:r>
            <a:r>
              <a:rPr lang="en-US" sz="3200" b="1" dirty="0"/>
              <a:t> + 1)(</a:t>
            </a:r>
            <a:r>
              <a:rPr lang="en-US" sz="3200" b="1" i="1" dirty="0"/>
              <a:t>x</a:t>
            </a:r>
            <a:r>
              <a:rPr lang="en-US" sz="3200" b="1" dirty="0"/>
              <a:t> + 3)</a:t>
            </a:r>
          </a:p>
        </p:txBody>
      </p:sp>
      <p:grpSp>
        <p:nvGrpSpPr>
          <p:cNvPr id="228772" name="Group 420"/>
          <p:cNvGrpSpPr>
            <a:grpSpLocks/>
          </p:cNvGrpSpPr>
          <p:nvPr/>
        </p:nvGrpSpPr>
        <p:grpSpPr bwMode="auto">
          <a:xfrm>
            <a:off x="6230938" y="2297113"/>
            <a:ext cx="277812" cy="2736850"/>
            <a:chOff x="2727" y="2782"/>
            <a:chExt cx="437" cy="4310"/>
          </a:xfrm>
        </p:grpSpPr>
        <p:grpSp>
          <p:nvGrpSpPr>
            <p:cNvPr id="23663" name="Group 421"/>
            <p:cNvGrpSpPr>
              <a:grpSpLocks/>
            </p:cNvGrpSpPr>
            <p:nvPr/>
          </p:nvGrpSpPr>
          <p:grpSpPr bwMode="auto">
            <a:xfrm>
              <a:off x="2733" y="2782"/>
              <a:ext cx="431" cy="4310"/>
              <a:chOff x="3600" y="6336"/>
              <a:chExt cx="431" cy="4310"/>
            </a:xfrm>
          </p:grpSpPr>
          <p:grpSp>
            <p:nvGrpSpPr>
              <p:cNvPr id="23665" name="Group 422"/>
              <p:cNvGrpSpPr>
                <a:grpSpLocks/>
              </p:cNvGrpSpPr>
              <p:nvPr/>
            </p:nvGrpSpPr>
            <p:grpSpPr bwMode="auto">
              <a:xfrm>
                <a:off x="3600" y="6336"/>
                <a:ext cx="431" cy="2155"/>
                <a:chOff x="3600" y="6336"/>
                <a:chExt cx="431" cy="2155"/>
              </a:xfrm>
            </p:grpSpPr>
            <p:sp>
              <p:nvSpPr>
                <p:cNvPr id="23672" name="Rectangle 423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73" name="Rectangle 424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74" name="Rectangle 425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75" name="Rectangle 426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76" name="Rectangle 427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666" name="Group 428"/>
              <p:cNvGrpSpPr>
                <a:grpSpLocks/>
              </p:cNvGrpSpPr>
              <p:nvPr/>
            </p:nvGrpSpPr>
            <p:grpSpPr bwMode="auto">
              <a:xfrm>
                <a:off x="3600" y="8491"/>
                <a:ext cx="431" cy="2155"/>
                <a:chOff x="3600" y="6336"/>
                <a:chExt cx="431" cy="2155"/>
              </a:xfrm>
            </p:grpSpPr>
            <p:sp>
              <p:nvSpPr>
                <p:cNvPr id="23667" name="Rectangle 429"/>
                <p:cNvSpPr>
                  <a:spLocks noChangeArrowheads="1"/>
                </p:cNvSpPr>
                <p:nvPr/>
              </p:nvSpPr>
              <p:spPr bwMode="auto">
                <a:xfrm>
                  <a:off x="3600" y="6336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68" name="Rectangle 430"/>
                <p:cNvSpPr>
                  <a:spLocks noChangeArrowheads="1"/>
                </p:cNvSpPr>
                <p:nvPr/>
              </p:nvSpPr>
              <p:spPr bwMode="auto">
                <a:xfrm>
                  <a:off x="3600" y="6767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69" name="Rectangle 431"/>
                <p:cNvSpPr>
                  <a:spLocks noChangeArrowheads="1"/>
                </p:cNvSpPr>
                <p:nvPr/>
              </p:nvSpPr>
              <p:spPr bwMode="auto">
                <a:xfrm>
                  <a:off x="3600" y="8060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70" name="Rectangle 432"/>
                <p:cNvSpPr>
                  <a:spLocks noChangeArrowheads="1"/>
                </p:cNvSpPr>
                <p:nvPr/>
              </p:nvSpPr>
              <p:spPr bwMode="auto">
                <a:xfrm>
                  <a:off x="3600" y="7629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7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600" y="7198"/>
                  <a:ext cx="431" cy="431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3664" name="Rectangle 434"/>
            <p:cNvSpPr>
              <a:spLocks noChangeArrowheads="1"/>
            </p:cNvSpPr>
            <p:nvPr/>
          </p:nvSpPr>
          <p:spPr bwMode="auto">
            <a:xfrm>
              <a:off x="2727" y="2782"/>
              <a:ext cx="431" cy="4310"/>
            </a:xfrm>
            <a:prstGeom prst="rect">
              <a:avLst/>
            </a:prstGeom>
            <a:solidFill>
              <a:srgbClr val="0000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8884" name="Group 532"/>
          <p:cNvGrpSpPr>
            <a:grpSpLocks/>
          </p:cNvGrpSpPr>
          <p:nvPr/>
        </p:nvGrpSpPr>
        <p:grpSpPr bwMode="auto">
          <a:xfrm>
            <a:off x="735013" y="5051425"/>
            <a:ext cx="5494337" cy="825500"/>
            <a:chOff x="463" y="3182"/>
            <a:chExt cx="3461" cy="520"/>
          </a:xfrm>
        </p:grpSpPr>
        <p:grpSp>
          <p:nvGrpSpPr>
            <p:cNvPr id="23570" name="Group 435"/>
            <p:cNvGrpSpPr>
              <a:grpSpLocks/>
            </p:cNvGrpSpPr>
            <p:nvPr/>
          </p:nvGrpSpPr>
          <p:grpSpPr bwMode="auto">
            <a:xfrm>
              <a:off x="463" y="3182"/>
              <a:ext cx="3460" cy="175"/>
              <a:chOff x="456" y="1056"/>
              <a:chExt cx="3460" cy="175"/>
            </a:xfrm>
          </p:grpSpPr>
          <p:grpSp>
            <p:nvGrpSpPr>
              <p:cNvPr id="23633" name="Group 436"/>
              <p:cNvGrpSpPr>
                <a:grpSpLocks/>
              </p:cNvGrpSpPr>
              <p:nvPr/>
            </p:nvGrpSpPr>
            <p:grpSpPr bwMode="auto">
              <a:xfrm rot="-5400000">
                <a:off x="1230" y="282"/>
                <a:ext cx="175" cy="1724"/>
                <a:chOff x="2727" y="2782"/>
                <a:chExt cx="437" cy="4310"/>
              </a:xfrm>
            </p:grpSpPr>
            <p:grpSp>
              <p:nvGrpSpPr>
                <p:cNvPr id="23649" name="Group 437"/>
                <p:cNvGrpSpPr>
                  <a:grpSpLocks/>
                </p:cNvGrpSpPr>
                <p:nvPr/>
              </p:nvGrpSpPr>
              <p:grpSpPr bwMode="auto">
                <a:xfrm>
                  <a:off x="2733" y="2782"/>
                  <a:ext cx="431" cy="4310"/>
                  <a:chOff x="3600" y="6336"/>
                  <a:chExt cx="431" cy="4310"/>
                </a:xfrm>
              </p:grpSpPr>
              <p:grpSp>
                <p:nvGrpSpPr>
                  <p:cNvPr id="23651" name="Group 438"/>
                  <p:cNvGrpSpPr>
                    <a:grpSpLocks/>
                  </p:cNvGrpSpPr>
                  <p:nvPr/>
                </p:nvGrpSpPr>
                <p:grpSpPr bwMode="auto">
                  <a:xfrm>
                    <a:off x="3600" y="6336"/>
                    <a:ext cx="431" cy="2155"/>
                    <a:chOff x="3600" y="6336"/>
                    <a:chExt cx="431" cy="2155"/>
                  </a:xfrm>
                </p:grpSpPr>
                <p:sp>
                  <p:nvSpPr>
                    <p:cNvPr id="23658" name="Rectangle 4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336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59" name="Rectangle 4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767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60" name="Rectangle 4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8060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61" name="Rectangle 4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629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62" name="Rectangle 4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198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652" name="Group 444"/>
                  <p:cNvGrpSpPr>
                    <a:grpSpLocks/>
                  </p:cNvGrpSpPr>
                  <p:nvPr/>
                </p:nvGrpSpPr>
                <p:grpSpPr bwMode="auto">
                  <a:xfrm>
                    <a:off x="3600" y="8491"/>
                    <a:ext cx="431" cy="2155"/>
                    <a:chOff x="3600" y="6336"/>
                    <a:chExt cx="431" cy="2155"/>
                  </a:xfrm>
                </p:grpSpPr>
                <p:sp>
                  <p:nvSpPr>
                    <p:cNvPr id="23653" name="Rectangle 4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336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54" name="Rectangle 4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767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55" name="Rectangle 4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8060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56" name="Rectangle 4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629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57" name="Rectangle 4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198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23650" name="Rectangle 450"/>
                <p:cNvSpPr>
                  <a:spLocks noChangeArrowheads="1"/>
                </p:cNvSpPr>
                <p:nvPr/>
              </p:nvSpPr>
              <p:spPr bwMode="auto">
                <a:xfrm>
                  <a:off x="2727" y="2782"/>
                  <a:ext cx="431" cy="4310"/>
                </a:xfrm>
                <a:prstGeom prst="rect">
                  <a:avLst/>
                </a:prstGeom>
                <a:solidFill>
                  <a:srgbClr val="0000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634" name="Group 451"/>
              <p:cNvGrpSpPr>
                <a:grpSpLocks/>
              </p:cNvGrpSpPr>
              <p:nvPr/>
            </p:nvGrpSpPr>
            <p:grpSpPr bwMode="auto">
              <a:xfrm rot="-5400000">
                <a:off x="2966" y="282"/>
                <a:ext cx="175" cy="1724"/>
                <a:chOff x="2727" y="2782"/>
                <a:chExt cx="437" cy="4310"/>
              </a:xfrm>
            </p:grpSpPr>
            <p:grpSp>
              <p:nvGrpSpPr>
                <p:cNvPr id="23635" name="Group 452"/>
                <p:cNvGrpSpPr>
                  <a:grpSpLocks/>
                </p:cNvGrpSpPr>
                <p:nvPr/>
              </p:nvGrpSpPr>
              <p:grpSpPr bwMode="auto">
                <a:xfrm>
                  <a:off x="2733" y="2782"/>
                  <a:ext cx="431" cy="4310"/>
                  <a:chOff x="3600" y="6336"/>
                  <a:chExt cx="431" cy="4310"/>
                </a:xfrm>
              </p:grpSpPr>
              <p:grpSp>
                <p:nvGrpSpPr>
                  <p:cNvPr id="23637" name="Group 453"/>
                  <p:cNvGrpSpPr>
                    <a:grpSpLocks/>
                  </p:cNvGrpSpPr>
                  <p:nvPr/>
                </p:nvGrpSpPr>
                <p:grpSpPr bwMode="auto">
                  <a:xfrm>
                    <a:off x="3600" y="6336"/>
                    <a:ext cx="431" cy="2155"/>
                    <a:chOff x="3600" y="6336"/>
                    <a:chExt cx="431" cy="2155"/>
                  </a:xfrm>
                </p:grpSpPr>
                <p:sp>
                  <p:nvSpPr>
                    <p:cNvPr id="23644" name="Rectangle 4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336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5" name="Rectangle 4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767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6" name="Rectangle 4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8060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7" name="Rectangle 4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629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8" name="Rectangle 4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198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638" name="Group 459"/>
                  <p:cNvGrpSpPr>
                    <a:grpSpLocks/>
                  </p:cNvGrpSpPr>
                  <p:nvPr/>
                </p:nvGrpSpPr>
                <p:grpSpPr bwMode="auto">
                  <a:xfrm>
                    <a:off x="3600" y="8491"/>
                    <a:ext cx="431" cy="2155"/>
                    <a:chOff x="3600" y="6336"/>
                    <a:chExt cx="431" cy="2155"/>
                  </a:xfrm>
                </p:grpSpPr>
                <p:sp>
                  <p:nvSpPr>
                    <p:cNvPr id="23639" name="Rectangle 4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336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0" name="Rectangle 4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767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1" name="Rectangle 4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8060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2" name="Rectangle 4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629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43" name="Rectangle 4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198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23636" name="Rectangle 465"/>
                <p:cNvSpPr>
                  <a:spLocks noChangeArrowheads="1"/>
                </p:cNvSpPr>
                <p:nvPr/>
              </p:nvSpPr>
              <p:spPr bwMode="auto">
                <a:xfrm>
                  <a:off x="2727" y="2782"/>
                  <a:ext cx="431" cy="4310"/>
                </a:xfrm>
                <a:prstGeom prst="rect">
                  <a:avLst/>
                </a:prstGeom>
                <a:solidFill>
                  <a:srgbClr val="0000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571" name="Group 466"/>
            <p:cNvGrpSpPr>
              <a:grpSpLocks/>
            </p:cNvGrpSpPr>
            <p:nvPr/>
          </p:nvGrpSpPr>
          <p:grpSpPr bwMode="auto">
            <a:xfrm>
              <a:off x="463" y="3357"/>
              <a:ext cx="3460" cy="175"/>
              <a:chOff x="456" y="1056"/>
              <a:chExt cx="3460" cy="175"/>
            </a:xfrm>
          </p:grpSpPr>
          <p:grpSp>
            <p:nvGrpSpPr>
              <p:cNvPr id="23603" name="Group 467"/>
              <p:cNvGrpSpPr>
                <a:grpSpLocks/>
              </p:cNvGrpSpPr>
              <p:nvPr/>
            </p:nvGrpSpPr>
            <p:grpSpPr bwMode="auto">
              <a:xfrm rot="-5400000">
                <a:off x="1230" y="282"/>
                <a:ext cx="175" cy="1724"/>
                <a:chOff x="2727" y="2782"/>
                <a:chExt cx="437" cy="4310"/>
              </a:xfrm>
            </p:grpSpPr>
            <p:grpSp>
              <p:nvGrpSpPr>
                <p:cNvPr id="23619" name="Group 468"/>
                <p:cNvGrpSpPr>
                  <a:grpSpLocks/>
                </p:cNvGrpSpPr>
                <p:nvPr/>
              </p:nvGrpSpPr>
              <p:grpSpPr bwMode="auto">
                <a:xfrm>
                  <a:off x="2733" y="2782"/>
                  <a:ext cx="431" cy="4310"/>
                  <a:chOff x="3600" y="6336"/>
                  <a:chExt cx="431" cy="4310"/>
                </a:xfrm>
              </p:grpSpPr>
              <p:grpSp>
                <p:nvGrpSpPr>
                  <p:cNvPr id="23621" name="Group 469"/>
                  <p:cNvGrpSpPr>
                    <a:grpSpLocks/>
                  </p:cNvGrpSpPr>
                  <p:nvPr/>
                </p:nvGrpSpPr>
                <p:grpSpPr bwMode="auto">
                  <a:xfrm>
                    <a:off x="3600" y="6336"/>
                    <a:ext cx="431" cy="2155"/>
                    <a:chOff x="3600" y="6336"/>
                    <a:chExt cx="431" cy="2155"/>
                  </a:xfrm>
                </p:grpSpPr>
                <p:sp>
                  <p:nvSpPr>
                    <p:cNvPr id="23628" name="Rectangle 4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336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29" name="Rectangle 4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767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30" name="Rectangle 4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8060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31" name="Rectangle 4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629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32" name="Rectangle 4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198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622" name="Group 475"/>
                  <p:cNvGrpSpPr>
                    <a:grpSpLocks/>
                  </p:cNvGrpSpPr>
                  <p:nvPr/>
                </p:nvGrpSpPr>
                <p:grpSpPr bwMode="auto">
                  <a:xfrm>
                    <a:off x="3600" y="8491"/>
                    <a:ext cx="431" cy="2155"/>
                    <a:chOff x="3600" y="6336"/>
                    <a:chExt cx="431" cy="2155"/>
                  </a:xfrm>
                </p:grpSpPr>
                <p:sp>
                  <p:nvSpPr>
                    <p:cNvPr id="23623" name="Rectangle 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336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24" name="Rectangle 4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767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25" name="Rectangle 4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8060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26" name="Rectangle 4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629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27" name="Rectangle 4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198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23620" name="Rectangle 481"/>
                <p:cNvSpPr>
                  <a:spLocks noChangeArrowheads="1"/>
                </p:cNvSpPr>
                <p:nvPr/>
              </p:nvSpPr>
              <p:spPr bwMode="auto">
                <a:xfrm>
                  <a:off x="2727" y="2782"/>
                  <a:ext cx="431" cy="4310"/>
                </a:xfrm>
                <a:prstGeom prst="rect">
                  <a:avLst/>
                </a:prstGeom>
                <a:solidFill>
                  <a:srgbClr val="0000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604" name="Group 482"/>
              <p:cNvGrpSpPr>
                <a:grpSpLocks/>
              </p:cNvGrpSpPr>
              <p:nvPr/>
            </p:nvGrpSpPr>
            <p:grpSpPr bwMode="auto">
              <a:xfrm rot="-5400000">
                <a:off x="2966" y="282"/>
                <a:ext cx="175" cy="1724"/>
                <a:chOff x="2727" y="2782"/>
                <a:chExt cx="437" cy="4310"/>
              </a:xfrm>
            </p:grpSpPr>
            <p:grpSp>
              <p:nvGrpSpPr>
                <p:cNvPr id="23605" name="Group 483"/>
                <p:cNvGrpSpPr>
                  <a:grpSpLocks/>
                </p:cNvGrpSpPr>
                <p:nvPr/>
              </p:nvGrpSpPr>
              <p:grpSpPr bwMode="auto">
                <a:xfrm>
                  <a:off x="2733" y="2782"/>
                  <a:ext cx="431" cy="4310"/>
                  <a:chOff x="3600" y="6336"/>
                  <a:chExt cx="431" cy="4310"/>
                </a:xfrm>
              </p:grpSpPr>
              <p:grpSp>
                <p:nvGrpSpPr>
                  <p:cNvPr id="23607" name="Group 484"/>
                  <p:cNvGrpSpPr>
                    <a:grpSpLocks/>
                  </p:cNvGrpSpPr>
                  <p:nvPr/>
                </p:nvGrpSpPr>
                <p:grpSpPr bwMode="auto">
                  <a:xfrm>
                    <a:off x="3600" y="6336"/>
                    <a:ext cx="431" cy="2155"/>
                    <a:chOff x="3600" y="6336"/>
                    <a:chExt cx="431" cy="2155"/>
                  </a:xfrm>
                </p:grpSpPr>
                <p:sp>
                  <p:nvSpPr>
                    <p:cNvPr id="23614" name="Rectangle 4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336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15" name="Rectangle 4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767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16" name="Rectangle 4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8060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17" name="Rectangle 4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629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18" name="Rectangle 4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198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608" name="Group 490"/>
                  <p:cNvGrpSpPr>
                    <a:grpSpLocks/>
                  </p:cNvGrpSpPr>
                  <p:nvPr/>
                </p:nvGrpSpPr>
                <p:grpSpPr bwMode="auto">
                  <a:xfrm>
                    <a:off x="3600" y="8491"/>
                    <a:ext cx="431" cy="2155"/>
                    <a:chOff x="3600" y="6336"/>
                    <a:chExt cx="431" cy="2155"/>
                  </a:xfrm>
                </p:grpSpPr>
                <p:sp>
                  <p:nvSpPr>
                    <p:cNvPr id="23609" name="Rectangle 4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336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10" name="Rectangle 4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767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11" name="Rectangle 4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8060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12" name="Rectangle 4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629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13" name="Rectangle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198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23606" name="Rectangle 496"/>
                <p:cNvSpPr>
                  <a:spLocks noChangeArrowheads="1"/>
                </p:cNvSpPr>
                <p:nvPr/>
              </p:nvSpPr>
              <p:spPr bwMode="auto">
                <a:xfrm>
                  <a:off x="2727" y="2782"/>
                  <a:ext cx="431" cy="4310"/>
                </a:xfrm>
                <a:prstGeom prst="rect">
                  <a:avLst/>
                </a:prstGeom>
                <a:solidFill>
                  <a:srgbClr val="0000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3572" name="Group 497"/>
            <p:cNvGrpSpPr>
              <a:grpSpLocks/>
            </p:cNvGrpSpPr>
            <p:nvPr/>
          </p:nvGrpSpPr>
          <p:grpSpPr bwMode="auto">
            <a:xfrm>
              <a:off x="464" y="3527"/>
              <a:ext cx="3460" cy="175"/>
              <a:chOff x="456" y="1056"/>
              <a:chExt cx="3460" cy="175"/>
            </a:xfrm>
          </p:grpSpPr>
          <p:grpSp>
            <p:nvGrpSpPr>
              <p:cNvPr id="23573" name="Group 498"/>
              <p:cNvGrpSpPr>
                <a:grpSpLocks/>
              </p:cNvGrpSpPr>
              <p:nvPr/>
            </p:nvGrpSpPr>
            <p:grpSpPr bwMode="auto">
              <a:xfrm rot="-5400000">
                <a:off x="1230" y="282"/>
                <a:ext cx="175" cy="1724"/>
                <a:chOff x="2727" y="2782"/>
                <a:chExt cx="437" cy="4310"/>
              </a:xfrm>
            </p:grpSpPr>
            <p:grpSp>
              <p:nvGrpSpPr>
                <p:cNvPr id="23589" name="Group 499"/>
                <p:cNvGrpSpPr>
                  <a:grpSpLocks/>
                </p:cNvGrpSpPr>
                <p:nvPr/>
              </p:nvGrpSpPr>
              <p:grpSpPr bwMode="auto">
                <a:xfrm>
                  <a:off x="2733" y="2782"/>
                  <a:ext cx="431" cy="4310"/>
                  <a:chOff x="3600" y="6336"/>
                  <a:chExt cx="431" cy="4310"/>
                </a:xfrm>
              </p:grpSpPr>
              <p:grpSp>
                <p:nvGrpSpPr>
                  <p:cNvPr id="23591" name="Group 500"/>
                  <p:cNvGrpSpPr>
                    <a:grpSpLocks/>
                  </p:cNvGrpSpPr>
                  <p:nvPr/>
                </p:nvGrpSpPr>
                <p:grpSpPr bwMode="auto">
                  <a:xfrm>
                    <a:off x="3600" y="6336"/>
                    <a:ext cx="431" cy="2155"/>
                    <a:chOff x="3600" y="6336"/>
                    <a:chExt cx="431" cy="2155"/>
                  </a:xfrm>
                </p:grpSpPr>
                <p:sp>
                  <p:nvSpPr>
                    <p:cNvPr id="23598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336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99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767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00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8060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01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629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02" name="Rectangle 5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198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592" name="Group 506"/>
                  <p:cNvGrpSpPr>
                    <a:grpSpLocks/>
                  </p:cNvGrpSpPr>
                  <p:nvPr/>
                </p:nvGrpSpPr>
                <p:grpSpPr bwMode="auto">
                  <a:xfrm>
                    <a:off x="3600" y="8491"/>
                    <a:ext cx="431" cy="2155"/>
                    <a:chOff x="3600" y="6336"/>
                    <a:chExt cx="431" cy="2155"/>
                  </a:xfrm>
                </p:grpSpPr>
                <p:sp>
                  <p:nvSpPr>
                    <p:cNvPr id="23593" name="Rectangle 5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336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94" name="Rectangle 5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767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95" name="Rectangle 5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8060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96" name="Rectangle 5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629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97" name="Rectangle 5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198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2359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727" y="2782"/>
                  <a:ext cx="431" cy="4310"/>
                </a:xfrm>
                <a:prstGeom prst="rect">
                  <a:avLst/>
                </a:prstGeom>
                <a:solidFill>
                  <a:srgbClr val="0000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574" name="Group 513"/>
              <p:cNvGrpSpPr>
                <a:grpSpLocks/>
              </p:cNvGrpSpPr>
              <p:nvPr/>
            </p:nvGrpSpPr>
            <p:grpSpPr bwMode="auto">
              <a:xfrm rot="-5400000">
                <a:off x="2966" y="282"/>
                <a:ext cx="175" cy="1724"/>
                <a:chOff x="2727" y="2782"/>
                <a:chExt cx="437" cy="4310"/>
              </a:xfrm>
            </p:grpSpPr>
            <p:grpSp>
              <p:nvGrpSpPr>
                <p:cNvPr id="23575" name="Group 514"/>
                <p:cNvGrpSpPr>
                  <a:grpSpLocks/>
                </p:cNvGrpSpPr>
                <p:nvPr/>
              </p:nvGrpSpPr>
              <p:grpSpPr bwMode="auto">
                <a:xfrm>
                  <a:off x="2733" y="2782"/>
                  <a:ext cx="431" cy="4310"/>
                  <a:chOff x="3600" y="6336"/>
                  <a:chExt cx="431" cy="4310"/>
                </a:xfrm>
              </p:grpSpPr>
              <p:grpSp>
                <p:nvGrpSpPr>
                  <p:cNvPr id="23577" name="Group 515"/>
                  <p:cNvGrpSpPr>
                    <a:grpSpLocks/>
                  </p:cNvGrpSpPr>
                  <p:nvPr/>
                </p:nvGrpSpPr>
                <p:grpSpPr bwMode="auto">
                  <a:xfrm>
                    <a:off x="3600" y="6336"/>
                    <a:ext cx="431" cy="2155"/>
                    <a:chOff x="3600" y="6336"/>
                    <a:chExt cx="431" cy="2155"/>
                  </a:xfrm>
                </p:grpSpPr>
                <p:sp>
                  <p:nvSpPr>
                    <p:cNvPr id="23584" name="Rectangle 5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336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85" name="Rectangle 5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767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86" name="Rectangle 5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8060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87" name="Rectangle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629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88" name="Rectangle 5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198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578" name="Group 521"/>
                  <p:cNvGrpSpPr>
                    <a:grpSpLocks/>
                  </p:cNvGrpSpPr>
                  <p:nvPr/>
                </p:nvGrpSpPr>
                <p:grpSpPr bwMode="auto">
                  <a:xfrm>
                    <a:off x="3600" y="8491"/>
                    <a:ext cx="431" cy="2155"/>
                    <a:chOff x="3600" y="6336"/>
                    <a:chExt cx="431" cy="2155"/>
                  </a:xfrm>
                </p:grpSpPr>
                <p:sp>
                  <p:nvSpPr>
                    <p:cNvPr id="23579" name="Rectangle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336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80" name="Rectangle 5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6767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81" name="Rectangle 5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8060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82" name="Rectangle 5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629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583" name="Rectangle 5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7198"/>
                      <a:ext cx="431" cy="431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23576" name="Rectangle 527"/>
                <p:cNvSpPr>
                  <a:spLocks noChangeArrowheads="1"/>
                </p:cNvSpPr>
                <p:nvPr/>
              </p:nvSpPr>
              <p:spPr bwMode="auto">
                <a:xfrm>
                  <a:off x="2727" y="2782"/>
                  <a:ext cx="431" cy="4310"/>
                </a:xfrm>
                <a:prstGeom prst="rect">
                  <a:avLst/>
                </a:prstGeom>
                <a:solidFill>
                  <a:srgbClr val="0000FF"/>
                </a:solidFill>
                <a:ln w="381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228880" name="Group 528"/>
          <p:cNvGrpSpPr>
            <a:grpSpLocks/>
          </p:cNvGrpSpPr>
          <p:nvPr/>
        </p:nvGrpSpPr>
        <p:grpSpPr bwMode="auto">
          <a:xfrm>
            <a:off x="6230938" y="5054600"/>
            <a:ext cx="277812" cy="819150"/>
            <a:chOff x="224" y="3024"/>
            <a:chExt cx="175" cy="516"/>
          </a:xfrm>
        </p:grpSpPr>
        <p:sp>
          <p:nvSpPr>
            <p:cNvPr id="23567" name="Rectangle 529"/>
            <p:cNvSpPr>
              <a:spLocks noChangeArrowheads="1"/>
            </p:cNvSpPr>
            <p:nvPr/>
          </p:nvSpPr>
          <p:spPr bwMode="auto">
            <a:xfrm>
              <a:off x="224" y="3368"/>
              <a:ext cx="173" cy="17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Rectangle 530"/>
            <p:cNvSpPr>
              <a:spLocks noChangeArrowheads="1"/>
            </p:cNvSpPr>
            <p:nvPr/>
          </p:nvSpPr>
          <p:spPr bwMode="auto">
            <a:xfrm>
              <a:off x="226" y="3196"/>
              <a:ext cx="173" cy="17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Rectangle 531"/>
            <p:cNvSpPr>
              <a:spLocks noChangeArrowheads="1"/>
            </p:cNvSpPr>
            <p:nvPr/>
          </p:nvSpPr>
          <p:spPr bwMode="auto">
            <a:xfrm>
              <a:off x="224" y="3024"/>
              <a:ext cx="173" cy="172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8475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28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28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28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28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28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28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404" grpId="0" animBg="1"/>
      <p:bldP spid="228404" grpId="1" animBg="1"/>
      <p:bldP spid="228767" grpId="0" animBg="1"/>
      <p:bldP spid="228768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8001000" cy="3733800"/>
          </a:xfrm>
        </p:spPr>
        <p:txBody>
          <a:bodyPr/>
          <a:lstStyle/>
          <a:p>
            <a:pPr>
              <a:defRPr/>
            </a:pPr>
            <a:r>
              <a:rPr lang="en-US"/>
              <a:t>Connecting </a:t>
            </a:r>
            <a:br>
              <a:rPr lang="en-US"/>
            </a:br>
            <a:r>
              <a:rPr lang="en-US"/>
              <a:t>Multiplication </a:t>
            </a:r>
            <a:br>
              <a:rPr lang="en-US"/>
            </a:br>
            <a:r>
              <a:rPr lang="en-US"/>
              <a:t>and </a:t>
            </a:r>
            <a:br>
              <a:rPr lang="en-US"/>
            </a:br>
            <a:r>
              <a:rPr lang="en-US"/>
              <a:t>Division</a:t>
            </a:r>
          </a:p>
        </p:txBody>
      </p:sp>
    </p:spTree>
    <p:extLst>
      <p:ext uri="{BB962C8B-B14F-4D97-AF65-F5344CB8AC3E}">
        <p14:creationId xmlns:p14="http://schemas.microsoft.com/office/powerpoint/2010/main" val="218241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Division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20800"/>
            <a:ext cx="7696200" cy="168365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What does 6 </a:t>
            </a:r>
            <a:r>
              <a:rPr lang="en-US" sz="4000" dirty="0" smtClean="0">
                <a:sym typeface="123MathSymbols"/>
              </a:rPr>
              <a:t></a:t>
            </a:r>
            <a:r>
              <a:rPr lang="en-US" sz="4000" dirty="0" smtClean="0"/>
              <a:t> 2 mean?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n-US" sz="3600" dirty="0" smtClean="0"/>
              <a:t>Repeated subtraction</a:t>
            </a:r>
          </a:p>
          <a:p>
            <a:pPr marL="457200" lvl="1" indent="0" eaLnBrk="1" hangingPunct="1">
              <a:buNone/>
              <a:defRPr/>
            </a:pPr>
            <a:r>
              <a:rPr lang="en-US" sz="4000" dirty="0"/>
              <a:t>	</a:t>
            </a:r>
            <a:endParaRPr lang="en-US" sz="4000" dirty="0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16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567563" y="2627085"/>
            <a:ext cx="10595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dirty="0" smtClean="0"/>
              <a:t>6</a:t>
            </a:r>
          </a:p>
          <a:p>
            <a:pPr algn="r"/>
            <a:r>
              <a:rPr lang="en-US" sz="3600" u="sng" dirty="0" smtClean="0"/>
              <a:t>-2</a:t>
            </a:r>
          </a:p>
          <a:p>
            <a:pPr algn="r"/>
            <a:r>
              <a:rPr lang="en-US" sz="3600" dirty="0" smtClean="0"/>
              <a:t>4</a:t>
            </a:r>
          </a:p>
          <a:p>
            <a:pPr algn="r"/>
            <a:r>
              <a:rPr lang="en-US" sz="3600" u="sng" dirty="0" smtClean="0"/>
              <a:t>-2</a:t>
            </a:r>
          </a:p>
          <a:p>
            <a:pPr algn="r"/>
            <a:r>
              <a:rPr lang="en-US" sz="3600" dirty="0" smtClean="0"/>
              <a:t>2</a:t>
            </a:r>
          </a:p>
          <a:p>
            <a:pPr algn="r"/>
            <a:r>
              <a:rPr lang="en-US" sz="3600" u="sng" dirty="0" smtClean="0"/>
              <a:t>-2</a:t>
            </a:r>
          </a:p>
          <a:p>
            <a:pPr algn="r"/>
            <a:r>
              <a:rPr lang="en-US" sz="3600" dirty="0"/>
              <a:t>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21429" y="2619831"/>
            <a:ext cx="23295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1 group</a:t>
            </a:r>
          </a:p>
          <a:p>
            <a:endParaRPr lang="en-US" sz="3600" dirty="0" smtClean="0"/>
          </a:p>
          <a:p>
            <a:r>
              <a:rPr lang="en-US" sz="3600" dirty="0" smtClean="0"/>
              <a:t>2 groups</a:t>
            </a:r>
          </a:p>
          <a:p>
            <a:endParaRPr lang="en-US" sz="3600" dirty="0" smtClean="0"/>
          </a:p>
          <a:p>
            <a:r>
              <a:rPr lang="en-US" sz="3600" dirty="0" smtClean="0"/>
              <a:t>3 groups</a:t>
            </a:r>
          </a:p>
          <a:p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5660585" y="5112624"/>
            <a:ext cx="2699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3 groups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5592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  <p:bldP spid="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charset="0"/>
              </a:rPr>
              <a:t>Measurement Division</a:t>
            </a:r>
            <a:endParaRPr lang="en-US" dirty="0">
              <a:latin typeface="Arial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>
                <a:latin typeface="Arial" charset="0"/>
              </a:rPr>
              <a:t>I have 21</a:t>
            </a:r>
            <a:r>
              <a:rPr lang="en-US" sz="3600" dirty="0">
                <a:latin typeface="Arial" charset="0"/>
                <a:cs typeface="Arial" charset="0"/>
              </a:rPr>
              <a:t>¢</a:t>
            </a:r>
            <a:r>
              <a:rPr lang="en-US" sz="3600" dirty="0">
                <a:latin typeface="Arial" charset="0"/>
              </a:rPr>
              <a:t> to buy candies with.  If each gumdrop costs 3</a:t>
            </a:r>
            <a:r>
              <a:rPr lang="en-US" sz="3600" dirty="0">
                <a:latin typeface="Arial" charset="0"/>
                <a:cs typeface="Arial" charset="0"/>
              </a:rPr>
              <a:t>¢</a:t>
            </a:r>
            <a:r>
              <a:rPr lang="en-US" sz="3600" dirty="0">
                <a:latin typeface="Arial" charset="0"/>
              </a:rPr>
              <a:t>, how many gumdrops can I buy?</a:t>
            </a:r>
          </a:p>
        </p:txBody>
      </p:sp>
      <p:pic>
        <p:nvPicPr>
          <p:cNvPr id="2050" name="Picture 2" descr="C:\Users\PHutchison\AppData\Local\Microsoft\Windows\Temporary Internet Files\Content.IE5\J9FLW83P\MP900400656[1].jpg">
            <a:hlinkClick r:id="rId2" action="ppaction://program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963" y="4421189"/>
            <a:ext cx="2751137" cy="220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43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charset="0"/>
              </a:rPr>
              <a:t>Fair Share Division</a:t>
            </a:r>
            <a:endParaRPr lang="en-US" dirty="0">
              <a:latin typeface="Arial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>
                <a:latin typeface="Arial" charset="0"/>
              </a:rPr>
              <a:t>Mr. Gomez has 12 cupcakes.  He wants to put the cupcakes into 4 boxes so that there’s the same number in each box.  How many cupcakes can go in each box?</a:t>
            </a:r>
          </a:p>
        </p:txBody>
      </p:sp>
      <p:pic>
        <p:nvPicPr>
          <p:cNvPr id="4" name="Picture 2" descr="C:\Users\PHutchison\AppData\Local\Microsoft\Windows\Temporary Internet Files\Content.IE5\J9FLW83P\MP900400656[1].jpg">
            <a:hlinkClick r:id="rId2" action="ppaction://program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963" y="4421189"/>
            <a:ext cx="2751137" cy="220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06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charset="0"/>
              </a:rPr>
              <a:t>Difference in counting?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33400" y="1130079"/>
            <a:ext cx="8077200" cy="531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lnSpc>
                <a:spcPct val="114000"/>
              </a:lnSpc>
              <a:spcBef>
                <a:spcPts val="600"/>
              </a:spcBef>
              <a:defRPr/>
            </a:pPr>
            <a:r>
              <a:rPr lang="en-US" b="1" dirty="0" smtClean="0">
                <a:effectLst/>
                <a:latin typeface="Arial" charset="0"/>
              </a:rPr>
              <a:t>Measurement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defRPr/>
            </a:pPr>
            <a:r>
              <a:rPr lang="en-US" dirty="0">
                <a:effectLst/>
                <a:latin typeface="Arial" charset="0"/>
              </a:rPr>
              <a:t>3</a:t>
            </a:r>
            <a:r>
              <a:rPr lang="en-US" smtClean="0">
                <a:effectLst/>
                <a:latin typeface="Arial" charset="0"/>
              </a:rPr>
              <a:t> </a:t>
            </a:r>
            <a:r>
              <a:rPr lang="en-US" dirty="0" smtClean="0">
                <a:effectLst/>
                <a:latin typeface="Arial" charset="0"/>
              </a:rPr>
              <a:t>for you</a:t>
            </a:r>
            <a:r>
              <a:rPr lang="en-US" smtClean="0">
                <a:effectLst/>
                <a:latin typeface="Arial" charset="0"/>
              </a:rPr>
              <a:t>, </a:t>
            </a:r>
            <a:r>
              <a:rPr lang="en-US" smtClean="0">
                <a:effectLst/>
                <a:latin typeface="Arial" charset="0"/>
              </a:rPr>
              <a:t>3 </a:t>
            </a:r>
            <a:r>
              <a:rPr lang="en-US" dirty="0" smtClean="0">
                <a:effectLst/>
                <a:latin typeface="Arial" charset="0"/>
              </a:rPr>
              <a:t>for you</a:t>
            </a:r>
            <a:r>
              <a:rPr lang="en-US" smtClean="0">
                <a:effectLst/>
                <a:latin typeface="Arial" charset="0"/>
              </a:rPr>
              <a:t>, </a:t>
            </a:r>
            <a:r>
              <a:rPr lang="en-US" smtClean="0">
                <a:effectLst/>
                <a:latin typeface="Arial" charset="0"/>
              </a:rPr>
              <a:t>3 </a:t>
            </a:r>
            <a:r>
              <a:rPr lang="en-US" dirty="0" smtClean="0">
                <a:effectLst/>
                <a:latin typeface="Arial" charset="0"/>
              </a:rPr>
              <a:t>for you</a:t>
            </a:r>
          </a:p>
          <a:p>
            <a:pPr lvl="2">
              <a:lnSpc>
                <a:spcPct val="114000"/>
              </a:lnSpc>
              <a:spcBef>
                <a:spcPts val="600"/>
              </a:spcBef>
              <a:defRPr/>
            </a:pPr>
            <a:r>
              <a:rPr lang="en-US" sz="2800" dirty="0" smtClean="0">
                <a:effectLst/>
                <a:latin typeface="Arial" charset="0"/>
              </a:rPr>
              <a:t>And so on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defRPr/>
            </a:pPr>
            <a:r>
              <a:rPr lang="en-US" dirty="0" smtClean="0">
                <a:effectLst/>
                <a:latin typeface="Arial" charset="0"/>
              </a:rPr>
              <a:t>Like measuring out an amount</a:t>
            </a:r>
          </a:p>
          <a:p>
            <a:pPr>
              <a:lnSpc>
                <a:spcPct val="114000"/>
              </a:lnSpc>
              <a:spcBef>
                <a:spcPts val="600"/>
              </a:spcBef>
              <a:defRPr/>
            </a:pPr>
            <a:r>
              <a:rPr lang="en-US" b="1" dirty="0">
                <a:effectLst/>
                <a:latin typeface="Arial" charset="0"/>
              </a:rPr>
              <a:t>Fair Share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defRPr/>
            </a:pPr>
            <a:r>
              <a:rPr lang="en-US" dirty="0">
                <a:effectLst/>
                <a:latin typeface="Arial" charset="0"/>
              </a:rPr>
              <a:t>1 for you, 1 for you, 1 for you, 1 for you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defRPr/>
            </a:pPr>
            <a:r>
              <a:rPr lang="en-US" dirty="0">
                <a:effectLst/>
                <a:latin typeface="Arial" charset="0"/>
              </a:rPr>
              <a:t>2 for you, 2 for you, 2 for you, 2 for you</a:t>
            </a:r>
          </a:p>
          <a:p>
            <a:pPr lvl="2">
              <a:lnSpc>
                <a:spcPct val="114000"/>
              </a:lnSpc>
              <a:spcBef>
                <a:spcPts val="600"/>
              </a:spcBef>
              <a:defRPr/>
            </a:pPr>
            <a:r>
              <a:rPr lang="en-US" sz="2800" dirty="0">
                <a:effectLst/>
                <a:latin typeface="Arial" charset="0"/>
              </a:rPr>
              <a:t>And so on</a:t>
            </a:r>
          </a:p>
          <a:p>
            <a:pPr lvl="1">
              <a:lnSpc>
                <a:spcPct val="114000"/>
              </a:lnSpc>
              <a:spcBef>
                <a:spcPts val="600"/>
              </a:spcBef>
              <a:defRPr/>
            </a:pPr>
            <a:r>
              <a:rPr lang="en-US" dirty="0" smtClean="0">
                <a:effectLst/>
                <a:latin typeface="Arial" charset="0"/>
              </a:rPr>
              <a:t>Like dealing </a:t>
            </a:r>
            <a:r>
              <a:rPr lang="en-US" dirty="0">
                <a:effectLst/>
                <a:latin typeface="Arial" charset="0"/>
              </a:rPr>
              <a:t>cards</a:t>
            </a:r>
          </a:p>
          <a:p>
            <a:pPr marL="457200" lvl="1" indent="0">
              <a:lnSpc>
                <a:spcPct val="114000"/>
              </a:lnSpc>
              <a:spcBef>
                <a:spcPts val="600"/>
              </a:spcBef>
              <a:buNone/>
              <a:defRPr/>
            </a:pPr>
            <a:endParaRPr lang="en-US" sz="2400" dirty="0">
              <a:effectLst/>
              <a:latin typeface="Arial" charset="0"/>
            </a:endParaRPr>
          </a:p>
          <a:p>
            <a:pPr marL="457200" lvl="1" indent="0">
              <a:lnSpc>
                <a:spcPct val="114000"/>
              </a:lnSpc>
              <a:spcBef>
                <a:spcPts val="600"/>
              </a:spcBef>
              <a:buNone/>
              <a:defRPr/>
            </a:pPr>
            <a:endParaRPr lang="en-US" sz="2400" dirty="0" smtClean="0"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96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Measurement Division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dirty="0"/>
              <a:t>What does 6 </a:t>
            </a:r>
            <a:r>
              <a:rPr lang="en-US" sz="4400" dirty="0">
                <a:sym typeface="123MathSymbols"/>
              </a:rPr>
              <a:t></a:t>
            </a:r>
            <a:r>
              <a:rPr lang="en-US" sz="4400" dirty="0"/>
              <a:t> 2 mean?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n-US" sz="4000" dirty="0" smtClean="0"/>
              <a:t>6 split into groups of 2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4000" dirty="0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1600" dirty="0" smtClean="0"/>
          </a:p>
        </p:txBody>
      </p:sp>
      <p:grpSp>
        <p:nvGrpSpPr>
          <p:cNvPr id="185355" name="Group 11"/>
          <p:cNvGrpSpPr>
            <a:grpSpLocks/>
          </p:cNvGrpSpPr>
          <p:nvPr/>
        </p:nvGrpSpPr>
        <p:grpSpPr bwMode="auto">
          <a:xfrm>
            <a:off x="2018390" y="3429000"/>
            <a:ext cx="1101725" cy="1277937"/>
            <a:chOff x="2715" y="1883"/>
            <a:chExt cx="694" cy="805"/>
          </a:xfrm>
        </p:grpSpPr>
        <p:sp>
          <p:nvSpPr>
            <p:cNvPr id="116749" name="Oval 12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rgbClr val="F2FD8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50" name="AutoShape 13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16751" name="AutoShape 14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185359" name="Group 15"/>
          <p:cNvGrpSpPr>
            <a:grpSpLocks/>
          </p:cNvGrpSpPr>
          <p:nvPr/>
        </p:nvGrpSpPr>
        <p:grpSpPr bwMode="auto">
          <a:xfrm>
            <a:off x="4021137" y="3429000"/>
            <a:ext cx="1101725" cy="1277937"/>
            <a:chOff x="2715" y="1883"/>
            <a:chExt cx="694" cy="805"/>
          </a:xfrm>
        </p:grpSpPr>
        <p:sp>
          <p:nvSpPr>
            <p:cNvPr id="116746" name="Oval 16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rgbClr val="F2FD8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7" name="AutoShape 17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16748" name="AutoShape 18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</p:grpSp>
      <p:grpSp>
        <p:nvGrpSpPr>
          <p:cNvPr id="185363" name="Group 19"/>
          <p:cNvGrpSpPr>
            <a:grpSpLocks/>
          </p:cNvGrpSpPr>
          <p:nvPr/>
        </p:nvGrpSpPr>
        <p:grpSpPr bwMode="auto">
          <a:xfrm>
            <a:off x="5999390" y="3428999"/>
            <a:ext cx="1101725" cy="1277937"/>
            <a:chOff x="2715" y="1883"/>
            <a:chExt cx="694" cy="805"/>
          </a:xfrm>
        </p:grpSpPr>
        <p:sp>
          <p:nvSpPr>
            <p:cNvPr id="116743" name="Oval 20"/>
            <p:cNvSpPr>
              <a:spLocks noChangeArrowheads="1"/>
            </p:cNvSpPr>
            <p:nvPr/>
          </p:nvSpPr>
          <p:spPr bwMode="auto">
            <a:xfrm>
              <a:off x="2715" y="1883"/>
              <a:ext cx="694" cy="805"/>
            </a:xfrm>
            <a:prstGeom prst="ellipse">
              <a:avLst/>
            </a:prstGeom>
            <a:solidFill>
              <a:srgbClr val="F2FD87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4" name="AutoShape 21"/>
            <p:cNvSpPr>
              <a:spLocks noChangeArrowheads="1"/>
            </p:cNvSpPr>
            <p:nvPr/>
          </p:nvSpPr>
          <p:spPr bwMode="auto">
            <a:xfrm>
              <a:off x="2896" y="1956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  <p:sp>
          <p:nvSpPr>
            <p:cNvPr id="116745" name="AutoShape 22"/>
            <p:cNvSpPr>
              <a:spLocks noChangeArrowheads="1"/>
            </p:cNvSpPr>
            <p:nvPr/>
          </p:nvSpPr>
          <p:spPr bwMode="auto">
            <a:xfrm>
              <a:off x="2904" y="2319"/>
              <a:ext cx="299" cy="284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folHlin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985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592952"/>
            <a:ext cx="8077200" cy="4038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b="1" dirty="0">
                <a:latin typeface="Arial" charset="0"/>
              </a:rPr>
              <a:t>You know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Arial" charset="0"/>
              </a:rPr>
              <a:t>The total amount of objects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Arial" charset="0"/>
              </a:rPr>
              <a:t>The number of objects in each group</a:t>
            </a:r>
          </a:p>
          <a:p>
            <a:pPr>
              <a:lnSpc>
                <a:spcPct val="90000"/>
              </a:lnSpc>
              <a:defRPr/>
            </a:pPr>
            <a:r>
              <a:rPr lang="en-US" b="1" dirty="0">
                <a:latin typeface="Arial" charset="0"/>
              </a:rPr>
              <a:t>You’re trying to find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Arial" charset="0"/>
              </a:rPr>
              <a:t>The number of groups</a:t>
            </a:r>
          </a:p>
          <a:p>
            <a:pPr>
              <a:lnSpc>
                <a:spcPct val="90000"/>
              </a:lnSpc>
              <a:defRPr/>
            </a:pPr>
            <a:r>
              <a:rPr lang="en-US" b="1" dirty="0">
                <a:latin typeface="Arial" charset="0"/>
              </a:rPr>
              <a:t>Counting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Arial" charset="0"/>
              </a:rPr>
              <a:t>1, 2, 3, 4, ….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Arial" charset="0"/>
              </a:rPr>
              <a:t>1, 2, 3, 4, …..</a:t>
            </a:r>
            <a:endParaRPr lang="en-US" sz="3200" dirty="0">
              <a:latin typeface="Arial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159666"/>
            <a:ext cx="8001000" cy="1447800"/>
          </a:xfrm>
        </p:spPr>
        <p:txBody>
          <a:bodyPr/>
          <a:lstStyle/>
          <a:p>
            <a:pPr>
              <a:defRPr/>
            </a:pPr>
            <a:r>
              <a:rPr lang="en-US" dirty="0"/>
              <a:t>Measurement Division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Quotative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631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Fair Share Division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dirty="0"/>
              <a:t>What does 6 </a:t>
            </a:r>
            <a:r>
              <a:rPr lang="en-US" sz="4400" dirty="0">
                <a:sym typeface="123MathSymbols"/>
              </a:rPr>
              <a:t></a:t>
            </a:r>
            <a:r>
              <a:rPr lang="en-US" sz="4400" dirty="0"/>
              <a:t> 2 mean?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n-US" sz="4000" dirty="0" smtClean="0"/>
              <a:t>6 split evenly into 2 groups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4000" dirty="0" smtClean="0"/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1600" dirty="0" smtClean="0"/>
          </a:p>
        </p:txBody>
      </p:sp>
      <p:sp>
        <p:nvSpPr>
          <p:cNvPr id="116749" name="Oval 12"/>
          <p:cNvSpPr>
            <a:spLocks noChangeArrowheads="1"/>
          </p:cNvSpPr>
          <p:nvPr/>
        </p:nvSpPr>
        <p:spPr bwMode="auto">
          <a:xfrm>
            <a:off x="2018390" y="3429000"/>
            <a:ext cx="2335896" cy="1277937"/>
          </a:xfrm>
          <a:prstGeom prst="ellipse">
            <a:avLst/>
          </a:prstGeom>
          <a:solidFill>
            <a:srgbClr val="F2FD87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0" name="AutoShape 13"/>
          <p:cNvSpPr>
            <a:spLocks noChangeArrowheads="1"/>
          </p:cNvSpPr>
          <p:nvPr/>
        </p:nvSpPr>
        <p:spPr bwMode="auto">
          <a:xfrm>
            <a:off x="2949006" y="3842543"/>
            <a:ext cx="474663" cy="450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116751" name="AutoShape 14"/>
          <p:cNvSpPr>
            <a:spLocks noChangeArrowheads="1"/>
          </p:cNvSpPr>
          <p:nvPr/>
        </p:nvSpPr>
        <p:spPr bwMode="auto">
          <a:xfrm>
            <a:off x="2318427" y="3842543"/>
            <a:ext cx="474663" cy="450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17" name="AutoShape 13"/>
          <p:cNvSpPr>
            <a:spLocks noChangeArrowheads="1"/>
          </p:cNvSpPr>
          <p:nvPr/>
        </p:nvSpPr>
        <p:spPr bwMode="auto">
          <a:xfrm>
            <a:off x="3576069" y="3853768"/>
            <a:ext cx="474663" cy="450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20" name="Oval 12"/>
          <p:cNvSpPr>
            <a:spLocks noChangeArrowheads="1"/>
          </p:cNvSpPr>
          <p:nvPr/>
        </p:nvSpPr>
        <p:spPr bwMode="auto">
          <a:xfrm>
            <a:off x="4768796" y="3421746"/>
            <a:ext cx="2335896" cy="1277937"/>
          </a:xfrm>
          <a:prstGeom prst="ellipse">
            <a:avLst/>
          </a:prstGeom>
          <a:solidFill>
            <a:srgbClr val="F2FD87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13"/>
          <p:cNvSpPr>
            <a:spLocks noChangeArrowheads="1"/>
          </p:cNvSpPr>
          <p:nvPr/>
        </p:nvSpPr>
        <p:spPr bwMode="auto">
          <a:xfrm>
            <a:off x="5699412" y="3835289"/>
            <a:ext cx="474663" cy="450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22" name="AutoShape 14"/>
          <p:cNvSpPr>
            <a:spLocks noChangeArrowheads="1"/>
          </p:cNvSpPr>
          <p:nvPr/>
        </p:nvSpPr>
        <p:spPr bwMode="auto">
          <a:xfrm>
            <a:off x="5068833" y="3835289"/>
            <a:ext cx="474663" cy="450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23" name="AutoShape 13"/>
          <p:cNvSpPr>
            <a:spLocks noChangeArrowheads="1"/>
          </p:cNvSpPr>
          <p:nvPr/>
        </p:nvSpPr>
        <p:spPr bwMode="auto">
          <a:xfrm>
            <a:off x="6326475" y="3846514"/>
            <a:ext cx="474663" cy="45085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28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/>
      <p:bldP spid="116749" grpId="0" animBg="1"/>
      <p:bldP spid="116750" grpId="0" animBg="1"/>
      <p:bldP spid="116751" grpId="0" animBg="1"/>
      <p:bldP spid="17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49410"/>
            <a:ext cx="8077200" cy="4038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b="1" dirty="0">
                <a:latin typeface="Arial" charset="0"/>
              </a:rPr>
              <a:t>You know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Arial" charset="0"/>
              </a:rPr>
              <a:t>The total amount of objects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Arial" charset="0"/>
              </a:rPr>
              <a:t>The number of groups</a:t>
            </a:r>
          </a:p>
          <a:p>
            <a:pPr>
              <a:lnSpc>
                <a:spcPct val="90000"/>
              </a:lnSpc>
              <a:defRPr/>
            </a:pPr>
            <a:r>
              <a:rPr lang="en-US" b="1" dirty="0">
                <a:latin typeface="Arial" charset="0"/>
              </a:rPr>
              <a:t>You’re trying to find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Arial" charset="0"/>
              </a:rPr>
              <a:t>The number of objects in each group</a:t>
            </a:r>
          </a:p>
          <a:p>
            <a:pPr>
              <a:lnSpc>
                <a:spcPct val="90000"/>
              </a:lnSpc>
              <a:defRPr/>
            </a:pPr>
            <a:r>
              <a:rPr lang="en-US" b="1" dirty="0">
                <a:latin typeface="Arial" charset="0"/>
              </a:rPr>
              <a:t>Counting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Arial" charset="0"/>
              </a:rPr>
              <a:t>1 for you, 1 for you, 1 for you, 1 for you,….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>
                <a:latin typeface="Arial" charset="0"/>
              </a:rPr>
              <a:t>2 for you, 2 for you, 2 for you, 2 for you, etc.</a:t>
            </a:r>
            <a:endParaRPr lang="en-US" sz="3200" dirty="0">
              <a:latin typeface="Arial" charset="0"/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16124"/>
            <a:ext cx="8001000" cy="1447800"/>
          </a:xfrm>
        </p:spPr>
        <p:txBody>
          <a:bodyPr/>
          <a:lstStyle/>
          <a:p>
            <a:pPr>
              <a:defRPr/>
            </a:pPr>
            <a:r>
              <a:rPr lang="en-US" dirty="0"/>
              <a:t>Fair Share Division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Partitive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9641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1574</TotalTime>
  <Words>3199</Words>
  <Application>Microsoft Office PowerPoint</Application>
  <PresentationFormat>On-screen Show (4:3)</PresentationFormat>
  <Paragraphs>1090</Paragraphs>
  <Slides>118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118</vt:i4>
      </vt:variant>
    </vt:vector>
  </HeadingPairs>
  <TitlesOfParts>
    <vt:vector size="120" baseType="lpstr">
      <vt:lpstr>Carnival</vt:lpstr>
      <vt:lpstr>Equation</vt:lpstr>
      <vt:lpstr>PowerPoint Presentation</vt:lpstr>
      <vt:lpstr>PowerPoint Presentation</vt:lpstr>
      <vt:lpstr>Wireless Access</vt:lpstr>
      <vt:lpstr>SMP #1</vt:lpstr>
      <vt:lpstr>What is the intent of  SMP #1?</vt:lpstr>
      <vt:lpstr>SMP #1</vt:lpstr>
      <vt:lpstr>SMP #1</vt:lpstr>
      <vt:lpstr>Problem Solving Strategies</vt:lpstr>
      <vt:lpstr>Problem Solving Strategies</vt:lpstr>
      <vt:lpstr>Why Teach Problem Solving?</vt:lpstr>
      <vt:lpstr>Fact Fluency</vt:lpstr>
      <vt:lpstr>Fact Fluency</vt:lpstr>
      <vt:lpstr>Fact Fluency</vt:lpstr>
      <vt:lpstr>Why Teach for Understanding?</vt:lpstr>
      <vt:lpstr>Math Facts</vt:lpstr>
      <vt:lpstr>Developing Addition</vt:lpstr>
      <vt:lpstr>3 + 2</vt:lpstr>
      <vt:lpstr>4 + 3</vt:lpstr>
      <vt:lpstr>Tens Facts</vt:lpstr>
      <vt:lpstr>Tens Facts</vt:lpstr>
      <vt:lpstr>Tens Facts</vt:lpstr>
      <vt:lpstr>Tens Facts</vt:lpstr>
      <vt:lpstr>7 + 5</vt:lpstr>
      <vt:lpstr>8 + 6</vt:lpstr>
      <vt:lpstr>Addition – 7 + 5</vt:lpstr>
      <vt:lpstr>Addition – 8 + 6</vt:lpstr>
      <vt:lpstr>Addition – 28 + 6</vt:lpstr>
      <vt:lpstr>Addition – 28 + 6</vt:lpstr>
      <vt:lpstr>Addition – 28 + 6</vt:lpstr>
      <vt:lpstr>Addition – 28 + 6</vt:lpstr>
      <vt:lpstr>Addition:  28 + 34</vt:lpstr>
      <vt:lpstr>Addition – 28 + 34</vt:lpstr>
      <vt:lpstr>Addition – 46 + 38</vt:lpstr>
      <vt:lpstr>Addition:  28 + 34</vt:lpstr>
      <vt:lpstr>Addition:  28 + 34</vt:lpstr>
      <vt:lpstr>Addition:  28 + 34</vt:lpstr>
      <vt:lpstr>Addition – 28 + 34</vt:lpstr>
      <vt:lpstr>Addition – 46 + 38</vt:lpstr>
      <vt:lpstr>Addition – 546 + 278</vt:lpstr>
      <vt:lpstr>Addition – 546 + 278</vt:lpstr>
      <vt:lpstr>Vertical vs Horizontal</vt:lpstr>
      <vt:lpstr>Decimal Addition</vt:lpstr>
      <vt:lpstr>Decimal Addition</vt:lpstr>
      <vt:lpstr>SMP #6</vt:lpstr>
      <vt:lpstr>SMP #6</vt:lpstr>
      <vt:lpstr>Teacher’s Role</vt:lpstr>
      <vt:lpstr>PowerPoint Presentation</vt:lpstr>
      <vt:lpstr>PowerPoint Presentation</vt:lpstr>
      <vt:lpstr>Teacher’s Role</vt:lpstr>
      <vt:lpstr>PowerPoint Presentation</vt:lpstr>
      <vt:lpstr>Teacher’s Role</vt:lpstr>
      <vt:lpstr>PowerPoint Presentation</vt:lpstr>
      <vt:lpstr>5 – 2 </vt:lpstr>
      <vt:lpstr>5 – 2 </vt:lpstr>
      <vt:lpstr>5 – 2 </vt:lpstr>
      <vt:lpstr>5 – 2 </vt:lpstr>
      <vt:lpstr>Subtraction:  13 – 6 </vt:lpstr>
      <vt:lpstr>Subtraction:  15 – 7 </vt:lpstr>
      <vt:lpstr>Subtraction:  73 – 46 </vt:lpstr>
      <vt:lpstr>Subtraction:  73 – 46 </vt:lpstr>
      <vt:lpstr>Subtraction:  73 – 46 </vt:lpstr>
      <vt:lpstr>Subtraction:  42 – 29 </vt:lpstr>
      <vt:lpstr>Subtraction: 57 – 34 </vt:lpstr>
      <vt:lpstr>Subtraction: 52 – 34 </vt:lpstr>
      <vt:lpstr>Subtraction    300 – 87 </vt:lpstr>
      <vt:lpstr>Subtraction: 73 – 46 </vt:lpstr>
      <vt:lpstr>Subtraction:  73 – 46 </vt:lpstr>
      <vt:lpstr>What about decimals?</vt:lpstr>
      <vt:lpstr>Multiplication</vt:lpstr>
      <vt:lpstr>Multiplication</vt:lpstr>
      <vt:lpstr>Advantages of Arrays as a Model</vt:lpstr>
      <vt:lpstr>Advantages of Arrays as a Model</vt:lpstr>
      <vt:lpstr>Advantages of Arrays</vt:lpstr>
      <vt:lpstr>Advantages of Arrays</vt:lpstr>
      <vt:lpstr>Advantages of Arrays</vt:lpstr>
      <vt:lpstr>Advantages of Arrays</vt:lpstr>
      <vt:lpstr>Using Arrays to Multiply</vt:lpstr>
      <vt:lpstr>Using Arrays to Multiply</vt:lpstr>
      <vt:lpstr>Using Arrays to Multiply</vt:lpstr>
      <vt:lpstr>Multiplying and Arrays</vt:lpstr>
      <vt:lpstr>31 x 14 =</vt:lpstr>
      <vt:lpstr>Partial Products</vt:lpstr>
      <vt:lpstr>Partial Products</vt:lpstr>
      <vt:lpstr>Pictorial Representation</vt:lpstr>
      <vt:lpstr>Pictorial Representation</vt:lpstr>
      <vt:lpstr>Pictorial Representation</vt:lpstr>
      <vt:lpstr>Decimals</vt:lpstr>
      <vt:lpstr>Fractions</vt:lpstr>
      <vt:lpstr>Remember</vt:lpstr>
      <vt:lpstr>Algebra</vt:lpstr>
      <vt:lpstr>Connecting  Multiplication  and  Division</vt:lpstr>
      <vt:lpstr>Division</vt:lpstr>
      <vt:lpstr>Measurement Division</vt:lpstr>
      <vt:lpstr>Fair Share Division</vt:lpstr>
      <vt:lpstr>Difference in counting?</vt:lpstr>
      <vt:lpstr>Measurement Division</vt:lpstr>
      <vt:lpstr>Measurement Division (Quotative)</vt:lpstr>
      <vt:lpstr>Fair Share Division</vt:lpstr>
      <vt:lpstr>Fair Share Division (Partitive)</vt:lpstr>
      <vt:lpstr>Models for Division</vt:lpstr>
      <vt:lpstr>Using Arrays</vt:lpstr>
      <vt:lpstr>Using Arrays</vt:lpstr>
      <vt:lpstr>Using Arrays</vt:lpstr>
      <vt:lpstr>Repeated Subtraction</vt:lpstr>
      <vt:lpstr>Repeated Subtraction</vt:lpstr>
      <vt:lpstr>47 ÷ 6</vt:lpstr>
      <vt:lpstr>47 ÷ 6</vt:lpstr>
      <vt:lpstr>47 ÷ 6</vt:lpstr>
      <vt:lpstr>47 ÷ 6</vt:lpstr>
      <vt:lpstr>47 ÷ 6</vt:lpstr>
      <vt:lpstr>Expanded Multiplication Table</vt:lpstr>
      <vt:lpstr>338 ÷ 7</vt:lpstr>
      <vt:lpstr>338 ÷ 7</vt:lpstr>
      <vt:lpstr>338 ÷ 7</vt:lpstr>
      <vt:lpstr>338 ÷ 7</vt:lpstr>
      <vt:lpstr>338 ÷ 7</vt:lpstr>
      <vt:lpstr>338 ÷ 7</vt:lpstr>
      <vt:lpstr>Try a couple!</vt:lpstr>
    </vt:vector>
  </TitlesOfParts>
  <Company>Vallejo City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Administratr</dc:creator>
  <cp:lastModifiedBy>Pam Hutchison</cp:lastModifiedBy>
  <cp:revision>147</cp:revision>
  <dcterms:created xsi:type="dcterms:W3CDTF">2008-07-03T02:20:26Z</dcterms:created>
  <dcterms:modified xsi:type="dcterms:W3CDTF">2012-11-03T15:16:12Z</dcterms:modified>
</cp:coreProperties>
</file>