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0"/>
  </p:notesMasterIdLst>
  <p:sldIdLst>
    <p:sldId id="257" r:id="rId2"/>
    <p:sldId id="258" r:id="rId3"/>
    <p:sldId id="347" r:id="rId4"/>
    <p:sldId id="348" r:id="rId5"/>
    <p:sldId id="349" r:id="rId6"/>
    <p:sldId id="350" r:id="rId7"/>
    <p:sldId id="351" r:id="rId8"/>
    <p:sldId id="363" r:id="rId9"/>
    <p:sldId id="364" r:id="rId10"/>
    <p:sldId id="368" r:id="rId11"/>
    <p:sldId id="352" r:id="rId12"/>
    <p:sldId id="353" r:id="rId13"/>
    <p:sldId id="354" r:id="rId14"/>
    <p:sldId id="355" r:id="rId15"/>
    <p:sldId id="356" r:id="rId16"/>
    <p:sldId id="357" r:id="rId17"/>
    <p:sldId id="358" r:id="rId18"/>
    <p:sldId id="359" r:id="rId19"/>
    <p:sldId id="360" r:id="rId20"/>
    <p:sldId id="361" r:id="rId21"/>
    <p:sldId id="362" r:id="rId22"/>
    <p:sldId id="365" r:id="rId23"/>
    <p:sldId id="366" r:id="rId24"/>
    <p:sldId id="367" r:id="rId25"/>
    <p:sldId id="36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2" r:id="rId47"/>
    <p:sldId id="401" r:id="rId48"/>
    <p:sldId id="4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712" y="-8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E1E87-EAE9-724A-93A3-6272713F645D}" type="datetimeFigureOut">
              <a:rPr lang="en-US" smtClean="0"/>
              <a:pPr/>
              <a:t>3/17/14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C8405-79DC-D149-B495-3DA234045CAA}" type="slidenum">
              <a:rPr lang="en-US" smtClean="0"/>
              <a:pPr/>
              <a:t>‹#›</a:t>
            </a:fld>
            <a:endParaRPr lang="en-US"/>
          </a:p>
        </p:txBody>
      </p:sp>
    </p:spTree>
    <p:extLst>
      <p:ext uri="{BB962C8B-B14F-4D97-AF65-F5344CB8AC3E}">
        <p14:creationId xmlns:p14="http://schemas.microsoft.com/office/powerpoint/2010/main" val="39355800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March 17,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March 17,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March 17,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March 17,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March 17, 2014</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March 17,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March 17,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March 17,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March 17,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17,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March 17,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March 17, 2014</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ubistar.4teacher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cation.ucdavis.edu/ucdmp-resour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71600"/>
            <a:ext cx="8258739" cy="1927225"/>
          </a:xfrm>
        </p:spPr>
        <p:txBody>
          <a:bodyPr>
            <a:normAutofit fontScale="90000"/>
          </a:bodyPr>
          <a:lstStyle/>
          <a:p>
            <a:r>
              <a:rPr lang="en-US" sz="4400" dirty="0" smtClean="0"/>
              <a:t>The </a:t>
            </a:r>
            <a:r>
              <a:rPr lang="en-US" sz="4400" dirty="0"/>
              <a:t>Vision of the Common </a:t>
            </a:r>
            <a:r>
              <a:rPr lang="en-US" sz="4400" dirty="0" smtClean="0"/>
              <a:t>Core: Embracing the Challenge</a:t>
            </a:r>
            <a:endParaRPr lang="en-US" sz="4400" dirty="0"/>
          </a:p>
        </p:txBody>
      </p:sp>
      <p:sp>
        <p:nvSpPr>
          <p:cNvPr id="3" name="Subtitle 2"/>
          <p:cNvSpPr>
            <a:spLocks noGrp="1"/>
          </p:cNvSpPr>
          <p:nvPr>
            <p:ph type="subTitle" idx="1"/>
          </p:nvPr>
        </p:nvSpPr>
        <p:spPr>
          <a:xfrm>
            <a:off x="1371600" y="4038600"/>
            <a:ext cx="6400800" cy="1752600"/>
          </a:xfrm>
        </p:spPr>
        <p:txBody>
          <a:bodyPr>
            <a:normAutofit/>
          </a:bodyPr>
          <a:lstStyle/>
          <a:p>
            <a:r>
              <a:rPr lang="en-US" dirty="0" smtClean="0"/>
              <a:t>UCDMP Saturday Series 2013-2014</a:t>
            </a:r>
          </a:p>
          <a:p>
            <a:r>
              <a:rPr lang="en-US" dirty="0" smtClean="0"/>
              <a:t>Secondary Session 4</a:t>
            </a:r>
          </a:p>
          <a:p>
            <a:r>
              <a:rPr lang="en-US" dirty="0" smtClean="0"/>
              <a:t>March 15, 2014</a:t>
            </a:r>
            <a:endParaRPr lang="en-US" dirty="0"/>
          </a:p>
        </p:txBody>
      </p:sp>
    </p:spTree>
    <p:extLst>
      <p:ext uri="{BB962C8B-B14F-4D97-AF65-F5344CB8AC3E}">
        <p14:creationId xmlns:p14="http://schemas.microsoft.com/office/powerpoint/2010/main" val="791032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1371600"/>
          </a:xfrm>
        </p:spPr>
        <p:txBody>
          <a:bodyPr>
            <a:normAutofit/>
          </a:bodyPr>
          <a:lstStyle/>
          <a:p>
            <a:r>
              <a:rPr lang="en-US" dirty="0" smtClean="0"/>
              <a:t>Create your own rubric</a:t>
            </a:r>
            <a:endParaRPr lang="en-US" dirty="0"/>
          </a:p>
        </p:txBody>
      </p:sp>
      <p:sp>
        <p:nvSpPr>
          <p:cNvPr id="3" name="Content Placeholder 2"/>
          <p:cNvSpPr>
            <a:spLocks noGrp="1"/>
          </p:cNvSpPr>
          <p:nvPr>
            <p:ph idx="1"/>
          </p:nvPr>
        </p:nvSpPr>
        <p:spPr/>
        <p:txBody>
          <a:bodyPr>
            <a:normAutofit/>
          </a:bodyPr>
          <a:lstStyle/>
          <a:p>
            <a:r>
              <a:rPr lang="en-US" dirty="0" err="1" smtClean="0">
                <a:hlinkClick r:id="rId2"/>
              </a:rPr>
              <a:t>RubiStar</a:t>
            </a:r>
            <a:r>
              <a:rPr lang="en-US" dirty="0" smtClean="0"/>
              <a:t>: http://rubistar.4teachers.org/</a:t>
            </a:r>
            <a:endParaRPr lang="en-US" dirty="0" smtClean="0">
              <a:solidFill>
                <a:srgbClr val="FF0000"/>
              </a:solidFill>
            </a:endParaRPr>
          </a:p>
          <a:p>
            <a:endParaRPr lang="en-US" sz="2000" b="1" dirty="0" smtClean="0">
              <a:solidFill>
                <a:srgbClr val="FF0000"/>
              </a:solidFill>
            </a:endParaRPr>
          </a:p>
          <a:p>
            <a:r>
              <a:rPr lang="en-US" dirty="0" smtClean="0"/>
              <a:t>	</a:t>
            </a:r>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1371600"/>
          </a:xfrm>
        </p:spPr>
        <p:txBody>
          <a:bodyPr>
            <a:normAutofit/>
          </a:bodyPr>
          <a:lstStyle/>
          <a:p>
            <a:r>
              <a:rPr lang="en-US" dirty="0" smtClean="0"/>
              <a:t>Smarter Balanced Performance Task Specs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Scoring requirements </a:t>
            </a:r>
          </a:p>
          <a:p>
            <a:r>
              <a:rPr lang="en-US" dirty="0" smtClean="0"/>
              <a:t>…</a:t>
            </a:r>
            <a:r>
              <a:rPr lang="en-US" sz="2400" dirty="0" smtClean="0"/>
              <a:t>to achieve score ranges for performance tasks that reflect the amount of work (and evidence) produced, every task will lead to scores for individual students with a total task score range equivalent to that of several constructed-response questions combined.  For any particular task, this will be achieved by totaling points across </a:t>
            </a:r>
            <a:r>
              <a:rPr lang="en-US" sz="2400" dirty="0" err="1" smtClean="0"/>
              <a:t>scorable</a:t>
            </a:r>
            <a:r>
              <a:rPr lang="en-US" sz="2400" dirty="0" smtClean="0"/>
              <a:t> products, task parts/components, or product attributes, and </a:t>
            </a:r>
            <a:r>
              <a:rPr lang="en-US" sz="2400" u="sng" dirty="0" smtClean="0"/>
              <a:t>not by a single holistic score.</a:t>
            </a:r>
            <a:endParaRPr lang="en-US" sz="2400" b="1" u="sng" dirty="0" smtClean="0">
              <a:solidFill>
                <a:srgbClr val="FF0000"/>
              </a:solidFill>
            </a:endParaRPr>
          </a:p>
          <a:p>
            <a:endParaRPr lang="en-US" dirty="0" smtClean="0"/>
          </a:p>
          <a:p>
            <a:r>
              <a:rPr lang="en-US" sz="1200" i="1" dirty="0" smtClean="0"/>
              <a:t>from Smarter Balanced Assessment Consortium: Performance Task Specifications, April 16, 2012</a:t>
            </a:r>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432276"/>
          </a:xfrm>
        </p:spPr>
        <p:txBody>
          <a:bodyPr>
            <a:normAutofit fontScale="90000"/>
          </a:bodyPr>
          <a:lstStyle/>
          <a:p>
            <a:r>
              <a:rPr lang="en-US" sz="2400" dirty="0" smtClean="0"/>
              <a:t>Smarter Balanced Example</a:t>
            </a:r>
            <a:endParaRPr lang="en-US" sz="24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148556" y="584994"/>
            <a:ext cx="6638925" cy="6048375"/>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432276"/>
          </a:xfrm>
        </p:spPr>
        <p:txBody>
          <a:bodyPr>
            <a:normAutofit fontScale="90000"/>
          </a:bodyPr>
          <a:lstStyle/>
          <a:p>
            <a:r>
              <a:rPr lang="en-US" sz="2400" dirty="0" smtClean="0"/>
              <a:t>Smarter Balanced Example</a:t>
            </a:r>
            <a:endParaRPr lang="en-US" sz="2400"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595312" y="932656"/>
            <a:ext cx="7924800" cy="5343525"/>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432276"/>
          </a:xfrm>
        </p:spPr>
        <p:txBody>
          <a:bodyPr>
            <a:normAutofit fontScale="90000"/>
          </a:bodyPr>
          <a:lstStyle/>
          <a:p>
            <a:r>
              <a:rPr lang="en-US" sz="2400" dirty="0" smtClean="0"/>
              <a:t>Smarter Balanced Example</a:t>
            </a:r>
            <a:endParaRPr lang="en-US" sz="24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584994"/>
            <a:ext cx="7620000" cy="462512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913968" y="5210114"/>
            <a:ext cx="6734175" cy="1362075"/>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432276"/>
          </a:xfrm>
        </p:spPr>
        <p:txBody>
          <a:bodyPr>
            <a:normAutofit fontScale="90000"/>
          </a:bodyPr>
          <a:lstStyle/>
          <a:p>
            <a:r>
              <a:rPr lang="en-US" sz="2400" dirty="0" smtClean="0"/>
              <a:t>Smarter Balanced Example</a:t>
            </a:r>
            <a:endParaRPr lang="en-US"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95312" y="622300"/>
            <a:ext cx="7924800" cy="5467350"/>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432276"/>
          </a:xfrm>
        </p:spPr>
        <p:txBody>
          <a:bodyPr>
            <a:normAutofit fontScale="90000"/>
          </a:bodyPr>
          <a:lstStyle/>
          <a:p>
            <a:r>
              <a:rPr lang="en-US" sz="2400" dirty="0" smtClean="0"/>
              <a:t>Smarter Balanced Example</a:t>
            </a:r>
            <a:endParaRPr lang="en-US" sz="24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199" y="584994"/>
            <a:ext cx="4863706" cy="143777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09600" y="2247900"/>
            <a:ext cx="7924800" cy="3581400"/>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432276"/>
          </a:xfrm>
        </p:spPr>
        <p:txBody>
          <a:bodyPr>
            <a:normAutofit fontScale="90000"/>
          </a:bodyPr>
          <a:lstStyle/>
          <a:p>
            <a:r>
              <a:rPr lang="en-US" sz="2400" dirty="0" smtClean="0"/>
              <a:t>Smarter Balanced Example</a:t>
            </a:r>
            <a:endParaRPr lang="en-US" sz="24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199" y="584994"/>
            <a:ext cx="4863706" cy="143777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171575" y="1967344"/>
            <a:ext cx="6800850" cy="4705350"/>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775537"/>
          </a:xfrm>
        </p:spPr>
        <p:txBody>
          <a:bodyPr>
            <a:normAutofit/>
          </a:bodyPr>
          <a:lstStyle/>
          <a:p>
            <a:r>
              <a:rPr lang="en-US" sz="4000" dirty="0" smtClean="0"/>
              <a:t>Katie’s Pattern</a:t>
            </a:r>
            <a:endParaRPr lang="en-US" sz="4000" dirty="0"/>
          </a:p>
        </p:txBody>
      </p:sp>
      <p:sp>
        <p:nvSpPr>
          <p:cNvPr id="5" name="Content Placeholder 4"/>
          <p:cNvSpPr>
            <a:spLocks noGrp="1"/>
          </p:cNvSpPr>
          <p:nvPr>
            <p:ph idx="1"/>
          </p:nvPr>
        </p:nvSpPr>
        <p:spPr/>
        <p:txBody>
          <a:bodyPr/>
          <a:lstStyle/>
          <a:p>
            <a:r>
              <a:rPr lang="en-US" dirty="0" smtClean="0"/>
              <a:t>Work out the Katie’s Pattern Task on your own</a:t>
            </a:r>
          </a:p>
          <a:p>
            <a:endParaRPr lang="en-US" dirty="0" smtClean="0"/>
          </a:p>
          <a:p>
            <a:r>
              <a:rPr lang="en-US" dirty="0" smtClean="0"/>
              <a:t>Review the Rubric on your own, and then with a partner</a:t>
            </a:r>
          </a:p>
          <a:p>
            <a:r>
              <a:rPr lang="en-US" dirty="0" smtClean="0"/>
              <a:t>	What questions do you have?</a:t>
            </a:r>
          </a:p>
          <a:p>
            <a:endParaRPr lang="en-US" dirty="0" smtClean="0"/>
          </a:p>
          <a:p>
            <a:r>
              <a:rPr lang="en-US" dirty="0" smtClean="0"/>
              <a:t>Score the T4 paper on your own, using the Rubric</a:t>
            </a:r>
          </a:p>
          <a:p>
            <a:endParaRPr lang="en-US" dirty="0" smtClean="0"/>
          </a:p>
          <a:p>
            <a:r>
              <a:rPr lang="en-US" dirty="0" smtClean="0"/>
              <a:t>Compare your score with your partner’s score</a:t>
            </a:r>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775537"/>
          </a:xfrm>
        </p:spPr>
        <p:txBody>
          <a:bodyPr>
            <a:normAutofit/>
          </a:bodyPr>
          <a:lstStyle/>
          <a:p>
            <a:r>
              <a:rPr lang="en-US" sz="4000" dirty="0" smtClean="0"/>
              <a:t>Katie’s Pattern</a:t>
            </a:r>
            <a:endParaRPr lang="en-US" sz="40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995362" y="1120775"/>
            <a:ext cx="7124700" cy="4381500"/>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normAutofit/>
          </a:bodyPr>
          <a:lstStyle/>
          <a:p>
            <a:r>
              <a:rPr lang="en-US" dirty="0" smtClean="0"/>
              <a:t>Morning: Grades 7-12</a:t>
            </a:r>
          </a:p>
          <a:p>
            <a:pPr marL="800100" lvl="1" indent="-342900">
              <a:buFont typeface="Arial"/>
              <a:buChar char="•"/>
            </a:pPr>
            <a:r>
              <a:rPr lang="en-US" dirty="0" smtClean="0"/>
              <a:t>Welcome, Introductions and a Problem</a:t>
            </a:r>
          </a:p>
          <a:p>
            <a:pPr marL="800100" lvl="1" indent="-342900">
              <a:buFont typeface="Arial"/>
              <a:buChar char="•"/>
            </a:pPr>
            <a:r>
              <a:rPr lang="en-US" dirty="0"/>
              <a:t>Assessing Student Learning: Rubrics</a:t>
            </a:r>
            <a:endParaRPr lang="en-US" sz="1800" dirty="0"/>
          </a:p>
          <a:p>
            <a:pPr marL="800100" lvl="1" indent="-342900">
              <a:buFont typeface="Arial"/>
              <a:buChar char="•"/>
            </a:pPr>
            <a:r>
              <a:rPr lang="en-US" dirty="0" smtClean="0"/>
              <a:t>Finding</a:t>
            </a:r>
            <a:r>
              <a:rPr lang="en-US" dirty="0"/>
              <a:t>, Adapting and Creating Rubrics</a:t>
            </a:r>
            <a:endParaRPr lang="en-US" sz="1800" dirty="0"/>
          </a:p>
          <a:p>
            <a:pPr marL="342900" indent="-342900"/>
            <a:endParaRPr lang="en-US" dirty="0" smtClean="0"/>
          </a:p>
          <a:p>
            <a:pPr marL="342900" indent="-342900"/>
            <a:r>
              <a:rPr lang="en-US" dirty="0" smtClean="0"/>
              <a:t>Afternoon: Grades 6-8 and 9-12</a:t>
            </a:r>
          </a:p>
          <a:p>
            <a:pPr marL="800100" lvl="1" indent="-342900">
              <a:buFont typeface="Arial"/>
              <a:buChar char="•"/>
            </a:pPr>
            <a:r>
              <a:rPr lang="en-US" dirty="0"/>
              <a:t>Sharing Successes</a:t>
            </a:r>
          </a:p>
          <a:p>
            <a:pPr marL="800100" lvl="1" indent="-342900">
              <a:buFont typeface="Arial"/>
              <a:buChar char="•"/>
            </a:pPr>
            <a:r>
              <a:rPr lang="en-US" dirty="0" smtClean="0"/>
              <a:t>Enhancing </a:t>
            </a:r>
            <a:r>
              <a:rPr lang="en-US" dirty="0"/>
              <a:t>Classroom Dialogue: Constructing </a:t>
            </a:r>
            <a:r>
              <a:rPr lang="en-US" dirty="0" smtClean="0"/>
              <a:t>Arguments </a:t>
            </a:r>
            <a:r>
              <a:rPr lang="en-US" dirty="0"/>
              <a:t>and Critiquing the Reasoning of Others</a:t>
            </a:r>
          </a:p>
          <a:p>
            <a:pPr marL="800100" lvl="1" indent="-342900">
              <a:buFont typeface="Arial"/>
              <a:buChar char="•"/>
            </a:pPr>
            <a:r>
              <a:rPr lang="en-US" dirty="0"/>
              <a:t>Accessing Resources for SMP 3 </a:t>
            </a:r>
            <a:r>
              <a:rPr lang="en-US" dirty="0" smtClean="0"/>
              <a:t> </a:t>
            </a:r>
            <a:endParaRPr lang="en-US" dirty="0"/>
          </a:p>
          <a:p>
            <a:pPr marL="800100" lvl="1" indent="-342900">
              <a:buFont typeface="Arial"/>
              <a:buChar char="•"/>
            </a:pPr>
            <a:r>
              <a:rPr lang="en-US" dirty="0" smtClean="0"/>
              <a:t>Feedback </a:t>
            </a:r>
            <a:r>
              <a:rPr lang="en-US" dirty="0"/>
              <a:t>and Reflection</a:t>
            </a:r>
          </a:p>
          <a:p>
            <a:endParaRPr lang="en-US" dirty="0" smtClean="0"/>
          </a:p>
          <a:p>
            <a:pPr marL="342900" indent="-342900">
              <a:buFont typeface="Arial" pitchFamily="34" charset="0"/>
              <a:buChar char="•"/>
            </a:pPr>
            <a:endParaRPr lang="en-US" dirty="0" smtClean="0"/>
          </a:p>
        </p:txBody>
      </p:sp>
    </p:spTree>
    <p:extLst>
      <p:ext uri="{BB962C8B-B14F-4D97-AF65-F5344CB8AC3E}">
        <p14:creationId xmlns:p14="http://schemas.microsoft.com/office/powerpoint/2010/main" val="27666096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775537"/>
          </a:xfrm>
        </p:spPr>
        <p:txBody>
          <a:bodyPr>
            <a:normAutofit/>
          </a:bodyPr>
          <a:lstStyle/>
          <a:p>
            <a:r>
              <a:rPr lang="en-US" sz="4000" dirty="0" smtClean="0"/>
              <a:t>Katie’s Pattern</a:t>
            </a:r>
            <a:endParaRPr lang="en-US" sz="40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199" y="928254"/>
            <a:ext cx="7620000" cy="2875817"/>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775537"/>
          </a:xfrm>
        </p:spPr>
        <p:txBody>
          <a:bodyPr>
            <a:normAutofit/>
          </a:bodyPr>
          <a:lstStyle/>
          <a:p>
            <a:r>
              <a:rPr lang="en-US" sz="4000" dirty="0" smtClean="0"/>
              <a:t>Katie’s Pattern</a:t>
            </a:r>
            <a:endParaRPr lang="en-US" sz="4000" dirty="0"/>
          </a:p>
        </p:txBody>
      </p:sp>
      <p:pic>
        <p:nvPicPr>
          <p:cNvPr id="9219" name="Picture 3"/>
          <p:cNvPicPr>
            <a:picLocks noGrp="1" noChangeAspect="1" noChangeArrowheads="1"/>
          </p:cNvPicPr>
          <p:nvPr>
            <p:ph idx="1"/>
          </p:nvPr>
        </p:nvPicPr>
        <p:blipFill>
          <a:blip r:embed="rId2" cstate="print"/>
          <a:srcRect/>
          <a:stretch>
            <a:fillRect/>
          </a:stretch>
        </p:blipFill>
        <p:spPr bwMode="auto">
          <a:xfrm>
            <a:off x="619371" y="928688"/>
            <a:ext cx="7876683" cy="5197475"/>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775537"/>
          </a:xfrm>
        </p:spPr>
        <p:txBody>
          <a:bodyPr>
            <a:normAutofit fontScale="90000"/>
          </a:bodyPr>
          <a:lstStyle/>
          <a:p>
            <a:r>
              <a:rPr lang="en-US" sz="4000" dirty="0" smtClean="0"/>
              <a:t>Scoring Standard Mastery</a:t>
            </a:r>
            <a:endParaRPr lang="en-US" sz="4000" dirty="0"/>
          </a:p>
        </p:txBody>
      </p:sp>
      <p:pic>
        <p:nvPicPr>
          <p:cNvPr id="12291" name="Picture 3"/>
          <p:cNvPicPr>
            <a:picLocks noGrp="1" noChangeAspect="1" noChangeArrowheads="1"/>
          </p:cNvPicPr>
          <p:nvPr>
            <p:ph idx="1"/>
          </p:nvPr>
        </p:nvPicPr>
        <p:blipFill>
          <a:blip r:embed="rId2" cstate="print"/>
          <a:srcRect/>
          <a:stretch>
            <a:fillRect/>
          </a:stretch>
        </p:blipFill>
        <p:spPr bwMode="auto">
          <a:xfrm>
            <a:off x="784080" y="928254"/>
            <a:ext cx="4943475" cy="885825"/>
          </a:xfrm>
          <a:prstGeom prst="rect">
            <a:avLst/>
          </a:prstGeom>
          <a:noFill/>
          <a:ln w="9525">
            <a:noFill/>
            <a:miter lim="800000"/>
            <a:headEnd/>
            <a:tailEnd/>
          </a:ln>
        </p:spPr>
      </p:pic>
      <p:pic>
        <p:nvPicPr>
          <p:cNvPr id="12294" name="Picture 6"/>
          <p:cNvPicPr>
            <a:picLocks noChangeAspect="1" noChangeArrowheads="1"/>
          </p:cNvPicPr>
          <p:nvPr/>
        </p:nvPicPr>
        <p:blipFill>
          <a:blip r:embed="rId3" cstate="print"/>
          <a:srcRect/>
          <a:stretch>
            <a:fillRect/>
          </a:stretch>
        </p:blipFill>
        <p:spPr bwMode="auto">
          <a:xfrm>
            <a:off x="-1" y="1556900"/>
            <a:ext cx="9057147" cy="4649932"/>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775537"/>
          </a:xfrm>
        </p:spPr>
        <p:txBody>
          <a:bodyPr>
            <a:normAutofit fontScale="90000"/>
          </a:bodyPr>
          <a:lstStyle/>
          <a:p>
            <a:r>
              <a:rPr lang="en-US" sz="4000" dirty="0" smtClean="0"/>
              <a:t>Scoring Standard Mastery</a:t>
            </a:r>
            <a:endParaRPr lang="en-US" sz="4000" dirty="0"/>
          </a:p>
        </p:txBody>
      </p:sp>
      <p:sp>
        <p:nvSpPr>
          <p:cNvPr id="5" name="Content Placeholder 4"/>
          <p:cNvSpPr>
            <a:spLocks noGrp="1"/>
          </p:cNvSpPr>
          <p:nvPr>
            <p:ph idx="1"/>
          </p:nvPr>
        </p:nvSpPr>
        <p:spPr/>
        <p:txBody>
          <a:bodyPr/>
          <a:lstStyle/>
          <a:p>
            <a:endParaRPr lang="en-US" dirty="0" smtClean="0"/>
          </a:p>
          <a:p>
            <a:pPr>
              <a:buFont typeface="Wingdings" pitchFamily="2" charset="2"/>
              <a:buChar char="Ø"/>
            </a:pPr>
            <a:r>
              <a:rPr lang="en-US" dirty="0" smtClean="0"/>
              <a:t> Choose a grade level, or course</a:t>
            </a:r>
          </a:p>
          <a:p>
            <a:pPr>
              <a:buFont typeface="Wingdings" pitchFamily="2" charset="2"/>
              <a:buChar char="Ø"/>
            </a:pPr>
            <a:endParaRPr lang="en-US" dirty="0" smtClean="0"/>
          </a:p>
          <a:p>
            <a:pPr>
              <a:buFont typeface="Wingdings" pitchFamily="2" charset="2"/>
              <a:buChar char="Ø"/>
            </a:pPr>
            <a:r>
              <a:rPr lang="en-US" dirty="0" smtClean="0"/>
              <a:t> Choose a standard, or cluster</a:t>
            </a:r>
          </a:p>
          <a:p>
            <a:pPr>
              <a:buFont typeface="Wingdings" pitchFamily="2" charset="2"/>
              <a:buChar char="Ø"/>
            </a:pPr>
            <a:endParaRPr lang="en-US" dirty="0" smtClean="0"/>
          </a:p>
          <a:p>
            <a:pPr>
              <a:buFont typeface="Wingdings" pitchFamily="2" charset="2"/>
              <a:buChar char="Ø"/>
            </a:pPr>
            <a:r>
              <a:rPr lang="en-US" dirty="0" smtClean="0"/>
              <a:t> Write a Standard Mastery Rubric </a:t>
            </a:r>
            <a:endParaRPr lang="en-US" dirty="0"/>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1599883"/>
          </a:xfrm>
        </p:spPr>
        <p:txBody>
          <a:bodyPr>
            <a:normAutofit/>
          </a:bodyPr>
          <a:lstStyle/>
          <a:p>
            <a:r>
              <a:rPr lang="en-US" sz="4000" dirty="0" smtClean="0"/>
              <a:t>Rubric Scores to Traditional grades</a:t>
            </a:r>
            <a:endParaRPr lang="en-US" sz="4000"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201359" cy="1599883"/>
          </a:xfrm>
        </p:spPr>
        <p:txBody>
          <a:bodyPr>
            <a:normAutofit/>
          </a:bodyPr>
          <a:lstStyle/>
          <a:p>
            <a:r>
              <a:rPr lang="en-US" sz="4000" dirty="0" smtClean="0"/>
              <a:t>Afternoon Sessions-12:45</a:t>
            </a:r>
            <a:endParaRPr lang="en-US" sz="4000" dirty="0"/>
          </a:p>
        </p:txBody>
      </p:sp>
      <p:sp>
        <p:nvSpPr>
          <p:cNvPr id="5" name="Content Placeholder 4"/>
          <p:cNvSpPr>
            <a:spLocks noGrp="1"/>
          </p:cNvSpPr>
          <p:nvPr>
            <p:ph idx="1"/>
          </p:nvPr>
        </p:nvSpPr>
        <p:spPr/>
        <p:txBody>
          <a:bodyPr>
            <a:normAutofit fontScale="92500" lnSpcReduction="20000"/>
          </a:bodyPr>
          <a:lstStyle/>
          <a:p>
            <a:r>
              <a:rPr lang="en-US" dirty="0" smtClean="0"/>
              <a:t>	</a:t>
            </a:r>
          </a:p>
          <a:p>
            <a:r>
              <a:rPr lang="en-US" dirty="0" smtClean="0"/>
              <a:t>	Middle School: upstairs to the third floor…Rm 3106</a:t>
            </a:r>
          </a:p>
          <a:p>
            <a:endParaRPr lang="en-US" dirty="0" smtClean="0"/>
          </a:p>
          <a:p>
            <a:r>
              <a:rPr lang="en-US" dirty="0" smtClean="0"/>
              <a:t>	High School: here in Rm 1147</a:t>
            </a:r>
          </a:p>
          <a:p>
            <a:endParaRPr lang="en-US" dirty="0"/>
          </a:p>
          <a:p>
            <a:endParaRPr lang="en-US" dirty="0" smtClean="0"/>
          </a:p>
          <a:p>
            <a:r>
              <a:rPr lang="en-US" dirty="0" smtClean="0"/>
              <a:t>At the end of the session, we will all end up here to turn in reflection forms, sign out and pick up PD certificates*.</a:t>
            </a:r>
          </a:p>
          <a:p>
            <a:endParaRPr lang="en-US" dirty="0"/>
          </a:p>
          <a:p>
            <a:endParaRPr lang="en-US" dirty="0" smtClean="0"/>
          </a:p>
          <a:p>
            <a:r>
              <a:rPr lang="en-US" dirty="0" smtClean="0"/>
              <a:t>*PD certificate CANNOT be reissued. Please pick your up and save it.</a:t>
            </a:r>
            <a:endParaRPr lang="en-US" dirty="0"/>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Success</a:t>
            </a:r>
            <a:endParaRPr lang="en-US" dirty="0"/>
          </a:p>
        </p:txBody>
      </p:sp>
      <p:sp>
        <p:nvSpPr>
          <p:cNvPr id="3" name="Content Placeholder 2"/>
          <p:cNvSpPr>
            <a:spLocks noGrp="1"/>
          </p:cNvSpPr>
          <p:nvPr>
            <p:ph idx="1"/>
          </p:nvPr>
        </p:nvSpPr>
        <p:spPr>
          <a:xfrm>
            <a:off x="457200" y="1752600"/>
            <a:ext cx="7620000" cy="5105400"/>
          </a:xfrm>
        </p:spPr>
        <p:txBody>
          <a:bodyPr>
            <a:normAutofit/>
          </a:bodyPr>
          <a:lstStyle/>
          <a:p>
            <a:r>
              <a:rPr lang="en-US" sz="2800" b="0" dirty="0" smtClean="0"/>
              <a:t>This year, we have asked you to try out the ideas from the sessions in your classroom.  We are all at different places in the transition to the Common Core and it is our belief that we all benefit from hearing where other teachers are at, both successes and struggles. </a:t>
            </a:r>
            <a:endParaRPr lang="en-US" b="0" dirty="0" smtClean="0"/>
          </a:p>
          <a:p>
            <a:endParaRPr lang="en-US" b="0" dirty="0"/>
          </a:p>
        </p:txBody>
      </p:sp>
    </p:spTree>
    <p:extLst>
      <p:ext uri="{BB962C8B-B14F-4D97-AF65-F5344CB8AC3E}">
        <p14:creationId xmlns:p14="http://schemas.microsoft.com/office/powerpoint/2010/main" val="22529646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Success</a:t>
            </a:r>
            <a:endParaRPr lang="en-US" dirty="0"/>
          </a:p>
        </p:txBody>
      </p:sp>
      <p:sp>
        <p:nvSpPr>
          <p:cNvPr id="3" name="Content Placeholder 2"/>
          <p:cNvSpPr>
            <a:spLocks noGrp="1"/>
          </p:cNvSpPr>
          <p:nvPr>
            <p:ph idx="1"/>
          </p:nvPr>
        </p:nvSpPr>
        <p:spPr>
          <a:xfrm>
            <a:off x="457200" y="1524318"/>
            <a:ext cx="8323482" cy="5221727"/>
          </a:xfrm>
        </p:spPr>
        <p:txBody>
          <a:bodyPr>
            <a:noAutofit/>
          </a:bodyPr>
          <a:lstStyle/>
          <a:p>
            <a:r>
              <a:rPr lang="en-US" sz="2400" b="0" dirty="0"/>
              <a:t>At your table, please share your attempts to bring your classroom/school/district more in line with the CCSS-M.  </a:t>
            </a:r>
          </a:p>
          <a:p>
            <a:r>
              <a:rPr lang="en-US" sz="2400" b="0" dirty="0" smtClean="0"/>
              <a:t>Topics from the previous sessions include:</a:t>
            </a:r>
          </a:p>
          <a:p>
            <a:pPr marL="342900" indent="-342900">
              <a:buFont typeface="Arial"/>
              <a:buChar char="•"/>
            </a:pPr>
            <a:r>
              <a:rPr lang="en-US" sz="2400" b="0" dirty="0"/>
              <a:t>Using SBAC materials</a:t>
            </a:r>
          </a:p>
          <a:p>
            <a:pPr marL="342900" indent="-342900">
              <a:buFont typeface="Arial"/>
              <a:buChar char="•"/>
            </a:pPr>
            <a:r>
              <a:rPr lang="en-US" sz="2400" b="0" dirty="0"/>
              <a:t>Assessment FOR learning</a:t>
            </a:r>
          </a:p>
          <a:p>
            <a:pPr marL="342900" indent="-342900">
              <a:buFont typeface="Arial"/>
              <a:buChar char="•"/>
            </a:pPr>
            <a:r>
              <a:rPr lang="en-US" sz="2400" b="0" dirty="0"/>
              <a:t>Planning for Big Ideas</a:t>
            </a:r>
          </a:p>
          <a:p>
            <a:pPr marL="342900" indent="-342900">
              <a:buFont typeface="Arial"/>
              <a:buChar char="•"/>
            </a:pPr>
            <a:r>
              <a:rPr lang="en-US" sz="2400" b="0" dirty="0"/>
              <a:t>Using Mathematical Tasks</a:t>
            </a:r>
          </a:p>
          <a:p>
            <a:pPr marL="342900" indent="-342900">
              <a:buFont typeface="Arial"/>
              <a:buChar char="•"/>
            </a:pPr>
            <a:r>
              <a:rPr lang="en-US" sz="2400" b="0" dirty="0"/>
              <a:t>Incorporating Technology</a:t>
            </a:r>
          </a:p>
          <a:p>
            <a:pPr marL="342900" indent="-342900">
              <a:buFont typeface="Arial"/>
              <a:buChar char="•"/>
            </a:pPr>
            <a:r>
              <a:rPr lang="en-US" sz="2400" b="0" dirty="0"/>
              <a:t>Using Games</a:t>
            </a:r>
          </a:p>
          <a:p>
            <a:pPr marL="342900" indent="-342900">
              <a:buFont typeface="Arial"/>
              <a:buChar char="•"/>
            </a:pPr>
            <a:r>
              <a:rPr lang="en-US" sz="2400" b="0" dirty="0"/>
              <a:t>Building on Prior Knowledge</a:t>
            </a:r>
          </a:p>
          <a:p>
            <a:endParaRPr lang="en-US" sz="2400" b="0" dirty="0" smtClean="0"/>
          </a:p>
          <a:p>
            <a:endParaRPr lang="en-US" sz="2400" b="0" dirty="0" smtClean="0"/>
          </a:p>
          <a:p>
            <a:endParaRPr lang="en-US" sz="2400" b="0" dirty="0"/>
          </a:p>
        </p:txBody>
      </p:sp>
    </p:spTree>
    <p:extLst>
      <p:ext uri="{BB962C8B-B14F-4D97-AF65-F5344CB8AC3E}">
        <p14:creationId xmlns:p14="http://schemas.microsoft.com/office/powerpoint/2010/main" val="15998769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55429" cy="1371600"/>
          </a:xfrm>
        </p:spPr>
        <p:txBody>
          <a:bodyPr>
            <a:normAutofit/>
          </a:bodyPr>
          <a:lstStyle/>
          <a:p>
            <a:r>
              <a:rPr lang="en-US" dirty="0" smtClean="0"/>
              <a:t>Orchestrating Productive Mathematical Discussions</a:t>
            </a:r>
            <a:endParaRPr lang="en-US" dirty="0"/>
          </a:p>
        </p:txBody>
      </p:sp>
      <p:sp>
        <p:nvSpPr>
          <p:cNvPr id="3" name="Content Placeholder 2"/>
          <p:cNvSpPr>
            <a:spLocks noGrp="1"/>
          </p:cNvSpPr>
          <p:nvPr>
            <p:ph idx="1"/>
          </p:nvPr>
        </p:nvSpPr>
        <p:spPr/>
        <p:txBody>
          <a:bodyPr>
            <a:normAutofit/>
          </a:bodyPr>
          <a:lstStyle/>
          <a:p>
            <a:r>
              <a:rPr lang="en-US" sz="3200" dirty="0"/>
              <a:t>Five practices for helping teachers move beyond show and tell</a:t>
            </a:r>
          </a:p>
        </p:txBody>
      </p:sp>
    </p:spTree>
    <p:extLst>
      <p:ext uri="{BB962C8B-B14F-4D97-AF65-F5344CB8AC3E}">
        <p14:creationId xmlns:p14="http://schemas.microsoft.com/office/powerpoint/2010/main" val="1895356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108371" cy="1371600"/>
          </a:xfrm>
        </p:spPr>
        <p:txBody>
          <a:bodyPr>
            <a:normAutofit/>
          </a:bodyPr>
          <a:lstStyle/>
          <a:p>
            <a:r>
              <a:rPr lang="en-US" b="1" dirty="0"/>
              <a:t>The Importance of </a:t>
            </a:r>
            <a:r>
              <a:rPr lang="en-US" b="1" dirty="0" smtClean="0"/>
              <a:t>Discussion</a:t>
            </a:r>
            <a:endParaRPr lang="en-US" dirty="0"/>
          </a:p>
        </p:txBody>
      </p:sp>
      <p:sp>
        <p:nvSpPr>
          <p:cNvPr id="3" name="Content Placeholder 2"/>
          <p:cNvSpPr>
            <a:spLocks noGrp="1"/>
          </p:cNvSpPr>
          <p:nvPr>
            <p:ph idx="1"/>
          </p:nvPr>
        </p:nvSpPr>
        <p:spPr/>
        <p:txBody>
          <a:bodyPr/>
          <a:lstStyle/>
          <a:p>
            <a:pPr fontAlgn="base"/>
            <a:r>
              <a:rPr lang="en-US" dirty="0"/>
              <a:t>Mathematical discussions are a key part of current visions of effective mathematics teaching </a:t>
            </a:r>
          </a:p>
          <a:p>
            <a:pPr marL="342900" lvl="0" indent="-342900" fontAlgn="base">
              <a:buFont typeface="Arial" pitchFamily="34" charset="0"/>
              <a:buChar char="•"/>
            </a:pPr>
            <a:r>
              <a:rPr lang="en-US" dirty="0"/>
              <a:t>To encourage student construction of mathematical ideas</a:t>
            </a:r>
          </a:p>
          <a:p>
            <a:pPr marL="342900" lvl="0" indent="-342900" fontAlgn="base">
              <a:buFont typeface="Arial" pitchFamily="34" charset="0"/>
              <a:buChar char="•"/>
            </a:pPr>
            <a:r>
              <a:rPr lang="en-US" dirty="0"/>
              <a:t>To make student’s thinking public so it can be guided in mathematically sound directions</a:t>
            </a:r>
          </a:p>
          <a:p>
            <a:pPr marL="342900" lvl="0" indent="-342900" fontAlgn="base">
              <a:buFont typeface="Arial" pitchFamily="34" charset="0"/>
              <a:buChar char="•"/>
            </a:pPr>
            <a:r>
              <a:rPr lang="en-US" dirty="0"/>
              <a:t>To learn mathematical discourse practices</a:t>
            </a:r>
          </a:p>
          <a:p>
            <a:endParaRPr lang="en-US" dirty="0"/>
          </a:p>
        </p:txBody>
      </p:sp>
    </p:spTree>
    <p:extLst>
      <p:ext uri="{BB962C8B-B14F-4D97-AF65-F5344CB8AC3E}">
        <p14:creationId xmlns:p14="http://schemas.microsoft.com/office/powerpoint/2010/main" val="3231468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36373"/>
          </a:xfrm>
        </p:spPr>
        <p:txBody>
          <a:bodyPr/>
          <a:lstStyle/>
          <a:p>
            <a:r>
              <a:rPr lang="en-US" dirty="0" smtClean="0"/>
              <a:t>PRECISION PIZZA</a:t>
            </a:r>
            <a:endParaRPr lang="en-US" dirty="0"/>
          </a:p>
        </p:txBody>
      </p:sp>
      <p:sp>
        <p:nvSpPr>
          <p:cNvPr id="3" name="Content Placeholder 2"/>
          <p:cNvSpPr>
            <a:spLocks noGrp="1"/>
          </p:cNvSpPr>
          <p:nvPr>
            <p:ph idx="1"/>
          </p:nvPr>
        </p:nvSpPr>
        <p:spPr>
          <a:xfrm>
            <a:off x="457200" y="1184467"/>
            <a:ext cx="7620000" cy="5332447"/>
          </a:xfrm>
        </p:spPr>
        <p:txBody>
          <a:bodyPr>
            <a:normAutofit/>
          </a:bodyPr>
          <a:lstStyle/>
          <a:p>
            <a:r>
              <a:rPr lang="en-US" b="0" dirty="0" smtClean="0"/>
              <a:t>A) Usually </a:t>
            </a:r>
            <a:r>
              <a:rPr lang="en-US" b="0" dirty="0"/>
              <a:t>each person in a math study group eats a small round pepperoni pizza with a 6 inch diameter. There are five people in the study group and they want to share one pizza. Precision Pizza will make a round pizza of any diameter. To the nearest half inch, what is the diameter of the pizza that should be ordered from Precision Pizza so that everyone gets the usual amount? Show the work that leads to your answer. </a:t>
            </a:r>
          </a:p>
          <a:p>
            <a:r>
              <a:rPr lang="en-US" b="0" dirty="0" smtClean="0"/>
              <a:t> </a:t>
            </a:r>
          </a:p>
          <a:p>
            <a:endParaRPr lang="en-US" b="0" dirty="0"/>
          </a:p>
          <a:p>
            <a:endParaRPr lang="en-US" b="0" dirty="0"/>
          </a:p>
          <a:p>
            <a:r>
              <a:rPr lang="en-US" b="0" dirty="0" smtClean="0"/>
              <a:t>B) Rather </a:t>
            </a:r>
            <a:r>
              <a:rPr lang="en-US" b="0" dirty="0"/>
              <a:t>than ordering one large pizza, the students decide to order two pizzas, each with half the area of the large pizza. Joshua said that the sum of the circumferences of the two smaller pizzas was equal to the circumference of the large pizza. Barbara claimed he was mistaken. Who was right? Explain your answer. </a:t>
            </a:r>
          </a:p>
          <a:p>
            <a:endParaRPr lang="en-US" b="0" dirty="0"/>
          </a:p>
        </p:txBody>
      </p:sp>
    </p:spTree>
    <p:extLst>
      <p:ext uri="{BB962C8B-B14F-4D97-AF65-F5344CB8AC3E}">
        <p14:creationId xmlns:p14="http://schemas.microsoft.com/office/powerpoint/2010/main" val="35167096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425543" cy="1371600"/>
          </a:xfrm>
        </p:spPr>
        <p:txBody>
          <a:bodyPr>
            <a:normAutofit fontScale="90000"/>
          </a:bodyPr>
          <a:lstStyle/>
          <a:p>
            <a:r>
              <a:rPr lang="en-US" b="1" dirty="0"/>
              <a:t>Some Sources of the Challenge in Facilitating </a:t>
            </a:r>
            <a:r>
              <a:rPr lang="en-US" b="1" dirty="0" smtClean="0"/>
              <a:t>Discussions</a:t>
            </a:r>
            <a:endParaRPr lang="en-US" dirty="0"/>
          </a:p>
        </p:txBody>
      </p:sp>
      <p:sp>
        <p:nvSpPr>
          <p:cNvPr id="3" name="Content Placeholder 2"/>
          <p:cNvSpPr>
            <a:spLocks noGrp="1"/>
          </p:cNvSpPr>
          <p:nvPr>
            <p:ph idx="1"/>
          </p:nvPr>
        </p:nvSpPr>
        <p:spPr/>
        <p:txBody>
          <a:bodyPr/>
          <a:lstStyle/>
          <a:p>
            <a:pPr marL="342900" lvl="0" indent="-342900" fontAlgn="base">
              <a:buFont typeface="Arial" pitchFamily="34" charset="0"/>
              <a:buChar char="•"/>
            </a:pPr>
            <a:r>
              <a:rPr lang="en-US" dirty="0"/>
              <a:t>Lack of familiarity</a:t>
            </a:r>
          </a:p>
          <a:p>
            <a:pPr marL="342900" lvl="0" indent="-342900" fontAlgn="base">
              <a:buFont typeface="Arial" pitchFamily="34" charset="0"/>
              <a:buChar char="•"/>
            </a:pPr>
            <a:r>
              <a:rPr lang="en-US" dirty="0"/>
              <a:t>Reduces teachers’ perceived level of control</a:t>
            </a:r>
          </a:p>
          <a:p>
            <a:pPr marL="342900" lvl="0" indent="-342900" fontAlgn="base">
              <a:buFont typeface="Arial" pitchFamily="34" charset="0"/>
              <a:buChar char="•"/>
            </a:pPr>
            <a:r>
              <a:rPr lang="en-US" dirty="0"/>
              <a:t>Requires complex, split-second decisions</a:t>
            </a:r>
          </a:p>
          <a:p>
            <a:pPr marL="342900" lvl="0" indent="-342900" fontAlgn="base">
              <a:buFont typeface="Arial" pitchFamily="34" charset="0"/>
              <a:buChar char="•"/>
            </a:pPr>
            <a:r>
              <a:rPr lang="en-US" dirty="0"/>
              <a:t>Requires flexible, deep, and interconnected knowledge of content, pedagogy, and students</a:t>
            </a:r>
          </a:p>
          <a:p>
            <a:endParaRPr lang="en-US" dirty="0"/>
          </a:p>
        </p:txBody>
      </p:sp>
    </p:spTree>
    <p:extLst>
      <p:ext uri="{BB962C8B-B14F-4D97-AF65-F5344CB8AC3E}">
        <p14:creationId xmlns:p14="http://schemas.microsoft.com/office/powerpoint/2010/main" val="2915222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Five Practices (+)</a:t>
            </a:r>
            <a:r>
              <a:rPr lang="en-US" dirty="0"/>
              <a:t/>
            </a:r>
            <a:br>
              <a:rPr lang="en-US" dirty="0"/>
            </a:br>
            <a:endParaRPr lang="en-US" dirty="0"/>
          </a:p>
        </p:txBody>
      </p:sp>
      <p:sp>
        <p:nvSpPr>
          <p:cNvPr id="3" name="Content Placeholder 2"/>
          <p:cNvSpPr>
            <a:spLocks noGrp="1"/>
          </p:cNvSpPr>
          <p:nvPr>
            <p:ph idx="1"/>
          </p:nvPr>
        </p:nvSpPr>
        <p:spPr/>
        <p:txBody>
          <a:bodyPr/>
          <a:lstStyle/>
          <a:p>
            <a:pPr marL="457200" lvl="0" indent="-457200" fontAlgn="base">
              <a:buFont typeface="+mj-lt"/>
              <a:buAutoNum type="arabicPeriod"/>
            </a:pPr>
            <a:r>
              <a:rPr lang="en-US" dirty="0"/>
              <a:t>Anticipating (e.g., Fernandez &amp; Yoshida, 2004; </a:t>
            </a:r>
            <a:r>
              <a:rPr lang="en-US" dirty="0" err="1"/>
              <a:t>Schoenfeld</a:t>
            </a:r>
            <a:r>
              <a:rPr lang="en-US" dirty="0"/>
              <a:t>, 1998)</a:t>
            </a:r>
          </a:p>
          <a:p>
            <a:pPr marL="457200" lvl="0" indent="-457200" fontAlgn="base">
              <a:buFont typeface="+mj-lt"/>
              <a:buAutoNum type="arabicPeriod"/>
            </a:pPr>
            <a:r>
              <a:rPr lang="en-US" dirty="0"/>
              <a:t>Monitoring (e.g., Hodge &amp; Cobb, 2003; Nelson, 2001; Shifter, 2001)</a:t>
            </a:r>
          </a:p>
          <a:p>
            <a:pPr marL="457200" lvl="0" indent="-457200" fontAlgn="base">
              <a:buFont typeface="+mj-lt"/>
              <a:buAutoNum type="arabicPeriod"/>
            </a:pPr>
            <a:r>
              <a:rPr lang="en-US" dirty="0"/>
              <a:t>Selecting (e.g., </a:t>
            </a:r>
            <a:r>
              <a:rPr lang="en-US" dirty="0" err="1"/>
              <a:t>Lampert</a:t>
            </a:r>
            <a:r>
              <a:rPr lang="en-US" dirty="0"/>
              <a:t>, 2001; Stigler &amp; </a:t>
            </a:r>
            <a:r>
              <a:rPr lang="en-US" dirty="0" err="1"/>
              <a:t>Hiebert</a:t>
            </a:r>
            <a:r>
              <a:rPr lang="en-US" dirty="0"/>
              <a:t>, 1999)</a:t>
            </a:r>
          </a:p>
          <a:p>
            <a:pPr marL="457200" lvl="0" indent="-457200" fontAlgn="base">
              <a:buFont typeface="+mj-lt"/>
              <a:buAutoNum type="arabicPeriod"/>
            </a:pPr>
            <a:r>
              <a:rPr lang="en-US" dirty="0"/>
              <a:t>Sequencing (e.g., </a:t>
            </a:r>
            <a:r>
              <a:rPr lang="en-US" dirty="0" err="1"/>
              <a:t>Schoenfeld</a:t>
            </a:r>
            <a:r>
              <a:rPr lang="en-US" dirty="0"/>
              <a:t>, 1998) </a:t>
            </a:r>
          </a:p>
          <a:p>
            <a:pPr marL="457200" lvl="0" indent="-457200" fontAlgn="base">
              <a:buFont typeface="+mj-lt"/>
              <a:buAutoNum type="arabicPeriod"/>
            </a:pPr>
            <a:r>
              <a:rPr lang="en-US" dirty="0"/>
              <a:t>Connecting (e.g., Ball, 2001; </a:t>
            </a:r>
            <a:r>
              <a:rPr lang="en-US" dirty="0" err="1"/>
              <a:t>Brendehur</a:t>
            </a:r>
            <a:r>
              <a:rPr lang="en-US" dirty="0"/>
              <a:t> &amp; </a:t>
            </a:r>
            <a:r>
              <a:rPr lang="en-US" dirty="0" err="1"/>
              <a:t>Frykholm</a:t>
            </a:r>
            <a:r>
              <a:rPr lang="en-US" dirty="0"/>
              <a:t>, 2000)</a:t>
            </a:r>
          </a:p>
          <a:p>
            <a:pPr fontAlgn="base"/>
            <a:r>
              <a:rPr lang="en-US" dirty="0"/>
              <a:t> </a:t>
            </a:r>
          </a:p>
          <a:p>
            <a:endParaRPr lang="en-US" dirty="0"/>
          </a:p>
        </p:txBody>
      </p:sp>
    </p:spTree>
    <p:extLst>
      <p:ext uri="{BB962C8B-B14F-4D97-AF65-F5344CB8AC3E}">
        <p14:creationId xmlns:p14="http://schemas.microsoft.com/office/powerpoint/2010/main" val="3823123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600"/>
          </a:xfrm>
        </p:spPr>
        <p:txBody>
          <a:bodyPr>
            <a:normAutofit fontScale="90000"/>
          </a:bodyPr>
          <a:lstStyle/>
          <a:p>
            <a:r>
              <a:rPr lang="en-US" b="1" dirty="0"/>
              <a:t>Before the Practices: Setting Goals and Selecting </a:t>
            </a:r>
            <a:r>
              <a:rPr lang="en-US" b="1" dirty="0" smtClean="0"/>
              <a:t>Tasks</a:t>
            </a:r>
            <a:endParaRPr lang="en-US" dirty="0"/>
          </a:p>
        </p:txBody>
      </p:sp>
      <p:sp>
        <p:nvSpPr>
          <p:cNvPr id="3" name="Content Placeholder 2"/>
          <p:cNvSpPr>
            <a:spLocks noGrp="1"/>
          </p:cNvSpPr>
          <p:nvPr>
            <p:ph idx="1"/>
          </p:nvPr>
        </p:nvSpPr>
        <p:spPr/>
        <p:txBody>
          <a:bodyPr>
            <a:normAutofit lnSpcReduction="10000"/>
          </a:bodyPr>
          <a:lstStyle/>
          <a:p>
            <a:pPr lvl="0" fontAlgn="base"/>
            <a:r>
              <a:rPr lang="en-US" dirty="0"/>
              <a:t>It involves:</a:t>
            </a:r>
          </a:p>
          <a:p>
            <a:pPr lvl="1" fontAlgn="base"/>
            <a:r>
              <a:rPr lang="en-US" dirty="0"/>
              <a:t>Identifying what students are to know and understand about mathematics as a result of their engagement in a particular lesson </a:t>
            </a:r>
          </a:p>
          <a:p>
            <a:pPr lvl="1" fontAlgn="base"/>
            <a:r>
              <a:rPr lang="en-US" dirty="0"/>
              <a:t>Being as specific as possible so as to establish a clear target for instruction that can guide the selection of instructional activities and the use of the five practices </a:t>
            </a:r>
          </a:p>
          <a:p>
            <a:pPr lvl="0" fontAlgn="base"/>
            <a:r>
              <a:rPr lang="en-US" dirty="0"/>
              <a:t>It is supported by:</a:t>
            </a:r>
          </a:p>
          <a:p>
            <a:pPr lvl="1" fontAlgn="base"/>
            <a:r>
              <a:rPr lang="en-US" dirty="0"/>
              <a:t> Thinking about what students will come to know and 	understand rather than only on what they will do</a:t>
            </a:r>
          </a:p>
          <a:p>
            <a:pPr lvl="1" fontAlgn="base"/>
            <a:r>
              <a:rPr lang="en-US" dirty="0"/>
              <a:t> Consulting resources that can help in unpacking  big  ideas in mathematics</a:t>
            </a:r>
          </a:p>
          <a:p>
            <a:pPr lvl="1" fontAlgn="base"/>
            <a:r>
              <a:rPr lang="en-US" dirty="0"/>
              <a:t> Working in collaboration with other teachers</a:t>
            </a:r>
          </a:p>
          <a:p>
            <a:endParaRPr lang="en-US" dirty="0"/>
          </a:p>
        </p:txBody>
      </p:sp>
    </p:spTree>
    <p:extLst>
      <p:ext uri="{BB962C8B-B14F-4D97-AF65-F5344CB8AC3E}">
        <p14:creationId xmlns:p14="http://schemas.microsoft.com/office/powerpoint/2010/main" val="3291557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Selecting a </a:t>
            </a:r>
            <a:r>
              <a:rPr lang="en-US" b="1" dirty="0" smtClean="0"/>
              <a:t>Task</a:t>
            </a:r>
            <a:endParaRPr lang="en-US" dirty="0"/>
          </a:p>
        </p:txBody>
      </p:sp>
      <p:sp>
        <p:nvSpPr>
          <p:cNvPr id="3" name="Content Placeholder 2"/>
          <p:cNvSpPr>
            <a:spLocks noGrp="1"/>
          </p:cNvSpPr>
          <p:nvPr>
            <p:ph idx="1"/>
          </p:nvPr>
        </p:nvSpPr>
        <p:spPr/>
        <p:txBody>
          <a:bodyPr/>
          <a:lstStyle/>
          <a:p>
            <a:pPr lvl="0" eaLnBrk="0" fontAlgn="base" hangingPunct="0"/>
            <a:r>
              <a:rPr lang="en-US" dirty="0"/>
              <a:t>It involves:</a:t>
            </a:r>
          </a:p>
          <a:p>
            <a:pPr lvl="1" eaLnBrk="0" fontAlgn="base" hangingPunct="0"/>
            <a:r>
              <a:rPr lang="en-US" dirty="0"/>
              <a:t>Identifying a mathematical task that is aligned with the lesson goals </a:t>
            </a:r>
          </a:p>
          <a:p>
            <a:pPr lvl="1" eaLnBrk="0" fontAlgn="base" hangingPunct="0"/>
            <a:r>
              <a:rPr lang="en-US" dirty="0"/>
              <a:t>Making sure the task is rich enough to support a discussion (i.e., a cognitively challenging mathematical task)</a:t>
            </a:r>
          </a:p>
          <a:p>
            <a:pPr lvl="0" eaLnBrk="0" fontAlgn="base" hangingPunct="0"/>
            <a:r>
              <a:rPr lang="en-US" dirty="0"/>
              <a:t>It is supported by:</a:t>
            </a:r>
          </a:p>
          <a:p>
            <a:pPr lvl="1" eaLnBrk="0" fontAlgn="base" hangingPunct="0"/>
            <a:r>
              <a:rPr lang="en-US" dirty="0"/>
              <a:t>Setting a clear and explicit goal for learning</a:t>
            </a:r>
          </a:p>
          <a:p>
            <a:pPr lvl="1" eaLnBrk="0" fontAlgn="base" hangingPunct="0"/>
            <a:r>
              <a:rPr lang="en-US" dirty="0"/>
              <a:t>Using the </a:t>
            </a:r>
            <a:r>
              <a:rPr lang="en-US" b="1" dirty="0"/>
              <a:t>Task Analysis Guide </a:t>
            </a:r>
            <a:r>
              <a:rPr lang="en-US" dirty="0"/>
              <a:t>which provides a list of characteristics of tasks at different levels of cognitive demand</a:t>
            </a:r>
          </a:p>
          <a:p>
            <a:pPr lvl="1" eaLnBrk="0" fontAlgn="base" hangingPunct="0"/>
            <a:r>
              <a:rPr lang="en-US" dirty="0"/>
              <a:t>Working in collaboration with colleagues</a:t>
            </a:r>
          </a:p>
          <a:p>
            <a:endParaRPr lang="en-US" dirty="0"/>
          </a:p>
        </p:txBody>
      </p:sp>
    </p:spTree>
    <p:extLst>
      <p:ext uri="{BB962C8B-B14F-4D97-AF65-F5344CB8AC3E}">
        <p14:creationId xmlns:p14="http://schemas.microsoft.com/office/powerpoint/2010/main" val="2211813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7970"/>
            <a:ext cx="7293429" cy="816747"/>
          </a:xfrm>
        </p:spPr>
        <p:txBody>
          <a:bodyPr/>
          <a:lstStyle/>
          <a:p>
            <a:r>
              <a:rPr lang="en-US" dirty="0" smtClean="0"/>
              <a:t>Task Analysis Guide</a:t>
            </a:r>
            <a:endParaRPr lang="en-US"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98714" y="1338943"/>
            <a:ext cx="8077200" cy="5355771"/>
          </a:xfrm>
          <a:prstGeom prst="rect">
            <a:avLst/>
          </a:prstGeom>
          <a:noFill/>
          <a:ln>
            <a:noFill/>
          </a:ln>
          <a:extLst/>
        </p:spPr>
      </p:pic>
    </p:spTree>
    <p:extLst>
      <p:ext uri="{BB962C8B-B14F-4D97-AF65-F5344CB8AC3E}">
        <p14:creationId xmlns:p14="http://schemas.microsoft.com/office/powerpoint/2010/main" val="1700968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6389" y="1248080"/>
            <a:ext cx="6889296" cy="463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Task</a:t>
            </a:r>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3231" y="5922869"/>
            <a:ext cx="4111398" cy="61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74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826829" cy="1371600"/>
          </a:xfrm>
        </p:spPr>
        <p:txBody>
          <a:bodyPr/>
          <a:lstStyle/>
          <a:p>
            <a:pPr algn="ctr"/>
            <a:r>
              <a:rPr lang="en-US" dirty="0" smtClean="0"/>
              <a:t>The Mathematical Goals of this Task</a:t>
            </a:r>
            <a:endParaRPr lang="en-US" dirty="0"/>
          </a:p>
        </p:txBody>
      </p:sp>
      <p:sp>
        <p:nvSpPr>
          <p:cNvPr id="3" name="Content Placeholder 2"/>
          <p:cNvSpPr>
            <a:spLocks noGrp="1"/>
          </p:cNvSpPr>
          <p:nvPr>
            <p:ph idx="1"/>
          </p:nvPr>
        </p:nvSpPr>
        <p:spPr/>
        <p:txBody>
          <a:bodyPr>
            <a:normAutofit/>
          </a:bodyPr>
          <a:lstStyle/>
          <a:p>
            <a:r>
              <a:rPr lang="en-US" b="0" dirty="0"/>
              <a:t>This lesson unit is intended to help you assess how well students are able to use geometric </a:t>
            </a:r>
            <a:r>
              <a:rPr lang="en-US" b="0" dirty="0" smtClean="0"/>
              <a:t>properties to </a:t>
            </a:r>
            <a:r>
              <a:rPr lang="en-US" b="0" dirty="0"/>
              <a:t>solve problems. In particular, the lesson will help you identify and help students who have </a:t>
            </a:r>
            <a:r>
              <a:rPr lang="en-US" b="0" dirty="0" smtClean="0"/>
              <a:t>the following </a:t>
            </a:r>
            <a:r>
              <a:rPr lang="en-US" b="0" dirty="0"/>
              <a:t>difficulties:</a:t>
            </a:r>
          </a:p>
          <a:p>
            <a:r>
              <a:rPr lang="en-US" b="0" dirty="0"/>
              <a:t>• Solving problems by determining the lengths of the sides in right triangles.</a:t>
            </a:r>
          </a:p>
          <a:p>
            <a:r>
              <a:rPr lang="en-US" b="0" dirty="0"/>
              <a:t>• Finding the measurements of shapes by decomposing complex shapes into simpler ones.</a:t>
            </a:r>
          </a:p>
          <a:p>
            <a:r>
              <a:rPr lang="en-US" b="0" dirty="0"/>
              <a:t>The lesson unit will also help students to recognize that there may be different approaches </a:t>
            </a:r>
            <a:r>
              <a:rPr lang="en-US" b="0" dirty="0" smtClean="0"/>
              <a:t>to geometrical </a:t>
            </a:r>
            <a:r>
              <a:rPr lang="en-US" b="0" dirty="0"/>
              <a:t>problems, and to understand the relative strengths and weaknesses of those approaches</a:t>
            </a:r>
            <a:endParaRPr lang="en-US" dirty="0"/>
          </a:p>
        </p:txBody>
      </p:sp>
    </p:spTree>
    <p:extLst>
      <p:ext uri="{BB962C8B-B14F-4D97-AF65-F5344CB8AC3E}">
        <p14:creationId xmlns:p14="http://schemas.microsoft.com/office/powerpoint/2010/main" val="167895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66314" cy="1371600"/>
          </a:xfrm>
        </p:spPr>
        <p:txBody>
          <a:bodyPr>
            <a:normAutofit/>
          </a:bodyPr>
          <a:lstStyle/>
          <a:p>
            <a:r>
              <a:rPr lang="en-US" b="1" dirty="0"/>
              <a:t>1. </a:t>
            </a:r>
            <a:r>
              <a:rPr lang="en-US" b="1" dirty="0" smtClean="0"/>
              <a:t>Anticipating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…..likely </a:t>
            </a:r>
            <a:r>
              <a:rPr lang="en-US" dirty="0"/>
              <a:t>student responses to mathematical </a:t>
            </a:r>
            <a:r>
              <a:rPr lang="en-US" dirty="0" smtClean="0"/>
              <a:t>problems</a:t>
            </a:r>
          </a:p>
          <a:p>
            <a:pPr lvl="0" fontAlgn="base"/>
            <a:endParaRPr lang="en-US" dirty="0" smtClean="0"/>
          </a:p>
          <a:p>
            <a:pPr lvl="0" fontAlgn="base"/>
            <a:r>
              <a:rPr lang="en-US" dirty="0" smtClean="0"/>
              <a:t>It </a:t>
            </a:r>
            <a:r>
              <a:rPr lang="en-US" dirty="0"/>
              <a:t>involves considering:</a:t>
            </a:r>
            <a:endParaRPr lang="en-US" sz="3600" dirty="0"/>
          </a:p>
          <a:p>
            <a:pPr lvl="1" fontAlgn="base"/>
            <a:r>
              <a:rPr lang="en-US" dirty="0"/>
              <a:t>The array of strategies that students might use to approach or solve a challenging mathematical task</a:t>
            </a:r>
            <a:endParaRPr lang="en-US" sz="3600" dirty="0"/>
          </a:p>
          <a:p>
            <a:pPr lvl="1" fontAlgn="base"/>
            <a:r>
              <a:rPr lang="en-US" dirty="0"/>
              <a:t>How to respond to what students produce</a:t>
            </a:r>
            <a:endParaRPr lang="en-US" sz="3600" dirty="0"/>
          </a:p>
          <a:p>
            <a:pPr lvl="1" fontAlgn="base"/>
            <a:r>
              <a:rPr lang="en-US" dirty="0"/>
              <a:t>Which strategies will be most useful in addressing the mathematics to be learned</a:t>
            </a:r>
            <a:endParaRPr lang="en-US" sz="3600" dirty="0"/>
          </a:p>
          <a:p>
            <a:pPr lvl="0" fontAlgn="base"/>
            <a:r>
              <a:rPr lang="en-US" dirty="0"/>
              <a:t>It is supported by:</a:t>
            </a:r>
            <a:endParaRPr lang="en-US" sz="3600" dirty="0"/>
          </a:p>
          <a:p>
            <a:pPr lvl="1" fontAlgn="base"/>
            <a:r>
              <a:rPr lang="en-US" dirty="0"/>
              <a:t> Doing the problem in as many ways as possible</a:t>
            </a:r>
            <a:endParaRPr lang="en-US" sz="3600" dirty="0"/>
          </a:p>
          <a:p>
            <a:pPr lvl="1" fontAlgn="base"/>
            <a:r>
              <a:rPr lang="en-US" dirty="0"/>
              <a:t> Discussing the problem with other teachers</a:t>
            </a:r>
            <a:endParaRPr lang="en-US" sz="3600" dirty="0"/>
          </a:p>
          <a:p>
            <a:pPr lvl="1" fontAlgn="base"/>
            <a:r>
              <a:rPr lang="en-US" dirty="0"/>
              <a:t> Drawing on relevant research</a:t>
            </a:r>
            <a:endParaRPr lang="en-US" sz="3600" dirty="0"/>
          </a:p>
          <a:p>
            <a:pPr lvl="1" fontAlgn="base"/>
            <a:r>
              <a:rPr lang="en-US" dirty="0"/>
              <a:t> Documenting student responses year to year</a:t>
            </a:r>
            <a:endParaRPr lang="en-US" sz="3600" dirty="0"/>
          </a:p>
          <a:p>
            <a:endParaRPr lang="en-US" dirty="0"/>
          </a:p>
          <a:p>
            <a:r>
              <a:rPr lang="en-US" dirty="0"/>
              <a:t/>
            </a:r>
            <a:br>
              <a:rPr lang="en-US" dirty="0"/>
            </a:br>
            <a:endParaRPr lang="en-US" dirty="0"/>
          </a:p>
        </p:txBody>
      </p:sp>
    </p:spTree>
    <p:extLst>
      <p:ext uri="{BB962C8B-B14F-4D97-AF65-F5344CB8AC3E}">
        <p14:creationId xmlns:p14="http://schemas.microsoft.com/office/powerpoint/2010/main" val="3506994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326086" cy="1371600"/>
          </a:xfrm>
        </p:spPr>
        <p:txBody>
          <a:bodyPr/>
          <a:lstStyle/>
          <a:p>
            <a:r>
              <a:rPr lang="en-US" dirty="0" err="1" smtClean="0"/>
              <a:t>LEt’s</a:t>
            </a:r>
            <a:r>
              <a:rPr lang="en-US" dirty="0" smtClean="0"/>
              <a:t> Try Anticipating with this problem…</a:t>
            </a:r>
            <a:endParaRPr lang="en-US" dirty="0"/>
          </a:p>
        </p:txBody>
      </p:sp>
      <p:sp>
        <p:nvSpPr>
          <p:cNvPr id="3" name="Content Placeholder 2"/>
          <p:cNvSpPr>
            <a:spLocks noGrp="1"/>
          </p:cNvSpPr>
          <p:nvPr>
            <p:ph idx="1"/>
          </p:nvPr>
        </p:nvSpPr>
        <p:spPr/>
        <p:txBody>
          <a:bodyPr/>
          <a:lstStyle/>
          <a:p>
            <a:pPr lvl="1" fontAlgn="base"/>
            <a:r>
              <a:rPr lang="en-US" dirty="0"/>
              <a:t> Doing the problem in as many ways as </a:t>
            </a:r>
            <a:r>
              <a:rPr lang="en-US" dirty="0" smtClean="0"/>
              <a:t>possible</a:t>
            </a:r>
          </a:p>
          <a:p>
            <a:pPr marL="274320" lvl="1" indent="0" fontAlgn="base">
              <a:buNone/>
            </a:pPr>
            <a:endParaRPr lang="en-US" sz="3600" dirty="0"/>
          </a:p>
          <a:p>
            <a:pPr lvl="1" fontAlgn="base"/>
            <a:r>
              <a:rPr lang="en-US" dirty="0"/>
              <a:t> Discussing the problem with other teachers</a:t>
            </a:r>
            <a:endParaRPr lang="en-US" sz="3600" dirty="0"/>
          </a:p>
          <a:p>
            <a:endParaRPr lang="en-US" dirty="0"/>
          </a:p>
        </p:txBody>
      </p:sp>
    </p:spTree>
    <p:extLst>
      <p:ext uri="{BB962C8B-B14F-4D97-AF65-F5344CB8AC3E}">
        <p14:creationId xmlns:p14="http://schemas.microsoft.com/office/powerpoint/2010/main" val="752781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a:t>Monitoring</a:t>
            </a:r>
            <a:endParaRPr lang="en-US" dirty="0"/>
          </a:p>
        </p:txBody>
      </p:sp>
      <p:sp>
        <p:nvSpPr>
          <p:cNvPr id="3" name="Content Placeholder 2"/>
          <p:cNvSpPr>
            <a:spLocks noGrp="1"/>
          </p:cNvSpPr>
          <p:nvPr>
            <p:ph idx="1"/>
          </p:nvPr>
        </p:nvSpPr>
        <p:spPr/>
        <p:txBody>
          <a:bodyPr/>
          <a:lstStyle/>
          <a:p>
            <a:r>
              <a:rPr lang="en-US" dirty="0" smtClean="0"/>
              <a:t>…</a:t>
            </a:r>
            <a:r>
              <a:rPr lang="en-US" dirty="0"/>
              <a:t>students’ actual responses during independent </a:t>
            </a:r>
            <a:r>
              <a:rPr lang="en-US" dirty="0" smtClean="0"/>
              <a:t>work</a:t>
            </a:r>
          </a:p>
          <a:p>
            <a:pPr lvl="0" fontAlgn="base"/>
            <a:r>
              <a:rPr lang="en-US" dirty="0"/>
              <a:t>It involves:</a:t>
            </a:r>
            <a:endParaRPr lang="en-US" sz="3600" dirty="0"/>
          </a:p>
          <a:p>
            <a:pPr lvl="1" fontAlgn="base"/>
            <a:r>
              <a:rPr lang="en-US" dirty="0"/>
              <a:t>Circulating while students work on the problem and watching and listening</a:t>
            </a:r>
            <a:endParaRPr lang="en-US" sz="3600" dirty="0"/>
          </a:p>
          <a:p>
            <a:pPr lvl="1" fontAlgn="base"/>
            <a:r>
              <a:rPr lang="en-US" dirty="0"/>
              <a:t>Recording interpretations, strategies, and points of confusion</a:t>
            </a:r>
            <a:endParaRPr lang="en-US" sz="3600" dirty="0"/>
          </a:p>
          <a:p>
            <a:pPr lvl="1" fontAlgn="base"/>
            <a:r>
              <a:rPr lang="en-US" dirty="0"/>
              <a:t>Asking questions to get students back “on track” or to advance their understanding</a:t>
            </a:r>
            <a:endParaRPr lang="en-US" sz="3600" dirty="0"/>
          </a:p>
          <a:p>
            <a:pPr lvl="0" fontAlgn="base"/>
            <a:r>
              <a:rPr lang="en-US" dirty="0"/>
              <a:t>It is supported by:</a:t>
            </a:r>
            <a:endParaRPr lang="en-US" sz="3600" dirty="0"/>
          </a:p>
          <a:p>
            <a:pPr lvl="1" fontAlgn="base"/>
            <a:r>
              <a:rPr lang="en-US" dirty="0"/>
              <a:t>Anticipating student responses beforehand</a:t>
            </a:r>
            <a:endParaRPr lang="en-US" sz="3600" dirty="0"/>
          </a:p>
          <a:p>
            <a:pPr lvl="1" fontAlgn="base"/>
            <a:r>
              <a:rPr lang="en-US" dirty="0"/>
              <a:t>Carefully listening and asking probing questions</a:t>
            </a:r>
            <a:endParaRPr lang="en-US" sz="3600" dirty="0"/>
          </a:p>
          <a:p>
            <a:pPr lvl="1" fontAlgn="base"/>
            <a:r>
              <a:rPr lang="en-US" dirty="0"/>
              <a:t>Using recording tools</a:t>
            </a:r>
            <a:endParaRPr lang="en-US" sz="3600" dirty="0"/>
          </a:p>
          <a:p>
            <a:endParaRPr lang="en-US" dirty="0"/>
          </a:p>
        </p:txBody>
      </p:sp>
    </p:spTree>
    <p:extLst>
      <p:ext uri="{BB962C8B-B14F-4D97-AF65-F5344CB8AC3E}">
        <p14:creationId xmlns:p14="http://schemas.microsoft.com/office/powerpoint/2010/main" val="2462953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1371600"/>
          </a:xfrm>
        </p:spPr>
        <p:txBody>
          <a:bodyPr>
            <a:normAutofit/>
          </a:bodyPr>
          <a:lstStyle/>
          <a:p>
            <a:r>
              <a:rPr lang="en-US" dirty="0" smtClean="0"/>
              <a:t>Precision Pizza:</a:t>
            </a:r>
            <a:br>
              <a:rPr lang="en-US" dirty="0" smtClean="0"/>
            </a:br>
            <a:r>
              <a:rPr lang="en-US" dirty="0" smtClean="0"/>
              <a:t>Grading on a 4-point scale</a:t>
            </a:r>
            <a:endParaRPr lang="en-US" dirty="0"/>
          </a:p>
        </p:txBody>
      </p:sp>
      <p:sp>
        <p:nvSpPr>
          <p:cNvPr id="3" name="Content Placeholder 2"/>
          <p:cNvSpPr>
            <a:spLocks noGrp="1"/>
          </p:cNvSpPr>
          <p:nvPr>
            <p:ph idx="1"/>
          </p:nvPr>
        </p:nvSpPr>
        <p:spPr/>
        <p:txBody>
          <a:bodyPr/>
          <a:lstStyle/>
          <a:p>
            <a:r>
              <a:rPr lang="en-US" dirty="0" smtClean="0"/>
              <a:t>In your group, talk about how this problem should be graded.</a:t>
            </a:r>
          </a:p>
          <a:p>
            <a:endParaRPr lang="en-US" dirty="0" smtClean="0"/>
          </a:p>
          <a:p>
            <a:pPr marL="342900" indent="-342900">
              <a:buFont typeface="Arial"/>
              <a:buChar char="•"/>
            </a:pPr>
            <a:r>
              <a:rPr lang="en-US" dirty="0" smtClean="0"/>
              <a:t>What are the big ideas in this problem?</a:t>
            </a:r>
          </a:p>
          <a:p>
            <a:pPr marL="342900" indent="-342900"/>
            <a:endParaRPr lang="en-US" dirty="0" smtClean="0"/>
          </a:p>
          <a:p>
            <a:pPr marL="342900" indent="-342900">
              <a:buFont typeface="Arial"/>
              <a:buChar char="•"/>
            </a:pPr>
            <a:r>
              <a:rPr lang="en-US" dirty="0" smtClean="0"/>
              <a:t>What procedures or skills should students be using correctly?</a:t>
            </a:r>
          </a:p>
          <a:p>
            <a:pPr marL="342900" indent="-342900">
              <a:buFont typeface="Arial"/>
              <a:buChar char="•"/>
            </a:pPr>
            <a:endParaRPr lang="en-US" dirty="0"/>
          </a:p>
          <a:p>
            <a:pPr marL="342900" indent="-342900">
              <a:buFont typeface="Arial"/>
              <a:buChar char="•"/>
            </a:pPr>
            <a:r>
              <a:rPr lang="en-US" dirty="0" smtClean="0"/>
              <a:t>What should constitute full credit? Partial credit?</a:t>
            </a:r>
            <a:endParaRPr lang="en-US" dirty="0"/>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Selecting </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a:t>student responses to feature during discussion</a:t>
            </a:r>
          </a:p>
          <a:p>
            <a:pPr lvl="0" fontAlgn="base"/>
            <a:r>
              <a:rPr lang="en-US" dirty="0"/>
              <a:t>It involves:</a:t>
            </a:r>
            <a:endParaRPr lang="en-US" sz="3600" dirty="0"/>
          </a:p>
          <a:p>
            <a:pPr lvl="1" fontAlgn="base"/>
            <a:r>
              <a:rPr lang="en-US" dirty="0"/>
              <a:t>Choosing particular students to present because of the mathematics available in their responses</a:t>
            </a:r>
            <a:endParaRPr lang="en-US" sz="3600" dirty="0"/>
          </a:p>
          <a:p>
            <a:pPr lvl="1" fontAlgn="base"/>
            <a:r>
              <a:rPr lang="en-US" dirty="0"/>
              <a:t>Making sure that over time all students are seen as authors of mathematical ideas and have the opportunity to demonstrate competence</a:t>
            </a:r>
            <a:endParaRPr lang="en-US" sz="3600" dirty="0"/>
          </a:p>
          <a:p>
            <a:pPr lvl="1" fontAlgn="base"/>
            <a:r>
              <a:rPr lang="en-US" dirty="0"/>
              <a:t>Gaining some control over the content of the discussion (no more “who wants to present next?”)</a:t>
            </a:r>
            <a:endParaRPr lang="en-US" sz="3600" dirty="0"/>
          </a:p>
          <a:p>
            <a:pPr lvl="0" fontAlgn="base"/>
            <a:r>
              <a:rPr lang="en-US" dirty="0"/>
              <a:t>It is supported by:</a:t>
            </a:r>
            <a:endParaRPr lang="en-US" sz="3600" dirty="0"/>
          </a:p>
          <a:p>
            <a:pPr lvl="1" fontAlgn="base"/>
            <a:r>
              <a:rPr lang="en-US" dirty="0"/>
              <a:t>Anticipating and monitoring</a:t>
            </a:r>
            <a:endParaRPr lang="en-US" sz="3600" dirty="0"/>
          </a:p>
          <a:p>
            <a:pPr lvl="1" fontAlgn="base"/>
            <a:r>
              <a:rPr lang="en-US" dirty="0"/>
              <a:t>Planning in advance which types of responses to select</a:t>
            </a:r>
            <a:endParaRPr lang="en-US" sz="3600" dirty="0"/>
          </a:p>
          <a:p>
            <a:endParaRPr lang="en-US" dirty="0"/>
          </a:p>
        </p:txBody>
      </p:sp>
    </p:spTree>
    <p:extLst>
      <p:ext uri="{BB962C8B-B14F-4D97-AF65-F5344CB8AC3E}">
        <p14:creationId xmlns:p14="http://schemas.microsoft.com/office/powerpoint/2010/main" val="3664455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Sequencing </a:t>
            </a:r>
            <a:endParaRPr lang="en-US" dirty="0"/>
          </a:p>
        </p:txBody>
      </p:sp>
      <p:sp>
        <p:nvSpPr>
          <p:cNvPr id="3" name="Content Placeholder 2"/>
          <p:cNvSpPr>
            <a:spLocks noGrp="1"/>
          </p:cNvSpPr>
          <p:nvPr>
            <p:ph idx="1"/>
          </p:nvPr>
        </p:nvSpPr>
        <p:spPr/>
        <p:txBody>
          <a:bodyPr/>
          <a:lstStyle/>
          <a:p>
            <a:r>
              <a:rPr lang="en-US" dirty="0" smtClean="0"/>
              <a:t>…student </a:t>
            </a:r>
            <a:r>
              <a:rPr lang="en-US" dirty="0"/>
              <a:t>responses during the </a:t>
            </a:r>
            <a:r>
              <a:rPr lang="en-US" dirty="0" smtClean="0"/>
              <a:t>discussion</a:t>
            </a:r>
          </a:p>
          <a:p>
            <a:pPr lvl="0" fontAlgn="base"/>
            <a:r>
              <a:rPr lang="en-US" dirty="0"/>
              <a:t>It involves:</a:t>
            </a:r>
          </a:p>
          <a:p>
            <a:pPr lvl="1" fontAlgn="base"/>
            <a:r>
              <a:rPr lang="en-US" dirty="0"/>
              <a:t>Purposefully ordering presentations so as to make the mathematics accessible to all students</a:t>
            </a:r>
          </a:p>
          <a:p>
            <a:pPr lvl="1" fontAlgn="base"/>
            <a:r>
              <a:rPr lang="en-US" dirty="0"/>
              <a:t>Building a mathematically coherent story line</a:t>
            </a:r>
          </a:p>
          <a:p>
            <a:pPr lvl="0" fontAlgn="base"/>
            <a:r>
              <a:rPr lang="en-US" dirty="0"/>
              <a:t>It is supported by:</a:t>
            </a:r>
          </a:p>
          <a:p>
            <a:pPr lvl="1" fontAlgn="base"/>
            <a:r>
              <a:rPr lang="en-US" dirty="0"/>
              <a:t>Anticipating, monitoring, and selecting</a:t>
            </a:r>
          </a:p>
          <a:p>
            <a:pPr lvl="1" fontAlgn="base"/>
            <a:r>
              <a:rPr lang="en-US" dirty="0"/>
              <a:t>During anticipation work, considering how possible student responses are mathematically related</a:t>
            </a:r>
          </a:p>
          <a:p>
            <a:pPr fontAlgn="base"/>
            <a:r>
              <a:rPr lang="en-US" dirty="0"/>
              <a:t> </a:t>
            </a:r>
          </a:p>
          <a:p>
            <a:endParaRPr lang="en-US" dirty="0"/>
          </a:p>
        </p:txBody>
      </p:sp>
    </p:spTree>
    <p:extLst>
      <p:ext uri="{BB962C8B-B14F-4D97-AF65-F5344CB8AC3E}">
        <p14:creationId xmlns:p14="http://schemas.microsoft.com/office/powerpoint/2010/main" val="1025111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Connecting </a:t>
            </a:r>
            <a:endParaRPr lang="en-US" dirty="0"/>
          </a:p>
        </p:txBody>
      </p:sp>
      <p:sp>
        <p:nvSpPr>
          <p:cNvPr id="3" name="Content Placeholder 2"/>
          <p:cNvSpPr>
            <a:spLocks noGrp="1"/>
          </p:cNvSpPr>
          <p:nvPr>
            <p:ph idx="1"/>
          </p:nvPr>
        </p:nvSpPr>
        <p:spPr/>
        <p:txBody>
          <a:bodyPr/>
          <a:lstStyle/>
          <a:p>
            <a:pPr lvl="0" fontAlgn="base"/>
            <a:r>
              <a:rPr lang="en-US" dirty="0"/>
              <a:t>It involves:</a:t>
            </a:r>
            <a:endParaRPr lang="en-US" sz="3600" dirty="0"/>
          </a:p>
          <a:p>
            <a:pPr lvl="1" fontAlgn="base"/>
            <a:r>
              <a:rPr lang="en-US" dirty="0"/>
              <a:t>Encouraging students to make mathematical connections between different student responses</a:t>
            </a:r>
            <a:endParaRPr lang="en-US" sz="3600" dirty="0"/>
          </a:p>
          <a:p>
            <a:pPr lvl="1" fontAlgn="base"/>
            <a:r>
              <a:rPr lang="en-US" dirty="0"/>
              <a:t>Making the key mathematical ideas that are the focus of the lesson salient</a:t>
            </a:r>
            <a:endParaRPr lang="en-US" sz="3600" dirty="0"/>
          </a:p>
          <a:p>
            <a:pPr lvl="0" fontAlgn="base"/>
            <a:r>
              <a:rPr lang="en-US" dirty="0"/>
              <a:t>It is supported by:</a:t>
            </a:r>
            <a:endParaRPr lang="en-US" sz="3600" dirty="0"/>
          </a:p>
          <a:p>
            <a:pPr lvl="1" fontAlgn="base"/>
            <a:r>
              <a:rPr lang="en-US" dirty="0"/>
              <a:t>Anticipating, monitoring, selecting, and sequencing</a:t>
            </a:r>
            <a:endParaRPr lang="en-US" sz="3600" dirty="0"/>
          </a:p>
          <a:p>
            <a:pPr lvl="1" fontAlgn="base"/>
            <a:r>
              <a:rPr lang="en-US" dirty="0"/>
              <a:t>During planning, considering how students might be prompted to recognize mathematical relationships between responses</a:t>
            </a:r>
            <a:endParaRPr lang="en-US" sz="3600" dirty="0"/>
          </a:p>
          <a:p>
            <a:endParaRPr lang="en-US" dirty="0"/>
          </a:p>
        </p:txBody>
      </p:sp>
    </p:spTree>
    <p:extLst>
      <p:ext uri="{BB962C8B-B14F-4D97-AF65-F5344CB8AC3E}">
        <p14:creationId xmlns:p14="http://schemas.microsoft.com/office/powerpoint/2010/main" val="2387394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smtClean="0"/>
              <a:t>Look at student work</a:t>
            </a:r>
            <a:endParaRPr lang="en-US" dirty="0"/>
          </a:p>
        </p:txBody>
      </p:sp>
      <p:sp>
        <p:nvSpPr>
          <p:cNvPr id="3" name="Content Placeholder 2"/>
          <p:cNvSpPr>
            <a:spLocks noGrp="1"/>
          </p:cNvSpPr>
          <p:nvPr>
            <p:ph idx="1"/>
          </p:nvPr>
        </p:nvSpPr>
        <p:spPr/>
        <p:txBody>
          <a:bodyPr/>
          <a:lstStyle/>
          <a:p>
            <a:r>
              <a:rPr lang="en-US" dirty="0" smtClean="0"/>
              <a:t>Look at the samples of student work associated with this lesson.</a:t>
            </a:r>
          </a:p>
          <a:p>
            <a:pPr marL="0" lvl="1" indent="0">
              <a:spcAft>
                <a:spcPts val="600"/>
              </a:spcAft>
              <a:buClrTx/>
              <a:buNone/>
            </a:pPr>
            <a:r>
              <a:rPr lang="en-US" dirty="0" smtClean="0"/>
              <a:t>If these were samples in your class, how would you </a:t>
            </a:r>
            <a:r>
              <a:rPr lang="en-US" dirty="0"/>
              <a:t>p</a:t>
            </a:r>
            <a:r>
              <a:rPr lang="en-US" dirty="0" smtClean="0"/>
              <a:t>urposefully order the </a:t>
            </a:r>
            <a:r>
              <a:rPr lang="en-US" dirty="0"/>
              <a:t>presentations so as to make the mathematics accessible to all </a:t>
            </a:r>
            <a:r>
              <a:rPr lang="en-US" dirty="0" smtClean="0"/>
              <a:t>students? (Sequencing)</a:t>
            </a:r>
          </a:p>
          <a:p>
            <a:pPr marL="0" lvl="1" indent="0">
              <a:spcAft>
                <a:spcPts val="600"/>
              </a:spcAft>
              <a:buClrTx/>
              <a:buNone/>
            </a:pPr>
            <a:endParaRPr lang="en-US" dirty="0"/>
          </a:p>
          <a:p>
            <a:pPr marL="0" lvl="1" indent="0">
              <a:spcAft>
                <a:spcPts val="600"/>
              </a:spcAft>
              <a:buClrTx/>
              <a:buNone/>
            </a:pPr>
            <a:r>
              <a:rPr lang="en-US" dirty="0" smtClean="0"/>
              <a:t>How would  you help students build a mathematically coherent story line? (</a:t>
            </a:r>
            <a:r>
              <a:rPr lang="en-US" dirty="0" err="1" smtClean="0"/>
              <a:t>ssequencing</a:t>
            </a:r>
            <a:r>
              <a:rPr lang="en-US" dirty="0" smtClean="0"/>
              <a:t>)</a:t>
            </a:r>
          </a:p>
          <a:p>
            <a:pPr marL="0" lvl="1" indent="0">
              <a:spcAft>
                <a:spcPts val="600"/>
              </a:spcAft>
              <a:buClrTx/>
              <a:buNone/>
            </a:pPr>
            <a:endParaRPr lang="en-US" dirty="0"/>
          </a:p>
          <a:p>
            <a:pPr marL="0" lvl="1" indent="0">
              <a:spcAft>
                <a:spcPts val="600"/>
              </a:spcAft>
              <a:buClrTx/>
              <a:buNone/>
            </a:pPr>
            <a:r>
              <a:rPr lang="en-US" dirty="0" smtClean="0"/>
              <a:t>How would you help students recognize the mathematical relationships between responses? (Connecting)</a:t>
            </a:r>
            <a:endParaRPr lang="en-US" dirty="0"/>
          </a:p>
          <a:p>
            <a:endParaRPr lang="en-US" dirty="0"/>
          </a:p>
        </p:txBody>
      </p:sp>
    </p:spTree>
    <p:extLst>
      <p:ext uri="{BB962C8B-B14F-4D97-AF65-F5344CB8AC3E}">
        <p14:creationId xmlns:p14="http://schemas.microsoft.com/office/powerpoint/2010/main" val="4022204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881257" cy="1371600"/>
          </a:xfrm>
        </p:spPr>
        <p:txBody>
          <a:bodyPr>
            <a:normAutofit/>
          </a:bodyPr>
          <a:lstStyle/>
          <a:p>
            <a:r>
              <a:rPr lang="en-US" b="1" dirty="0"/>
              <a:t>Why These Five Practices Likely to </a:t>
            </a:r>
            <a:r>
              <a:rPr lang="en-US" b="1" dirty="0" smtClean="0"/>
              <a:t>Help</a:t>
            </a:r>
            <a:endParaRPr lang="en-US" dirty="0"/>
          </a:p>
        </p:txBody>
      </p:sp>
      <p:sp>
        <p:nvSpPr>
          <p:cNvPr id="3" name="Content Placeholder 2"/>
          <p:cNvSpPr>
            <a:spLocks noGrp="1"/>
          </p:cNvSpPr>
          <p:nvPr>
            <p:ph idx="1"/>
          </p:nvPr>
        </p:nvSpPr>
        <p:spPr/>
        <p:txBody>
          <a:bodyPr/>
          <a:lstStyle/>
          <a:p>
            <a:pPr fontAlgn="base"/>
            <a:r>
              <a:rPr lang="en-US" dirty="0"/>
              <a:t>Provides teachers with more control</a:t>
            </a:r>
            <a:endParaRPr lang="en-US" sz="1800" dirty="0"/>
          </a:p>
          <a:p>
            <a:pPr lvl="1" fontAlgn="base"/>
            <a:r>
              <a:rPr lang="en-US" dirty="0"/>
              <a:t>Over the content that is discussed</a:t>
            </a:r>
            <a:endParaRPr lang="en-US" sz="3600" dirty="0"/>
          </a:p>
          <a:p>
            <a:pPr lvl="1" fontAlgn="base"/>
            <a:r>
              <a:rPr lang="en-US" dirty="0"/>
              <a:t>Over teaching moves: not everything improvisation</a:t>
            </a:r>
            <a:endParaRPr lang="en-US" sz="3600" dirty="0"/>
          </a:p>
          <a:p>
            <a:pPr fontAlgn="base"/>
            <a:r>
              <a:rPr lang="en-US" dirty="0"/>
              <a:t> </a:t>
            </a:r>
          </a:p>
          <a:p>
            <a:pPr fontAlgn="base"/>
            <a:r>
              <a:rPr lang="en-US" dirty="0"/>
              <a:t>Provides teachers with more time</a:t>
            </a:r>
          </a:p>
          <a:p>
            <a:pPr lvl="1" fontAlgn="base"/>
            <a:r>
              <a:rPr lang="en-US" dirty="0"/>
              <a:t>To diagnose students’ thinking</a:t>
            </a:r>
            <a:endParaRPr lang="en-US" sz="3600" dirty="0"/>
          </a:p>
          <a:p>
            <a:pPr lvl="1" fontAlgn="base"/>
            <a:r>
              <a:rPr lang="en-US" dirty="0"/>
              <a:t>To plan questions and other instructional moves</a:t>
            </a:r>
            <a:endParaRPr lang="en-US" sz="3600" dirty="0"/>
          </a:p>
          <a:p>
            <a:pPr fontAlgn="base"/>
            <a:r>
              <a:rPr lang="en-US" dirty="0"/>
              <a:t> </a:t>
            </a:r>
          </a:p>
          <a:p>
            <a:pPr fontAlgn="base"/>
            <a:r>
              <a:rPr lang="en-US" dirty="0"/>
              <a:t>Provides a reliable process for teachers to gradually improve their lessons over time</a:t>
            </a:r>
          </a:p>
          <a:p>
            <a:endParaRPr lang="en-US" dirty="0"/>
          </a:p>
        </p:txBody>
      </p:sp>
    </p:spTree>
    <p:extLst>
      <p:ext uri="{BB962C8B-B14F-4D97-AF65-F5344CB8AC3E}">
        <p14:creationId xmlns:p14="http://schemas.microsoft.com/office/powerpoint/2010/main" val="209220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dirty="0" smtClean="0"/>
              <a:t>For the rest of the session (until 3:45) work with your group to access tasks/lessons that will help you with SMP 3 Construct Viable Arguments and Critique the Reasoning of Others.  If the resources don’t supply rubrics, see if one of the rubrics discussed earlier will work. If not, how can you adapt one of them so that it fits?</a:t>
            </a:r>
          </a:p>
          <a:p>
            <a:endParaRPr lang="en-US" dirty="0"/>
          </a:p>
          <a:p>
            <a:r>
              <a:rPr lang="en-US" dirty="0" smtClean="0"/>
              <a:t>Explore resources and plan for implementation.</a:t>
            </a:r>
          </a:p>
          <a:p>
            <a:r>
              <a:rPr lang="en-US" dirty="0" smtClean="0"/>
              <a:t>Plan to share out a summary of what you found and how you will use it.</a:t>
            </a:r>
            <a:endParaRPr lang="en-US" dirty="0"/>
          </a:p>
        </p:txBody>
      </p:sp>
    </p:spTree>
    <p:extLst>
      <p:ext uri="{BB962C8B-B14F-4D97-AF65-F5344CB8AC3E}">
        <p14:creationId xmlns:p14="http://schemas.microsoft.com/office/powerpoint/2010/main" val="13248272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SBAC</a:t>
            </a:r>
          </a:p>
          <a:p>
            <a:r>
              <a:rPr lang="en-US" dirty="0" smtClean="0"/>
              <a:t>Mathematics Assessment Project</a:t>
            </a:r>
          </a:p>
          <a:p>
            <a:r>
              <a:rPr lang="en-US" dirty="0" smtClean="0"/>
              <a:t>Illustrative Mathematics</a:t>
            </a:r>
          </a:p>
          <a:p>
            <a:r>
              <a:rPr lang="en-US" dirty="0" smtClean="0"/>
              <a:t>Inside Mathematics</a:t>
            </a:r>
          </a:p>
          <a:p>
            <a:endParaRPr lang="en-US" dirty="0"/>
          </a:p>
          <a:p>
            <a:r>
              <a:rPr lang="en-US" dirty="0" smtClean="0"/>
              <a:t>Mathematics Vision Project</a:t>
            </a:r>
          </a:p>
          <a:p>
            <a:r>
              <a:rPr lang="en-US" dirty="0" smtClean="0"/>
              <a:t>Engage NY</a:t>
            </a:r>
          </a:p>
          <a:p>
            <a:r>
              <a:rPr lang="en-US" dirty="0" smtClean="0"/>
              <a:t>Georgia Department of Education</a:t>
            </a:r>
          </a:p>
          <a:p>
            <a:r>
              <a:rPr lang="en-US" dirty="0" smtClean="0"/>
              <a:t>Illinois Curriculum Model Units</a:t>
            </a:r>
            <a:endParaRPr lang="en-US" dirty="0"/>
          </a:p>
        </p:txBody>
      </p:sp>
    </p:spTree>
    <p:extLst>
      <p:ext uri="{BB962C8B-B14F-4D97-AF65-F5344CB8AC3E}">
        <p14:creationId xmlns:p14="http://schemas.microsoft.com/office/powerpoint/2010/main" val="32399582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54537" cy="1371600"/>
          </a:xfrm>
        </p:spPr>
        <p:txBody>
          <a:bodyPr>
            <a:normAutofit/>
          </a:bodyPr>
          <a:lstStyle/>
          <a:p>
            <a:r>
              <a:rPr lang="en-US" dirty="0" smtClean="0"/>
              <a:t>Summer Opportunities for 7-12 Teachers</a:t>
            </a:r>
            <a:endParaRPr lang="en-US" dirty="0"/>
          </a:p>
        </p:txBody>
      </p:sp>
      <p:sp>
        <p:nvSpPr>
          <p:cNvPr id="3" name="Content Placeholder 2"/>
          <p:cNvSpPr>
            <a:spLocks noGrp="1"/>
          </p:cNvSpPr>
          <p:nvPr>
            <p:ph idx="1"/>
          </p:nvPr>
        </p:nvSpPr>
        <p:spPr>
          <a:xfrm>
            <a:off x="416256" y="1752600"/>
            <a:ext cx="8441140" cy="4373563"/>
          </a:xfrm>
        </p:spPr>
        <p:txBody>
          <a:bodyPr>
            <a:normAutofit/>
          </a:bodyPr>
          <a:lstStyle/>
          <a:p>
            <a:r>
              <a:rPr lang="en-US" dirty="0" smtClean="0"/>
              <a:t>SAIM: Math Academy for teachers (and kids) grades 6-8</a:t>
            </a:r>
          </a:p>
          <a:p>
            <a:r>
              <a:rPr lang="en-US" dirty="0"/>
              <a:t>	</a:t>
            </a:r>
            <a:r>
              <a:rPr lang="en-US" dirty="0" smtClean="0"/>
              <a:t>June 16-20 Learning and Planning  (40 teachers) (DJUSD)</a:t>
            </a:r>
          </a:p>
          <a:p>
            <a:r>
              <a:rPr lang="en-US" dirty="0"/>
              <a:t>	</a:t>
            </a:r>
            <a:r>
              <a:rPr lang="en-US" dirty="0" smtClean="0"/>
              <a:t>June 23-27 Implementing with KIDS! (10 teachers) (UCD)</a:t>
            </a:r>
          </a:p>
          <a:p>
            <a:endParaRPr lang="en-US" dirty="0" smtClean="0"/>
          </a:p>
          <a:p>
            <a:r>
              <a:rPr lang="en-US" dirty="0" smtClean="0"/>
              <a:t>Chance Encounters: Statistics and Probability in grades 7-12</a:t>
            </a:r>
          </a:p>
          <a:p>
            <a:r>
              <a:rPr lang="en-US" dirty="0"/>
              <a:t>	</a:t>
            </a:r>
            <a:r>
              <a:rPr lang="en-US" dirty="0" smtClean="0"/>
              <a:t>July 14-18 (Vacaville District Office)</a:t>
            </a:r>
          </a:p>
          <a:p>
            <a:endParaRPr lang="en-US" dirty="0"/>
          </a:p>
          <a:p>
            <a:r>
              <a:rPr lang="en-US" dirty="0" smtClean="0"/>
              <a:t>Bay Area math Project-Transformational Geometry grades 7-12</a:t>
            </a:r>
          </a:p>
          <a:p>
            <a:r>
              <a:rPr lang="en-US" dirty="0"/>
              <a:t>	</a:t>
            </a:r>
            <a:r>
              <a:rPr lang="en-US" dirty="0" smtClean="0"/>
              <a:t>June 16-20 (American Canyon HS)</a:t>
            </a:r>
            <a:endParaRPr lang="en-US" dirty="0"/>
          </a:p>
        </p:txBody>
      </p:sp>
    </p:spTree>
    <p:extLst>
      <p:ext uri="{BB962C8B-B14F-4D97-AF65-F5344CB8AC3E}">
        <p14:creationId xmlns:p14="http://schemas.microsoft.com/office/powerpoint/2010/main" val="10027772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and Reflection</a:t>
            </a:r>
            <a:endParaRPr lang="en-US" dirty="0"/>
          </a:p>
        </p:txBody>
      </p:sp>
      <p:sp>
        <p:nvSpPr>
          <p:cNvPr id="3" name="Content Placeholder 2"/>
          <p:cNvSpPr>
            <a:spLocks noGrp="1"/>
          </p:cNvSpPr>
          <p:nvPr>
            <p:ph idx="1"/>
          </p:nvPr>
        </p:nvSpPr>
        <p:spPr/>
        <p:txBody>
          <a:bodyPr/>
          <a:lstStyle/>
          <a:p>
            <a:r>
              <a:rPr lang="en-US" dirty="0" smtClean="0"/>
              <a:t>Please fill out the feedback form and turn it in as you sign out.</a:t>
            </a:r>
          </a:p>
          <a:p>
            <a:endParaRPr lang="en-US" dirty="0"/>
          </a:p>
          <a:p>
            <a:r>
              <a:rPr lang="en-US" dirty="0" smtClean="0"/>
              <a:t>Resources from todays sessions will be available at the UCDMP resource </a:t>
            </a:r>
            <a:r>
              <a:rPr lang="en-US" dirty="0"/>
              <a:t>link at  </a:t>
            </a:r>
            <a:r>
              <a:rPr lang="en-US" dirty="0">
                <a:hlinkClick r:id="rId2"/>
              </a:rPr>
              <a:t>http://education.ucdavis.edu/ucdmp-</a:t>
            </a:r>
            <a:r>
              <a:rPr lang="en-US" dirty="0" smtClean="0">
                <a:hlinkClick r:id="rId2"/>
              </a:rPr>
              <a:t>resources</a:t>
            </a:r>
            <a:r>
              <a:rPr lang="en-US" dirty="0" smtClean="0"/>
              <a:t>.</a:t>
            </a:r>
          </a:p>
          <a:p>
            <a:endParaRPr lang="en-US" dirty="0"/>
          </a:p>
          <a:p>
            <a:endParaRPr lang="en-US" dirty="0" smtClean="0"/>
          </a:p>
          <a:p>
            <a:r>
              <a:rPr lang="en-US" dirty="0" smtClean="0"/>
              <a:t>Thank you for coming and see you in May!</a:t>
            </a:r>
            <a:endParaRPr lang="en-US" dirty="0"/>
          </a:p>
        </p:txBody>
      </p:sp>
    </p:spTree>
    <p:extLst>
      <p:ext uri="{BB962C8B-B14F-4D97-AF65-F5344CB8AC3E}">
        <p14:creationId xmlns:p14="http://schemas.microsoft.com/office/powerpoint/2010/main" val="40384328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1371600"/>
          </a:xfrm>
        </p:spPr>
        <p:txBody>
          <a:bodyPr>
            <a:normAutofit/>
          </a:bodyPr>
          <a:lstStyle/>
          <a:p>
            <a:r>
              <a:rPr lang="en-US" dirty="0" smtClean="0"/>
              <a:t>What do you think?</a:t>
            </a:r>
            <a:endParaRPr lang="en-US" dirty="0"/>
          </a:p>
        </p:txBody>
      </p:sp>
      <p:sp>
        <p:nvSpPr>
          <p:cNvPr id="3" name="Content Placeholder 2"/>
          <p:cNvSpPr>
            <a:spLocks noGrp="1"/>
          </p:cNvSpPr>
          <p:nvPr>
            <p:ph idx="1"/>
          </p:nvPr>
        </p:nvSpPr>
        <p:spPr/>
        <p:txBody>
          <a:bodyPr/>
          <a:lstStyle/>
          <a:p>
            <a:r>
              <a:rPr lang="en-US" dirty="0" smtClean="0"/>
              <a:t>What are some of the methods that you have used to assign a grade to student understanding? How effective were they?</a:t>
            </a:r>
          </a:p>
          <a:p>
            <a:pPr lvl="2">
              <a:lnSpc>
                <a:spcPct val="150000"/>
              </a:lnSpc>
              <a:buFont typeface="Wingdings" pitchFamily="2" charset="2"/>
              <a:buChar char="q"/>
            </a:pPr>
            <a:r>
              <a:rPr lang="en-US" sz="2000" b="1" dirty="0" smtClean="0"/>
              <a:t>Think</a:t>
            </a:r>
            <a:r>
              <a:rPr lang="en-US" sz="2000" dirty="0" smtClean="0"/>
              <a:t> about it and </a:t>
            </a:r>
            <a:r>
              <a:rPr lang="en-US" sz="2000" b="1" dirty="0" smtClean="0"/>
              <a:t>jot down </a:t>
            </a:r>
            <a:r>
              <a:rPr lang="en-US" sz="2000" dirty="0" smtClean="0"/>
              <a:t>3 methods</a:t>
            </a:r>
          </a:p>
          <a:p>
            <a:pPr lvl="2">
              <a:lnSpc>
                <a:spcPct val="150000"/>
              </a:lnSpc>
              <a:buFont typeface="Wingdings" pitchFamily="2" charset="2"/>
              <a:buChar char="q"/>
            </a:pPr>
            <a:r>
              <a:rPr lang="en-US" sz="2000" b="1" dirty="0" smtClean="0"/>
              <a:t>Share</a:t>
            </a:r>
            <a:r>
              <a:rPr lang="en-US" sz="2000" dirty="0" smtClean="0"/>
              <a:t> your methods with your </a:t>
            </a:r>
            <a:r>
              <a:rPr lang="en-US" sz="2000" u="sng" dirty="0" smtClean="0"/>
              <a:t>shoulder partner</a:t>
            </a:r>
          </a:p>
          <a:p>
            <a:pPr lvl="2">
              <a:lnSpc>
                <a:spcPct val="150000"/>
              </a:lnSpc>
              <a:buFont typeface="Wingdings" pitchFamily="2" charset="2"/>
              <a:buChar char="q"/>
            </a:pPr>
            <a:r>
              <a:rPr lang="en-US" sz="2000" dirty="0" smtClean="0"/>
              <a:t>As a pair, </a:t>
            </a:r>
            <a:r>
              <a:rPr lang="en-US" sz="2000" b="1" dirty="0" smtClean="0"/>
              <a:t>choose</a:t>
            </a:r>
            <a:r>
              <a:rPr lang="en-US" sz="2000" dirty="0" smtClean="0"/>
              <a:t> one method to share with your table</a:t>
            </a:r>
          </a:p>
          <a:p>
            <a:pPr lvl="2">
              <a:lnSpc>
                <a:spcPct val="150000"/>
              </a:lnSpc>
              <a:buFont typeface="Wingdings" pitchFamily="2" charset="2"/>
              <a:buChar char="q"/>
            </a:pPr>
            <a:r>
              <a:rPr lang="en-US" sz="2000" b="1" dirty="0" smtClean="0"/>
              <a:t>Share</a:t>
            </a:r>
            <a:r>
              <a:rPr lang="en-US" sz="2000" dirty="0" smtClean="0"/>
              <a:t> with other pairs at your table	</a:t>
            </a:r>
          </a:p>
          <a:p>
            <a:r>
              <a:rPr lang="en-US" dirty="0" smtClean="0"/>
              <a:t>	</a:t>
            </a:r>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1371600"/>
          </a:xfrm>
        </p:spPr>
        <p:txBody>
          <a:bodyPr>
            <a:normAutofit/>
          </a:bodyPr>
          <a:lstStyle/>
          <a:p>
            <a:r>
              <a:rPr lang="en-US" dirty="0" smtClean="0"/>
              <a:t>Today’s Focus: Rubrics</a:t>
            </a:r>
            <a:endParaRPr lang="en-US" dirty="0"/>
          </a:p>
        </p:txBody>
      </p:sp>
      <p:sp>
        <p:nvSpPr>
          <p:cNvPr id="3" name="Content Placeholder 2"/>
          <p:cNvSpPr>
            <a:spLocks noGrp="1"/>
          </p:cNvSpPr>
          <p:nvPr>
            <p:ph idx="1"/>
          </p:nvPr>
        </p:nvSpPr>
        <p:spPr/>
        <p:txBody>
          <a:bodyPr/>
          <a:lstStyle/>
          <a:p>
            <a:r>
              <a:rPr lang="en-US" dirty="0" smtClean="0"/>
              <a:t>Read and annotate “Guide to Scoring Rubrics”</a:t>
            </a:r>
          </a:p>
          <a:p>
            <a:pPr lvl="2">
              <a:lnSpc>
                <a:spcPct val="150000"/>
              </a:lnSpc>
              <a:buNone/>
            </a:pPr>
            <a:endParaRPr lang="en-US" sz="2000" dirty="0" smtClean="0"/>
          </a:p>
          <a:p>
            <a:pPr lvl="2">
              <a:lnSpc>
                <a:spcPct val="150000"/>
              </a:lnSpc>
              <a:buNone/>
            </a:pPr>
            <a:r>
              <a:rPr lang="en-US" sz="2000" b="1" dirty="0" smtClean="0">
                <a:solidFill>
                  <a:srgbClr val="FF0000"/>
                </a:solidFill>
              </a:rPr>
              <a:t>*</a:t>
            </a:r>
            <a:r>
              <a:rPr lang="en-US" sz="2000" b="1" dirty="0" smtClean="0"/>
              <a:t>   </a:t>
            </a:r>
            <a:r>
              <a:rPr lang="en-US" sz="2000" dirty="0" smtClean="0"/>
              <a:t>things you think are key ideas/important</a:t>
            </a:r>
            <a:endParaRPr lang="en-US" sz="2000" u="sng" dirty="0" smtClean="0"/>
          </a:p>
          <a:p>
            <a:pPr lvl="2">
              <a:lnSpc>
                <a:spcPct val="150000"/>
              </a:lnSpc>
              <a:buNone/>
            </a:pPr>
            <a:r>
              <a:rPr lang="en-US" sz="2000" b="1" dirty="0" smtClean="0">
                <a:solidFill>
                  <a:srgbClr val="7030A0"/>
                </a:solidFill>
              </a:rPr>
              <a:t>?</a:t>
            </a:r>
            <a:r>
              <a:rPr lang="en-US" sz="2000" dirty="0" smtClean="0"/>
              <a:t>  things you have questions about, or want to know more about </a:t>
            </a:r>
          </a:p>
          <a:p>
            <a:pPr lvl="2">
              <a:lnSpc>
                <a:spcPct val="150000"/>
              </a:lnSpc>
              <a:buNone/>
            </a:pPr>
            <a:r>
              <a:rPr lang="en-US" sz="2000" b="1" dirty="0" smtClean="0">
                <a:solidFill>
                  <a:schemeClr val="accent4">
                    <a:lumMod val="50000"/>
                  </a:schemeClr>
                </a:solidFill>
              </a:rPr>
              <a:t>!</a:t>
            </a:r>
            <a:r>
              <a:rPr lang="en-US" sz="2000" b="1" dirty="0" smtClean="0"/>
              <a:t>  </a:t>
            </a:r>
            <a:r>
              <a:rPr lang="en-US" sz="2000" dirty="0" smtClean="0"/>
              <a:t>things you agree with</a:t>
            </a:r>
          </a:p>
          <a:p>
            <a:pPr lvl="2">
              <a:lnSpc>
                <a:spcPct val="150000"/>
              </a:lnSpc>
              <a:buNone/>
            </a:pPr>
            <a:r>
              <a:rPr lang="en-US" sz="2000" dirty="0" smtClean="0">
                <a:solidFill>
                  <a:srgbClr val="002060"/>
                </a:solidFill>
              </a:rPr>
              <a:t>-</a:t>
            </a:r>
            <a:r>
              <a:rPr lang="en-US" sz="2000" dirty="0" smtClean="0"/>
              <a:t>  Things you do not completely agree with	</a:t>
            </a:r>
          </a:p>
          <a:p>
            <a:r>
              <a:rPr lang="en-US" dirty="0" smtClean="0"/>
              <a:t>	</a:t>
            </a:r>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1371600"/>
          </a:xfrm>
        </p:spPr>
        <p:txBody>
          <a:bodyPr>
            <a:normAutofit/>
          </a:bodyPr>
          <a:lstStyle/>
          <a:p>
            <a:r>
              <a:rPr lang="en-US" dirty="0" smtClean="0"/>
              <a:t>Check them out</a:t>
            </a:r>
            <a:endParaRPr lang="en-US" dirty="0"/>
          </a:p>
        </p:txBody>
      </p:sp>
      <p:sp>
        <p:nvSpPr>
          <p:cNvPr id="3" name="Content Placeholder 2"/>
          <p:cNvSpPr>
            <a:spLocks noGrp="1"/>
          </p:cNvSpPr>
          <p:nvPr>
            <p:ph idx="1"/>
          </p:nvPr>
        </p:nvSpPr>
        <p:spPr/>
        <p:txBody>
          <a:bodyPr>
            <a:normAutofit lnSpcReduction="10000"/>
          </a:bodyPr>
          <a:lstStyle/>
          <a:p>
            <a:r>
              <a:rPr lang="en-US" dirty="0" smtClean="0"/>
              <a:t>As a table group, discuss and prepare to present your rubric</a:t>
            </a:r>
          </a:p>
          <a:p>
            <a:pPr lvl="2">
              <a:lnSpc>
                <a:spcPct val="150000"/>
              </a:lnSpc>
              <a:buNone/>
            </a:pPr>
            <a:endParaRPr lang="en-US" sz="2000" dirty="0" smtClean="0"/>
          </a:p>
          <a:p>
            <a:pPr lvl="2">
              <a:lnSpc>
                <a:spcPct val="150000"/>
              </a:lnSpc>
              <a:buNone/>
            </a:pPr>
            <a:r>
              <a:rPr lang="en-US" sz="2000" b="1" dirty="0" smtClean="0">
                <a:solidFill>
                  <a:srgbClr val="FF0000"/>
                </a:solidFill>
              </a:rPr>
              <a:t>What type of rubric is it?</a:t>
            </a:r>
            <a:endParaRPr lang="en-US" sz="2000" u="sng" dirty="0" smtClean="0"/>
          </a:p>
          <a:p>
            <a:pPr lvl="2">
              <a:lnSpc>
                <a:spcPct val="150000"/>
              </a:lnSpc>
              <a:buNone/>
            </a:pPr>
            <a:r>
              <a:rPr lang="en-US" sz="2000" b="1" dirty="0" smtClean="0">
                <a:solidFill>
                  <a:srgbClr val="7030A0"/>
                </a:solidFill>
              </a:rPr>
              <a:t>What are the pros and cons of the rubric?</a:t>
            </a:r>
            <a:endParaRPr lang="en-US" sz="2000" dirty="0" smtClean="0"/>
          </a:p>
          <a:p>
            <a:pPr lvl="2">
              <a:lnSpc>
                <a:spcPct val="150000"/>
              </a:lnSpc>
              <a:buNone/>
            </a:pPr>
            <a:r>
              <a:rPr lang="en-US" sz="2000" b="1" dirty="0" smtClean="0">
                <a:solidFill>
                  <a:srgbClr val="FF0000"/>
                </a:solidFill>
              </a:rPr>
              <a:t>How might you use the rubric?</a:t>
            </a:r>
            <a:endParaRPr lang="en-US" sz="2000" dirty="0" smtClean="0">
              <a:solidFill>
                <a:srgbClr val="FF0000"/>
              </a:solidFill>
            </a:endParaRPr>
          </a:p>
          <a:p>
            <a:pPr lvl="2">
              <a:lnSpc>
                <a:spcPct val="150000"/>
              </a:lnSpc>
              <a:buNone/>
            </a:pPr>
            <a:r>
              <a:rPr lang="en-US" sz="2000" b="1" dirty="0" smtClean="0">
                <a:solidFill>
                  <a:srgbClr val="7030A0"/>
                </a:solidFill>
              </a:rPr>
              <a:t>How might you improve the rubric?</a:t>
            </a:r>
            <a:r>
              <a:rPr lang="en-US" sz="2000" dirty="0" smtClean="0"/>
              <a:t>	</a:t>
            </a:r>
          </a:p>
          <a:p>
            <a:pPr lvl="2">
              <a:lnSpc>
                <a:spcPct val="150000"/>
              </a:lnSpc>
              <a:buNone/>
            </a:pPr>
            <a:r>
              <a:rPr lang="en-US" sz="2000" b="1" dirty="0" smtClean="0">
                <a:solidFill>
                  <a:srgbClr val="FF0000"/>
                </a:solidFill>
              </a:rPr>
              <a:t>Other comments about the rubric and/or it’s usefulness</a:t>
            </a:r>
          </a:p>
          <a:p>
            <a:r>
              <a:rPr lang="en-US" dirty="0" smtClean="0"/>
              <a:t>	</a:t>
            </a:r>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01359" cy="1371600"/>
          </a:xfrm>
        </p:spPr>
        <p:txBody>
          <a:bodyPr>
            <a:normAutofit/>
          </a:bodyPr>
          <a:lstStyle/>
          <a:p>
            <a:r>
              <a:rPr lang="en-US" dirty="0" smtClean="0"/>
              <a:t>PRECISION PIZZA revisited</a:t>
            </a:r>
            <a:endParaRPr lang="en-US" dirty="0"/>
          </a:p>
        </p:txBody>
      </p:sp>
      <p:sp>
        <p:nvSpPr>
          <p:cNvPr id="3" name="Content Placeholder 2"/>
          <p:cNvSpPr>
            <a:spLocks noGrp="1"/>
          </p:cNvSpPr>
          <p:nvPr>
            <p:ph idx="1"/>
          </p:nvPr>
        </p:nvSpPr>
        <p:spPr/>
        <p:txBody>
          <a:bodyPr>
            <a:normAutofit/>
          </a:bodyPr>
          <a:lstStyle/>
          <a:p>
            <a:r>
              <a:rPr lang="en-US" dirty="0" smtClean="0"/>
              <a:t>Which Rubric would you use to score and why?</a:t>
            </a:r>
            <a:endParaRPr lang="en-US" sz="2000" b="1" dirty="0" smtClean="0">
              <a:solidFill>
                <a:srgbClr val="FF0000"/>
              </a:solidFill>
            </a:endParaRPr>
          </a:p>
          <a:p>
            <a:r>
              <a:rPr lang="en-US" dirty="0" smtClean="0"/>
              <a:t>	</a:t>
            </a:r>
          </a:p>
        </p:txBody>
      </p:sp>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318"/>
            <a:ext cx="7620000" cy="4987318"/>
          </a:xfrm>
        </p:spPr>
        <p:txBody>
          <a:bodyPr>
            <a:normAutofit/>
          </a:bodyPr>
          <a:lstStyle/>
          <a:p>
            <a:r>
              <a:rPr lang="en-US" dirty="0" smtClean="0"/>
              <a:t>	</a:t>
            </a:r>
          </a:p>
        </p:txBody>
      </p:sp>
      <p:pic>
        <p:nvPicPr>
          <p:cNvPr id="11266" name="Picture 2"/>
          <p:cNvPicPr>
            <a:picLocks noChangeAspect="1" noChangeArrowheads="1"/>
          </p:cNvPicPr>
          <p:nvPr/>
        </p:nvPicPr>
        <p:blipFill>
          <a:blip r:embed="rId2" cstate="print"/>
          <a:srcRect/>
          <a:stretch>
            <a:fillRect/>
          </a:stretch>
        </p:blipFill>
        <p:spPr bwMode="auto">
          <a:xfrm>
            <a:off x="277091" y="0"/>
            <a:ext cx="8318281" cy="6785659"/>
          </a:xfrm>
          <a:prstGeom prst="rect">
            <a:avLst/>
          </a:prstGeom>
          <a:noFill/>
          <a:ln w="9525">
            <a:noFill/>
            <a:miter lim="800000"/>
            <a:headEnd/>
            <a:tailEnd/>
          </a:ln>
        </p:spPr>
      </p:pic>
    </p:spTree>
    <p:extLst>
      <p:ext uri="{BB962C8B-B14F-4D97-AF65-F5344CB8AC3E}">
        <p14:creationId xmlns:p14="http://schemas.microsoft.com/office/powerpoint/2010/main" val="31299171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14638</TotalTime>
  <Words>1854</Words>
  <Application>Microsoft Macintosh PowerPoint</Application>
  <PresentationFormat>On-screen Show (4:3)</PresentationFormat>
  <Paragraphs>261</Paragraphs>
  <Slides>48</Slides>
  <Notes>0</Notes>
  <HiddenSlides>17</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Essential</vt:lpstr>
      <vt:lpstr>The Vision of the Common Core: Embracing the Challenge</vt:lpstr>
      <vt:lpstr>Agenda</vt:lpstr>
      <vt:lpstr>PRECISION PIZZA</vt:lpstr>
      <vt:lpstr>Precision Pizza: Grading on a 4-point scale</vt:lpstr>
      <vt:lpstr>What do you think?</vt:lpstr>
      <vt:lpstr>Today’s Focus: Rubrics</vt:lpstr>
      <vt:lpstr>Check them out</vt:lpstr>
      <vt:lpstr>PRECISION PIZZA revisited</vt:lpstr>
      <vt:lpstr>PowerPoint Presentation</vt:lpstr>
      <vt:lpstr>Create your own rubric</vt:lpstr>
      <vt:lpstr>Smarter Balanced Performance Task Specs</vt:lpstr>
      <vt:lpstr>Smarter Balanced Example</vt:lpstr>
      <vt:lpstr>Smarter Balanced Example</vt:lpstr>
      <vt:lpstr>Smarter Balanced Example</vt:lpstr>
      <vt:lpstr>Smarter Balanced Example</vt:lpstr>
      <vt:lpstr>Smarter Balanced Example</vt:lpstr>
      <vt:lpstr>Smarter Balanced Example</vt:lpstr>
      <vt:lpstr>Katie’s Pattern</vt:lpstr>
      <vt:lpstr>Katie’s Pattern</vt:lpstr>
      <vt:lpstr>Katie’s Pattern</vt:lpstr>
      <vt:lpstr>Katie’s Pattern</vt:lpstr>
      <vt:lpstr>Scoring Standard Mastery</vt:lpstr>
      <vt:lpstr>Scoring Standard Mastery</vt:lpstr>
      <vt:lpstr>Rubric Scores to Traditional grades</vt:lpstr>
      <vt:lpstr>Afternoon Sessions-12:45</vt:lpstr>
      <vt:lpstr>Sharing Success</vt:lpstr>
      <vt:lpstr>Sharing Success</vt:lpstr>
      <vt:lpstr>Orchestrating Productive Mathematical Discussions</vt:lpstr>
      <vt:lpstr>The Importance of Discussion</vt:lpstr>
      <vt:lpstr>Some Sources of the Challenge in Facilitating Discussions</vt:lpstr>
      <vt:lpstr>The Five Practices (+) </vt:lpstr>
      <vt:lpstr>Before the Practices: Setting Goals and Selecting Tasks</vt:lpstr>
      <vt:lpstr>Selecting a Task</vt:lpstr>
      <vt:lpstr>Task Analysis Guide</vt:lpstr>
      <vt:lpstr>The Task</vt:lpstr>
      <vt:lpstr>The Mathematical Goals of this Task</vt:lpstr>
      <vt:lpstr>1. Anticipating</vt:lpstr>
      <vt:lpstr>LEt’s Try Anticipating with this problem…</vt:lpstr>
      <vt:lpstr>2. Monitoring</vt:lpstr>
      <vt:lpstr>3. Selecting </vt:lpstr>
      <vt:lpstr>4. Sequencing </vt:lpstr>
      <vt:lpstr>5. Connecting </vt:lpstr>
      <vt:lpstr>Look at student work</vt:lpstr>
      <vt:lpstr>Why These Five Practices Likely to Help</vt:lpstr>
      <vt:lpstr>Planning</vt:lpstr>
      <vt:lpstr>Resources</vt:lpstr>
      <vt:lpstr>Summer Opportunities for 7-12 Teachers</vt:lpstr>
      <vt:lpstr>Feedback and Reflection</vt:lpstr>
    </vt:vector>
  </TitlesOfParts>
  <Company>School of Education, 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Vision of the Common Core: Embracing the Challenge</dc:title>
  <dc:creator>Julie Orosco</dc:creator>
  <cp:lastModifiedBy>Julie Orosco</cp:lastModifiedBy>
  <cp:revision>142</cp:revision>
  <dcterms:created xsi:type="dcterms:W3CDTF">2013-09-16T16:15:57Z</dcterms:created>
  <dcterms:modified xsi:type="dcterms:W3CDTF">2014-03-17T20:40:23Z</dcterms:modified>
</cp:coreProperties>
</file>