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0"/>
  </p:notesMasterIdLst>
  <p:sldIdLst>
    <p:sldId id="275" r:id="rId2"/>
    <p:sldId id="279" r:id="rId3"/>
    <p:sldId id="257" r:id="rId4"/>
    <p:sldId id="296" r:id="rId5"/>
    <p:sldId id="258" r:id="rId6"/>
    <p:sldId id="259" r:id="rId7"/>
    <p:sldId id="262" r:id="rId8"/>
    <p:sldId id="276" r:id="rId9"/>
    <p:sldId id="266" r:id="rId10"/>
    <p:sldId id="265" r:id="rId11"/>
    <p:sldId id="267" r:id="rId12"/>
    <p:sldId id="268" r:id="rId13"/>
    <p:sldId id="261" r:id="rId14"/>
    <p:sldId id="263" r:id="rId15"/>
    <p:sldId id="264" r:id="rId16"/>
    <p:sldId id="269" r:id="rId17"/>
    <p:sldId id="270" r:id="rId18"/>
    <p:sldId id="271" r:id="rId19"/>
    <p:sldId id="272" r:id="rId20"/>
    <p:sldId id="274" r:id="rId21"/>
    <p:sldId id="277" r:id="rId22"/>
    <p:sldId id="286" r:id="rId23"/>
    <p:sldId id="287" r:id="rId24"/>
    <p:sldId id="278" r:id="rId25"/>
    <p:sldId id="280" r:id="rId26"/>
    <p:sldId id="281" r:id="rId27"/>
    <p:sldId id="285" r:id="rId28"/>
    <p:sldId id="292" r:id="rId29"/>
    <p:sldId id="289" r:id="rId30"/>
    <p:sldId id="290" r:id="rId31"/>
    <p:sldId id="291" r:id="rId32"/>
    <p:sldId id="293" r:id="rId33"/>
    <p:sldId id="294" r:id="rId34"/>
    <p:sldId id="300" r:id="rId35"/>
    <p:sldId id="295" r:id="rId36"/>
    <p:sldId id="297" r:id="rId37"/>
    <p:sldId id="301" r:id="rId38"/>
    <p:sldId id="299"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1" d="100"/>
          <a:sy n="71" d="100"/>
        </p:scale>
        <p:origin x="-1134" y="-13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12E012-4A91-A541-AC3E-E64C7215D3D7}" type="datetimeFigureOut">
              <a:rPr lang="en-US" smtClean="0"/>
              <a:t>10/28/2013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E1CA42-8DDA-314E-BA64-72727B61161B}" type="slidenum">
              <a:rPr lang="en-US" smtClean="0"/>
              <a:t>‹#›</a:t>
            </a:fld>
            <a:endParaRPr lang="en-US"/>
          </a:p>
        </p:txBody>
      </p:sp>
    </p:spTree>
    <p:extLst>
      <p:ext uri="{BB962C8B-B14F-4D97-AF65-F5344CB8AC3E}">
        <p14:creationId xmlns:p14="http://schemas.microsoft.com/office/powerpoint/2010/main" val="1060216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EE6F5AAA-7693-7C49-B3DF-A0D091DE7EE6}" type="slidenum">
              <a:rPr lang="en-US"/>
              <a:pPr/>
              <a:t>20</a:t>
            </a:fld>
            <a:endParaRPr lang="en-US"/>
          </a:p>
        </p:txBody>
      </p:sp>
      <p:sp>
        <p:nvSpPr>
          <p:cNvPr id="44035"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lIns="91432" tIns="45716" rIns="91432" bIns="45716" anchor="b">
            <a:prstTxWarp prst="textNoShape">
              <a:avLst/>
            </a:prstTxWarp>
          </a:bodyPr>
          <a:lstStyle/>
          <a:p>
            <a:pPr algn="r"/>
            <a:fld id="{6F290508-4BEF-E64C-8B55-86CBE53F9CD7}" type="slidenum">
              <a:rPr lang="en-US" sz="1200">
                <a:latin typeface="Times" charset="0"/>
              </a:rPr>
              <a:pPr algn="r"/>
              <a:t>20</a:t>
            </a:fld>
            <a:endParaRPr lang="en-US" sz="1200">
              <a:latin typeface="Times" charset="0"/>
            </a:endParaRPr>
          </a:p>
        </p:txBody>
      </p:sp>
      <p:sp>
        <p:nvSpPr>
          <p:cNvPr id="44036" name="Rectangle 2"/>
          <p:cNvSpPr>
            <a:spLocks noGrp="1" noRot="1" noChangeAspect="1" noChangeArrowheads="1"/>
          </p:cNvSpPr>
          <p:nvPr>
            <p:ph type="sldImg"/>
          </p:nvPr>
        </p:nvSpPr>
        <p:spPr>
          <a:solidFill>
            <a:srgbClr val="FFFFFF"/>
          </a:solidFill>
          <a:ln/>
        </p:spPr>
      </p:sp>
      <p:sp>
        <p:nvSpPr>
          <p:cNvPr id="44037" name="Rectangle 3"/>
          <p:cNvSpPr>
            <a:spLocks noGrp="1" noChangeArrowheads="1"/>
          </p:cNvSpPr>
          <p:nvPr>
            <p:ph type="body" idx="1"/>
          </p:nvPr>
        </p:nvSpPr>
        <p:spPr>
          <a:xfrm>
            <a:off x="685800" y="4343400"/>
            <a:ext cx="5486400" cy="4114800"/>
          </a:xfrm>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E1CA42-8DDA-314E-BA64-72727B61161B}" type="slidenum">
              <a:rPr lang="en-US" smtClean="0"/>
              <a:t>29</a:t>
            </a:fld>
            <a:endParaRPr lang="en-US"/>
          </a:p>
        </p:txBody>
      </p:sp>
    </p:spTree>
    <p:extLst>
      <p:ext uri="{BB962C8B-B14F-4D97-AF65-F5344CB8AC3E}">
        <p14:creationId xmlns:p14="http://schemas.microsoft.com/office/powerpoint/2010/main" val="3238405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0E8723A-6EA8-2F49-97D7-FC28651045C4}" type="datetimeFigureOut">
              <a:rPr lang="en-US" smtClean="0"/>
              <a:t>10/28/2013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A98159-EE23-9945-9935-9E394E54429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E8723A-6EA8-2F49-97D7-FC28651045C4}" type="datetimeFigureOut">
              <a:rPr lang="en-US" smtClean="0"/>
              <a:t>10/28/2013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A98159-EE23-9945-9935-9E394E54429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E8723A-6EA8-2F49-97D7-FC28651045C4}" type="datetimeFigureOut">
              <a:rPr lang="en-US" smtClean="0"/>
              <a:t>10/28/2013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A98159-EE23-9945-9935-9E394E54429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E8723A-6EA8-2F49-97D7-FC28651045C4}" type="datetimeFigureOut">
              <a:rPr lang="en-US" smtClean="0"/>
              <a:t>10/28/2013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A98159-EE23-9945-9935-9E394E54429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E8723A-6EA8-2F49-97D7-FC28651045C4}" type="datetimeFigureOut">
              <a:rPr lang="en-US" smtClean="0"/>
              <a:t>10/28/2013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A98159-EE23-9945-9935-9E394E54429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0E8723A-6EA8-2F49-97D7-FC28651045C4}" type="datetimeFigureOut">
              <a:rPr lang="en-US" smtClean="0"/>
              <a:t>10/28/2013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A98159-EE23-9945-9935-9E394E54429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E8723A-6EA8-2F49-97D7-FC28651045C4}" type="datetimeFigureOut">
              <a:rPr lang="en-US" smtClean="0"/>
              <a:t>10/28/2013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A98159-EE23-9945-9935-9E394E54429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E8723A-6EA8-2F49-97D7-FC28651045C4}" type="datetimeFigureOut">
              <a:rPr lang="en-US" smtClean="0"/>
              <a:t>10/28/2013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A98159-EE23-9945-9935-9E394E54429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E8723A-6EA8-2F49-97D7-FC28651045C4}" type="datetimeFigureOut">
              <a:rPr lang="en-US" smtClean="0"/>
              <a:t>10/28/2013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A98159-EE23-9945-9935-9E394E54429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E8723A-6EA8-2F49-97D7-FC28651045C4}" type="datetimeFigureOut">
              <a:rPr lang="en-US" smtClean="0"/>
              <a:t>10/28/2013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A98159-EE23-9945-9935-9E394E544296}"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70E8723A-6EA8-2F49-97D7-FC28651045C4}" type="datetimeFigureOut">
              <a:rPr lang="en-US" smtClean="0"/>
              <a:t>10/28/2013</a:t>
            </a:fld>
            <a:endParaRPr lang="en-US"/>
          </a:p>
        </p:txBody>
      </p:sp>
      <p:sp>
        <p:nvSpPr>
          <p:cNvPr id="9" name="Slide Number Placeholder 8"/>
          <p:cNvSpPr>
            <a:spLocks noGrp="1"/>
          </p:cNvSpPr>
          <p:nvPr>
            <p:ph type="sldNum" sz="quarter" idx="11"/>
          </p:nvPr>
        </p:nvSpPr>
        <p:spPr/>
        <p:txBody>
          <a:bodyPr/>
          <a:lstStyle/>
          <a:p>
            <a:fld id="{3BA98159-EE23-9945-9935-9E394E544296}"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BA98159-EE23-9945-9935-9E394E544296}"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70E8723A-6EA8-2F49-97D7-FC28651045C4}" type="datetimeFigureOut">
              <a:rPr lang="en-US" smtClean="0"/>
              <a:t>10/28/2013</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Black_Comments.m4v"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class.desmos.com/class/eamle"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1371600"/>
            <a:ext cx="8258739" cy="1927225"/>
          </a:xfrm>
        </p:spPr>
        <p:txBody>
          <a:bodyPr>
            <a:normAutofit/>
          </a:bodyPr>
          <a:lstStyle/>
          <a:p>
            <a:r>
              <a:rPr lang="en-US" sz="4400" dirty="0" smtClean="0"/>
              <a:t>The </a:t>
            </a:r>
            <a:r>
              <a:rPr lang="en-US" sz="4400" dirty="0"/>
              <a:t>Vision of the Common </a:t>
            </a:r>
            <a:r>
              <a:rPr lang="en-US" sz="4400" dirty="0" smtClean="0"/>
              <a:t>Core: Embracing the Challenge</a:t>
            </a:r>
            <a:endParaRPr lang="en-US" sz="4400" dirty="0"/>
          </a:p>
        </p:txBody>
      </p:sp>
      <p:sp>
        <p:nvSpPr>
          <p:cNvPr id="3" name="Subtitle 2"/>
          <p:cNvSpPr>
            <a:spLocks noGrp="1"/>
          </p:cNvSpPr>
          <p:nvPr>
            <p:ph type="subTitle" idx="1"/>
          </p:nvPr>
        </p:nvSpPr>
        <p:spPr>
          <a:xfrm>
            <a:off x="1371600" y="4038600"/>
            <a:ext cx="6400800" cy="1752600"/>
          </a:xfrm>
        </p:spPr>
        <p:txBody>
          <a:bodyPr>
            <a:normAutofit/>
          </a:bodyPr>
          <a:lstStyle/>
          <a:p>
            <a:r>
              <a:rPr lang="en-US" dirty="0" smtClean="0"/>
              <a:t>UCDMP Saturday Series 2013-2014</a:t>
            </a:r>
          </a:p>
          <a:p>
            <a:r>
              <a:rPr lang="en-US" dirty="0" smtClean="0"/>
              <a:t>Secondary Session 2</a:t>
            </a:r>
          </a:p>
          <a:p>
            <a:r>
              <a:rPr lang="en-US" dirty="0" smtClean="0"/>
              <a:t>November 2, 2013</a:t>
            </a:r>
            <a:endParaRPr lang="en-US" dirty="0"/>
          </a:p>
        </p:txBody>
      </p:sp>
    </p:spTree>
    <p:extLst>
      <p:ext uri="{BB962C8B-B14F-4D97-AF65-F5344CB8AC3E}">
        <p14:creationId xmlns:p14="http://schemas.microsoft.com/office/powerpoint/2010/main" val="22981901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p:cNvSpPr>
          <p:nvPr>
            <p:ph type="title"/>
          </p:nvPr>
        </p:nvSpPr>
        <p:spPr bwMode="auto">
          <a:xfrm>
            <a:off x="457200" y="457200"/>
            <a:ext cx="76200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dirty="0"/>
              <a:t>Summative </a:t>
            </a:r>
            <a:r>
              <a:rPr dirty="0" smtClean="0"/>
              <a:t>Assessments</a:t>
            </a:r>
            <a:r>
              <a:rPr lang="en-US" dirty="0" smtClean="0"/>
              <a:t>: </a:t>
            </a:r>
            <a:r>
              <a:rPr lang="en-US" sz="4800" dirty="0" smtClean="0"/>
              <a:t>Assessment </a:t>
            </a:r>
            <a:r>
              <a:rPr lang="en-US" sz="4800" b="1" i="1" dirty="0"/>
              <a:t>of</a:t>
            </a:r>
            <a:r>
              <a:rPr lang="en-US" sz="4800" dirty="0"/>
              <a:t> </a:t>
            </a:r>
            <a:r>
              <a:rPr lang="en-US" sz="4800" dirty="0" smtClean="0"/>
              <a:t> learning</a:t>
            </a:r>
            <a:endParaRPr dirty="0"/>
          </a:p>
        </p:txBody>
      </p:sp>
      <p:sp>
        <p:nvSpPr>
          <p:cNvPr id="236547" name="Rectangle 3"/>
          <p:cNvSpPr>
            <a:spLocks noGrp="1"/>
          </p:cNvSpPr>
          <p:nvPr>
            <p:ph type="body" idx="1"/>
          </p:nvPr>
        </p:nvSpPr>
        <p:spPr>
          <a:xfrm>
            <a:off x="457200" y="1600200"/>
            <a:ext cx="7972816" cy="5002213"/>
          </a:xfrm>
        </p:spPr>
        <p:txBody>
          <a:bodyPr/>
          <a:lstStyle/>
          <a:p>
            <a:pPr>
              <a:buFont typeface="Wingdings 2" pitchFamily="18" charset="2"/>
              <a:buNone/>
            </a:pPr>
            <a:endParaRPr lang="en-US" sz="3200" dirty="0" smtClean="0"/>
          </a:p>
          <a:p>
            <a:r>
              <a:rPr lang="en-US" sz="2800" dirty="0" smtClean="0"/>
              <a:t>Occur within, between, and at the end of instructional units</a:t>
            </a:r>
          </a:p>
          <a:p>
            <a:r>
              <a:rPr lang="en-US" sz="2800" dirty="0" smtClean="0"/>
              <a:t>Used to identify strengths and gaps in curriculum and instruction</a:t>
            </a:r>
          </a:p>
          <a:p>
            <a:pPr lvl="1"/>
            <a:r>
              <a:rPr lang="en-US" sz="2400" dirty="0" smtClean="0"/>
              <a:t>Curriculum may be refined</a:t>
            </a:r>
          </a:p>
          <a:p>
            <a:pPr lvl="1"/>
            <a:r>
              <a:rPr lang="en-US" sz="2400" dirty="0" smtClean="0"/>
              <a:t>Teachers may modify instruction</a:t>
            </a:r>
          </a:p>
          <a:p>
            <a:pPr lvl="1"/>
            <a:endParaRPr lang="en-US" dirty="0" smtClean="0"/>
          </a:p>
        </p:txBody>
      </p:sp>
    </p:spTree>
    <p:extLst>
      <p:ext uri="{BB962C8B-B14F-4D97-AF65-F5344CB8AC3E}">
        <p14:creationId xmlns:p14="http://schemas.microsoft.com/office/powerpoint/2010/main" val="38095692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654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654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654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65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4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dirty="0"/>
              <a:t>Summative Assessments: </a:t>
            </a:r>
            <a:r>
              <a:rPr lang="en-US" sz="4800" dirty="0"/>
              <a:t>Assessment </a:t>
            </a:r>
            <a:r>
              <a:rPr lang="en-US" sz="4800" b="1" i="1" dirty="0" smtClean="0"/>
              <a:t>of </a:t>
            </a:r>
            <a:r>
              <a:rPr lang="en-US" sz="4800" dirty="0" smtClean="0"/>
              <a:t> </a:t>
            </a:r>
            <a:r>
              <a:rPr lang="en-US" sz="4800" dirty="0"/>
              <a:t>learning</a:t>
            </a:r>
            <a:endParaRPr dirty="0"/>
          </a:p>
        </p:txBody>
      </p:sp>
      <p:sp>
        <p:nvSpPr>
          <p:cNvPr id="237571" name="Rectangle 3"/>
          <p:cNvSpPr>
            <a:spLocks noGrp="1"/>
          </p:cNvSpPr>
          <p:nvPr>
            <p:ph type="body" idx="1"/>
          </p:nvPr>
        </p:nvSpPr>
        <p:spPr>
          <a:xfrm>
            <a:off x="457200" y="1860475"/>
            <a:ext cx="7620000" cy="4800600"/>
          </a:xfrm>
        </p:spPr>
        <p:txBody>
          <a:bodyPr/>
          <a:lstStyle/>
          <a:p>
            <a:pPr>
              <a:buFont typeface="Wingdings 2" pitchFamily="18" charset="2"/>
              <a:buNone/>
            </a:pPr>
            <a:r>
              <a:rPr lang="en-US" sz="3200" dirty="0"/>
              <a:t>Large Scale </a:t>
            </a:r>
            <a:r>
              <a:rPr lang="en-US" sz="3200" dirty="0" smtClean="0"/>
              <a:t>Assessments</a:t>
            </a:r>
          </a:p>
          <a:p>
            <a:pPr>
              <a:buNone/>
            </a:pPr>
            <a:r>
              <a:rPr lang="en-US" sz="3200" i="1" dirty="0"/>
              <a:t>Focus: To determine how schools, districts and states are progressing over time</a:t>
            </a:r>
          </a:p>
          <a:p>
            <a:pPr>
              <a:buFont typeface="Wingdings 2" pitchFamily="18" charset="2"/>
              <a:buNone/>
            </a:pPr>
            <a:endParaRPr lang="en-US" sz="3200" dirty="0" smtClean="0"/>
          </a:p>
          <a:p>
            <a:r>
              <a:rPr lang="en-US" sz="2400" dirty="0" smtClean="0"/>
              <a:t>Frequently high stakes</a:t>
            </a:r>
          </a:p>
          <a:p>
            <a:r>
              <a:rPr lang="en-US" sz="2400" dirty="0" smtClean="0"/>
              <a:t>Examine trends over time</a:t>
            </a:r>
          </a:p>
          <a:p>
            <a:r>
              <a:rPr lang="en-US" sz="2400" dirty="0" smtClean="0"/>
              <a:t>Used to develop long-term evaluation of curriculum and programs</a:t>
            </a:r>
          </a:p>
          <a:p>
            <a:r>
              <a:rPr lang="en-US" sz="2400" dirty="0" smtClean="0"/>
              <a:t>Used to monitor school site, district and state progress</a:t>
            </a:r>
          </a:p>
        </p:txBody>
      </p:sp>
    </p:spTree>
    <p:extLst>
      <p:ext uri="{BB962C8B-B14F-4D97-AF65-F5344CB8AC3E}">
        <p14:creationId xmlns:p14="http://schemas.microsoft.com/office/powerpoint/2010/main" val="30801391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75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75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757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7571">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7571">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75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dirty="0"/>
              <a:t>Summative Assessments: </a:t>
            </a:r>
            <a:r>
              <a:rPr lang="en-US" sz="4800" dirty="0"/>
              <a:t>Assessment </a:t>
            </a:r>
            <a:r>
              <a:rPr lang="en-US" sz="4800" b="1" i="1" dirty="0"/>
              <a:t>of</a:t>
            </a:r>
            <a:r>
              <a:rPr lang="en-US" sz="4800" dirty="0"/>
              <a:t> </a:t>
            </a:r>
            <a:r>
              <a:rPr lang="en-US" sz="4800" dirty="0" smtClean="0"/>
              <a:t> learning</a:t>
            </a:r>
            <a:endParaRPr dirty="0"/>
          </a:p>
        </p:txBody>
      </p:sp>
      <p:sp>
        <p:nvSpPr>
          <p:cNvPr id="240643" name="Rectangle 3"/>
          <p:cNvSpPr>
            <a:spLocks noGrp="1"/>
          </p:cNvSpPr>
          <p:nvPr>
            <p:ph type="body" idx="1"/>
          </p:nvPr>
        </p:nvSpPr>
        <p:spPr>
          <a:xfrm>
            <a:off x="457200" y="1787598"/>
            <a:ext cx="7964597" cy="5002213"/>
          </a:xfrm>
        </p:spPr>
        <p:txBody>
          <a:bodyPr/>
          <a:lstStyle/>
          <a:p>
            <a:pPr marL="114300" indent="0">
              <a:buNone/>
            </a:pPr>
            <a:r>
              <a:rPr lang="en-US" sz="3200" dirty="0"/>
              <a:t>Large Scale </a:t>
            </a:r>
            <a:r>
              <a:rPr lang="en-US" sz="3200" dirty="0" smtClean="0"/>
              <a:t>Assessments</a:t>
            </a:r>
          </a:p>
          <a:p>
            <a:pPr marL="114300" indent="0">
              <a:buNone/>
            </a:pPr>
            <a:endParaRPr lang="en-US" sz="1600" i="1" dirty="0" smtClean="0"/>
          </a:p>
          <a:p>
            <a:r>
              <a:rPr lang="en-US" sz="2800" dirty="0" smtClean="0"/>
              <a:t>Examples:</a:t>
            </a:r>
          </a:p>
          <a:p>
            <a:pPr lvl="1"/>
            <a:r>
              <a:rPr lang="en-US" sz="2800" dirty="0" smtClean="0"/>
              <a:t>End of course exams</a:t>
            </a:r>
          </a:p>
          <a:p>
            <a:pPr lvl="1"/>
            <a:r>
              <a:rPr lang="en-US" sz="2800" dirty="0" smtClean="0"/>
              <a:t>CST</a:t>
            </a:r>
          </a:p>
          <a:p>
            <a:pPr lvl="1"/>
            <a:r>
              <a:rPr lang="en-US" sz="2800" dirty="0" smtClean="0"/>
              <a:t>NAEP</a:t>
            </a:r>
          </a:p>
          <a:p>
            <a:pPr lvl="1"/>
            <a:r>
              <a:rPr lang="en-US" sz="2800" dirty="0" smtClean="0"/>
              <a:t>SAT/ACT Exams</a:t>
            </a:r>
          </a:p>
          <a:p>
            <a:pPr lvl="1"/>
            <a:r>
              <a:rPr lang="en-US" sz="2800" dirty="0" smtClean="0"/>
              <a:t>AP Exams</a:t>
            </a:r>
          </a:p>
          <a:p>
            <a:pPr lvl="1"/>
            <a:r>
              <a:rPr lang="en-US" sz="2800" dirty="0" smtClean="0"/>
              <a:t>SBAC</a:t>
            </a:r>
          </a:p>
        </p:txBody>
      </p:sp>
    </p:spTree>
    <p:extLst>
      <p:ext uri="{BB962C8B-B14F-4D97-AF65-F5344CB8AC3E}">
        <p14:creationId xmlns:p14="http://schemas.microsoft.com/office/powerpoint/2010/main" val="19635121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06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064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064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064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064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064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064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4064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4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4400" dirty="0"/>
              <a:t>Assessment </a:t>
            </a:r>
            <a:r>
              <a:rPr lang="en-US" sz="4400" b="1" i="1" dirty="0"/>
              <a:t>for</a:t>
            </a:r>
            <a:r>
              <a:rPr lang="en-US" sz="4400" dirty="0"/>
              <a:t> Learning:</a:t>
            </a:r>
            <a:br>
              <a:rPr lang="en-US" sz="4400" dirty="0"/>
            </a:br>
            <a:r>
              <a:rPr lang="en-US" dirty="0"/>
              <a:t>Formative Assessment</a:t>
            </a:r>
            <a:endParaRPr dirty="0"/>
          </a:p>
        </p:txBody>
      </p:sp>
      <p:sp>
        <p:nvSpPr>
          <p:cNvPr id="232451" name="Rectangle 3"/>
          <p:cNvSpPr>
            <a:spLocks noGrp="1"/>
          </p:cNvSpPr>
          <p:nvPr>
            <p:ph type="body" idx="1"/>
          </p:nvPr>
        </p:nvSpPr>
        <p:spPr>
          <a:xfrm>
            <a:off x="457200" y="1600200"/>
            <a:ext cx="7918022" cy="5257800"/>
          </a:xfrm>
        </p:spPr>
        <p:txBody>
          <a:bodyPr/>
          <a:lstStyle/>
          <a:p>
            <a:pPr>
              <a:buFont typeface="Wingdings 2" pitchFamily="18" charset="2"/>
              <a:buNone/>
            </a:pPr>
            <a:endParaRPr lang="en-US" dirty="0" smtClean="0"/>
          </a:p>
          <a:p>
            <a:pPr>
              <a:lnSpc>
                <a:spcPct val="125000"/>
              </a:lnSpc>
            </a:pPr>
            <a:r>
              <a:rPr lang="en-US" sz="3200" dirty="0" smtClean="0"/>
              <a:t>Assessment </a:t>
            </a:r>
            <a:r>
              <a:rPr lang="en-US" sz="3200" i="1" dirty="0"/>
              <a:t>for</a:t>
            </a:r>
            <a:r>
              <a:rPr lang="en-US" sz="3200" dirty="0"/>
              <a:t> learning is one of the most powerful ways of improving learning and raising </a:t>
            </a:r>
            <a:r>
              <a:rPr lang="en-US" sz="3200" dirty="0" smtClean="0"/>
              <a:t>standards. </a:t>
            </a:r>
            <a:endParaRPr lang="en-US" sz="3200" dirty="0"/>
          </a:p>
          <a:p>
            <a:pPr marL="184150" indent="0">
              <a:buNone/>
            </a:pPr>
            <a:endParaRPr lang="en-US" dirty="0" smtClean="0"/>
          </a:p>
          <a:p>
            <a:pPr marL="184150" indent="0" algn="r">
              <a:buNone/>
            </a:pPr>
            <a:r>
              <a:rPr lang="en-US" sz="2400" dirty="0" smtClean="0"/>
              <a:t>Black </a:t>
            </a:r>
            <a:r>
              <a:rPr lang="en-US" sz="2400" dirty="0"/>
              <a:t>and </a:t>
            </a:r>
            <a:r>
              <a:rPr lang="en-US" sz="2400" dirty="0" err="1"/>
              <a:t>Wiliam</a:t>
            </a:r>
            <a:r>
              <a:rPr lang="en-US" sz="2400" dirty="0"/>
              <a:t> </a:t>
            </a:r>
            <a:r>
              <a:rPr lang="en-US" sz="2400" dirty="0" smtClean="0"/>
              <a:t>1998</a:t>
            </a:r>
          </a:p>
        </p:txBody>
      </p:sp>
    </p:spTree>
    <p:extLst>
      <p:ext uri="{BB962C8B-B14F-4D97-AF65-F5344CB8AC3E}">
        <p14:creationId xmlns:p14="http://schemas.microsoft.com/office/powerpoint/2010/main" val="2889141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p:cNvSpPr>
          <p:nvPr>
            <p:ph type="title"/>
          </p:nvPr>
        </p:nvSpPr>
        <p:spPr bwMode="auto">
          <a:xfrm>
            <a:off x="457200" y="379601"/>
            <a:ext cx="76200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4800" dirty="0"/>
              <a:t>Assessment </a:t>
            </a:r>
            <a:r>
              <a:rPr lang="en-US" sz="4800" b="1" i="1" dirty="0"/>
              <a:t>for</a:t>
            </a:r>
            <a:r>
              <a:rPr lang="en-US" sz="4800" dirty="0"/>
              <a:t> L</a:t>
            </a:r>
            <a:r>
              <a:rPr lang="en-US" sz="4800" dirty="0" smtClean="0"/>
              <a:t>earning:</a:t>
            </a:r>
            <a:br>
              <a:rPr lang="en-US" sz="4800" dirty="0" smtClean="0"/>
            </a:br>
            <a:r>
              <a:rPr dirty="0" smtClean="0"/>
              <a:t>Formative Assessment</a:t>
            </a:r>
            <a:endParaRPr dirty="0"/>
          </a:p>
        </p:txBody>
      </p:sp>
      <p:sp>
        <p:nvSpPr>
          <p:cNvPr id="235523" name="Rectangle 3"/>
          <p:cNvSpPr>
            <a:spLocks noGrp="1"/>
          </p:cNvSpPr>
          <p:nvPr>
            <p:ph type="body" idx="1"/>
          </p:nvPr>
        </p:nvSpPr>
        <p:spPr>
          <a:xfrm>
            <a:off x="457200" y="1657350"/>
            <a:ext cx="7960003" cy="4525963"/>
          </a:xfrm>
        </p:spPr>
        <p:txBody>
          <a:bodyPr/>
          <a:lstStyle/>
          <a:p>
            <a:pPr>
              <a:buFont typeface="Wingdings 2" pitchFamily="18" charset="2"/>
              <a:buNone/>
            </a:pPr>
            <a:endParaRPr lang="en-US" sz="3200" dirty="0" smtClean="0"/>
          </a:p>
          <a:p>
            <a:r>
              <a:rPr lang="en-US" sz="3200" dirty="0" smtClean="0"/>
              <a:t>Occurs continuously in classrooms both within and between lessons</a:t>
            </a:r>
          </a:p>
          <a:p>
            <a:r>
              <a:rPr lang="en-US" sz="3200" dirty="0" smtClean="0"/>
              <a:t>Is used to adjust teaching strategies</a:t>
            </a:r>
          </a:p>
          <a:p>
            <a:r>
              <a:rPr lang="en-US" sz="3200" dirty="0" smtClean="0"/>
              <a:t>Provides students with useful and meaningful feedback</a:t>
            </a:r>
          </a:p>
          <a:p>
            <a:pPr>
              <a:buFont typeface="Wingdings 2" pitchFamily="18" charset="2"/>
              <a:buNone/>
            </a:pPr>
            <a:endParaRPr lang="en-US" dirty="0" smtClean="0"/>
          </a:p>
        </p:txBody>
      </p:sp>
    </p:spTree>
    <p:extLst>
      <p:ext uri="{BB962C8B-B14F-4D97-AF65-F5344CB8AC3E}">
        <p14:creationId xmlns:p14="http://schemas.microsoft.com/office/powerpoint/2010/main" val="37910932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2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2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55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4400" dirty="0"/>
              <a:t>Assessment </a:t>
            </a:r>
            <a:r>
              <a:rPr lang="en-US" sz="4400" b="1" i="1" dirty="0"/>
              <a:t>for</a:t>
            </a:r>
            <a:r>
              <a:rPr lang="en-US" sz="4400" dirty="0"/>
              <a:t> Learning:</a:t>
            </a:r>
            <a:br>
              <a:rPr lang="en-US" sz="4400" dirty="0"/>
            </a:br>
            <a:r>
              <a:rPr lang="en-US" dirty="0"/>
              <a:t>Formative Assessment</a:t>
            </a:r>
            <a:endParaRPr dirty="0"/>
          </a:p>
        </p:txBody>
      </p:sp>
      <p:sp>
        <p:nvSpPr>
          <p:cNvPr id="238595" name="Rectangle 3"/>
          <p:cNvSpPr>
            <a:spLocks noGrp="1"/>
          </p:cNvSpPr>
          <p:nvPr>
            <p:ph type="body" idx="1"/>
          </p:nvPr>
        </p:nvSpPr>
        <p:spPr>
          <a:xfrm>
            <a:off x="457200" y="1600200"/>
            <a:ext cx="7970498" cy="4945063"/>
          </a:xfrm>
        </p:spPr>
        <p:txBody>
          <a:bodyPr/>
          <a:lstStyle/>
          <a:p>
            <a:pPr marL="114300" indent="0">
              <a:buNone/>
            </a:pPr>
            <a:r>
              <a:rPr lang="en-US" sz="3200" dirty="0" smtClean="0"/>
              <a:t>Focus: </a:t>
            </a:r>
          </a:p>
          <a:p>
            <a:pPr marL="114300" indent="0">
              <a:buNone/>
            </a:pPr>
            <a:r>
              <a:rPr lang="en-US" sz="3200" i="1" dirty="0" smtClean="0"/>
              <a:t>To determine what learning comes next</a:t>
            </a:r>
          </a:p>
          <a:p>
            <a:endParaRPr lang="en-US" sz="3200" i="1" dirty="0"/>
          </a:p>
          <a:p>
            <a:r>
              <a:rPr lang="en-US" sz="3200" i="1" dirty="0" smtClean="0"/>
              <a:t>Examples:</a:t>
            </a:r>
            <a:endParaRPr lang="en-US" sz="2400" dirty="0" smtClean="0"/>
          </a:p>
        </p:txBody>
      </p:sp>
      <p:sp>
        <p:nvSpPr>
          <p:cNvPr id="2" name="TextBox 1"/>
          <p:cNvSpPr txBox="1"/>
          <p:nvPr/>
        </p:nvSpPr>
        <p:spPr>
          <a:xfrm>
            <a:off x="457201" y="3864708"/>
            <a:ext cx="3552888" cy="1200328"/>
          </a:xfrm>
          <a:prstGeom prst="rect">
            <a:avLst/>
          </a:prstGeom>
          <a:noFill/>
        </p:spPr>
        <p:txBody>
          <a:bodyPr wrap="square" rtlCol="0">
            <a:spAutoFit/>
          </a:bodyPr>
          <a:lstStyle/>
          <a:p>
            <a:pPr marL="800100" lvl="1" indent="-342900">
              <a:buFont typeface="Arial"/>
              <a:buChar char="•"/>
            </a:pPr>
            <a:r>
              <a:rPr lang="en-US" sz="2400" dirty="0" smtClean="0"/>
              <a:t>Feedback</a:t>
            </a:r>
          </a:p>
          <a:p>
            <a:pPr marL="800100" lvl="1" indent="-342900">
              <a:buFont typeface="Arial"/>
              <a:buChar char="•"/>
            </a:pPr>
            <a:r>
              <a:rPr lang="en-US" sz="2400" dirty="0" smtClean="0"/>
              <a:t>Open questioning</a:t>
            </a:r>
          </a:p>
          <a:p>
            <a:pPr marL="800100" lvl="1" indent="-342900">
              <a:buFont typeface="Arial"/>
              <a:buChar char="•"/>
            </a:pPr>
            <a:r>
              <a:rPr lang="en-US" sz="2400" dirty="0" smtClean="0"/>
              <a:t>Exit tickets</a:t>
            </a:r>
          </a:p>
        </p:txBody>
      </p:sp>
      <p:sp>
        <p:nvSpPr>
          <p:cNvPr id="5" name="TextBox 4"/>
          <p:cNvSpPr txBox="1"/>
          <p:nvPr/>
        </p:nvSpPr>
        <p:spPr>
          <a:xfrm>
            <a:off x="4381128" y="3762436"/>
            <a:ext cx="4046570" cy="1569660"/>
          </a:xfrm>
          <a:prstGeom prst="rect">
            <a:avLst/>
          </a:prstGeom>
          <a:noFill/>
        </p:spPr>
        <p:txBody>
          <a:bodyPr wrap="square" rtlCol="0">
            <a:spAutoFit/>
          </a:bodyPr>
          <a:lstStyle/>
          <a:p>
            <a:pPr marL="800100" lvl="1" indent="-342900">
              <a:buFont typeface="Arial"/>
              <a:buChar char="•"/>
            </a:pPr>
            <a:r>
              <a:rPr lang="en-US" sz="2400" dirty="0" smtClean="0"/>
              <a:t>Observations</a:t>
            </a:r>
          </a:p>
          <a:p>
            <a:pPr marL="800100" lvl="1" indent="-342900">
              <a:buFont typeface="Arial"/>
              <a:buChar char="•"/>
            </a:pPr>
            <a:r>
              <a:rPr lang="en-US" sz="2400" dirty="0" smtClean="0"/>
              <a:t>Discussions</a:t>
            </a:r>
          </a:p>
          <a:p>
            <a:pPr marL="800100" lvl="1" indent="-342900">
              <a:buFont typeface="Arial"/>
              <a:buChar char="•"/>
            </a:pPr>
            <a:r>
              <a:rPr lang="en-US" sz="2400" dirty="0" smtClean="0"/>
              <a:t>Ungraded classwork/  homework</a:t>
            </a:r>
            <a:endParaRPr lang="en-US" dirty="0"/>
          </a:p>
        </p:txBody>
      </p:sp>
    </p:spTree>
    <p:extLst>
      <p:ext uri="{BB962C8B-B14F-4D97-AF65-F5344CB8AC3E}">
        <p14:creationId xmlns:p14="http://schemas.microsoft.com/office/powerpoint/2010/main" val="32491451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85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85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85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595"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t>Assessment</a:t>
            </a:r>
          </a:p>
        </p:txBody>
      </p:sp>
      <p:sp>
        <p:nvSpPr>
          <p:cNvPr id="241667" name="Rectangle 3"/>
          <p:cNvSpPr>
            <a:spLocks noGrp="1"/>
          </p:cNvSpPr>
          <p:nvPr>
            <p:ph type="body" idx="1"/>
          </p:nvPr>
        </p:nvSpPr>
        <p:spPr/>
        <p:txBody>
          <a:bodyPr>
            <a:normAutofit/>
          </a:bodyPr>
          <a:lstStyle/>
          <a:p>
            <a:pPr marL="114300" indent="0">
              <a:buNone/>
            </a:pPr>
            <a:r>
              <a:rPr lang="en-US" sz="3200" dirty="0" smtClean="0"/>
              <a:t>Think of how and when you assess your students:</a:t>
            </a:r>
          </a:p>
          <a:p>
            <a:pPr marL="114300" indent="0">
              <a:buNone/>
            </a:pPr>
            <a:endParaRPr lang="en-US" sz="2800" dirty="0" smtClean="0"/>
          </a:p>
          <a:p>
            <a:r>
              <a:rPr lang="en-US" sz="2800" dirty="0" smtClean="0"/>
              <a:t>Which ones are assessments </a:t>
            </a:r>
            <a:r>
              <a:rPr lang="en-US" sz="2800" b="1" i="1" dirty="0" smtClean="0"/>
              <a:t>of</a:t>
            </a:r>
            <a:r>
              <a:rPr lang="en-US" sz="2800" dirty="0" smtClean="0"/>
              <a:t> learning?</a:t>
            </a:r>
          </a:p>
          <a:p>
            <a:pPr marL="114300" indent="0">
              <a:buNone/>
            </a:pPr>
            <a:endParaRPr lang="en-US" sz="2800" dirty="0" smtClean="0"/>
          </a:p>
          <a:p>
            <a:r>
              <a:rPr lang="en-US" sz="2800" dirty="0"/>
              <a:t>Which ones are assessments </a:t>
            </a:r>
            <a:r>
              <a:rPr lang="en-US" sz="2800" b="1" i="1" dirty="0"/>
              <a:t>for</a:t>
            </a:r>
            <a:r>
              <a:rPr lang="en-US" sz="2800" dirty="0"/>
              <a:t> learning?</a:t>
            </a:r>
          </a:p>
          <a:p>
            <a:endParaRPr lang="en-US" sz="2800" dirty="0" smtClean="0"/>
          </a:p>
        </p:txBody>
      </p:sp>
    </p:spTree>
    <p:extLst>
      <p:ext uri="{BB962C8B-B14F-4D97-AF65-F5344CB8AC3E}">
        <p14:creationId xmlns:p14="http://schemas.microsoft.com/office/powerpoint/2010/main" val="4443366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16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166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16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67"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3-2-1</a:t>
            </a:r>
            <a:endParaRPr lang="en-US" dirty="0"/>
          </a:p>
        </p:txBody>
      </p:sp>
      <p:sp>
        <p:nvSpPr>
          <p:cNvPr id="3" name="Content Placeholder 2"/>
          <p:cNvSpPr>
            <a:spLocks noGrp="1"/>
          </p:cNvSpPr>
          <p:nvPr>
            <p:ph idx="1"/>
          </p:nvPr>
        </p:nvSpPr>
        <p:spPr/>
        <p:txBody>
          <a:bodyPr/>
          <a:lstStyle/>
          <a:p>
            <a:pPr marL="184150" indent="0">
              <a:buNone/>
            </a:pPr>
            <a:r>
              <a:rPr lang="en-US" sz="3200" b="1" dirty="0" smtClean="0"/>
              <a:t>“What a Difference a Word </a:t>
            </a:r>
            <a:r>
              <a:rPr lang="en-US" sz="3200" b="1" dirty="0"/>
              <a:t>M</a:t>
            </a:r>
            <a:r>
              <a:rPr lang="en-US" sz="3200" b="1" dirty="0" smtClean="0"/>
              <a:t>akes”</a:t>
            </a:r>
          </a:p>
          <a:p>
            <a:endParaRPr lang="en-US" dirty="0"/>
          </a:p>
          <a:p>
            <a:pPr marL="184150" indent="0">
              <a:buNone/>
            </a:pPr>
            <a:r>
              <a:rPr lang="en-US" dirty="0" smtClean="0"/>
              <a:t>Read the article and record:</a:t>
            </a:r>
          </a:p>
          <a:p>
            <a:pPr marL="184150" indent="0">
              <a:buNone/>
            </a:pPr>
            <a:endParaRPr lang="en-US" dirty="0" smtClean="0"/>
          </a:p>
          <a:p>
            <a:r>
              <a:rPr lang="en-US" dirty="0"/>
              <a:t>3</a:t>
            </a:r>
            <a:r>
              <a:rPr lang="en-US" dirty="0" smtClean="0"/>
              <a:t> statements you find interesting</a:t>
            </a:r>
          </a:p>
          <a:p>
            <a:r>
              <a:rPr lang="en-US" dirty="0" smtClean="0"/>
              <a:t>2 statements that surprise you</a:t>
            </a:r>
          </a:p>
          <a:p>
            <a:r>
              <a:rPr lang="en-US" dirty="0" smtClean="0"/>
              <a:t>1 statement that inspires you</a:t>
            </a:r>
          </a:p>
          <a:p>
            <a:pPr marL="411480" lvl="1" indent="0">
              <a:buNone/>
            </a:pPr>
            <a:endParaRPr lang="en-US" dirty="0" smtClean="0"/>
          </a:p>
        </p:txBody>
      </p:sp>
    </p:spTree>
    <p:extLst>
      <p:ext uri="{BB962C8B-B14F-4D97-AF65-F5344CB8AC3E}">
        <p14:creationId xmlns:p14="http://schemas.microsoft.com/office/powerpoint/2010/main" val="813052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a:t>
            </a:r>
            <a:endParaRPr lang="en-US" dirty="0"/>
          </a:p>
        </p:txBody>
      </p:sp>
      <p:sp>
        <p:nvSpPr>
          <p:cNvPr id="3" name="Content Placeholder 2"/>
          <p:cNvSpPr>
            <a:spLocks noGrp="1"/>
          </p:cNvSpPr>
          <p:nvPr>
            <p:ph idx="1"/>
          </p:nvPr>
        </p:nvSpPr>
        <p:spPr/>
        <p:txBody>
          <a:bodyPr>
            <a:normAutofit/>
          </a:bodyPr>
          <a:lstStyle/>
          <a:p>
            <a:pPr marL="184150" indent="0">
              <a:buNone/>
            </a:pPr>
            <a:r>
              <a:rPr lang="en-US" sz="2800" dirty="0" smtClean="0"/>
              <a:t>Go around the group and share one of the following:</a:t>
            </a:r>
          </a:p>
          <a:p>
            <a:r>
              <a:rPr lang="en-US" sz="2800" dirty="0" smtClean="0"/>
              <a:t>One of the </a:t>
            </a:r>
            <a:r>
              <a:rPr lang="en-US" sz="2800" dirty="0"/>
              <a:t>statements you find interesting</a:t>
            </a:r>
          </a:p>
          <a:p>
            <a:r>
              <a:rPr lang="en-US" sz="2800" dirty="0" smtClean="0"/>
              <a:t>One of the </a:t>
            </a:r>
            <a:r>
              <a:rPr lang="en-US" sz="2800" dirty="0"/>
              <a:t>statements that surprise you</a:t>
            </a:r>
          </a:p>
          <a:p>
            <a:r>
              <a:rPr lang="en-US" sz="2800" dirty="0" smtClean="0"/>
              <a:t>The statement </a:t>
            </a:r>
            <a:r>
              <a:rPr lang="en-US" sz="2800" dirty="0"/>
              <a:t>that inspires you</a:t>
            </a:r>
          </a:p>
          <a:p>
            <a:endParaRPr lang="en-US" sz="2800" dirty="0" smtClean="0"/>
          </a:p>
          <a:p>
            <a:pPr marL="184150" indent="0">
              <a:buNone/>
            </a:pPr>
            <a:r>
              <a:rPr lang="en-US" sz="2800" dirty="0" smtClean="0"/>
              <a:t>Pick one thing from your group to share with the whole group</a:t>
            </a:r>
            <a:endParaRPr lang="en-US" sz="2800" dirty="0"/>
          </a:p>
        </p:txBody>
      </p:sp>
    </p:spTree>
    <p:extLst>
      <p:ext uri="{BB962C8B-B14F-4D97-AF65-F5344CB8AC3E}">
        <p14:creationId xmlns:p14="http://schemas.microsoft.com/office/powerpoint/2010/main" val="347043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 Scale Assessment</a:t>
            </a:r>
            <a:endParaRPr lang="en-US" dirty="0"/>
          </a:p>
        </p:txBody>
      </p:sp>
      <p:sp>
        <p:nvSpPr>
          <p:cNvPr id="3" name="Content Placeholder 2"/>
          <p:cNvSpPr>
            <a:spLocks noGrp="1"/>
          </p:cNvSpPr>
          <p:nvPr>
            <p:ph idx="1"/>
          </p:nvPr>
        </p:nvSpPr>
        <p:spPr/>
        <p:txBody>
          <a:bodyPr/>
          <a:lstStyle/>
          <a:p>
            <a:pPr marL="184150" indent="0" algn="ctr">
              <a:buNone/>
            </a:pPr>
            <a:endParaRPr lang="en-US" sz="6000" dirty="0" smtClean="0"/>
          </a:p>
          <a:p>
            <a:pPr marL="184150" indent="0" algn="ctr">
              <a:buNone/>
            </a:pPr>
            <a:r>
              <a:rPr lang="en-US" sz="6000" b="1" dirty="0" smtClean="0"/>
              <a:t>WYTIWYG!</a:t>
            </a:r>
          </a:p>
          <a:p>
            <a:pPr marL="184150" indent="0" algn="ctr">
              <a:buNone/>
            </a:pPr>
            <a:r>
              <a:rPr lang="en-US" sz="6000" b="1" dirty="0"/>
              <a:t>What </a:t>
            </a:r>
            <a:r>
              <a:rPr lang="en-US" sz="6000" b="1" dirty="0" smtClean="0"/>
              <a:t>You Test Is What You Get</a:t>
            </a:r>
            <a:r>
              <a:rPr lang="en-US" sz="6000" b="1" dirty="0"/>
              <a:t>!</a:t>
            </a:r>
          </a:p>
          <a:p>
            <a:pPr marL="184150" indent="0" algn="ctr">
              <a:buNone/>
            </a:pPr>
            <a:endParaRPr lang="en-US" sz="6000" b="1" dirty="0"/>
          </a:p>
        </p:txBody>
      </p:sp>
    </p:spTree>
    <p:extLst>
      <p:ext uri="{BB962C8B-B14F-4D97-AF65-F5344CB8AC3E}">
        <p14:creationId xmlns:p14="http://schemas.microsoft.com/office/powerpoint/2010/main" val="42937525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199" y="477371"/>
            <a:ext cx="7777077" cy="55786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00725" y="6400800"/>
            <a:ext cx="2457450"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329846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descr="Large confetti"/>
          <p:cNvSpPr>
            <a:spLocks noGrp="1" noChangeArrowheads="1"/>
          </p:cNvSpPr>
          <p:nvPr>
            <p:ph type="title" idx="4294967295"/>
          </p:nvPr>
        </p:nvSpPr>
        <p:spPr>
          <a:xfrm>
            <a:off x="685800" y="228600"/>
            <a:ext cx="7772400" cy="1143000"/>
          </a:xfrm>
        </p:spPr>
        <p:txBody>
          <a:bodyPr anchor="b"/>
          <a:lstStyle/>
          <a:p>
            <a:pPr eaLnBrk="1" hangingPunct="1"/>
            <a:r>
              <a:rPr lang="en-US" dirty="0"/>
              <a:t>Goals of Assessment</a:t>
            </a:r>
          </a:p>
        </p:txBody>
      </p:sp>
      <p:sp>
        <p:nvSpPr>
          <p:cNvPr id="43011" name="Rectangle 3"/>
          <p:cNvSpPr>
            <a:spLocks noGrp="1" noChangeArrowheads="1"/>
          </p:cNvSpPr>
          <p:nvPr>
            <p:ph type="body" idx="4294967295"/>
          </p:nvPr>
        </p:nvSpPr>
        <p:spPr>
          <a:xfrm>
            <a:off x="361950" y="1695450"/>
            <a:ext cx="8096250" cy="4114800"/>
          </a:xfrm>
        </p:spPr>
        <p:txBody>
          <a:bodyPr>
            <a:normAutofit lnSpcReduction="10000"/>
          </a:bodyPr>
          <a:lstStyle/>
          <a:p>
            <a:pPr eaLnBrk="1" hangingPunct="1">
              <a:lnSpc>
                <a:spcPct val="125000"/>
              </a:lnSpc>
              <a:buFontTx/>
              <a:buNone/>
            </a:pPr>
            <a:r>
              <a:rPr lang="en-US" sz="3200" dirty="0" smtClean="0">
                <a:effectLst/>
              </a:rPr>
              <a:t> “We must ensure that tests measure what is of value, not just what is easy to test.  If we want students to investigate, explore, and discover, assessment must not measure just mimicry mathematics.”</a:t>
            </a:r>
            <a:br>
              <a:rPr lang="en-US" sz="3200" dirty="0" smtClean="0">
                <a:effectLst/>
              </a:rPr>
            </a:br>
            <a:endParaRPr lang="en-US" sz="3200" dirty="0" smtClean="0">
              <a:effectLst/>
            </a:endParaRPr>
          </a:p>
          <a:p>
            <a:pPr algn="r" eaLnBrk="1" hangingPunct="1">
              <a:lnSpc>
                <a:spcPct val="90000"/>
              </a:lnSpc>
              <a:buFontTx/>
              <a:buNone/>
            </a:pPr>
            <a:r>
              <a:rPr lang="en-US" sz="2400" dirty="0" smtClean="0">
                <a:effectLst/>
              </a:rPr>
              <a:t>Everybody Counts</a:t>
            </a:r>
            <a:endParaRPr lang="en-US" dirty="0" smtClean="0">
              <a:effectLst/>
            </a:endParaRPr>
          </a:p>
        </p:txBody>
      </p:sp>
    </p:spTree>
    <p:extLst>
      <p:ext uri="{BB962C8B-B14F-4D97-AF65-F5344CB8AC3E}">
        <p14:creationId xmlns:p14="http://schemas.microsoft.com/office/powerpoint/2010/main" val="4091544943"/>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0"/>
            <a:ext cx="5791200" cy="1371600"/>
          </a:xfrm>
        </p:spPr>
        <p:txBody>
          <a:bodyPr/>
          <a:lstStyle/>
          <a:p>
            <a:r>
              <a:rPr lang="en-US" dirty="0" smtClean="0"/>
              <a:t>SBAC Details</a:t>
            </a:r>
            <a:endParaRPr lang="en-US" dirty="0"/>
          </a:p>
        </p:txBody>
      </p:sp>
      <p:sp>
        <p:nvSpPr>
          <p:cNvPr id="3" name="Content Placeholder 2"/>
          <p:cNvSpPr>
            <a:spLocks noGrp="1"/>
          </p:cNvSpPr>
          <p:nvPr>
            <p:ph idx="1"/>
          </p:nvPr>
        </p:nvSpPr>
        <p:spPr>
          <a:xfrm>
            <a:off x="457199" y="1579434"/>
            <a:ext cx="8564002" cy="5178220"/>
          </a:xfrm>
        </p:spPr>
        <p:txBody>
          <a:bodyPr>
            <a:noAutofit/>
          </a:bodyPr>
          <a:lstStyle/>
          <a:p>
            <a:pPr marL="114300" indent="0">
              <a:buNone/>
            </a:pPr>
            <a:r>
              <a:rPr lang="en-US" sz="2800" b="0" dirty="0" smtClean="0"/>
              <a:t>Students will be tested on four claims:</a:t>
            </a:r>
          </a:p>
          <a:p>
            <a:pPr marL="114300" indent="0">
              <a:buNone/>
            </a:pPr>
            <a:endParaRPr lang="en-US" sz="2800" b="0" dirty="0" smtClean="0"/>
          </a:p>
          <a:p>
            <a:pPr marL="411480" lvl="1" indent="0">
              <a:lnSpc>
                <a:spcPct val="150000"/>
              </a:lnSpc>
              <a:buNone/>
            </a:pPr>
            <a:r>
              <a:rPr lang="en-US" sz="2400" b="0" dirty="0" smtClean="0"/>
              <a:t>Claim 1: Concepts and Procedures (</a:t>
            </a:r>
            <a:r>
              <a:rPr lang="en-US" sz="2400" b="0" dirty="0" smtClean="0">
                <a:latin typeface="ＭＳ ゴシック"/>
                <a:ea typeface="ＭＳ ゴシック"/>
                <a:cs typeface="ＭＳ ゴシック"/>
              </a:rPr>
              <a:t>≅</a:t>
            </a:r>
            <a:r>
              <a:rPr lang="en-US" sz="2400" b="0" dirty="0" smtClean="0"/>
              <a:t>40%) (DOK 1,2*)</a:t>
            </a:r>
          </a:p>
          <a:p>
            <a:pPr marL="411480" lvl="1" indent="0">
              <a:lnSpc>
                <a:spcPct val="150000"/>
              </a:lnSpc>
              <a:buNone/>
            </a:pPr>
            <a:r>
              <a:rPr lang="en-US" sz="2400" b="0" dirty="0" smtClean="0"/>
              <a:t>Claim 2: Problem Solving (</a:t>
            </a:r>
            <a:r>
              <a:rPr lang="en-US" sz="2400" b="0" dirty="0">
                <a:latin typeface="ＭＳ ゴシック"/>
                <a:ea typeface="ＭＳ ゴシック"/>
                <a:cs typeface="ＭＳ ゴシック"/>
              </a:rPr>
              <a:t>≅</a:t>
            </a:r>
            <a:r>
              <a:rPr lang="en-US" sz="2400" b="0" dirty="0" smtClean="0"/>
              <a:t>20%) (DOK 2*,3)</a:t>
            </a:r>
          </a:p>
          <a:p>
            <a:pPr marL="411480" lvl="1" indent="0">
              <a:lnSpc>
                <a:spcPct val="150000"/>
              </a:lnSpc>
              <a:buNone/>
            </a:pPr>
            <a:r>
              <a:rPr lang="en-US" sz="2400" b="0" dirty="0" smtClean="0"/>
              <a:t>Claim 3: Communicating Reasoning (</a:t>
            </a:r>
            <a:r>
              <a:rPr lang="en-US" sz="2400" b="0" dirty="0">
                <a:latin typeface="ＭＳ ゴシック"/>
                <a:ea typeface="ＭＳ ゴシック"/>
                <a:cs typeface="ＭＳ ゴシック"/>
              </a:rPr>
              <a:t>≅</a:t>
            </a:r>
            <a:r>
              <a:rPr lang="en-US" sz="2400" b="0" dirty="0" smtClean="0"/>
              <a:t>20%) (DOK 2,3*,4)</a:t>
            </a:r>
          </a:p>
          <a:p>
            <a:pPr marL="411480" lvl="1" indent="0">
              <a:lnSpc>
                <a:spcPct val="150000"/>
              </a:lnSpc>
              <a:buNone/>
            </a:pPr>
            <a:r>
              <a:rPr lang="en-US" sz="2400" b="0" dirty="0" smtClean="0"/>
              <a:t>Claim 4: Modeling and Data Analysis (</a:t>
            </a:r>
            <a:r>
              <a:rPr lang="en-US" sz="2400" b="0" dirty="0">
                <a:latin typeface="ＭＳ ゴシック"/>
                <a:ea typeface="ＭＳ ゴシック"/>
                <a:cs typeface="ＭＳ ゴシック"/>
              </a:rPr>
              <a:t>≅</a:t>
            </a:r>
            <a:r>
              <a:rPr lang="en-US" sz="2400" b="0" dirty="0" smtClean="0"/>
              <a:t>20%) (DOK 2,3*4)</a:t>
            </a:r>
          </a:p>
          <a:p>
            <a:pPr marL="114300" indent="0">
              <a:buNone/>
            </a:pPr>
            <a:endParaRPr lang="en-US" sz="2800" b="0" dirty="0"/>
          </a:p>
          <a:p>
            <a:pPr marL="114300" indent="0">
              <a:buNone/>
            </a:pPr>
            <a:endParaRPr lang="en-US" sz="2800" b="0" dirty="0" smtClean="0"/>
          </a:p>
          <a:p>
            <a:pPr marL="114300" indent="0">
              <a:buNone/>
            </a:pPr>
            <a:endParaRPr lang="en-US" sz="2800" b="0" dirty="0" smtClean="0"/>
          </a:p>
        </p:txBody>
      </p:sp>
      <p:sp>
        <p:nvSpPr>
          <p:cNvPr id="4" name="TextBox 3"/>
          <p:cNvSpPr txBox="1"/>
          <p:nvPr/>
        </p:nvSpPr>
        <p:spPr>
          <a:xfrm>
            <a:off x="97788" y="6422167"/>
            <a:ext cx="9210941" cy="369332"/>
          </a:xfrm>
          <a:prstGeom prst="rect">
            <a:avLst/>
          </a:prstGeom>
          <a:noFill/>
        </p:spPr>
        <p:txBody>
          <a:bodyPr wrap="square" rtlCol="0">
            <a:spAutoFit/>
          </a:bodyPr>
          <a:lstStyle/>
          <a:p>
            <a:r>
              <a:rPr lang="en-US" dirty="0" smtClean="0"/>
              <a:t>DOK refers to the Depth of Knowledge Level, * indicates predominance</a:t>
            </a:r>
            <a:endParaRPr lang="en-US" dirty="0"/>
          </a:p>
        </p:txBody>
      </p:sp>
    </p:spTree>
    <p:extLst>
      <p:ext uri="{BB962C8B-B14F-4D97-AF65-F5344CB8AC3E}">
        <p14:creationId xmlns:p14="http://schemas.microsoft.com/office/powerpoint/2010/main" val="3924147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iterate type="lt">
                                    <p:tmAbs val="0"/>
                                  </p:iterate>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8" presetClass="emph" presetSubtype="0" fill="hold" nodeType="clickEffect">
                                  <p:stCondLst>
                                    <p:cond delay="0"/>
                                  </p:stCondLst>
                                  <p:iterate type="lt">
                                    <p:tmPct val="4000"/>
                                  </p:iterate>
                                  <p:childTnLst>
                                    <p:set>
                                      <p:cBhvr override="childStyle">
                                        <p:cTn id="30" dur="500" fill="hold"/>
                                        <p:tgtEl>
                                          <p:spTgt spid="3">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Claim 3: Communicating Reasoning (20%)</a:t>
            </a:r>
          </a:p>
        </p:txBody>
      </p:sp>
      <p:sp>
        <p:nvSpPr>
          <p:cNvPr id="3" name="Content Placeholder 2"/>
          <p:cNvSpPr>
            <a:spLocks noGrp="1"/>
          </p:cNvSpPr>
          <p:nvPr>
            <p:ph idx="1"/>
          </p:nvPr>
        </p:nvSpPr>
        <p:spPr/>
        <p:txBody>
          <a:bodyPr>
            <a:normAutofit/>
          </a:bodyPr>
          <a:lstStyle/>
          <a:p>
            <a:r>
              <a:rPr lang="en-US" sz="2800" dirty="0"/>
              <a:t>Claim 3 refers to a recurring theme in the CCSSM content and practice standards—the ability to construct and present a clear, logical, convincing argument. For older students, this may take the form of a rigorous, deductive proof based on clearly stated axioms. For younger students, this will involve more informal justifications. Assessment tasks that address this claim will typically present a claim and ask students to provide, for example, a justification or counterexample. </a:t>
            </a:r>
          </a:p>
        </p:txBody>
      </p:sp>
    </p:spTree>
    <p:extLst>
      <p:ext uri="{BB962C8B-B14F-4D97-AF65-F5344CB8AC3E}">
        <p14:creationId xmlns:p14="http://schemas.microsoft.com/office/powerpoint/2010/main" val="40528675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Claim 3: Communicating Reasoning (20%)</a:t>
            </a:r>
          </a:p>
        </p:txBody>
      </p:sp>
      <p:sp>
        <p:nvSpPr>
          <p:cNvPr id="3" name="Content Placeholder 2"/>
          <p:cNvSpPr>
            <a:spLocks noGrp="1"/>
          </p:cNvSpPr>
          <p:nvPr>
            <p:ph idx="1"/>
          </p:nvPr>
        </p:nvSpPr>
        <p:spPr/>
        <p:txBody>
          <a:bodyPr>
            <a:normAutofit/>
          </a:bodyPr>
          <a:lstStyle/>
          <a:p>
            <a:r>
              <a:rPr lang="en-US" sz="2800" dirty="0"/>
              <a:t>Claim 3 will be assessed using a combination of SR, CR, TE, PT, and ER items/tasks that focus on mathematical reasoning. Some tasks will require students to construct chains of reasoning without specific guidance being provided throughout the task. </a:t>
            </a:r>
          </a:p>
        </p:txBody>
      </p:sp>
    </p:spTree>
    <p:extLst>
      <p:ext uri="{BB962C8B-B14F-4D97-AF65-F5344CB8AC3E}">
        <p14:creationId xmlns:p14="http://schemas.microsoft.com/office/powerpoint/2010/main" val="40121488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Claim 3: Communicating Reasoning (20%</a:t>
            </a:r>
            <a:r>
              <a:rPr lang="en-US" dirty="0" smtClean="0"/>
              <a:t>)</a:t>
            </a:r>
            <a:endParaRPr lang="en-US" dirty="0"/>
          </a:p>
        </p:txBody>
      </p:sp>
      <p:sp>
        <p:nvSpPr>
          <p:cNvPr id="3" name="Content Placeholder 2"/>
          <p:cNvSpPr>
            <a:spLocks noGrp="1"/>
          </p:cNvSpPr>
          <p:nvPr>
            <p:ph idx="1"/>
          </p:nvPr>
        </p:nvSpPr>
        <p:spPr/>
        <p:txBody>
          <a:bodyPr>
            <a:normAutofit fontScale="92500"/>
          </a:bodyPr>
          <a:lstStyle/>
          <a:p>
            <a:pPr marL="114300" indent="0">
              <a:buNone/>
            </a:pPr>
            <a:r>
              <a:rPr lang="en-US" dirty="0" smtClean="0"/>
              <a:t>Students </a:t>
            </a:r>
            <a:r>
              <a:rPr lang="en-US" dirty="0"/>
              <a:t>can clearly and precisely construct viable arguments to support their own reasoning and to critique the reasoning of others </a:t>
            </a:r>
          </a:p>
          <a:p>
            <a:pPr marL="571500" lvl="0" indent="-457200">
              <a:buClr>
                <a:schemeClr val="tx2"/>
              </a:buClr>
              <a:buFont typeface="+mj-lt"/>
              <a:buAutoNum type="alphaUcPeriod"/>
            </a:pPr>
            <a:r>
              <a:rPr lang="en-US" dirty="0"/>
              <a:t>Test propositions or conjectures with specific examples.</a:t>
            </a:r>
          </a:p>
          <a:p>
            <a:pPr marL="571500" lvl="0" indent="-457200">
              <a:buClr>
                <a:schemeClr val="tx2"/>
              </a:buClr>
              <a:buFont typeface="+mj-lt"/>
              <a:buAutoNum type="alphaUcPeriod"/>
            </a:pPr>
            <a:r>
              <a:rPr lang="en-US" dirty="0"/>
              <a:t>Construct, autonomously, chains of reasoning that justify or refute propositions or conjectures.</a:t>
            </a:r>
          </a:p>
          <a:p>
            <a:pPr marL="571500" lvl="0" indent="-457200">
              <a:buClr>
                <a:schemeClr val="tx2"/>
              </a:buClr>
              <a:buFont typeface="+mj-lt"/>
              <a:buAutoNum type="alphaUcPeriod"/>
            </a:pPr>
            <a:r>
              <a:rPr lang="en-US" dirty="0"/>
              <a:t>State logical assumptions being used.</a:t>
            </a:r>
          </a:p>
          <a:p>
            <a:pPr marL="571500" lvl="0" indent="-457200">
              <a:buClr>
                <a:schemeClr val="tx2"/>
              </a:buClr>
              <a:buFont typeface="+mj-lt"/>
              <a:buAutoNum type="alphaUcPeriod"/>
            </a:pPr>
            <a:r>
              <a:rPr lang="en-US" dirty="0"/>
              <a:t>Use the technique of breaking an argument into cases.</a:t>
            </a:r>
          </a:p>
          <a:p>
            <a:pPr marL="571500" lvl="0" indent="-457200">
              <a:buClr>
                <a:schemeClr val="tx2"/>
              </a:buClr>
              <a:buFont typeface="+mj-lt"/>
              <a:buAutoNum type="alphaUcPeriod"/>
            </a:pPr>
            <a:r>
              <a:rPr lang="en-US" dirty="0"/>
              <a:t>Distinguish correct logic or reasoning from that which is flawed, </a:t>
            </a:r>
            <a:br>
              <a:rPr lang="en-US" dirty="0"/>
            </a:br>
            <a:r>
              <a:rPr lang="en-US" dirty="0"/>
              <a:t>and—if there is a flaw in the argument—explain what it is.</a:t>
            </a:r>
          </a:p>
          <a:p>
            <a:pPr marL="571500" lvl="0" indent="-457200">
              <a:buClr>
                <a:schemeClr val="tx2"/>
              </a:buClr>
              <a:buFont typeface="+mj-lt"/>
              <a:buAutoNum type="alphaUcPeriod"/>
            </a:pPr>
            <a:r>
              <a:rPr lang="en-US" dirty="0"/>
              <a:t>Base arguments on concrete referents such as objects, drawings, diagrams, and </a:t>
            </a:r>
            <a:r>
              <a:rPr lang="en-US" dirty="0" smtClean="0"/>
              <a:t>actions.</a:t>
            </a:r>
          </a:p>
          <a:p>
            <a:pPr marL="571500" lvl="0" indent="-457200">
              <a:buClr>
                <a:schemeClr val="tx2"/>
              </a:buClr>
              <a:buFont typeface="+mj-lt"/>
              <a:buAutoNum type="alphaUcPeriod"/>
            </a:pPr>
            <a:r>
              <a:rPr lang="en-US" dirty="0" smtClean="0"/>
              <a:t>Determine </a:t>
            </a:r>
            <a:r>
              <a:rPr lang="en-US" dirty="0"/>
              <a:t>conditions under which an argument does and </a:t>
            </a:r>
            <a:br>
              <a:rPr lang="en-US" dirty="0"/>
            </a:br>
            <a:r>
              <a:rPr lang="en-US" dirty="0"/>
              <a:t>does not apply.</a:t>
            </a:r>
          </a:p>
          <a:p>
            <a:endParaRPr lang="en-US" dirty="0"/>
          </a:p>
        </p:txBody>
      </p:sp>
    </p:spTree>
    <p:extLst>
      <p:ext uri="{BB962C8B-B14F-4D97-AF65-F5344CB8AC3E}">
        <p14:creationId xmlns:p14="http://schemas.microsoft.com/office/powerpoint/2010/main" val="1880310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199" y="477371"/>
            <a:ext cx="7777077" cy="55786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00725" y="6400800"/>
            <a:ext cx="2457450"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694180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567"/>
            <a:ext cx="7620000" cy="1143000"/>
          </a:xfrm>
        </p:spPr>
        <p:txBody>
          <a:bodyPr/>
          <a:lstStyle/>
          <a:p>
            <a:r>
              <a:rPr lang="en-US" i="1" dirty="0"/>
              <a:t>Scoring Rubric: </a:t>
            </a:r>
            <a:endParaRPr lang="en-US" dirty="0"/>
          </a:p>
        </p:txBody>
      </p:sp>
      <p:sp>
        <p:nvSpPr>
          <p:cNvPr id="3" name="Content Placeholder 2"/>
          <p:cNvSpPr>
            <a:spLocks noGrp="1"/>
          </p:cNvSpPr>
          <p:nvPr>
            <p:ph idx="1"/>
          </p:nvPr>
        </p:nvSpPr>
        <p:spPr>
          <a:xfrm>
            <a:off x="156754" y="940525"/>
            <a:ext cx="8347165" cy="5159829"/>
          </a:xfrm>
        </p:spPr>
        <p:txBody>
          <a:bodyPr>
            <a:noAutofit/>
          </a:bodyPr>
          <a:lstStyle/>
          <a:p>
            <a:r>
              <a:rPr lang="en-US" sz="2400" i="1" dirty="0" smtClean="0"/>
              <a:t>Responses </a:t>
            </a:r>
            <a:r>
              <a:rPr lang="en-US" sz="2400" i="1" dirty="0"/>
              <a:t>to this item will receive 0–2 points, based on the following: </a:t>
            </a:r>
            <a:endParaRPr lang="en-US" sz="2400" b="1" i="1" dirty="0"/>
          </a:p>
          <a:p>
            <a:r>
              <a:rPr lang="en-US" sz="2400" b="1" dirty="0" smtClean="0"/>
              <a:t>2 </a:t>
            </a:r>
            <a:r>
              <a:rPr lang="en-US" sz="2400" b="1" dirty="0"/>
              <a:t>points: </a:t>
            </a:r>
            <a:r>
              <a:rPr lang="en-US" sz="2400" dirty="0"/>
              <a:t>The student shows thorough understanding of how to use understanding of likelihood and probability to critique the reasoning of others. The student explains why Carl’s claim is incorrect and describes an appropriate event for </a:t>
            </a:r>
            <a:r>
              <a:rPr lang="en-US" sz="2400" dirty="0" err="1"/>
              <a:t>Beneta</a:t>
            </a:r>
            <a:r>
              <a:rPr lang="en-US" sz="2400" dirty="0"/>
              <a:t>. </a:t>
            </a:r>
            <a:endParaRPr lang="en-US" sz="2400" dirty="0"/>
          </a:p>
          <a:p>
            <a:r>
              <a:rPr lang="en-US" sz="2400" b="1" dirty="0" smtClean="0"/>
              <a:t>1 </a:t>
            </a:r>
            <a:r>
              <a:rPr lang="en-US" sz="2400" b="1" dirty="0"/>
              <a:t>point: </a:t>
            </a:r>
            <a:r>
              <a:rPr lang="en-US" sz="2400" dirty="0"/>
              <a:t>The student shows partial understanding of how to use understanding of likelihood and probability to critique the reasoning of others. The student explains why Carl’s claim is incorrect. </a:t>
            </a:r>
            <a:r>
              <a:rPr lang="en-US" sz="2400" b="1" dirty="0"/>
              <a:t>OR </a:t>
            </a:r>
            <a:r>
              <a:rPr lang="en-US" sz="2400" dirty="0"/>
              <a:t>The student describes an appropriate event for </a:t>
            </a:r>
            <a:r>
              <a:rPr lang="en-US" sz="2400" dirty="0" err="1"/>
              <a:t>Beneta</a:t>
            </a:r>
            <a:r>
              <a:rPr lang="en-US" sz="2400" dirty="0" smtClean="0"/>
              <a:t>.</a:t>
            </a:r>
          </a:p>
          <a:p>
            <a:r>
              <a:rPr lang="en-US" sz="2400" dirty="0" smtClean="0"/>
              <a:t> </a:t>
            </a:r>
            <a:r>
              <a:rPr lang="en-US" sz="2400" b="1" dirty="0"/>
              <a:t>0 points: </a:t>
            </a:r>
            <a:r>
              <a:rPr lang="en-US" sz="2400" dirty="0"/>
              <a:t>The student shows inconsistent or no understanding of how to use likelihood and probability to critique the reasoning of others. The student fails to provide a correct explanation or event. 	</a:t>
            </a:r>
          </a:p>
        </p:txBody>
      </p:sp>
    </p:spTree>
    <p:extLst>
      <p:ext uri="{BB962C8B-B14F-4D97-AF65-F5344CB8AC3E}">
        <p14:creationId xmlns:p14="http://schemas.microsoft.com/office/powerpoint/2010/main" val="40039808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Sample Top-Score Response: </a:t>
            </a:r>
            <a:endParaRPr lang="en-US" dirty="0"/>
          </a:p>
        </p:txBody>
      </p:sp>
      <p:sp>
        <p:nvSpPr>
          <p:cNvPr id="4" name="Content Placeholder 3"/>
          <p:cNvSpPr>
            <a:spLocks noGrp="1"/>
          </p:cNvSpPr>
          <p:nvPr>
            <p:ph idx="1"/>
          </p:nvPr>
        </p:nvSpPr>
        <p:spPr/>
        <p:txBody>
          <a:bodyPr>
            <a:normAutofit/>
          </a:bodyPr>
          <a:lstStyle/>
          <a:p>
            <a:pPr marL="114300" indent="0">
              <a:buNone/>
            </a:pPr>
            <a:r>
              <a:rPr lang="en-US" sz="2800" dirty="0" smtClean="0"/>
              <a:t>Carl’s </a:t>
            </a:r>
            <a:r>
              <a:rPr lang="en-US" sz="2800" dirty="0"/>
              <a:t>claim is incorrect. The probability that Carl will spin a 6 or higher is 0.375. This means that it is more likely that Carl will spin a number less than 6 on his next turn. </a:t>
            </a:r>
            <a:endParaRPr lang="en-US" sz="2800" dirty="0" smtClean="0"/>
          </a:p>
          <a:p>
            <a:pPr marL="114300" indent="0">
              <a:buNone/>
            </a:pPr>
            <a:r>
              <a:rPr lang="en-US" sz="2800" dirty="0" smtClean="0"/>
              <a:t>For </a:t>
            </a:r>
            <a:r>
              <a:rPr lang="en-US" sz="2800" dirty="0" err="1"/>
              <a:t>Beneta</a:t>
            </a:r>
            <a:r>
              <a:rPr lang="en-US" sz="2800" dirty="0"/>
              <a:t>, event </a:t>
            </a:r>
            <a:r>
              <a:rPr lang="en-US" sz="2800" i="1" dirty="0"/>
              <a:t>X </a:t>
            </a:r>
            <a:r>
              <a:rPr lang="en-US" sz="2800" dirty="0"/>
              <a:t>could be “the arrow lands on a section labeled with a number greater than 2.” 	</a:t>
            </a:r>
          </a:p>
        </p:txBody>
      </p:sp>
    </p:spTree>
    <p:extLst>
      <p:ext uri="{BB962C8B-B14F-4D97-AF65-F5344CB8AC3E}">
        <p14:creationId xmlns:p14="http://schemas.microsoft.com/office/powerpoint/2010/main" val="22432386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Assessment Targets Does this Assess?</a:t>
            </a:r>
            <a:endParaRPr lang="en-US" dirty="0"/>
          </a:p>
        </p:txBody>
      </p:sp>
      <p:sp>
        <p:nvSpPr>
          <p:cNvPr id="3" name="Content Placeholder 2"/>
          <p:cNvSpPr>
            <a:spLocks noGrp="1"/>
          </p:cNvSpPr>
          <p:nvPr>
            <p:ph idx="1"/>
          </p:nvPr>
        </p:nvSpPr>
        <p:spPr/>
        <p:txBody>
          <a:bodyPr>
            <a:normAutofit/>
          </a:bodyPr>
          <a:lstStyle/>
          <a:p>
            <a:r>
              <a:rPr lang="en-US" sz="3000" dirty="0" smtClean="0"/>
              <a:t>Primary Claim: 3</a:t>
            </a:r>
          </a:p>
          <a:p>
            <a:pPr lvl="1"/>
            <a:r>
              <a:rPr lang="en-US" sz="3000" dirty="0" smtClean="0"/>
              <a:t>Target:</a:t>
            </a:r>
          </a:p>
          <a:p>
            <a:pPr lvl="1"/>
            <a:endParaRPr lang="en-US" sz="2800" dirty="0"/>
          </a:p>
          <a:p>
            <a:r>
              <a:rPr lang="en-US" sz="3000" dirty="0" smtClean="0"/>
              <a:t>Secondary Claim: 1</a:t>
            </a:r>
          </a:p>
          <a:p>
            <a:pPr lvl="1"/>
            <a:r>
              <a:rPr lang="en-US" sz="2800" dirty="0" smtClean="0"/>
              <a:t>Target(s):</a:t>
            </a:r>
            <a:endParaRPr lang="en-US" sz="2800" dirty="0"/>
          </a:p>
        </p:txBody>
      </p:sp>
    </p:spTree>
    <p:extLst>
      <p:ext uri="{BB962C8B-B14F-4D97-AF65-F5344CB8AC3E}">
        <p14:creationId xmlns:p14="http://schemas.microsoft.com/office/powerpoint/2010/main" val="29166293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Claim 3: Communicating Reasoning (20%)</a:t>
            </a:r>
          </a:p>
        </p:txBody>
      </p:sp>
      <p:sp>
        <p:nvSpPr>
          <p:cNvPr id="3" name="Content Placeholder 2"/>
          <p:cNvSpPr>
            <a:spLocks noGrp="1"/>
          </p:cNvSpPr>
          <p:nvPr>
            <p:ph idx="1"/>
          </p:nvPr>
        </p:nvSpPr>
        <p:spPr/>
        <p:txBody>
          <a:bodyPr/>
          <a:lstStyle/>
          <a:p>
            <a:r>
              <a:rPr lang="en-US" sz="2000" dirty="0">
                <a:latin typeface="Verdana"/>
              </a:rPr>
              <a:t>Samir was assigned to write an example of a linear functional relationship. He wrote this example for the assignment. </a:t>
            </a:r>
            <a:endParaRPr lang="en-US" dirty="0"/>
          </a:p>
          <a:p>
            <a:pPr marL="411480" lvl="1" indent="0">
              <a:buNone/>
            </a:pPr>
            <a:r>
              <a:rPr lang="en-US" i="1" dirty="0">
                <a:latin typeface="Verdana"/>
              </a:rPr>
              <a:t>The relationship between the year and the population of a county when the population increases by 10% each year </a:t>
            </a:r>
            <a:endParaRPr lang="en-US" i="1" dirty="0"/>
          </a:p>
          <a:p>
            <a:endParaRPr lang="en-US" dirty="0"/>
          </a:p>
        </p:txBody>
      </p:sp>
      <p:sp>
        <p:nvSpPr>
          <p:cNvPr id="4" name="TextBox 3"/>
          <p:cNvSpPr txBox="1"/>
          <p:nvPr/>
        </p:nvSpPr>
        <p:spPr>
          <a:xfrm>
            <a:off x="285750" y="3600271"/>
            <a:ext cx="5132917" cy="1200329"/>
          </a:xfrm>
          <a:prstGeom prst="rect">
            <a:avLst/>
          </a:prstGeom>
          <a:noFill/>
        </p:spPr>
        <p:txBody>
          <a:bodyPr wrap="square" rtlCol="0">
            <a:spAutoFit/>
          </a:bodyPr>
          <a:lstStyle/>
          <a:p>
            <a:r>
              <a:rPr lang="en-US" dirty="0" smtClean="0"/>
              <a:t>A. Complete </a:t>
            </a:r>
            <a:r>
              <a:rPr lang="en-US" dirty="0"/>
              <a:t>the table </a:t>
            </a:r>
            <a:r>
              <a:rPr lang="en-US" dirty="0" smtClean="0"/>
              <a:t>to </a:t>
            </a:r>
            <a:r>
              <a:rPr lang="en-US" dirty="0"/>
              <a:t>create an example of the population of a certain county that is increasing by 10% each year. </a:t>
            </a:r>
            <a:endParaRPr lang="en-US" dirty="0" smtClean="0"/>
          </a:p>
          <a:p>
            <a:endParaRPr lang="en-US" dirty="0"/>
          </a:p>
        </p:txBody>
      </p:sp>
      <p:pic>
        <p:nvPicPr>
          <p:cNvPr id="5" name="Picture 4"/>
          <p:cNvPicPr>
            <a:picLocks noChangeAspect="1"/>
          </p:cNvPicPr>
          <p:nvPr/>
        </p:nvPicPr>
        <p:blipFill>
          <a:blip r:embed="rId3"/>
          <a:stretch>
            <a:fillRect/>
          </a:stretch>
        </p:blipFill>
        <p:spPr>
          <a:xfrm>
            <a:off x="5319183" y="3699934"/>
            <a:ext cx="2796836" cy="2700866"/>
          </a:xfrm>
          <a:prstGeom prst="rect">
            <a:avLst/>
          </a:prstGeom>
        </p:spPr>
      </p:pic>
      <p:sp>
        <p:nvSpPr>
          <p:cNvPr id="6" name="TextBox 5"/>
          <p:cNvSpPr txBox="1"/>
          <p:nvPr/>
        </p:nvSpPr>
        <p:spPr>
          <a:xfrm>
            <a:off x="285750" y="4800600"/>
            <a:ext cx="4677833" cy="1200329"/>
          </a:xfrm>
          <a:prstGeom prst="rect">
            <a:avLst/>
          </a:prstGeom>
          <a:noFill/>
        </p:spPr>
        <p:txBody>
          <a:bodyPr wrap="square" rtlCol="0">
            <a:spAutoFit/>
          </a:bodyPr>
          <a:lstStyle/>
          <a:p>
            <a:r>
              <a:rPr lang="en-US" dirty="0" smtClean="0"/>
              <a:t>B. State </a:t>
            </a:r>
            <a:r>
              <a:rPr lang="en-US" dirty="0"/>
              <a:t>whether Samir’s example represents a linear functional relationship. Explain your reasoning. </a:t>
            </a:r>
            <a:endParaRPr lang="en-US" dirty="0" smtClean="0"/>
          </a:p>
          <a:p>
            <a:endParaRPr lang="en-US" dirty="0"/>
          </a:p>
        </p:txBody>
      </p: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12638" y="6427177"/>
            <a:ext cx="3209925" cy="22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81614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00100"/>
          </a:xfrm>
        </p:spPr>
        <p:txBody>
          <a:bodyPr>
            <a:normAutofit/>
          </a:bodyPr>
          <a:lstStyle/>
          <a:p>
            <a:r>
              <a:rPr lang="en-US" dirty="0" smtClean="0"/>
              <a:t>Agenda</a:t>
            </a:r>
            <a:endParaRPr lang="en-US" dirty="0"/>
          </a:p>
        </p:txBody>
      </p:sp>
      <p:sp>
        <p:nvSpPr>
          <p:cNvPr id="3" name="Content Placeholder 2"/>
          <p:cNvSpPr>
            <a:spLocks noGrp="1"/>
          </p:cNvSpPr>
          <p:nvPr>
            <p:ph idx="1"/>
          </p:nvPr>
        </p:nvSpPr>
        <p:spPr>
          <a:xfrm>
            <a:off x="457200" y="1009650"/>
            <a:ext cx="8229600" cy="5116513"/>
          </a:xfrm>
        </p:spPr>
        <p:txBody>
          <a:bodyPr>
            <a:normAutofit/>
          </a:bodyPr>
          <a:lstStyle/>
          <a:p>
            <a:r>
              <a:rPr lang="en-US" sz="2800" dirty="0" smtClean="0">
                <a:solidFill>
                  <a:srgbClr val="3366FF"/>
                </a:solidFill>
              </a:rPr>
              <a:t>Morning Session</a:t>
            </a:r>
          </a:p>
          <a:p>
            <a:pPr lvl="1"/>
            <a:r>
              <a:rPr lang="en-US" sz="2600" dirty="0" smtClean="0">
                <a:solidFill>
                  <a:srgbClr val="3366FF"/>
                </a:solidFill>
              </a:rPr>
              <a:t>Introductions and a little math</a:t>
            </a:r>
          </a:p>
          <a:p>
            <a:pPr lvl="1"/>
            <a:r>
              <a:rPr lang="en-US" sz="2600" dirty="0" smtClean="0">
                <a:solidFill>
                  <a:srgbClr val="3366FF"/>
                </a:solidFill>
              </a:rPr>
              <a:t>Assessment </a:t>
            </a:r>
            <a:r>
              <a:rPr lang="en-US" sz="2600" b="1" i="1" dirty="0" smtClean="0">
                <a:solidFill>
                  <a:srgbClr val="3366FF"/>
                </a:solidFill>
              </a:rPr>
              <a:t>of</a:t>
            </a:r>
            <a:r>
              <a:rPr lang="en-US" sz="2600" dirty="0" smtClean="0">
                <a:solidFill>
                  <a:srgbClr val="3366FF"/>
                </a:solidFill>
              </a:rPr>
              <a:t> learning vs. Assessment </a:t>
            </a:r>
            <a:r>
              <a:rPr lang="en-US" sz="2600" b="1" i="1" dirty="0">
                <a:solidFill>
                  <a:srgbClr val="3366FF"/>
                </a:solidFill>
              </a:rPr>
              <a:t>for</a:t>
            </a:r>
            <a:r>
              <a:rPr lang="en-US" sz="2600" dirty="0">
                <a:solidFill>
                  <a:srgbClr val="3366FF"/>
                </a:solidFill>
              </a:rPr>
              <a:t> learning</a:t>
            </a:r>
          </a:p>
          <a:p>
            <a:pPr lvl="1"/>
            <a:r>
              <a:rPr lang="en-US" sz="2600" dirty="0" smtClean="0">
                <a:solidFill>
                  <a:srgbClr val="3366FF"/>
                </a:solidFill>
              </a:rPr>
              <a:t>Claim Three: Assessing </a:t>
            </a:r>
            <a:r>
              <a:rPr lang="en-US" sz="2600" dirty="0">
                <a:solidFill>
                  <a:srgbClr val="3366FF"/>
                </a:solidFill>
              </a:rPr>
              <a:t>students’ ability to </a:t>
            </a:r>
            <a:endParaRPr lang="en-US" sz="2600" dirty="0" smtClean="0">
              <a:solidFill>
                <a:srgbClr val="3366FF"/>
              </a:solidFill>
            </a:endParaRPr>
          </a:p>
          <a:p>
            <a:pPr lvl="2"/>
            <a:r>
              <a:rPr lang="en-US" sz="2600" dirty="0" smtClean="0">
                <a:solidFill>
                  <a:srgbClr val="3366FF"/>
                </a:solidFill>
              </a:rPr>
              <a:t>Explain </a:t>
            </a:r>
            <a:r>
              <a:rPr lang="en-US" sz="2600" dirty="0">
                <a:solidFill>
                  <a:srgbClr val="3366FF"/>
                </a:solidFill>
              </a:rPr>
              <a:t>their reasoning, </a:t>
            </a:r>
            <a:endParaRPr lang="en-US" sz="2600" dirty="0" smtClean="0">
              <a:solidFill>
                <a:srgbClr val="3366FF"/>
              </a:solidFill>
            </a:endParaRPr>
          </a:p>
          <a:p>
            <a:pPr lvl="2"/>
            <a:r>
              <a:rPr lang="en-US" sz="2600" dirty="0">
                <a:solidFill>
                  <a:srgbClr val="3366FF"/>
                </a:solidFill>
              </a:rPr>
              <a:t>C</a:t>
            </a:r>
            <a:r>
              <a:rPr lang="en-US" sz="2600" dirty="0" smtClean="0">
                <a:solidFill>
                  <a:srgbClr val="3366FF"/>
                </a:solidFill>
              </a:rPr>
              <a:t>onstruct </a:t>
            </a:r>
            <a:r>
              <a:rPr lang="en-US" sz="2600" dirty="0">
                <a:solidFill>
                  <a:srgbClr val="3366FF"/>
                </a:solidFill>
              </a:rPr>
              <a:t>viable arguments and </a:t>
            </a:r>
            <a:endParaRPr lang="en-US" sz="2600" dirty="0" smtClean="0">
              <a:solidFill>
                <a:srgbClr val="3366FF"/>
              </a:solidFill>
            </a:endParaRPr>
          </a:p>
          <a:p>
            <a:pPr lvl="2"/>
            <a:r>
              <a:rPr lang="en-US" sz="2600" dirty="0">
                <a:solidFill>
                  <a:srgbClr val="3366FF"/>
                </a:solidFill>
              </a:rPr>
              <a:t>C</a:t>
            </a:r>
            <a:r>
              <a:rPr lang="en-US" sz="2600" dirty="0" smtClean="0">
                <a:solidFill>
                  <a:srgbClr val="3366FF"/>
                </a:solidFill>
              </a:rPr>
              <a:t>ritique </a:t>
            </a:r>
            <a:r>
              <a:rPr lang="en-US" sz="2600" dirty="0">
                <a:solidFill>
                  <a:srgbClr val="3366FF"/>
                </a:solidFill>
              </a:rPr>
              <a:t>the reasoning of others</a:t>
            </a:r>
            <a:r>
              <a:rPr lang="en-US" sz="2600" dirty="0" smtClean="0">
                <a:solidFill>
                  <a:srgbClr val="3366FF"/>
                </a:solidFill>
              </a:rPr>
              <a:t>.</a:t>
            </a:r>
            <a:endParaRPr lang="en-US" sz="2800" dirty="0" smtClean="0">
              <a:solidFill>
                <a:srgbClr val="3366FF"/>
              </a:solidFill>
            </a:endParaRPr>
          </a:p>
          <a:p>
            <a:r>
              <a:rPr lang="en-US" sz="2800" dirty="0" smtClean="0">
                <a:solidFill>
                  <a:srgbClr val="3366FF"/>
                </a:solidFill>
              </a:rPr>
              <a:t>Afternoon Sessions</a:t>
            </a:r>
          </a:p>
          <a:p>
            <a:endParaRPr lang="en-US" sz="2800" dirty="0" smtClean="0">
              <a:solidFill>
                <a:srgbClr val="3366FF"/>
              </a:solidFill>
            </a:endParaRPr>
          </a:p>
        </p:txBody>
      </p:sp>
      <p:sp>
        <p:nvSpPr>
          <p:cNvPr id="4" name="TextBox 3"/>
          <p:cNvSpPr txBox="1"/>
          <p:nvPr/>
        </p:nvSpPr>
        <p:spPr>
          <a:xfrm>
            <a:off x="356838" y="4922750"/>
            <a:ext cx="3904240" cy="1600438"/>
          </a:xfrm>
          <a:prstGeom prst="rect">
            <a:avLst/>
          </a:prstGeom>
          <a:noFill/>
          <a:ln>
            <a:solidFill>
              <a:schemeClr val="tx2"/>
            </a:solidFill>
          </a:ln>
        </p:spPr>
        <p:txBody>
          <a:bodyPr wrap="square" rtlCol="0">
            <a:spAutoFit/>
          </a:bodyPr>
          <a:lstStyle/>
          <a:p>
            <a:r>
              <a:rPr lang="en-US" sz="2800" dirty="0" smtClean="0">
                <a:solidFill>
                  <a:srgbClr val="3366FF"/>
                </a:solidFill>
              </a:rPr>
              <a:t>Middle School:</a:t>
            </a:r>
          </a:p>
          <a:p>
            <a:pPr lvl="1"/>
            <a:r>
              <a:rPr lang="en-US" sz="2600" dirty="0" smtClean="0">
                <a:solidFill>
                  <a:srgbClr val="3366FF"/>
                </a:solidFill>
              </a:rPr>
              <a:t>The use of games</a:t>
            </a:r>
          </a:p>
          <a:p>
            <a:pPr lvl="1"/>
            <a:r>
              <a:rPr lang="en-US" sz="2600" dirty="0" smtClean="0">
                <a:solidFill>
                  <a:srgbClr val="3366FF"/>
                </a:solidFill>
              </a:rPr>
              <a:t>Planning for the CCSS-M</a:t>
            </a:r>
          </a:p>
          <a:p>
            <a:endParaRPr lang="en-US" dirty="0"/>
          </a:p>
        </p:txBody>
      </p:sp>
      <p:sp>
        <p:nvSpPr>
          <p:cNvPr id="5" name="TextBox 4"/>
          <p:cNvSpPr txBox="1"/>
          <p:nvPr/>
        </p:nvSpPr>
        <p:spPr>
          <a:xfrm>
            <a:off x="4355534" y="4922750"/>
            <a:ext cx="3967211" cy="1600438"/>
          </a:xfrm>
          <a:prstGeom prst="rect">
            <a:avLst/>
          </a:prstGeom>
          <a:noFill/>
          <a:ln>
            <a:solidFill>
              <a:srgbClr val="263B86"/>
            </a:solidFill>
          </a:ln>
        </p:spPr>
        <p:txBody>
          <a:bodyPr wrap="square" rtlCol="0">
            <a:spAutoFit/>
          </a:bodyPr>
          <a:lstStyle/>
          <a:p>
            <a:r>
              <a:rPr lang="en-US" sz="2800" dirty="0" smtClean="0">
                <a:solidFill>
                  <a:srgbClr val="3366FF"/>
                </a:solidFill>
              </a:rPr>
              <a:t>High School:</a:t>
            </a:r>
          </a:p>
          <a:p>
            <a:pPr lvl="1"/>
            <a:r>
              <a:rPr lang="en-US" sz="2600" dirty="0" smtClean="0">
                <a:solidFill>
                  <a:srgbClr val="3366FF"/>
                </a:solidFill>
              </a:rPr>
              <a:t>Technology </a:t>
            </a:r>
          </a:p>
          <a:p>
            <a:pPr lvl="1"/>
            <a:r>
              <a:rPr lang="en-US" sz="2600" dirty="0" smtClean="0">
                <a:solidFill>
                  <a:srgbClr val="3366FF"/>
                </a:solidFill>
              </a:rPr>
              <a:t>Planning for the CCSS-M</a:t>
            </a:r>
          </a:p>
          <a:p>
            <a:endParaRPr lang="en-US" dirty="0"/>
          </a:p>
        </p:txBody>
      </p:sp>
    </p:spTree>
    <p:extLst>
      <p:ext uri="{BB962C8B-B14F-4D97-AF65-F5344CB8AC3E}">
        <p14:creationId xmlns:p14="http://schemas.microsoft.com/office/powerpoint/2010/main" val="34590765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Scoring Rubric: </a:t>
            </a:r>
            <a:endParaRPr lang="en-US" dirty="0"/>
          </a:p>
        </p:txBody>
      </p:sp>
      <p:sp>
        <p:nvSpPr>
          <p:cNvPr id="3" name="Content Placeholder 2"/>
          <p:cNvSpPr>
            <a:spLocks noGrp="1"/>
          </p:cNvSpPr>
          <p:nvPr>
            <p:ph idx="1"/>
          </p:nvPr>
        </p:nvSpPr>
        <p:spPr>
          <a:xfrm>
            <a:off x="457200" y="1291166"/>
            <a:ext cx="7620000" cy="5662083"/>
          </a:xfrm>
        </p:spPr>
        <p:txBody>
          <a:bodyPr>
            <a:normAutofit fontScale="92500" lnSpcReduction="10000"/>
          </a:bodyPr>
          <a:lstStyle/>
          <a:p>
            <a:pPr marL="114300" indent="0">
              <a:buNone/>
            </a:pPr>
            <a:r>
              <a:rPr lang="en-US" dirty="0"/>
              <a:t>Responses to this item will receive 0-2 points, based on the following: </a:t>
            </a:r>
          </a:p>
          <a:p>
            <a:r>
              <a:rPr lang="en-US" b="1" dirty="0"/>
              <a:t>2 points: </a:t>
            </a:r>
            <a:r>
              <a:rPr lang="en-US" dirty="0"/>
              <a:t>The student shows a thorough understanding of how to distinguish between linear and nonlinear relationships. The student correctly completes the table showing a 10% increase in population each year, states that the relationship is not linear, and provides a clear and complete explanation of why the relationship is not linear. Rounding to the nearest whole number for the population is permitted. </a:t>
            </a:r>
          </a:p>
          <a:p>
            <a:r>
              <a:rPr lang="en-US" b="1" dirty="0"/>
              <a:t>1 point: </a:t>
            </a:r>
            <a:r>
              <a:rPr lang="en-US" dirty="0"/>
              <a:t>The student shows a partial understanding of how to distinguish between linear and nonlinear relationships. The student makes calculation errors in the table but gives a response in </a:t>
            </a:r>
            <a:r>
              <a:rPr lang="en-US" i="1" dirty="0"/>
              <a:t>Part B </a:t>
            </a:r>
            <a:r>
              <a:rPr lang="en-US" dirty="0"/>
              <a:t>that corresponds with the numbers in the table OR the student completes the table correctly but provides an incorrect explanation in </a:t>
            </a:r>
            <a:r>
              <a:rPr lang="en-US" i="1" dirty="0"/>
              <a:t>Part A. </a:t>
            </a:r>
            <a:endParaRPr lang="en-US" dirty="0"/>
          </a:p>
          <a:p>
            <a:r>
              <a:rPr lang="en-US" b="1" dirty="0"/>
              <a:t>0 points: </a:t>
            </a:r>
            <a:r>
              <a:rPr lang="en-US" dirty="0"/>
              <a:t>The student shows inconsistent or no understanding of how to distinguish between linear and nonlinear relationships. The student makes major errors when completing the table and gives a response in </a:t>
            </a:r>
            <a:r>
              <a:rPr lang="en-US" i="1" dirty="0"/>
              <a:t>Part B </a:t>
            </a:r>
            <a:r>
              <a:rPr lang="en-US" dirty="0"/>
              <a:t>that does not correspond to the values entered in the table. </a:t>
            </a:r>
          </a:p>
          <a:p>
            <a:endParaRPr lang="en-US" dirty="0"/>
          </a:p>
        </p:txBody>
      </p:sp>
    </p:spTree>
    <p:extLst>
      <p:ext uri="{BB962C8B-B14F-4D97-AF65-F5344CB8AC3E}">
        <p14:creationId xmlns:p14="http://schemas.microsoft.com/office/powerpoint/2010/main" val="10939699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Sample Top-Score Response</a:t>
            </a:r>
            <a:endParaRPr lang="en-US" dirty="0"/>
          </a:p>
        </p:txBody>
      </p:sp>
      <p:pic>
        <p:nvPicPr>
          <p:cNvPr id="4" name="Content Placeholder 3"/>
          <p:cNvPicPr>
            <a:picLocks noGrp="1" noChangeAspect="1"/>
          </p:cNvPicPr>
          <p:nvPr>
            <p:ph idx="1"/>
          </p:nvPr>
        </p:nvPicPr>
        <p:blipFill>
          <a:blip r:embed="rId2"/>
          <a:srcRect t="-27363" b="-27363"/>
          <a:stretch>
            <a:fillRect/>
          </a:stretch>
        </p:blipFill>
        <p:spPr>
          <a:xfrm>
            <a:off x="0" y="1143000"/>
            <a:ext cx="8433068" cy="5312833"/>
          </a:xfrm>
        </p:spPr>
      </p:pic>
    </p:spTree>
    <p:extLst>
      <p:ext uri="{BB962C8B-B14F-4D97-AF65-F5344CB8AC3E}">
        <p14:creationId xmlns:p14="http://schemas.microsoft.com/office/powerpoint/2010/main" val="8458721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Assessment Targets Does this Assess?</a:t>
            </a:r>
            <a:endParaRPr lang="en-US" dirty="0"/>
          </a:p>
        </p:txBody>
      </p:sp>
      <p:sp>
        <p:nvSpPr>
          <p:cNvPr id="3" name="Content Placeholder 2"/>
          <p:cNvSpPr>
            <a:spLocks noGrp="1"/>
          </p:cNvSpPr>
          <p:nvPr>
            <p:ph idx="1"/>
          </p:nvPr>
        </p:nvSpPr>
        <p:spPr/>
        <p:txBody>
          <a:bodyPr>
            <a:normAutofit/>
          </a:bodyPr>
          <a:lstStyle/>
          <a:p>
            <a:r>
              <a:rPr lang="en-US" sz="3000" dirty="0" smtClean="0"/>
              <a:t>Primary Claim: 3</a:t>
            </a:r>
          </a:p>
          <a:p>
            <a:pPr lvl="1"/>
            <a:r>
              <a:rPr lang="en-US" sz="3000" dirty="0" smtClean="0"/>
              <a:t>Target:</a:t>
            </a:r>
          </a:p>
          <a:p>
            <a:pPr lvl="1"/>
            <a:endParaRPr lang="en-US" sz="2800" dirty="0"/>
          </a:p>
          <a:p>
            <a:r>
              <a:rPr lang="en-US" sz="3000" dirty="0" smtClean="0"/>
              <a:t>Secondary Claim: 1</a:t>
            </a:r>
          </a:p>
          <a:p>
            <a:pPr lvl="1"/>
            <a:r>
              <a:rPr lang="en-US" sz="2800" dirty="0" smtClean="0"/>
              <a:t>Target(s):</a:t>
            </a:r>
            <a:endParaRPr lang="en-US" sz="2800" dirty="0"/>
          </a:p>
        </p:txBody>
      </p:sp>
    </p:spTree>
    <p:extLst>
      <p:ext uri="{BB962C8B-B14F-4D97-AF65-F5344CB8AC3E}">
        <p14:creationId xmlns:p14="http://schemas.microsoft.com/office/powerpoint/2010/main" val="31880141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1143000"/>
          </a:xfrm>
        </p:spPr>
        <p:txBody>
          <a:bodyPr/>
          <a:lstStyle/>
          <a:p>
            <a:r>
              <a:rPr lang="en-US" dirty="0" smtClean="0"/>
              <a:t>A Note on “Grading” </a:t>
            </a:r>
            <a:r>
              <a:rPr lang="en-US" i="1" dirty="0" smtClean="0"/>
              <a:t>for</a:t>
            </a:r>
            <a:r>
              <a:rPr lang="en-US" dirty="0" smtClean="0"/>
              <a:t> Learning</a:t>
            </a:r>
            <a:endParaRPr lang="en-US" dirty="0"/>
          </a:p>
        </p:txBody>
      </p:sp>
      <p:sp>
        <p:nvSpPr>
          <p:cNvPr id="3" name="Content Placeholder 2"/>
          <p:cNvSpPr>
            <a:spLocks noGrp="1"/>
          </p:cNvSpPr>
          <p:nvPr>
            <p:ph idx="1"/>
          </p:nvPr>
        </p:nvSpPr>
        <p:spPr>
          <a:xfrm>
            <a:off x="457200" y="2562437"/>
            <a:ext cx="2474259" cy="3397196"/>
          </a:xfrm>
        </p:spPr>
        <p:txBody>
          <a:bodyPr>
            <a:normAutofit/>
          </a:bodyPr>
          <a:lstStyle/>
          <a:p>
            <a:pPr>
              <a:spcBef>
                <a:spcPts val="2400"/>
              </a:spcBef>
            </a:pPr>
            <a:r>
              <a:rPr lang="en-US" sz="3200" dirty="0" smtClean="0"/>
              <a:t>Comments Only</a:t>
            </a:r>
          </a:p>
          <a:p>
            <a:pPr>
              <a:spcBef>
                <a:spcPts val="2400"/>
              </a:spcBef>
            </a:pPr>
            <a:r>
              <a:rPr lang="en-US" sz="3200" dirty="0" smtClean="0"/>
              <a:t>Grade Only</a:t>
            </a:r>
          </a:p>
          <a:p>
            <a:pPr>
              <a:spcBef>
                <a:spcPts val="2400"/>
              </a:spcBef>
            </a:pPr>
            <a:r>
              <a:rPr lang="en-US" sz="3200" dirty="0" smtClean="0"/>
              <a:t>Comments and Grade</a:t>
            </a:r>
            <a:endParaRPr lang="en-US" sz="3200" dirty="0"/>
          </a:p>
        </p:txBody>
      </p:sp>
      <p:sp>
        <p:nvSpPr>
          <p:cNvPr id="4" name="AutoShape 2" descr="data:image/jpeg;base64,/9j/4AAQSkZJRgABAQAAAQABAAD/2wCEAAkGBxQTEhUUExQVFBQXFRcUFRgVFxQXGBcVFxQXGBcXFBUYHCggGBwlHBcVITEhJSkrLi4uGB8zODMsNygtLisBCgoKDg0OFxAQGiwcHBwsLCwsLCwsLCwsLCwsLC4sLCwsLCwsLCwsLCwsKywsLCwsLCwsLCwsLCwsLCwsLCw0LP/AABEIAL8BCAMBIgACEQEDEQH/xAAcAAACAwEBAQEAAAAAAAAAAAACAwABBAUGBwj/xAA+EAABAwIDBQYEBAQGAgMAAAABAAIRAyEEEjEiQVFhcQUTMoGRoQaxwfAjQlLRcpKi4RQVM2KC8bLCU1Rj/8QAGQEBAQADAQAAAAAAAAAAAAAAAAECAwQF/8QAIhEBAQEBAAEEAgMBAAAAAAAAAAERAgMEITFBElEycYEi/9oADAMBAAIRAxEAPwDug/cISPuEYj7KvKDv++a8J6YJVz92RFnP3VFh4/Ioqs3JU48vkplPH2VFh+wipI4fJQxw9lMp5e6INPX1VAEBUAFvodl1XaMIHF2yPfVdGh2CBd755NH/ALH9lnPF119ML3zHALei14Tsyq/wsMcTYepXp8PgabPCwTxNz6lacy38+n/dauvN+nFw3w3/API/yZH/AJELq0MFSp+BgB4m59SnSgct3Pj55+Gq99X5QuVh6WSkYjFtpiXuDRxPK5WeI2F6rMuQe1czXmiw1HNMQCBNrEHhMIXU8S83c2k0xYbTgN8EamVcTXVqPAF43+y5eL7Yps0l2yHCBa+lz1HqEyl2S0FrnOc94MySbyLiOHLqtTKYaAAAALAARA4BPYYu9ruMZAxpadokZmnLYRydY2SMR2QXyX1XGWgFrYDTGo89J5nlHSq1g2xNzoACSegF0HfOOjPNxgegkq6Y5Ap1ZBZhqbXGAajyHEcyJmw85Kc/AVHEGrWMDXuxk9+GvoNFvNNx1fHJoj3MlV3DBcgHm85j6u0TWOBwNIMYGhxeBMEkE3JMSOCaVmrloHeMgluuX8zR4gY1tcdFozDdpxUWKK5/beE7ykbbTdptuGo9FvlWpZsxlLl14At5KeS29r4U06pA8J2m9Du8rhYZK8+zLjtl2ah8/QIPL2R5jwRZo5n5fuoEkDkoic7iFEHdJHBAA1QE/ZRMa5xhsk8lMRJaheAPsrdR7MqHxQzrBPoFvodmUxrmf1sPQLbz4uqwvk5jgtEmBJPASuhQ7Hquv4B/uP01XeoQ0bIDRyAHqjc9bZ6efbXfN+nOodjsb4nF/wDSP3XQoMa3wtDeg+qUXpba3isYG86Hot3Pj5nxGu92t2ZXnWOnWnW265CEYmbAHQ5SdHRw36rPGLW+rF1TaunNc+rVdZjiM9iQwFxtBiBOpkJ7qL3gDKGgX2zcm+gbca8QeiuI2tqeyydodp06Q23AHc0bTnH/AGsFysHalZ1PJSpzVqu0bdrGt3uflvG65ul1AzDDvCBUxD9lgaIl36KY/K0bz6lRt58e5b9mVO2nf/Xrtb+pzJ/oaZ+Sdg61OtJz95Bu0gNyHmwiQeqd2aKgZ+M4OeSSYENbOjRxA4pHa+FLh3rNmswEtP6gBJY/i0+2qGc246ACI+6z4auHsY8aOaHeoB+qYSjD4WH/AGVC5KcVAVEZ3Fw73LBfIN58EADS9odbjKVnrvGzFMcSBO4SNf8AcdBuWurTMhzYkCCDoR13Qql53Nb6uPkLBUVh6JAILi6TPTosuOaAYabx/E8EEHeTAIBGm8LS7Dj8znHjJgeggKqFZnhZGk2EAjiDEHd6ohbKj3NAyQSLkxAMbhqfZOpUg0Bo0AAHkIVYqrAEalzWjzN/YFOBRcCQhKNwVKjj/EeEz0841Zf/AInX915gMnSV74sBkHQiD0Oq8V2hhu7e5kWBtzG4rk8/P26PD19MpMaH2Qxz9lCz7lTJ1XO3gdPJREWqIj29Hsyk3UF38R+gW1sAQ0Bo4AQgBWbEYxrZmTF7L0ZxJ8OG9WnvUBWQYqQDoDYbpdwE6RB1RGo6JA3gXPEwP3WWIOrjAAS3ajWJNt+nmtDnkmILbEm4m3ALK94MtkvB1y3tvFrXV929wAdDY0Mku62gC3Mq4FBhLy0smxg3kGdS6b2gz7JmbNskkncBr1dFwOS0UsK3e5zjzNjOpgRJ6rSwACAABysoECk4tjKBN3OdrOtmt3brkJzMGPzOc7lOUAcIF45SmBymZAynDRDQG9BCpzkuVj7XrllCq4aim8jrlKLJtwnsk5xUrnWo45OIps2WAHnBP/Jc7sioZqV8XDarBGUiBSpkSC0SfFe/EQu3hKQbTY0aNa0DyAXI7awLjUbXdldSpAHJBlwmXF245fEByKjfzZerKZSwzsSQ+qC2iCDTpaF0aPq/Rq61aoA0k6AEnoBdWx4IBBkEAg8QdCuZ2s7vHNw7dXw6rH5aQN55uIyjzRj/AC6z4kN7BBGGozY5AYO4G4HoQtyF1QNEmGgcbAIK9YNaXHRoLj0AlGFu3+xyrAScKDlGbxES7qbkfTyTgiLhZX1Xh/hJbugCDa5LibGbRzC1ISiKe4ReAN8rmyykbBx1IJMNAI/KBYaQLCTvW3ENlrgRIII9lgpUzmE7gGy0QANwLiS468QrEp1d+atTYPyA1XcpGVg85cfJbpSKFHKbRB1tfzO9aVGVu4qVOqohUSqi5XF+JsLmaKgF22P8J09D812EFVgcC12hBB6FY98/lLGXNy68KWj7lDA+ym4mgWOLSTLTH9/klRzXnWY7JdWW8/kogIPJRB7Gt2oxvExaw3xxK1VKmgAc6IMAADlJMAcUqjSa0AAAC376p+Zeq88vuXOmSGAnNbacDlg8APfVMGGb+aXfxGR/Lp7K8ysOUDA21kLiiaVeRFAxOaUAarUBwoFTSiQUhq0w4FpuCC09CIKMKIsc/siocndu8dI927mB4HdC2D6reVjxeBD3B7XOp1AMoe2DI/S9ps4dUn/CVzZ2Igf/AJ0w138xJjyUbMl99wnG46nhWCnTaXv0ZTBuMxtmJ8LZMJvYtIBheXZ6jzmqOgi5Ahon8oBgBPwuBp0wQ1s5ruLtpzjxc52q0Eol6+ow46i0ua9zi28aXJvAHqd0LNiK7XtZSZJzPDCDqGMAc4nlAA806vTu+BmDiNTYGIhsSeNrC6vC0MpGUgTP5YAiBp4id2sK4x5uXW5MalUrgE8ExRFlDmVuWOm4uzAmIsCN4/VG7+yBtXFNa4NJ2joL6aTy6pAcDcTA3GzZ5WuqotLnOMxo14i8tvY8DMp1TC5t8WjoDrA4wqiUnHMBuLSdNII/daSYQd0BEWi3URv9lbkFyqKooUVZQFQlCSg4fxHh4ioP4XfQ/T0XDLvuF7LFUc7HMO8R0OoPqvEVKuUkGQQSDbguPz8Zd/bp8XWzByFay/4+n+oechRacbX0BqslY6mPAbIBPAenpqhbWqPJAaWNIcJNnA3Ejz9Z1XqPPb5WfEY9jRIOa4EAjfMX0GhSGUH37x1i3jYHNuMAaAbk2jSpgyxmYjQgW/mNtECP8wquk02DZDidTOzbdvOkE75TKvZ9VwM1L/lBmIIgSOIuep5LcA47w3ptH1NvZSiSHOaSTo4E8CIjyIPqg0U9BJnmoUAKIBYqXRxLS5zQbtMOFxqJETqOYTnmQRcW3GPfd1WcYZgJcGjMTMxJ3b/IIMW5wbskAyNd4m4+wgmGdkO28ZnbMTJkE5fOCFslcLEDKS6C0OIItkuDOt3G8mwHVdehUzAGxtqND05JSHShc5DKooqyUL2ggg7+FvdU54GqU58zAzC7SLa8iVBTqjaZjQECAOVjb091TGxOYg+KLkC7pid8yoWuIGmYWJ4cY8lABIyguI3zDdIMHSeio1McdDqOGmm5EVmaTMmwsLC3qb+cBaERaot3qIpRS20wCTx18uSKVRcl1KgGpAkwJ4oCqPi5sOJQsfIBGhurqsDhBAINrjjZc44Zw2WiQIh2mYQNT157kR0pQkrPjq+SmSNbNb/E45W+5CaxuUBo3W9EXPbRISiDkDigEleb+IsNleHjR2v8Q19V6MrJ2nhe8pubv1b1H3C1+Tn8uWfHWV44woiLBzUXE6te2AbOy2SLTwMfqPXciyuOrg3+ESfV37KgYfH6mg+bYB9sqdK9J54KWGaN0ni4lx/q08kVTEtbYm8tFgTBcQBMaaowVz64ptqTtF7toDRpc2D4tJ2Jidx43quok1jDmO3TkPRwt/UG+quhWzNBiJEwd3IqsTTzMc0akW6i49wFFaFZKRQrZmtdpIB6SNExxUEJWbFMc4gAWjoJ/wBxG7kNUYrAgxcibcwY+aW3EB1hvFyNx/e6BVXDy2PFlMbRcJgWmPFrpvWnCiBG8a6C5vYDQX0SKdpA46N3c3ONhpomUHGYBbANwJJnm4n6KjUoCqChCiqeAZHFY3ue0BrGgAWzOmPTUk/PqtiI/c39kGWlQzRmJJ/NNukAWA56qBr4GukQCJHMk8VopsiTMk6n6AbgiKChpBO6ESwYiWva4uuWlpA2RrIvuvv5p7MQMmckNaASb2AGt0SHl4BA3mfbUqysWClwNRwIL/CD+WmPCOu89VqLkZWYhKVXpZrSRqLRodRfyRlyHMiCaI/uSfmsNepmlr7EOtBMuZxAF511HBbJWeo+HEAhsgHyE35mYCBeGjwEf7hOUc/DeNJ+i2FZaAOUWMzmJPGZtxtbotEoiwoShJQ5kVZKGVUqpQea7aw+SoY0dtD6j1+ai63bWGz0jHibtDpFx6fJRcfk8d/L2dPHex0ao8LuBHo6x+YPkmJb2yCOIj2VUXy0HiL9d/uu5xjeJBGoIIXMqUgymM0ltIXaNshpEy4uhrrT+UrqTA/b6LmYnFtJacpAfsODnFrtirlhuXVwLybG4CDVga206nkLQAHNJIIc0kiW8rA2EbQW2VyDiHNdTnZgBpaNAGlweCzxEHZIgHRdSUqwGGMFzeDpHR+188y2Pot35r8J+YWCoYe0/qBYevib8neq1V8QSQGujWbTw4qAqFBomLNmeEcflrzSDUpmACQ0mJaCATyMb+KbTeA0h0kGZO++qr8O21oQdDu8kBOa1pymR+mB+33dKp4ZjSLukzuOmkADddFUqZnAjQcd8/RFXqgubB0Bnlp+yBzw1upidBv9FG5XeE35gj5pBxFNx8W0BFr6/YRnFU2AmZgE6HRFNFK0mfJU/KBO15ArD2bXLmZ3PLS8l4aBOVp8IuNSIJ6rY3ENGry7lA+gCpUrM/DkSHRaL34aeUpZMACDNhJnhvnfu1RjEiAM2U9J8kp9RpIlxd5QBzMD7lRFuY0yXCS28HqPvyWDEM7x2R4LaYLXt0DagGrDxEieYAWvEVWOdlz5bCYFyJNgToErFVqcgZtpokEhzjzJMWEaq4S2NhezeTPQ/siawOGyT5gj5oamJFg0A8ZkIjiRl1DXRwkKCmsGXM4wEp72cXHlB/ZWKzS0B0gA2N9yVVqNBEOJkG0HXX1iUF1zABAJJGg++iEt2SXgBzdD5TEkcVWLxAa1oaYdIBsSYI0HshbiCWPDjBgwIGYyPQKgDiABtEX0jU9G6nyUp1iT4SBxMD+nVZ2sDdkkAkC48UTBEkyeqZ3bQ4BouNekaO47lFaZQkqihUVcqpUVOKIIOUQKKGtAKXQN3jg7N5Ov88yGlVzNDuIB9lRs8HiC0+Vx/wCyyiNBK5NJndtcDnIYWkiYGVzoLhcuEAOME6LoVKzRqb8Bc+gSDTBOYMgm5LieEeHpusqM7sJUdnZLabYkOYJk7QMj+V1ySDyXRFWAMx2oE7zMXsP2SshOrieQ2R7X902m0DQAdEAPJd+WIIILraGbDX5LRKCVAVFGrBQEqnOQBSxIJO68DW+v7FHWAcCDoQQgAAmABOtteqy4+pDQcxG0NASXX8OUaygZSc1pu8kk5eQPijiNRqd4Scc/vKgoDSA+seDJs3/kR6ApFQ2L8mUyLPBc+dZbT/LxmdAtWGxoOocNGlzg286Tl0mfdLF56yugoSgDlZKgiy1WkODgJvrNzNgxo4b0974BPC6TUJmReI5zP6RxhEoQ10gu2RIceMt0AOvsn9zJN7G5EXPIngl1XFxEGJEAgA9bnTorNUNs5w5cfT6qjS4oC5CH9fQqiVAUqSlOclnEAGC4AnQEgEoqPpS4kkx1iOnDqjos1MmNBPDcfn7K8w3gealasACToAT5BNXFUsO1s751LoJPUpRrta4MAiTGkAbJOuhNkWHxTXgOaQQZIuLgHX5eoQ4ylnAAiQQbzHPTfE+qIaHTcQRyUWPCVGNPdh0kjOBuywPD8/NL7TxJltKn/qP3/oYNXn6Isn5VrpVw4EjQEtniRYxymR5JhKClTDWhrbACB0Volz6XKipUiM3ZNWWEfpPsbj6rU+DYridk1CHwdHCPMX/ddklY+O7yvkmUbYGgAUbVBJAIka3QEpLKMGZOpjdEkE6cwtjBqLkFLNNySIIMwN9jAHD6JOJrFrSQC4iLDXWLLJi3OLjtACxaLkmN+WCdTPluUV1w5XmSBU2ZNhEmbRxngroOJE8bgctyKdmUlUB9hDUqwJ0CCVac7yBvjU+e75rMXmW5QHOAIubi8ZjbgOSZVqGJERx1nkEkPZJaJjUhsnMTrJ+koDxNEd3tOvOZxvc6Ra8XiOiLCMabX2YIBblAJ0Mak8yl1m5WCTkGebCYF7AfeqrDGASxpAPG0m+0Sd55DcqjoBKrZszSLN0d56QPREHIsyil1ackmSB+bS4vv3b/AFSWVwNxcRaYtHGTuhFWZJBueW7TWEDpdIJhoguI38AJ878kBE7QG+SIFtQblU5hBPhAnqXE6DkIhNos2QNLyOV5EphAmYEoBfW2st9JB3HXf5KF6y9oTAcJlptlvOa1xw42KDB4vPmtEQRGhDpjzt7hMRofyXmfirscV2yDlqsByk6Ea5XfvuXoMRVygcyABxJ+/ZIxItxSLHzXB9t4jDuy5nAixa+SD5Hd0Xpx8ZkRLWPG+JHzlZ+3+zg9vPcTu8+C8XXpuYYcCD96LV5Ob9PS9P14+p/3H1bsXtrD1YFOGOgDKYBsIEHfYBbsY9wLHAnKDtNALs1jEACZnyXxqnWIXp+xvjCrThtT8RnPxAcjv81jO8+V8npJffx3/HuKeE2mua0MiYLjJAOa2Rth4nRJtK108O0Oc8DadGY3vGgvoFk7K7XpVxNN0ne02cPJdBbd15/XN4uVCqlQlUVWCirVFRVHn2OykOG4grvSvOk/ZXXwFTNTHLZ9NPZc/gv03eWfbSSrlCia1dDQp7ARB+ZHuEVOkBoAOghXI6qnOQZsW0ue2nByeN53GCIZPM3PJbi9JBVgou+2GZ1T2hwg6FCVWZBK1MZRm0brFgYEXUY03BOUDc2BbmVdRuYakXBkRu6oRh2yDrxzGfSUBRHhDbC5cT87lIqOc6DEDKHSTYT8z9Oq0GkCZJMHdunnxV1iAMxEkcASfIDeqBwjCG3nUkTAIB4/OOacSl0688RaYMTHGNymZQFY6hWWiZgTusgbUBmDpY8jwRZlFHKx4Z9TO+RDS7ZlwNsoGyBuJE34laJVSqga1RtmujaMAG874++C5lHHvLwA2GtOVwA8N4Em8QATu05hb8VSzAC1iCJEwRvidbpIwo1cS838UR/KLeyQDQPeO7w+ESKY5aF/nu5dUyqEwqijLdc3F0JXme0+zuUjgdP7L2NRix4ijKLOsfN8VgI02fcfuPvRYnsLdR9R6r3OO7O5LhYrs4iY/wC+o3rG8Sujj1FjJ8PtL69MAlozZnEbmtudOkea+m4ftQE8l86wYbTBizneIjSOAG7nddHD45zeY4i//XmsuePxjV6jzXyX+n0SnUDtCrIXksH2rzXcw3aQOqtjRroFRLbUB0UUHnDUW/sZ93DcRI8tYXEbUPEJ2FxRbUa4nfBvuNlyce3Tq6mx6gkdeqouQ5lA7ouxyjlQqsyrN0QWiBQZh9lXm5oGBWgzqF6YCV5kvOpnUUXfDMW7wAfIkj6IiZ/tb3WWplzAnW4F/PjyQ4qq4MJZGbcDp/ZULZQDHNcS1pu3eS4uJgTN9AdJt1TMfii2GsE1HnK3gOLncABdYKrG1HkjKQQJIGaHb5cdn3Mbguhh6sjda0zPvvKWHNyn4akGNDReNSdSTck8yb+aZKWD09VMyBkqsyXmUzdFAcqpQ5lWbogJUUOZWSqBcEl7U0nmqJQY6lKVz8Tg113JT2oa8rjMByXJr0nMve3DVe1r02nUiTpcey52KwQV1Hm6OL+xb1b/ANLpYbHkaGRy+o3LnYvAOzW0FwZ4n3t13pNRhadfMLJHsMH2pzUXkKeMIMzKtTEfp1RWos0UrUUQRRRRBFFFEEXlqPxJVq1O5p06bahOLa0vc4tBw1ZlMFzQASDnkgEaRN5XqVjpdl0G1DVbRpNqunNUFNgeZyzLwJM5W7/yjgoPJ4XtzEP7PweLNZrXuZQfWbkYc4qVabXHKbxDiAGwZIMmMpXg/iKq6piu9rFlFjMRUY5jKc5cPiHsJo5mGQGhrX94CS8yzZuvXDsjD/h/gUfwrUvw2fhC3+nbY0GkaBT/ACjDzUPcUZrCKx7tn4ovarbbFzrOpVHncRjMVSw2Hq1MQM+al3zSykZbWrNbBAAJgODBlymb3jKc+O7fxbKmNYSyWVcJTo5B4GYirkLnOfYvi9xlBixAv66t2fSe5j30qbns/wBNzmNLmfwOIlug0Uq9n0nZ81Km7vAG1ZY0940AgNqSNsAEiDxUHkT8Q1SMIKVV9SvUqmmaXd0xmbSr5MRVrOA2WMaHAFuUFxbAvlDu2PiKtRx1SnY0m0MMWMkNzVcTin0A6o8tJDRlGhHmTb0B7BwssP8AhqE02htM91Tmm0GQ1hjZAO4LRX7PpPLi+lTcXsFN5cxpzUwSQx0jaaC5xg2ueKo8gfjKr3tQd2zJTaaeWTev/jDhg4vi1OQDMSATqbLTU+MXtqNY+iGt751CrVzPNNrxWZTaAWsJGbPYuAGYFpI1XoXdjYcgA0KJApupAGmyBSd4qYEWYd7dCp/k+H2PwKP4f+n+Gz8O8/h22b3sg89Q+NC4Pd3Ja3MGUiRWGZ5xBoBhHd6kwQWyNQS2JQ4b4ze6n3hoBrW4Wriaoz5nA0qj6ZYyBBksJmV6N/Y2HPeTh6J70g1Zp0z3haczTUttwbidCjwvZdGmAKdGlTAaWAMYxoDC4uLRA0LiTHEkoPN9rfEGJpGkQ2iSRXc9jahc0sp4cVGy8szNM2gDeDoV0cT8QHPRZSbTLqlJ1c95UyBrGGlmEhp2vxQfK+oXQodi4djQxmHotYMwDW02BoziHwAIEix4hSp2Lh3Rmw9Ew4VBNOmYeAGh4kWcA1onWAOCDzuP+M3MkiiHNNStSp7ZDi+g9rXGoMuw0kug3/Lxtr7I+JKlTECjUpMbJxADmPc6+HqU2mQWizs8+S7LuyaBc95o0i6pHeONNmZ8RGcxLoyt1/SOCNmApNcHimwPGeHBjQ4d4QX7QE7Ra0njAnRQrUoooqIooogpWoogiiiiCKKKIP/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data:image/jpeg;base64,/9j/4AAQSkZJRgABAQAAAQABAAD/2wCEAAkGBxQTEhUUExQVFBQXFRcUFRgVFxQXGBcVFxQXGBcXFBUYHCggGBwlHBcVITEhJSkrLi4uGB8zODMsNygtLisBCgoKDg0OFxAQGiwcHBwsLCwsLCwsLCwsLCwsLC4sLCwsLCwsLCwsLCwsKywsLCwsLCwsLCwsLCwsLCwsLCw0LP/AABEIAL8BCAMBIgACEQEDEQH/xAAcAAACAwEBAQEAAAAAAAAAAAACAwABBAUGBwj/xAA+EAABAwIDBQYEBAQGAgMAAAABAAIRAyEEEjEiQVFhcQUTMoGRoQaxwfAjQlLRcpKi4RQVM2KC8bLCU1Rj/8QAGQEBAQADAQAAAAAAAAAAAAAAAAECAwQF/8QAIhEBAQEBAAEEAgMBAAAAAAAAAAERAgMEITFBElEycYEi/9oADAMBAAIRAxEAPwDug/cISPuEYj7KvKDv++a8J6YJVz92RFnP3VFh4/Ioqs3JU48vkplPH2VFh+wipI4fJQxw9lMp5e6INPX1VAEBUAFvodl1XaMIHF2yPfVdGh2CBd755NH/ALH9lnPF119ML3zHALei14Tsyq/wsMcTYepXp8PgabPCwTxNz6lacy38+n/dauvN+nFw3w3/API/yZH/AJELq0MFSp+BgB4m59SnSgct3Pj55+Gq99X5QuVh6WSkYjFtpiXuDRxPK5WeI2F6rMuQe1czXmiw1HNMQCBNrEHhMIXU8S83c2k0xYbTgN8EamVcTXVqPAF43+y5eL7Yps0l2yHCBa+lz1HqEyl2S0FrnOc94MySbyLiOHLqtTKYaAAAALAARA4BPYYu9ruMZAxpadokZmnLYRydY2SMR2QXyX1XGWgFrYDTGo89J5nlHSq1g2xNzoACSegF0HfOOjPNxgegkq6Y5Ap1ZBZhqbXGAajyHEcyJmw85Kc/AVHEGrWMDXuxk9+GvoNFvNNx1fHJoj3MlV3DBcgHm85j6u0TWOBwNIMYGhxeBMEkE3JMSOCaVmrloHeMgluuX8zR4gY1tcdFozDdpxUWKK5/beE7ykbbTdptuGo9FvlWpZsxlLl14At5KeS29r4U06pA8J2m9Du8rhYZK8+zLjtl2ah8/QIPL2R5jwRZo5n5fuoEkDkoic7iFEHdJHBAA1QE/ZRMa5xhsk8lMRJaheAPsrdR7MqHxQzrBPoFvodmUxrmf1sPQLbz4uqwvk5jgtEmBJPASuhQ7Hquv4B/uP01XeoQ0bIDRyAHqjc9bZ6efbXfN+nOodjsb4nF/wDSP3XQoMa3wtDeg+qUXpba3isYG86Hot3Pj5nxGu92t2ZXnWOnWnW265CEYmbAHQ5SdHRw36rPGLW+rF1TaunNc+rVdZjiM9iQwFxtBiBOpkJ7qL3gDKGgX2zcm+gbca8QeiuI2tqeyydodp06Q23AHc0bTnH/AGsFysHalZ1PJSpzVqu0bdrGt3uflvG65ul1AzDDvCBUxD9lgaIl36KY/K0bz6lRt58e5b9mVO2nf/Xrtb+pzJ/oaZ+Sdg61OtJz95Bu0gNyHmwiQeqd2aKgZ+M4OeSSYENbOjRxA4pHa+FLh3rNmswEtP6gBJY/i0+2qGc246ACI+6z4auHsY8aOaHeoB+qYSjD4WH/AGVC5KcVAVEZ3Fw73LBfIN58EADS9odbjKVnrvGzFMcSBO4SNf8AcdBuWurTMhzYkCCDoR13Qql53Nb6uPkLBUVh6JAILi6TPTosuOaAYabx/E8EEHeTAIBGm8LS7Dj8znHjJgeggKqFZnhZGk2EAjiDEHd6ohbKj3NAyQSLkxAMbhqfZOpUg0Bo0AAHkIVYqrAEalzWjzN/YFOBRcCQhKNwVKjj/EeEz0841Zf/AInX915gMnSV74sBkHQiD0Oq8V2hhu7e5kWBtzG4rk8/P26PD19MpMaH2Qxz9lCz7lTJ1XO3gdPJREWqIj29Hsyk3UF38R+gW1sAQ0Bo4AQgBWbEYxrZmTF7L0ZxJ8OG9WnvUBWQYqQDoDYbpdwE6RB1RGo6JA3gXPEwP3WWIOrjAAS3ajWJNt+nmtDnkmILbEm4m3ALK94MtkvB1y3tvFrXV929wAdDY0Mku62gC3Mq4FBhLy0smxg3kGdS6b2gz7JmbNskkncBr1dFwOS0UsK3e5zjzNjOpgRJ6rSwACAABysoECk4tjKBN3OdrOtmt3brkJzMGPzOc7lOUAcIF45SmBymZAynDRDQG9BCpzkuVj7XrllCq4aim8jrlKLJtwnsk5xUrnWo45OIps2WAHnBP/Jc7sioZqV8XDarBGUiBSpkSC0SfFe/EQu3hKQbTY0aNa0DyAXI7awLjUbXdldSpAHJBlwmXF245fEByKjfzZerKZSwzsSQ+qC2iCDTpaF0aPq/Rq61aoA0k6AEnoBdWx4IBBkEAg8QdCuZ2s7vHNw7dXw6rH5aQN55uIyjzRj/AC6z4kN7BBGGozY5AYO4G4HoQtyF1QNEmGgcbAIK9YNaXHRoLj0AlGFu3+xyrAScKDlGbxES7qbkfTyTgiLhZX1Xh/hJbugCDa5LibGbRzC1ISiKe4ReAN8rmyykbBx1IJMNAI/KBYaQLCTvW3ENlrgRIII9lgpUzmE7gGy0QANwLiS468QrEp1d+atTYPyA1XcpGVg85cfJbpSKFHKbRB1tfzO9aVGVu4qVOqohUSqi5XF+JsLmaKgF22P8J09D812EFVgcC12hBB6FY98/lLGXNy68KWj7lDA+ym4mgWOLSTLTH9/klRzXnWY7JdWW8/kogIPJRB7Gt2oxvExaw3xxK1VKmgAc6IMAADlJMAcUqjSa0AAAC376p+Zeq88vuXOmSGAnNbacDlg8APfVMGGb+aXfxGR/Lp7K8ysOUDA21kLiiaVeRFAxOaUAarUBwoFTSiQUhq0w4FpuCC09CIKMKIsc/siocndu8dI927mB4HdC2D6reVjxeBD3B7XOp1AMoe2DI/S9ps4dUn/CVzZ2Igf/AJ0w138xJjyUbMl99wnG46nhWCnTaXv0ZTBuMxtmJ8LZMJvYtIBheXZ6jzmqOgi5Ahon8oBgBPwuBp0wQ1s5ruLtpzjxc52q0Eol6+ow46i0ua9zi28aXJvAHqd0LNiK7XtZSZJzPDCDqGMAc4nlAA806vTu+BmDiNTYGIhsSeNrC6vC0MpGUgTP5YAiBp4id2sK4x5uXW5MalUrgE8ExRFlDmVuWOm4uzAmIsCN4/VG7+yBtXFNa4NJ2joL6aTy6pAcDcTA3GzZ5WuqotLnOMxo14i8tvY8DMp1TC5t8WjoDrA4wqiUnHMBuLSdNII/daSYQd0BEWi3URv9lbkFyqKooUVZQFQlCSg4fxHh4ioP4XfQ/T0XDLvuF7LFUc7HMO8R0OoPqvEVKuUkGQQSDbguPz8Zd/bp8XWzByFay/4+n+oechRacbX0BqslY6mPAbIBPAenpqhbWqPJAaWNIcJNnA3Ejz9Z1XqPPb5WfEY9jRIOa4EAjfMX0GhSGUH37x1i3jYHNuMAaAbk2jSpgyxmYjQgW/mNtECP8wquk02DZDidTOzbdvOkE75TKvZ9VwM1L/lBmIIgSOIuep5LcA47w3ptH1NvZSiSHOaSTo4E8CIjyIPqg0U9BJnmoUAKIBYqXRxLS5zQbtMOFxqJETqOYTnmQRcW3GPfd1WcYZgJcGjMTMxJ3b/IIMW5wbskAyNd4m4+wgmGdkO28ZnbMTJkE5fOCFslcLEDKS6C0OIItkuDOt3G8mwHVdehUzAGxtqND05JSHShc5DKooqyUL2ggg7+FvdU54GqU58zAzC7SLa8iVBTqjaZjQECAOVjb091TGxOYg+KLkC7pid8yoWuIGmYWJ4cY8lABIyguI3zDdIMHSeio1McdDqOGmm5EVmaTMmwsLC3qb+cBaERaot3qIpRS20wCTx18uSKVRcl1KgGpAkwJ4oCqPi5sOJQsfIBGhurqsDhBAINrjjZc44Zw2WiQIh2mYQNT157kR0pQkrPjq+SmSNbNb/E45W+5CaxuUBo3W9EXPbRISiDkDigEleb+IsNleHjR2v8Q19V6MrJ2nhe8pubv1b1H3C1+Tn8uWfHWV44woiLBzUXE6te2AbOy2SLTwMfqPXciyuOrg3+ESfV37KgYfH6mg+bYB9sqdK9J54KWGaN0ni4lx/q08kVTEtbYm8tFgTBcQBMaaowVz64ptqTtF7toDRpc2D4tJ2Jidx43quok1jDmO3TkPRwt/UG+quhWzNBiJEwd3IqsTTzMc0akW6i49wFFaFZKRQrZmtdpIB6SNExxUEJWbFMc4gAWjoJ/wBxG7kNUYrAgxcibcwY+aW3EB1hvFyNx/e6BVXDy2PFlMbRcJgWmPFrpvWnCiBG8a6C5vYDQX0SKdpA46N3c3ONhpomUHGYBbANwJJnm4n6KjUoCqChCiqeAZHFY3ue0BrGgAWzOmPTUk/PqtiI/c39kGWlQzRmJJ/NNukAWA56qBr4GukQCJHMk8VopsiTMk6n6AbgiKChpBO6ESwYiWva4uuWlpA2RrIvuvv5p7MQMmckNaASb2AGt0SHl4BA3mfbUqysWClwNRwIL/CD+WmPCOu89VqLkZWYhKVXpZrSRqLRodRfyRlyHMiCaI/uSfmsNepmlr7EOtBMuZxAF511HBbJWeo+HEAhsgHyE35mYCBeGjwEf7hOUc/DeNJ+i2FZaAOUWMzmJPGZtxtbotEoiwoShJQ5kVZKGVUqpQea7aw+SoY0dtD6j1+ai63bWGz0jHibtDpFx6fJRcfk8d/L2dPHex0ao8LuBHo6x+YPkmJb2yCOIj2VUXy0HiL9d/uu5xjeJBGoIIXMqUgymM0ltIXaNshpEy4uhrrT+UrqTA/b6LmYnFtJacpAfsODnFrtirlhuXVwLybG4CDVga206nkLQAHNJIIc0kiW8rA2EbQW2VyDiHNdTnZgBpaNAGlweCzxEHZIgHRdSUqwGGMFzeDpHR+188y2Pot35r8J+YWCoYe0/qBYevib8neq1V8QSQGujWbTw4qAqFBomLNmeEcflrzSDUpmACQ0mJaCATyMb+KbTeA0h0kGZO++qr8O21oQdDu8kBOa1pymR+mB+33dKp4ZjSLukzuOmkADddFUqZnAjQcd8/RFXqgubB0Bnlp+yBzw1upidBv9FG5XeE35gj5pBxFNx8W0BFr6/YRnFU2AmZgE6HRFNFK0mfJU/KBO15ArD2bXLmZ3PLS8l4aBOVp8IuNSIJ6rY3ENGry7lA+gCpUrM/DkSHRaL34aeUpZMACDNhJnhvnfu1RjEiAM2U9J8kp9RpIlxd5QBzMD7lRFuY0yXCS28HqPvyWDEM7x2R4LaYLXt0DagGrDxEieYAWvEVWOdlz5bCYFyJNgToErFVqcgZtpokEhzjzJMWEaq4S2NhezeTPQ/siawOGyT5gj5oamJFg0A8ZkIjiRl1DXRwkKCmsGXM4wEp72cXHlB/ZWKzS0B0gA2N9yVVqNBEOJkG0HXX1iUF1zABAJJGg++iEt2SXgBzdD5TEkcVWLxAa1oaYdIBsSYI0HshbiCWPDjBgwIGYyPQKgDiABtEX0jU9G6nyUp1iT4SBxMD+nVZ2sDdkkAkC48UTBEkyeqZ3bQ4BouNekaO47lFaZQkqihUVcqpUVOKIIOUQKKGtAKXQN3jg7N5Ov88yGlVzNDuIB9lRs8HiC0+Vx/wCyyiNBK5NJndtcDnIYWkiYGVzoLhcuEAOME6LoVKzRqb8Bc+gSDTBOYMgm5LieEeHpusqM7sJUdnZLabYkOYJk7QMj+V1ySDyXRFWAMx2oE7zMXsP2SshOrieQ2R7X902m0DQAdEAPJd+WIIILraGbDX5LRKCVAVFGrBQEqnOQBSxIJO68DW+v7FHWAcCDoQQgAAmABOtteqy4+pDQcxG0NASXX8OUaygZSc1pu8kk5eQPijiNRqd4Scc/vKgoDSA+seDJs3/kR6ApFQ2L8mUyLPBc+dZbT/LxmdAtWGxoOocNGlzg286Tl0mfdLF56yugoSgDlZKgiy1WkODgJvrNzNgxo4b0974BPC6TUJmReI5zP6RxhEoQ10gu2RIceMt0AOvsn9zJN7G5EXPIngl1XFxEGJEAgA9bnTorNUNs5w5cfT6qjS4oC5CH9fQqiVAUqSlOclnEAGC4AnQEgEoqPpS4kkx1iOnDqjos1MmNBPDcfn7K8w3gealasACToAT5BNXFUsO1s751LoJPUpRrta4MAiTGkAbJOuhNkWHxTXgOaQQZIuLgHX5eoQ4ylnAAiQQbzHPTfE+qIaHTcQRyUWPCVGNPdh0kjOBuywPD8/NL7TxJltKn/qP3/oYNXn6Isn5VrpVw4EjQEtniRYxymR5JhKClTDWhrbACB0Volz6XKipUiM3ZNWWEfpPsbj6rU+DYridk1CHwdHCPMX/ddklY+O7yvkmUbYGgAUbVBJAIka3QEpLKMGZOpjdEkE6cwtjBqLkFLNNySIIMwN9jAHD6JOJrFrSQC4iLDXWLLJi3OLjtACxaLkmN+WCdTPluUV1w5XmSBU2ZNhEmbRxngroOJE8bgctyKdmUlUB9hDUqwJ0CCVac7yBvjU+e75rMXmW5QHOAIubi8ZjbgOSZVqGJERx1nkEkPZJaJjUhsnMTrJ+koDxNEd3tOvOZxvc6Ra8XiOiLCMabX2YIBblAJ0Mak8yl1m5WCTkGebCYF7AfeqrDGASxpAPG0m+0Sd55DcqjoBKrZszSLN0d56QPREHIsyil1ackmSB+bS4vv3b/AFSWVwNxcRaYtHGTuhFWZJBueW7TWEDpdIJhoguI38AJ878kBE7QG+SIFtQblU5hBPhAnqXE6DkIhNos2QNLyOV5EphAmYEoBfW2st9JB3HXf5KF6y9oTAcJlptlvOa1xw42KDB4vPmtEQRGhDpjzt7hMRofyXmfirscV2yDlqsByk6Ea5XfvuXoMRVygcyABxJ+/ZIxItxSLHzXB9t4jDuy5nAixa+SD5Hd0Xpx8ZkRLWPG+JHzlZ+3+zg9vPcTu8+C8XXpuYYcCD96LV5Ob9PS9P14+p/3H1bsXtrD1YFOGOgDKYBsIEHfYBbsY9wLHAnKDtNALs1jEACZnyXxqnWIXp+xvjCrThtT8RnPxAcjv81jO8+V8npJffx3/HuKeE2mua0MiYLjJAOa2Rth4nRJtK108O0Oc8DadGY3vGgvoFk7K7XpVxNN0ne02cPJdBbd15/XN4uVCqlQlUVWCirVFRVHn2OykOG4grvSvOk/ZXXwFTNTHLZ9NPZc/gv03eWfbSSrlCia1dDQp7ARB+ZHuEVOkBoAOghXI6qnOQZsW0ue2nByeN53GCIZPM3PJbi9JBVgou+2GZ1T2hwg6FCVWZBK1MZRm0brFgYEXUY03BOUDc2BbmVdRuYakXBkRu6oRh2yDrxzGfSUBRHhDbC5cT87lIqOc6DEDKHSTYT8z9Oq0GkCZJMHdunnxV1iAMxEkcASfIDeqBwjCG3nUkTAIB4/OOacSl0688RaYMTHGNymZQFY6hWWiZgTusgbUBmDpY8jwRZlFHKx4Z9TO+RDS7ZlwNsoGyBuJE34laJVSqga1RtmujaMAG874++C5lHHvLwA2GtOVwA8N4Em8QATu05hb8VSzAC1iCJEwRvidbpIwo1cS838UR/KLeyQDQPeO7w+ESKY5aF/nu5dUyqEwqijLdc3F0JXme0+zuUjgdP7L2NRix4ijKLOsfN8VgI02fcfuPvRYnsLdR9R6r3OO7O5LhYrs4iY/wC+o3rG8Sujj1FjJ8PtL69MAlozZnEbmtudOkea+m4ftQE8l86wYbTBizneIjSOAG7nddHD45zeY4i//XmsuePxjV6jzXyX+n0SnUDtCrIXksH2rzXcw3aQOqtjRroFRLbUB0UUHnDUW/sZ93DcRI8tYXEbUPEJ2FxRbUa4nfBvuNlyce3Tq6mx6gkdeqouQ5lA7ouxyjlQqsyrN0QWiBQZh9lXm5oGBWgzqF6YCV5kvOpnUUXfDMW7wAfIkj6IiZ/tb3WWplzAnW4F/PjyQ4qq4MJZGbcDp/ZULZQDHNcS1pu3eS4uJgTN9AdJt1TMfii2GsE1HnK3gOLncABdYKrG1HkjKQQJIGaHb5cdn3Mbguhh6sjda0zPvvKWHNyn4akGNDReNSdSTck8yb+aZKWD09VMyBkqsyXmUzdFAcqpQ5lWbogJUUOZWSqBcEl7U0nmqJQY6lKVz8Tg113JT2oa8rjMByXJr0nMve3DVe1r02nUiTpcey52KwQV1Hm6OL+xb1b/ANLpYbHkaGRy+o3LnYvAOzW0FwZ4n3t13pNRhadfMLJHsMH2pzUXkKeMIMzKtTEfp1RWos0UrUUQRRRRBFFFEEXlqPxJVq1O5p06bahOLa0vc4tBw1ZlMFzQASDnkgEaRN5XqVjpdl0G1DVbRpNqunNUFNgeZyzLwJM5W7/yjgoPJ4XtzEP7PweLNZrXuZQfWbkYc4qVabXHKbxDiAGwZIMmMpXg/iKq6piu9rFlFjMRUY5jKc5cPiHsJo5mGQGhrX94CS8yzZuvXDsjD/h/gUfwrUvw2fhC3+nbY0GkaBT/ACjDzUPcUZrCKx7tn4ovarbbFzrOpVHncRjMVSw2Hq1MQM+al3zSykZbWrNbBAAJgODBlymb3jKc+O7fxbKmNYSyWVcJTo5B4GYirkLnOfYvi9xlBixAv66t2fSe5j30qbns/wBNzmNLmfwOIlug0Uq9n0nZ81Km7vAG1ZY0940AgNqSNsAEiDxUHkT8Q1SMIKVV9SvUqmmaXd0xmbSr5MRVrOA2WMaHAFuUFxbAvlDu2PiKtRx1SnY0m0MMWMkNzVcTin0A6o8tJDRlGhHmTb0B7BwssP8AhqE02htM91Tmm0GQ1hjZAO4LRX7PpPLi+lTcXsFN5cxpzUwSQx0jaaC5xg2ueKo8gfjKr3tQd2zJTaaeWTev/jDhg4vi1OQDMSATqbLTU+MXtqNY+iGt751CrVzPNNrxWZTaAWsJGbPYuAGYFpI1XoXdjYcgA0KJApupAGmyBSd4qYEWYd7dCp/k+H2PwKP4f+n+Gz8O8/h22b3sg89Q+NC4Pd3Ja3MGUiRWGZ5xBoBhHd6kwQWyNQS2JQ4b4ze6n3hoBrW4Wriaoz5nA0qj6ZYyBBksJmV6N/Y2HPeTh6J70g1Zp0z3haczTUttwbidCjwvZdGmAKdGlTAaWAMYxoDC4uLRA0LiTHEkoPN9rfEGJpGkQ2iSRXc9jahc0sp4cVGy8szNM2gDeDoV0cT8QHPRZSbTLqlJ1c95UyBrGGlmEhp2vxQfK+oXQodi4djQxmHotYMwDW02BoziHwAIEix4hSp2Lh3Rmw9Ew4VBNOmYeAGh4kWcA1onWAOCDzuP+M3MkiiHNNStSp7ZDi+g9rXGoMuw0kug3/Lxtr7I+JKlTECjUpMbJxADmPc6+HqU2mQWizs8+S7LuyaBc95o0i6pHeONNmZ8RGcxLoyt1/SOCNmApNcHimwPGeHBjQ4d4QX7QE7Ra0njAnRQrUoooqIooogpWoogiiiiCKKKIP/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104" name="Picture 8" descr="http://1.bp.blogspot.com/-0fp22zmBigo/UGkZ99OpsuI/AAAAAAAAAnU/vJYulLht_Lc/s1600/103_0072.jpg">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1459" y="2255743"/>
            <a:ext cx="5347447" cy="401058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60375" y="1417638"/>
            <a:ext cx="7352366" cy="646331"/>
          </a:xfrm>
          <a:prstGeom prst="rect">
            <a:avLst/>
          </a:prstGeom>
          <a:noFill/>
        </p:spPr>
        <p:txBody>
          <a:bodyPr wrap="square" rtlCol="0">
            <a:spAutoFit/>
          </a:bodyPr>
          <a:lstStyle/>
          <a:p>
            <a:r>
              <a:rPr lang="en-US" dirty="0" smtClean="0"/>
              <a:t>Paul Black is professor emeritus in the School of Education. King’s College, London. His comments relate to an article “Inside the Black Box” 1998 </a:t>
            </a:r>
            <a:endParaRPr lang="en-US" dirty="0"/>
          </a:p>
        </p:txBody>
      </p:sp>
    </p:spTree>
    <p:extLst>
      <p:ext uri="{BB962C8B-B14F-4D97-AF65-F5344CB8AC3E}">
        <p14:creationId xmlns:p14="http://schemas.microsoft.com/office/powerpoint/2010/main" val="14903990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Shifting to Assessment </a:t>
            </a:r>
            <a:r>
              <a:rPr lang="en-US" i="1" dirty="0" smtClean="0"/>
              <a:t>for</a:t>
            </a:r>
            <a:r>
              <a:rPr lang="en-US" dirty="0" smtClean="0"/>
              <a:t> Learning</a:t>
            </a:r>
            <a:endParaRPr lang="en-US" dirty="0"/>
          </a:p>
        </p:txBody>
      </p:sp>
      <p:sp>
        <p:nvSpPr>
          <p:cNvPr id="3" name="Content Placeholder 2"/>
          <p:cNvSpPr>
            <a:spLocks noGrp="1"/>
          </p:cNvSpPr>
          <p:nvPr>
            <p:ph idx="1"/>
          </p:nvPr>
        </p:nvSpPr>
        <p:spPr/>
        <p:txBody>
          <a:bodyPr/>
          <a:lstStyle/>
          <a:p>
            <a:r>
              <a:rPr lang="en-US" dirty="0" smtClean="0"/>
              <a:t>Now read the handout “How Students Should be Taught Mathematics…”</a:t>
            </a:r>
          </a:p>
          <a:p>
            <a:endParaRPr lang="en-US" dirty="0"/>
          </a:p>
          <a:p>
            <a:r>
              <a:rPr lang="en-US" dirty="0" smtClean="0"/>
              <a:t>Reflect on the comments Dr. Black made as well as the writings of Dr. </a:t>
            </a:r>
            <a:r>
              <a:rPr lang="en-US" dirty="0" err="1" smtClean="0"/>
              <a:t>Boaler</a:t>
            </a:r>
            <a:endParaRPr lang="en-US" dirty="0" smtClean="0"/>
          </a:p>
          <a:p>
            <a:pPr lvl="1"/>
            <a:r>
              <a:rPr lang="en-US" dirty="0" smtClean="0"/>
              <a:t>Make some notes on the </a:t>
            </a:r>
            <a:r>
              <a:rPr lang="en-US" smtClean="0"/>
              <a:t>following question:</a:t>
            </a:r>
          </a:p>
          <a:p>
            <a:pPr lvl="2"/>
            <a:r>
              <a:rPr lang="en-US" smtClean="0"/>
              <a:t>What </a:t>
            </a:r>
            <a:r>
              <a:rPr lang="en-US" dirty="0" smtClean="0"/>
              <a:t>might you try in your classroom as a result of this information?</a:t>
            </a:r>
            <a:endParaRPr lang="en-US" dirty="0"/>
          </a:p>
        </p:txBody>
      </p:sp>
    </p:spTree>
    <p:extLst>
      <p:ext uri="{BB962C8B-B14F-4D97-AF65-F5344CB8AC3E}">
        <p14:creationId xmlns:p14="http://schemas.microsoft.com/office/powerpoint/2010/main" val="27430913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Using Technology to Engage Students in Learning Mathematics </a:t>
            </a:r>
            <a:endParaRPr lang="en-US" dirty="0"/>
          </a:p>
        </p:txBody>
      </p:sp>
      <p:sp>
        <p:nvSpPr>
          <p:cNvPr id="5" name="Subtitle 2"/>
          <p:cNvSpPr>
            <a:spLocks noGrp="1"/>
          </p:cNvSpPr>
          <p:nvPr>
            <p:ph type="subTitle" idx="1"/>
          </p:nvPr>
        </p:nvSpPr>
        <p:spPr/>
        <p:txBody>
          <a:bodyPr>
            <a:normAutofit lnSpcReduction="10000"/>
          </a:bodyPr>
          <a:lstStyle/>
          <a:p>
            <a:r>
              <a:rPr lang="en-US" dirty="0" smtClean="0"/>
              <a:t>UCDMP Saturday Series 2013-2014</a:t>
            </a:r>
          </a:p>
          <a:p>
            <a:r>
              <a:rPr lang="en-US" dirty="0" smtClean="0"/>
              <a:t>High school session 2</a:t>
            </a:r>
          </a:p>
          <a:p>
            <a:r>
              <a:rPr lang="en-US" dirty="0" smtClean="0"/>
              <a:t>November 2, 2013</a:t>
            </a:r>
            <a:endParaRPr lang="en-US" dirty="0"/>
          </a:p>
        </p:txBody>
      </p:sp>
    </p:spTree>
    <p:extLst>
      <p:ext uri="{BB962C8B-B14F-4D97-AF65-F5344CB8AC3E}">
        <p14:creationId xmlns:p14="http://schemas.microsoft.com/office/powerpoint/2010/main" val="69916682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Let’s </a:t>
            </a:r>
            <a:r>
              <a:rPr lang="en-US" dirty="0" smtClean="0"/>
              <a:t>Investigate </a:t>
            </a:r>
            <a:r>
              <a:rPr lang="en-US" dirty="0"/>
              <a:t>a P</a:t>
            </a:r>
            <a:r>
              <a:rPr lang="en-US" dirty="0" smtClean="0"/>
              <a:t>roblem</a:t>
            </a:r>
            <a:endParaRPr lang="en-US" dirty="0"/>
          </a:p>
        </p:txBody>
      </p:sp>
      <p:sp>
        <p:nvSpPr>
          <p:cNvPr id="3" name="Content Placeholder 2"/>
          <p:cNvSpPr>
            <a:spLocks noGrp="1"/>
          </p:cNvSpPr>
          <p:nvPr>
            <p:ph idx="1"/>
          </p:nvPr>
        </p:nvSpPr>
        <p:spPr/>
        <p:txBody>
          <a:bodyPr>
            <a:normAutofit/>
          </a:bodyPr>
          <a:lstStyle/>
          <a:p>
            <a:pPr hangingPunct="0">
              <a:spcBef>
                <a:spcPts val="0"/>
              </a:spcBef>
            </a:pPr>
            <a:r>
              <a:rPr lang="en-US" sz="2400" dirty="0" smtClean="0"/>
              <a:t>Using </a:t>
            </a:r>
            <a:r>
              <a:rPr lang="en-US" sz="2400" dirty="0" err="1" smtClean="0"/>
              <a:t>GeoGebra</a:t>
            </a:r>
            <a:r>
              <a:rPr lang="en-US" sz="2400" dirty="0" smtClean="0"/>
              <a:t> on the </a:t>
            </a:r>
            <a:r>
              <a:rPr lang="en-US" sz="2400" dirty="0" err="1" smtClean="0"/>
              <a:t>iPad</a:t>
            </a:r>
            <a:r>
              <a:rPr lang="en-US" sz="2400" dirty="0" smtClean="0"/>
              <a:t> or on your own computer, construct a parallelogram.</a:t>
            </a:r>
          </a:p>
          <a:p>
            <a:pPr hangingPunct="0">
              <a:spcBef>
                <a:spcPts val="0"/>
              </a:spcBef>
            </a:pPr>
            <a:endParaRPr lang="en-US" sz="2400" dirty="0"/>
          </a:p>
          <a:p>
            <a:pPr>
              <a:spcBef>
                <a:spcPts val="0"/>
              </a:spcBef>
            </a:pPr>
            <a:r>
              <a:rPr lang="en-US" sz="2400" dirty="0" smtClean="0"/>
              <a:t>Now construct the angel bisectors of all four vertices.</a:t>
            </a:r>
          </a:p>
          <a:p>
            <a:pPr>
              <a:spcBef>
                <a:spcPts val="0"/>
              </a:spcBef>
            </a:pPr>
            <a:endParaRPr lang="en-US" sz="2400" dirty="0"/>
          </a:p>
          <a:p>
            <a:pPr lvl="1">
              <a:spcBef>
                <a:spcPts val="0"/>
              </a:spcBef>
            </a:pPr>
            <a:r>
              <a:rPr lang="en-US" sz="2400" dirty="0" smtClean="0"/>
              <a:t>What polygon is formed? Is it consistent or varied? Is it really what it appears to be? Why?</a:t>
            </a:r>
          </a:p>
          <a:p>
            <a:pPr>
              <a:spcBef>
                <a:spcPts val="0"/>
              </a:spcBef>
            </a:pPr>
            <a:endParaRPr lang="en-US" sz="2400" dirty="0"/>
          </a:p>
          <a:p>
            <a:pPr>
              <a:spcBef>
                <a:spcPts val="0"/>
              </a:spcBef>
            </a:pPr>
            <a:r>
              <a:rPr lang="en-US" sz="2400" dirty="0" smtClean="0"/>
              <a:t>If you finish this quickly and want another challenge, start with an isosceles trapezoid and do the same thing.</a:t>
            </a:r>
            <a:endParaRPr lang="en-US" sz="2400" dirty="0" smtClean="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58207191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Desmos</a:t>
            </a:r>
            <a:r>
              <a:rPr lang="en-US" dirty="0" smtClean="0"/>
              <a:t> and Dan Meyer</a:t>
            </a:r>
            <a:endParaRPr lang="en-US" dirty="0"/>
          </a:p>
        </p:txBody>
      </p:sp>
      <p:sp>
        <p:nvSpPr>
          <p:cNvPr id="3" name="Content Placeholder 2"/>
          <p:cNvSpPr>
            <a:spLocks noGrp="1"/>
          </p:cNvSpPr>
          <p:nvPr>
            <p:ph idx="1"/>
          </p:nvPr>
        </p:nvSpPr>
        <p:spPr/>
        <p:txBody>
          <a:bodyPr>
            <a:normAutofit/>
          </a:bodyPr>
          <a:lstStyle/>
          <a:p>
            <a:pPr marL="114300" indent="0">
              <a:buNone/>
            </a:pPr>
            <a:r>
              <a:rPr lang="en-US" sz="3200" dirty="0" smtClean="0">
                <a:solidFill>
                  <a:schemeClr val="tx2"/>
                </a:solidFill>
              </a:rPr>
              <a:t>Go to :</a:t>
            </a:r>
            <a:endParaRPr lang="en-US" sz="3200" dirty="0" smtClean="0">
              <a:solidFill>
                <a:schemeClr val="tx2"/>
              </a:solidFill>
              <a:hlinkClick r:id="rId2"/>
            </a:endParaRPr>
          </a:p>
          <a:p>
            <a:endParaRPr lang="en-US" sz="3200" dirty="0">
              <a:solidFill>
                <a:schemeClr val="tx2"/>
              </a:solidFill>
              <a:hlinkClick r:id="rId2"/>
            </a:endParaRPr>
          </a:p>
          <a:p>
            <a:r>
              <a:rPr lang="en-US" sz="3200" dirty="0" smtClean="0">
                <a:solidFill>
                  <a:schemeClr val="tx2"/>
                </a:solidFill>
                <a:hlinkClick r:id="rId2"/>
              </a:rPr>
              <a:t>https</a:t>
            </a:r>
            <a:r>
              <a:rPr lang="en-US" sz="3200" dirty="0">
                <a:solidFill>
                  <a:schemeClr val="tx2"/>
                </a:solidFill>
                <a:hlinkClick r:id="rId2"/>
              </a:rPr>
              <a:t>://</a:t>
            </a:r>
            <a:r>
              <a:rPr lang="en-US" sz="3200" dirty="0" smtClean="0">
                <a:solidFill>
                  <a:schemeClr val="tx2"/>
                </a:solidFill>
                <a:hlinkClick r:id="rId2"/>
              </a:rPr>
              <a:t>class.desmos.com/class/eamle</a:t>
            </a:r>
            <a:endParaRPr lang="en-US" sz="3200" dirty="0" smtClean="0">
              <a:solidFill>
                <a:schemeClr val="tx2"/>
              </a:solidFill>
            </a:endParaRPr>
          </a:p>
          <a:p>
            <a:pPr marL="114300" indent="0">
              <a:buNone/>
            </a:pPr>
            <a:endParaRPr lang="en-US" sz="3200" dirty="0">
              <a:solidFill>
                <a:schemeClr val="tx2"/>
              </a:solidFill>
            </a:endParaRPr>
          </a:p>
          <a:p>
            <a:pPr marL="114300" indent="0">
              <a:buNone/>
            </a:pPr>
            <a:r>
              <a:rPr lang="en-US" sz="3200" dirty="0" smtClean="0">
                <a:solidFill>
                  <a:schemeClr val="tx2"/>
                </a:solidFill>
              </a:rPr>
              <a:t>And follow the instructions to investigate the Penny Problem</a:t>
            </a:r>
            <a:endParaRPr lang="en-US" sz="3200" dirty="0">
              <a:solidFill>
                <a:schemeClr val="tx2"/>
              </a:solidFill>
            </a:endParaRPr>
          </a:p>
        </p:txBody>
      </p:sp>
    </p:spTree>
    <p:extLst>
      <p:ext uri="{BB962C8B-B14F-4D97-AF65-F5344CB8AC3E}">
        <p14:creationId xmlns:p14="http://schemas.microsoft.com/office/powerpoint/2010/main" val="41997193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Using Technology to Engage Students</a:t>
            </a:r>
            <a:endParaRPr lang="en-US" dirty="0"/>
          </a:p>
        </p:txBody>
      </p:sp>
      <p:sp>
        <p:nvSpPr>
          <p:cNvPr id="3" name="Content Placeholder 2"/>
          <p:cNvSpPr>
            <a:spLocks noGrp="1"/>
          </p:cNvSpPr>
          <p:nvPr>
            <p:ph idx="1"/>
          </p:nvPr>
        </p:nvSpPr>
        <p:spPr/>
        <p:txBody>
          <a:bodyPr>
            <a:normAutofit/>
          </a:bodyPr>
          <a:lstStyle/>
          <a:p>
            <a:pPr>
              <a:spcBef>
                <a:spcPts val="1800"/>
              </a:spcBef>
            </a:pPr>
            <a:r>
              <a:rPr lang="en-US" sz="2400" dirty="0" smtClean="0"/>
              <a:t>What technologies do you have at your disposal?</a:t>
            </a:r>
          </a:p>
          <a:p>
            <a:pPr>
              <a:spcBef>
                <a:spcPts val="1800"/>
              </a:spcBef>
            </a:pPr>
            <a:r>
              <a:rPr lang="en-US" sz="2400" dirty="0" smtClean="0"/>
              <a:t>Get into a group based on a technology you can employ in the next few weeks.</a:t>
            </a:r>
            <a:endParaRPr lang="en-US" sz="2400" dirty="0"/>
          </a:p>
          <a:p>
            <a:pPr>
              <a:spcBef>
                <a:spcPts val="1800"/>
              </a:spcBef>
            </a:pPr>
            <a:r>
              <a:rPr lang="en-US" sz="2400" dirty="0" smtClean="0"/>
              <a:t>Plan a lesson/activity using technology to engage students.</a:t>
            </a:r>
            <a:endParaRPr lang="en-US" sz="2400" dirty="0"/>
          </a:p>
          <a:p>
            <a:pPr>
              <a:spcBef>
                <a:spcPts val="1800"/>
              </a:spcBef>
            </a:pPr>
            <a:r>
              <a:rPr lang="en-US" sz="2400" dirty="0" smtClean="0"/>
              <a:t>Let us know your plan. </a:t>
            </a:r>
          </a:p>
          <a:p>
            <a:pPr>
              <a:spcBef>
                <a:spcPts val="1800"/>
              </a:spcBef>
            </a:pPr>
            <a:r>
              <a:rPr lang="en-US" sz="2400" dirty="0" smtClean="0"/>
              <a:t>Next session we will have you report out on your successes.</a:t>
            </a:r>
            <a:endParaRPr lang="en-US" sz="2400" dirty="0"/>
          </a:p>
        </p:txBody>
      </p:sp>
    </p:spTree>
    <p:extLst>
      <p:ext uri="{BB962C8B-B14F-4D97-AF65-F5344CB8AC3E}">
        <p14:creationId xmlns:p14="http://schemas.microsoft.com/office/powerpoint/2010/main" val="3148131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Information</a:t>
            </a:r>
            <a:endParaRPr lang="en-US" dirty="0"/>
          </a:p>
        </p:txBody>
      </p:sp>
      <p:sp>
        <p:nvSpPr>
          <p:cNvPr id="3" name="Content Placeholder 2"/>
          <p:cNvSpPr>
            <a:spLocks noGrp="1"/>
          </p:cNvSpPr>
          <p:nvPr>
            <p:ph idx="1"/>
          </p:nvPr>
        </p:nvSpPr>
        <p:spPr/>
        <p:txBody>
          <a:bodyPr>
            <a:normAutofit/>
          </a:bodyPr>
          <a:lstStyle/>
          <a:p>
            <a:pPr marL="114300" indent="0">
              <a:buNone/>
            </a:pPr>
            <a:r>
              <a:rPr lang="en-US" sz="2800" dirty="0" smtClean="0"/>
              <a:t>Future Sessions:</a:t>
            </a:r>
          </a:p>
          <a:p>
            <a:pPr lvl="1"/>
            <a:r>
              <a:rPr lang="en-US" sz="2800" b="1" dirty="0"/>
              <a:t>January 25, </a:t>
            </a:r>
            <a:r>
              <a:rPr lang="en-US" sz="2800" b="1" dirty="0" smtClean="0"/>
              <a:t>2014</a:t>
            </a:r>
            <a:endParaRPr lang="en-US" sz="2800" dirty="0"/>
          </a:p>
          <a:p>
            <a:pPr lvl="1"/>
            <a:r>
              <a:rPr lang="en-US" sz="2800" b="1" dirty="0" smtClean="0"/>
              <a:t>March </a:t>
            </a:r>
            <a:r>
              <a:rPr lang="en-US" sz="2800" b="1" dirty="0"/>
              <a:t>15, </a:t>
            </a:r>
            <a:r>
              <a:rPr lang="en-US" sz="2800" b="1" dirty="0" smtClean="0"/>
              <a:t>2014</a:t>
            </a:r>
            <a:endParaRPr lang="en-US" sz="2800" dirty="0"/>
          </a:p>
          <a:p>
            <a:pPr lvl="1"/>
            <a:r>
              <a:rPr lang="en-US" sz="2800" b="1" dirty="0" smtClean="0"/>
              <a:t>May 3, 2014</a:t>
            </a:r>
            <a:endParaRPr lang="en-US" sz="2800" b="1" dirty="0"/>
          </a:p>
          <a:p>
            <a:pPr lvl="1"/>
            <a:endParaRPr lang="en-US" sz="2800" dirty="0" smtClean="0"/>
          </a:p>
          <a:p>
            <a:pPr marL="114300" indent="0">
              <a:buNone/>
            </a:pPr>
            <a:r>
              <a:rPr lang="en-US" sz="2800" dirty="0" smtClean="0"/>
              <a:t>Teachers have the </a:t>
            </a:r>
            <a:r>
              <a:rPr lang="en-US" sz="2800" dirty="0"/>
              <a:t>opportunity to purchase 2 CEU’s for attending 3 of the 5 Saturday sessions being offered, or 3 CEU’s for attending all 5 Saturday sessions being offered.</a:t>
            </a:r>
          </a:p>
        </p:txBody>
      </p:sp>
    </p:spTree>
    <p:extLst>
      <p:ext uri="{BB962C8B-B14F-4D97-AF65-F5344CB8AC3E}">
        <p14:creationId xmlns:p14="http://schemas.microsoft.com/office/powerpoint/2010/main" val="2814817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dirty="0" smtClean="0"/>
              <a:t>Assessments</a:t>
            </a:r>
            <a:endParaRPr dirty="0"/>
          </a:p>
        </p:txBody>
      </p:sp>
      <p:sp>
        <p:nvSpPr>
          <p:cNvPr id="230403" name="Rectangle 3"/>
          <p:cNvSpPr>
            <a:spLocks noGrp="1"/>
          </p:cNvSpPr>
          <p:nvPr>
            <p:ph type="body" idx="1"/>
          </p:nvPr>
        </p:nvSpPr>
        <p:spPr/>
        <p:txBody>
          <a:bodyPr/>
          <a:lstStyle/>
          <a:p>
            <a:pPr marL="114300" indent="0">
              <a:lnSpc>
                <a:spcPct val="125000"/>
              </a:lnSpc>
              <a:buNone/>
            </a:pPr>
            <a:r>
              <a:rPr lang="en-US" sz="3200" dirty="0" smtClean="0"/>
              <a:t>What are various ways in which we assess:</a:t>
            </a:r>
          </a:p>
          <a:p>
            <a:pPr lvl="1">
              <a:lnSpc>
                <a:spcPct val="125000"/>
              </a:lnSpc>
            </a:pPr>
            <a:r>
              <a:rPr lang="en-US" sz="3200" dirty="0" smtClean="0"/>
              <a:t>what students know, are able to do and understand?</a:t>
            </a:r>
          </a:p>
        </p:txBody>
      </p:sp>
    </p:spTree>
    <p:extLst>
      <p:ext uri="{BB962C8B-B14F-4D97-AF65-F5344CB8AC3E}">
        <p14:creationId xmlns:p14="http://schemas.microsoft.com/office/powerpoint/2010/main" val="38276880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t>Assessment and Learning</a:t>
            </a:r>
          </a:p>
        </p:txBody>
      </p:sp>
      <p:sp>
        <p:nvSpPr>
          <p:cNvPr id="232451" name="Rectangle 3"/>
          <p:cNvSpPr>
            <a:spLocks noGrp="1"/>
          </p:cNvSpPr>
          <p:nvPr>
            <p:ph type="body" idx="1"/>
          </p:nvPr>
        </p:nvSpPr>
        <p:spPr>
          <a:xfrm>
            <a:off x="457200" y="1600200"/>
            <a:ext cx="7991489" cy="5257800"/>
          </a:xfrm>
        </p:spPr>
        <p:txBody>
          <a:bodyPr>
            <a:normAutofit fontScale="92500" lnSpcReduction="10000"/>
          </a:bodyPr>
          <a:lstStyle/>
          <a:p>
            <a:pPr>
              <a:lnSpc>
                <a:spcPct val="125000"/>
              </a:lnSpc>
              <a:spcBef>
                <a:spcPts val="600"/>
              </a:spcBef>
            </a:pPr>
            <a:r>
              <a:rPr lang="en-US" sz="3200" dirty="0" smtClean="0"/>
              <a:t>Assessment should be an integral part of teaching. It is the mechanism whereby teachers can learn how students think about mathematics as well as what students are able to accomplish.</a:t>
            </a:r>
          </a:p>
          <a:p>
            <a:pPr>
              <a:lnSpc>
                <a:spcPct val="125000"/>
              </a:lnSpc>
            </a:pPr>
            <a:r>
              <a:rPr lang="en-US" sz="3200" dirty="0" smtClean="0"/>
              <a:t>Assessment </a:t>
            </a:r>
            <a:r>
              <a:rPr lang="en-US" sz="3200" dirty="0"/>
              <a:t>should allow all students to show what they know, understand and can do</a:t>
            </a:r>
            <a:r>
              <a:rPr lang="en-US" sz="3200" dirty="0" smtClean="0"/>
              <a:t>.   </a:t>
            </a:r>
            <a:endParaRPr lang="en-US" sz="3200" dirty="0"/>
          </a:p>
          <a:p>
            <a:endParaRPr lang="en-US" sz="3200" dirty="0"/>
          </a:p>
          <a:p>
            <a:pPr marL="184150" indent="0" algn="r">
              <a:buNone/>
            </a:pPr>
            <a:r>
              <a:rPr lang="en-US" sz="3200" dirty="0" smtClean="0"/>
              <a:t>Cockcroft </a:t>
            </a:r>
            <a:r>
              <a:rPr lang="en-US" sz="3200" dirty="0"/>
              <a:t>Report </a:t>
            </a:r>
            <a:r>
              <a:rPr lang="en-US" sz="3200" dirty="0" smtClean="0"/>
              <a:t>1982</a:t>
            </a:r>
            <a:endParaRPr lang="en-US" sz="3200" dirty="0"/>
          </a:p>
          <a:p>
            <a:pPr>
              <a:lnSpc>
                <a:spcPct val="125000"/>
              </a:lnSpc>
              <a:spcBef>
                <a:spcPts val="600"/>
              </a:spcBef>
            </a:pPr>
            <a:endParaRPr lang="en-US" sz="3200" dirty="0" smtClean="0"/>
          </a:p>
        </p:txBody>
      </p:sp>
    </p:spTree>
    <p:extLst>
      <p:ext uri="{BB962C8B-B14F-4D97-AF65-F5344CB8AC3E}">
        <p14:creationId xmlns:p14="http://schemas.microsoft.com/office/powerpoint/2010/main" val="4018527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24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24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245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t>Assessment</a:t>
            </a:r>
          </a:p>
        </p:txBody>
      </p:sp>
      <p:sp>
        <p:nvSpPr>
          <p:cNvPr id="251907" name="Rectangle 3"/>
          <p:cNvSpPr>
            <a:spLocks noGrp="1"/>
          </p:cNvSpPr>
          <p:nvPr>
            <p:ph type="body" idx="1"/>
          </p:nvPr>
        </p:nvSpPr>
        <p:spPr>
          <a:xfrm>
            <a:off x="457199" y="1600200"/>
            <a:ext cx="7980993" cy="4800600"/>
          </a:xfrm>
        </p:spPr>
        <p:txBody>
          <a:bodyPr/>
          <a:lstStyle/>
          <a:p>
            <a:r>
              <a:rPr lang="en-US" sz="3200" dirty="0" smtClean="0"/>
              <a:t>What are the characteristics of a “good” assessment? </a:t>
            </a:r>
            <a:endParaRPr lang="en-US" sz="3200" dirty="0"/>
          </a:p>
          <a:p>
            <a:endParaRPr lang="en-US" sz="3200" dirty="0" smtClean="0"/>
          </a:p>
          <a:p>
            <a:pPr marL="184150" indent="0">
              <a:buNone/>
            </a:pPr>
            <a:r>
              <a:rPr lang="en-US" sz="3200" dirty="0" smtClean="0"/>
              <a:t>According to the Shell Centre, high quality assessment has:</a:t>
            </a:r>
          </a:p>
          <a:p>
            <a:r>
              <a:rPr lang="en-US" sz="3200" dirty="0" smtClean="0"/>
              <a:t>Curriculum balance</a:t>
            </a:r>
          </a:p>
          <a:p>
            <a:r>
              <a:rPr lang="en-US" sz="3200" dirty="0" smtClean="0"/>
              <a:t>Curriculum value</a:t>
            </a:r>
          </a:p>
          <a:p>
            <a:r>
              <a:rPr lang="en-US" sz="3200" dirty="0" smtClean="0"/>
              <a:t>Fitness for purpose</a:t>
            </a:r>
          </a:p>
        </p:txBody>
      </p:sp>
    </p:spTree>
    <p:extLst>
      <p:ext uri="{BB962C8B-B14F-4D97-AF65-F5344CB8AC3E}">
        <p14:creationId xmlns:p14="http://schemas.microsoft.com/office/powerpoint/2010/main" val="1272553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190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190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190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190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90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Types of Assessment</a:t>
            </a:r>
            <a:endParaRPr lang="en-US" dirty="0"/>
          </a:p>
        </p:txBody>
      </p:sp>
      <p:sp>
        <p:nvSpPr>
          <p:cNvPr id="3" name="Content Placeholder 2"/>
          <p:cNvSpPr>
            <a:spLocks noGrp="1"/>
          </p:cNvSpPr>
          <p:nvPr>
            <p:ph idx="1"/>
          </p:nvPr>
        </p:nvSpPr>
        <p:spPr/>
        <p:txBody>
          <a:bodyPr>
            <a:normAutofit/>
          </a:bodyPr>
          <a:lstStyle/>
          <a:p>
            <a:r>
              <a:rPr lang="en-US" sz="3600" dirty="0"/>
              <a:t>Assessment </a:t>
            </a:r>
            <a:r>
              <a:rPr lang="en-US" sz="3600" i="1" dirty="0"/>
              <a:t>of</a:t>
            </a:r>
            <a:r>
              <a:rPr lang="en-US" sz="3600" dirty="0"/>
              <a:t> Learning </a:t>
            </a:r>
            <a:endParaRPr lang="en-US" sz="3600" dirty="0" smtClean="0"/>
          </a:p>
          <a:p>
            <a:r>
              <a:rPr lang="en-US" sz="3600" dirty="0" smtClean="0"/>
              <a:t>Assessment </a:t>
            </a:r>
            <a:r>
              <a:rPr lang="en-US" sz="3600" i="1" dirty="0"/>
              <a:t>for</a:t>
            </a:r>
            <a:r>
              <a:rPr lang="en-US" sz="3600" dirty="0"/>
              <a:t> Learning</a:t>
            </a:r>
          </a:p>
        </p:txBody>
      </p:sp>
    </p:spTree>
    <p:extLst>
      <p:ext uri="{BB962C8B-B14F-4D97-AF65-F5344CB8AC3E}">
        <p14:creationId xmlns:p14="http://schemas.microsoft.com/office/powerpoint/2010/main" val="3047174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dirty="0"/>
              <a:t>Summative Assessments: </a:t>
            </a:r>
            <a:r>
              <a:rPr lang="en-US" sz="4800" dirty="0"/>
              <a:t>Assessment </a:t>
            </a:r>
            <a:r>
              <a:rPr lang="en-US" sz="4800" b="1" i="1" dirty="0"/>
              <a:t>of</a:t>
            </a:r>
            <a:r>
              <a:rPr lang="en-US" sz="4800" dirty="0"/>
              <a:t> </a:t>
            </a:r>
            <a:r>
              <a:rPr lang="en-US" sz="4800" dirty="0" smtClean="0"/>
              <a:t> learning</a:t>
            </a:r>
            <a:endParaRPr dirty="0"/>
          </a:p>
        </p:txBody>
      </p:sp>
      <p:sp>
        <p:nvSpPr>
          <p:cNvPr id="239619" name="Rectangle 3"/>
          <p:cNvSpPr>
            <a:spLocks noGrp="1"/>
          </p:cNvSpPr>
          <p:nvPr>
            <p:ph type="body" idx="1"/>
          </p:nvPr>
        </p:nvSpPr>
        <p:spPr>
          <a:xfrm>
            <a:off x="457200" y="1600200"/>
            <a:ext cx="8229600" cy="4945063"/>
          </a:xfrm>
        </p:spPr>
        <p:txBody>
          <a:bodyPr>
            <a:normAutofit lnSpcReduction="10000"/>
          </a:bodyPr>
          <a:lstStyle/>
          <a:p>
            <a:pPr>
              <a:buFont typeface="Wingdings 2" pitchFamily="18" charset="2"/>
              <a:buNone/>
            </a:pPr>
            <a:r>
              <a:rPr lang="en-US" sz="3200" i="1" dirty="0" smtClean="0"/>
              <a:t>Focus: </a:t>
            </a:r>
          </a:p>
          <a:p>
            <a:pPr>
              <a:buFont typeface="Wingdings 2" pitchFamily="18" charset="2"/>
              <a:buNone/>
            </a:pPr>
            <a:r>
              <a:rPr lang="en-US" sz="3200" i="1" dirty="0"/>
              <a:t>	</a:t>
            </a:r>
            <a:r>
              <a:rPr lang="en-US" sz="3200" i="1" dirty="0" smtClean="0"/>
              <a:t>To determine:</a:t>
            </a:r>
          </a:p>
          <a:p>
            <a:pPr lvl="1"/>
            <a:r>
              <a:rPr lang="en-US" sz="3000" i="1" dirty="0" smtClean="0"/>
              <a:t>how student groups are progressing</a:t>
            </a:r>
          </a:p>
          <a:p>
            <a:pPr lvl="1"/>
            <a:r>
              <a:rPr lang="en-US" sz="3000" i="1" dirty="0" smtClean="0"/>
              <a:t>how well program is working</a:t>
            </a:r>
          </a:p>
          <a:p>
            <a:endParaRPr lang="en-US" sz="1600" i="1" dirty="0" smtClean="0"/>
          </a:p>
          <a:p>
            <a:r>
              <a:rPr lang="en-US" dirty="0" smtClean="0"/>
              <a:t>Examples</a:t>
            </a:r>
          </a:p>
          <a:p>
            <a:pPr lvl="1"/>
            <a:r>
              <a:rPr lang="en-US" dirty="0" smtClean="0"/>
              <a:t>Graded class work or homework</a:t>
            </a:r>
          </a:p>
          <a:p>
            <a:pPr lvl="1"/>
            <a:r>
              <a:rPr lang="en-US" dirty="0" smtClean="0"/>
              <a:t>Quizzes</a:t>
            </a:r>
          </a:p>
          <a:p>
            <a:pPr lvl="1"/>
            <a:r>
              <a:rPr lang="en-US" dirty="0" smtClean="0"/>
              <a:t>End of unit tests</a:t>
            </a:r>
          </a:p>
          <a:p>
            <a:pPr lvl="1"/>
            <a:r>
              <a:rPr lang="en-US" dirty="0" smtClean="0"/>
              <a:t>Midterms</a:t>
            </a:r>
          </a:p>
          <a:p>
            <a:pPr lvl="1"/>
            <a:r>
              <a:rPr lang="en-US" dirty="0" smtClean="0"/>
              <a:t>District benchmarks</a:t>
            </a:r>
          </a:p>
          <a:p>
            <a:pPr lvl="1"/>
            <a:r>
              <a:rPr lang="en-US" dirty="0" smtClean="0"/>
              <a:t>Large Scale Assessments</a:t>
            </a:r>
          </a:p>
        </p:txBody>
      </p:sp>
    </p:spTree>
    <p:extLst>
      <p:ext uri="{BB962C8B-B14F-4D97-AF65-F5344CB8AC3E}">
        <p14:creationId xmlns:p14="http://schemas.microsoft.com/office/powerpoint/2010/main" val="7717307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96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961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961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961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9619">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9619">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9619">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9619">
                                            <p:txEl>
                                              <p:pRg st="8" end="8"/>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9619">
                                            <p:txEl>
                                              <p:pRg st="9" end="9"/>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39619">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3961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9619"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ustom 14">
      <a:dk1>
        <a:sysClr val="windowText" lastClr="000000"/>
      </a:dk1>
      <a:lt1>
        <a:sysClr val="window" lastClr="FFFFFF"/>
      </a:lt1>
      <a:dk2>
        <a:srgbClr val="263B86"/>
      </a:dk2>
      <a:lt2>
        <a:srgbClr val="76B6F2"/>
      </a:lt2>
      <a:accent1>
        <a:srgbClr val="FBC01E"/>
      </a:accent1>
      <a:accent2>
        <a:srgbClr val="EFE1A2"/>
      </a:accent2>
      <a:accent3>
        <a:srgbClr val="FA8716"/>
      </a:accent3>
      <a:accent4>
        <a:srgbClr val="BE0204"/>
      </a:accent4>
      <a:accent5>
        <a:srgbClr val="640F10"/>
      </a:accent5>
      <a:accent6>
        <a:srgbClr val="7E13E3"/>
      </a:accent6>
      <a:hlink>
        <a:srgbClr val="5413C4"/>
      </a:hlink>
      <a:folHlink>
        <a:srgbClr val="5413C4"/>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17728</TotalTime>
  <Words>1693</Words>
  <Application>Microsoft Office PowerPoint</Application>
  <PresentationFormat>On-screen Show (4:3)</PresentationFormat>
  <Paragraphs>221</Paragraphs>
  <Slides>38</Slides>
  <Notes>2</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Adjacency</vt:lpstr>
      <vt:lpstr>The Vision of the Common Core: Embracing the Challenge</vt:lpstr>
      <vt:lpstr>PowerPoint Presentation</vt:lpstr>
      <vt:lpstr>Agenda</vt:lpstr>
      <vt:lpstr>Some Information</vt:lpstr>
      <vt:lpstr>Assessments</vt:lpstr>
      <vt:lpstr>Assessment and Learning</vt:lpstr>
      <vt:lpstr>Assessment</vt:lpstr>
      <vt:lpstr>Two Types of Assessment</vt:lpstr>
      <vt:lpstr>Summative Assessments: Assessment of  learning</vt:lpstr>
      <vt:lpstr>Summative Assessments: Assessment of  learning</vt:lpstr>
      <vt:lpstr>Summative Assessments: Assessment of  learning</vt:lpstr>
      <vt:lpstr>Summative Assessments: Assessment of  learning</vt:lpstr>
      <vt:lpstr>Assessment for Learning: Formative Assessment</vt:lpstr>
      <vt:lpstr>Assessment for Learning: Formative Assessment</vt:lpstr>
      <vt:lpstr>Assessment for Learning: Formative Assessment</vt:lpstr>
      <vt:lpstr>Assessment</vt:lpstr>
      <vt:lpstr>Assessment 3-2-1</vt:lpstr>
      <vt:lpstr>Sharing</vt:lpstr>
      <vt:lpstr>Large Scale Assessment</vt:lpstr>
      <vt:lpstr>Goals of Assessment</vt:lpstr>
      <vt:lpstr>SBAC Details</vt:lpstr>
      <vt:lpstr>Claim 3: Communicating Reasoning (20%)</vt:lpstr>
      <vt:lpstr>Claim 3: Communicating Reasoning (20%)</vt:lpstr>
      <vt:lpstr>Claim 3: Communicating Reasoning (20%)</vt:lpstr>
      <vt:lpstr>PowerPoint Presentation</vt:lpstr>
      <vt:lpstr>Scoring Rubric: </vt:lpstr>
      <vt:lpstr>Sample Top-Score Response: </vt:lpstr>
      <vt:lpstr>Which Assessment Targets Does this Assess?</vt:lpstr>
      <vt:lpstr>Claim 3: Communicating Reasoning (20%)</vt:lpstr>
      <vt:lpstr>Scoring Rubric: </vt:lpstr>
      <vt:lpstr>Sample Top-Score Response</vt:lpstr>
      <vt:lpstr>Which Assessment Targets Does this Assess?</vt:lpstr>
      <vt:lpstr>A Note on “Grading” for Learning</vt:lpstr>
      <vt:lpstr>Shifting to Assessment for Learning</vt:lpstr>
      <vt:lpstr>Using Technology to Engage Students in Learning Mathematics </vt:lpstr>
      <vt:lpstr>Let’s Investigate a Problem</vt:lpstr>
      <vt:lpstr>Desmos and Dan Meyer</vt:lpstr>
      <vt:lpstr>Planning: Using Technology to Engage Students</vt:lpstr>
    </vt:vector>
  </TitlesOfParts>
  <Company>School of Education, UC Davis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Orosco</dc:creator>
  <cp:lastModifiedBy>Julie Orosco</cp:lastModifiedBy>
  <cp:revision>39</cp:revision>
  <dcterms:created xsi:type="dcterms:W3CDTF">2013-10-15T20:10:39Z</dcterms:created>
  <dcterms:modified xsi:type="dcterms:W3CDTF">2013-10-29T17:12:26Z</dcterms:modified>
</cp:coreProperties>
</file>