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embeddings/oleObject1.bin" ContentType="application/vnd.openxmlformats-officedocument.oleObject"/>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38"/>
  </p:notesMasterIdLst>
  <p:sldIdLst>
    <p:sldId id="257" r:id="rId2"/>
    <p:sldId id="313" r:id="rId3"/>
    <p:sldId id="258" r:id="rId4"/>
    <p:sldId id="340" r:id="rId5"/>
    <p:sldId id="315" r:id="rId6"/>
    <p:sldId id="314" r:id="rId7"/>
    <p:sldId id="317" r:id="rId8"/>
    <p:sldId id="316" r:id="rId9"/>
    <p:sldId id="318" r:id="rId10"/>
    <p:sldId id="322" r:id="rId11"/>
    <p:sldId id="336" r:id="rId12"/>
    <p:sldId id="337" r:id="rId13"/>
    <p:sldId id="323" r:id="rId14"/>
    <p:sldId id="324" r:id="rId15"/>
    <p:sldId id="325" r:id="rId16"/>
    <p:sldId id="326" r:id="rId17"/>
    <p:sldId id="327" r:id="rId18"/>
    <p:sldId id="328" r:id="rId19"/>
    <p:sldId id="329" r:id="rId20"/>
    <p:sldId id="330" r:id="rId21"/>
    <p:sldId id="331" r:id="rId22"/>
    <p:sldId id="332" r:id="rId23"/>
    <p:sldId id="333" r:id="rId24"/>
    <p:sldId id="319" r:id="rId25"/>
    <p:sldId id="321" r:id="rId26"/>
    <p:sldId id="334" r:id="rId27"/>
    <p:sldId id="335" r:id="rId28"/>
    <p:sldId id="341" r:id="rId29"/>
    <p:sldId id="338" r:id="rId30"/>
    <p:sldId id="342" r:id="rId31"/>
    <p:sldId id="339" r:id="rId32"/>
    <p:sldId id="344" r:id="rId33"/>
    <p:sldId id="343" r:id="rId34"/>
    <p:sldId id="320" r:id="rId35"/>
    <p:sldId id="345" r:id="rId36"/>
    <p:sldId id="312"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4" d="100"/>
          <a:sy n="104" d="100"/>
        </p:scale>
        <p:origin x="-73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CE1E87-EAE9-724A-93A3-6272713F645D}" type="datetimeFigureOut">
              <a:rPr lang="en-US" smtClean="0"/>
              <a:t>3/11/14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2C8405-79DC-D149-B495-3DA234045CAA}" type="slidenum">
              <a:rPr lang="en-US" smtClean="0"/>
              <a:t>‹#›</a:t>
            </a:fld>
            <a:endParaRPr lang="en-US"/>
          </a:p>
        </p:txBody>
      </p:sp>
    </p:spTree>
    <p:extLst>
      <p:ext uri="{BB962C8B-B14F-4D97-AF65-F5344CB8AC3E}">
        <p14:creationId xmlns:p14="http://schemas.microsoft.com/office/powerpoint/2010/main" val="393558002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fld id="{C7AD82EC-8A84-4390-9951-02BCD45BF272}" type="slidenum">
              <a:rPr lang="en-US" altLang="en-US" sz="1200" smtClean="0"/>
              <a:pPr/>
              <a:t>13</a:t>
            </a:fld>
            <a:endParaRPr lang="en-US" alt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fld id="{FBD9F506-D54D-44D5-83E7-4D2EF6F3F85F}" type="slidenum">
              <a:rPr lang="en-US" altLang="en-US" sz="1200" smtClean="0"/>
              <a:pPr/>
              <a:t>22</a:t>
            </a:fld>
            <a:endParaRPr lang="en-US" altLang="en-US" sz="12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fld id="{066CBA84-605D-440B-B861-87C18CC22594}" type="slidenum">
              <a:rPr lang="en-US" altLang="en-US" sz="1200" smtClean="0"/>
              <a:pPr/>
              <a:t>23</a:t>
            </a:fld>
            <a:endParaRPr lang="en-US" alt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fld id="{A12326DC-DDD7-40DF-91B8-9AFABCD0C003}" type="slidenum">
              <a:rPr lang="en-US" altLang="en-US" sz="1200" smtClean="0"/>
              <a:pPr/>
              <a:t>14</a:t>
            </a:fld>
            <a:endParaRPr lang="en-US" altLang="en-US" sz="12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fld id="{DEFC3BB1-7F03-486D-86C4-685DBF98CC67}" type="slidenum">
              <a:rPr lang="en-US" altLang="en-US" sz="1200" smtClean="0"/>
              <a:pPr/>
              <a:t>15</a:t>
            </a:fld>
            <a:endParaRPr lang="en-US" alt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fld id="{01DB2F79-8132-4DCD-BA7E-FB17922F935B}" type="slidenum">
              <a:rPr lang="en-US" altLang="en-US" sz="1200" smtClean="0"/>
              <a:pPr/>
              <a:t>16</a:t>
            </a:fld>
            <a:endParaRPr lang="en-US" altLang="en-US"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fld id="{00B0C9D7-0781-4A19-A494-5DE228C90C96}" type="slidenum">
              <a:rPr lang="en-US" altLang="en-US" sz="1200" smtClean="0"/>
              <a:pPr/>
              <a:t>17</a:t>
            </a:fld>
            <a:endParaRPr lang="en-US" altLang="en-US" sz="12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fld id="{0DF37117-BF85-491D-870C-011A144DC92F}" type="slidenum">
              <a:rPr lang="en-US" altLang="en-US" sz="1200" smtClean="0"/>
              <a:pPr/>
              <a:t>18</a:t>
            </a:fld>
            <a:endParaRPr lang="en-US" altLang="en-US" sz="12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43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fld id="{DD2F033F-836A-464C-8307-14583965D4EE}" type="slidenum">
              <a:rPr lang="en-US" altLang="en-US" sz="1200" smtClean="0"/>
              <a:pPr/>
              <a:t>19</a:t>
            </a:fld>
            <a:endParaRPr lang="en-US" altLang="en-US" sz="12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44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fld id="{BFF1B905-FD78-4F98-9E92-7C3DCF74FE59}" type="slidenum">
              <a:rPr lang="en-US" altLang="en-US" sz="1200" smtClean="0"/>
              <a:pPr/>
              <a:t>20</a:t>
            </a:fld>
            <a:endParaRPr lang="en-US" altLang="en-US" sz="12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fld id="{D93993EC-80A8-4370-9D76-A920A9AF4207}" type="slidenum">
              <a:rPr lang="en-US" altLang="en-US" sz="1200" smtClean="0"/>
              <a:pPr/>
              <a:t>21</a:t>
            </a:fld>
            <a:endParaRPr lang="en-US" alt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51DEABC-D766-4322-8E78-B830FAE35C72}" type="datetime4">
              <a:rPr lang="en-US" smtClean="0"/>
              <a:pPr/>
              <a:t>March 11, 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131F9E-604E-4343-9F29-EF72E8231CAD}" type="datetime4">
              <a:rPr lang="en-US" smtClean="0"/>
              <a:pPr/>
              <a:t>March 11,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A8E1CE-37F8-4102-8DF9-852A0A51F293}" type="datetime4">
              <a:rPr lang="en-US" smtClean="0"/>
              <a:pPr/>
              <a:t>March 11,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33F43-3E86-47E4-BFBB-2476D384E1C6}" type="datetime4">
              <a:rPr lang="en-US" smtClean="0"/>
              <a:pPr/>
              <a:t>March 11,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51663BA-01FC-4367-B6F3-ABB2645D55F1}" type="datetime4">
              <a:rPr lang="en-US" smtClean="0"/>
              <a:pPr/>
              <a:t>March 11, 2014</a:t>
            </a:fld>
            <a:endParaRPr lang="en-US" dirty="0"/>
          </a:p>
        </p:txBody>
      </p:sp>
      <p:sp>
        <p:nvSpPr>
          <p:cNvPr id="8" name="Slide Number Placeholder 7"/>
          <p:cNvSpPr>
            <a:spLocks noGrp="1"/>
          </p:cNvSpPr>
          <p:nvPr>
            <p:ph type="sldNum" sz="quarter" idx="11"/>
          </p:nvPr>
        </p:nvSpPr>
        <p:spPr/>
        <p:txBody>
          <a:bodyPr/>
          <a:lstStyle/>
          <a:p>
            <a:fld id="{F38DF745-7D3F-47F4-83A3-874385CFAA69}"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9B19C71-EC74-44AF-B27E-FC7DC3C3A61D}" type="datetime4">
              <a:rPr lang="en-US" smtClean="0"/>
              <a:pPr/>
              <a:t>March 11, 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5CDA29-3CBE-48EA-92AE-A996835462BA}" type="datetime4">
              <a:rPr lang="en-US" smtClean="0"/>
              <a:pPr/>
              <a:t>March 11, 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9EC054-3869-4501-B163-1BBFDE8DCE04}" type="datetime4">
              <a:rPr lang="en-US" smtClean="0"/>
              <a:pPr/>
              <a:t>March 11, 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63D831-56C1-49CF-8EF7-8B9A98402BCD}" type="datetime4">
              <a:rPr lang="en-US" smtClean="0"/>
              <a:pPr/>
              <a:t>March 11, 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AD5615-7F4F-4584-84D5-CC95918C321F}" type="datetime4">
              <a:rPr lang="en-US" smtClean="0"/>
              <a:pPr/>
              <a:t>March 11, 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EA923-9BEE-48CE-9F28-5B525F399BAD}" type="datetime4">
              <a:rPr lang="en-US" smtClean="0"/>
              <a:pPr/>
              <a:t>March 11, 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7D0EFEE-2756-4A20-BF2A-63F0A94F99AC}" type="datetime4">
              <a:rPr lang="en-US" smtClean="0"/>
              <a:pPr/>
              <a:t>March 11, 2014</a:t>
            </a:fld>
            <a:endParaRPr lang="en-US" dirty="0"/>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38DF745-7D3F-47F4-83A3-874385CFAA69}" type="slidenum">
              <a:rPr lang="en-US" smtClean="0"/>
              <a:pPr/>
              <a:t>‹#›</a:t>
            </a:fld>
            <a:endParaRPr lang="en-US"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schools.nyc.gov/Academics/CommonCoreLibrary/TasksUnitsStudentWork/default.htm" TargetMode="External"/><Relationship Id="rId4" Type="http://schemas.openxmlformats.org/officeDocument/2006/relationships/hyperlink" Target="http://nrich.maths.org/7701" TargetMode="External"/><Relationship Id="rId5" Type="http://schemas.openxmlformats.org/officeDocument/2006/relationships/hyperlink" Target="http://www.insidemathematics.org/" TargetMode="External"/><Relationship Id="rId6" Type="http://schemas.openxmlformats.org/officeDocument/2006/relationships/hyperlink" Target="http://www.illustrativemathematics.org/" TargetMode="External"/><Relationship Id="rId7" Type="http://schemas.openxmlformats.org/officeDocument/2006/relationships/hyperlink" Target="http://map.mathshell.org/materials/background.php" TargetMode="External"/><Relationship Id="rId8" Type="http://schemas.openxmlformats.org/officeDocument/2006/relationships/hyperlink" Target="http://www.mathematicsvisionproject.org/" TargetMode="External"/><Relationship Id="rId1" Type="http://schemas.openxmlformats.org/officeDocument/2006/relationships/slideLayout" Target="../slideLayouts/slideLayout2.xml"/><Relationship Id="rId2" Type="http://schemas.openxmlformats.org/officeDocument/2006/relationships/hyperlink" Target="http://www.ode.state.or.us/search/page/?id=3747"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ducation.ucdavis.edu/ucdmp-resource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oleObject" Target="../embeddings/oleObject1.bin"/><Relationship Id="rId5" Type="http://schemas.openxmlformats.org/officeDocument/2006/relationships/image" Target="../media/image3.wmf"/><Relationship Id="rId6" Type="http://schemas.openxmlformats.org/officeDocument/2006/relationships/image" Target="../media/image5.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1371600"/>
            <a:ext cx="8258739" cy="1927225"/>
          </a:xfrm>
        </p:spPr>
        <p:txBody>
          <a:bodyPr>
            <a:normAutofit fontScale="90000"/>
          </a:bodyPr>
          <a:lstStyle/>
          <a:p>
            <a:r>
              <a:rPr lang="en-US" sz="4400" dirty="0" smtClean="0"/>
              <a:t>The </a:t>
            </a:r>
            <a:r>
              <a:rPr lang="en-US" sz="4400" dirty="0"/>
              <a:t>Vision of the Common </a:t>
            </a:r>
            <a:r>
              <a:rPr lang="en-US" sz="4400" dirty="0" smtClean="0"/>
              <a:t>Core: Embracing the Challenge</a:t>
            </a:r>
            <a:endParaRPr lang="en-US" sz="4400" dirty="0"/>
          </a:p>
        </p:txBody>
      </p:sp>
      <p:sp>
        <p:nvSpPr>
          <p:cNvPr id="3" name="Subtitle 2"/>
          <p:cNvSpPr>
            <a:spLocks noGrp="1"/>
          </p:cNvSpPr>
          <p:nvPr>
            <p:ph type="subTitle" idx="1"/>
          </p:nvPr>
        </p:nvSpPr>
        <p:spPr>
          <a:xfrm>
            <a:off x="1371600" y="4038600"/>
            <a:ext cx="6400800" cy="1752600"/>
          </a:xfrm>
        </p:spPr>
        <p:txBody>
          <a:bodyPr>
            <a:normAutofit/>
          </a:bodyPr>
          <a:lstStyle/>
          <a:p>
            <a:r>
              <a:rPr lang="en-US" dirty="0" smtClean="0"/>
              <a:t>UCDMP Saturday Series 2013-2014</a:t>
            </a:r>
          </a:p>
          <a:p>
            <a:r>
              <a:rPr lang="en-US" dirty="0" smtClean="0"/>
              <a:t>Secondary Session 3</a:t>
            </a:r>
          </a:p>
          <a:p>
            <a:r>
              <a:rPr lang="en-US" dirty="0" smtClean="0"/>
              <a:t>January 25, 2014</a:t>
            </a:r>
            <a:endParaRPr lang="en-US" dirty="0"/>
          </a:p>
        </p:txBody>
      </p:sp>
    </p:spTree>
    <p:extLst>
      <p:ext uri="{BB962C8B-B14F-4D97-AF65-F5344CB8AC3E}">
        <p14:creationId xmlns:p14="http://schemas.microsoft.com/office/powerpoint/2010/main" val="79103251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20000" cy="1371600"/>
          </a:xfrm>
        </p:spPr>
        <p:txBody>
          <a:bodyPr>
            <a:normAutofit/>
          </a:bodyPr>
          <a:lstStyle/>
          <a:p>
            <a:r>
              <a:rPr lang="en-US" dirty="0" smtClean="0"/>
              <a:t>What is a Mathematical Task?</a:t>
            </a:r>
            <a:endParaRPr lang="en-US" dirty="0"/>
          </a:p>
        </p:txBody>
      </p:sp>
      <p:sp>
        <p:nvSpPr>
          <p:cNvPr id="3" name="Content Placeholder 2"/>
          <p:cNvSpPr>
            <a:spLocks noGrp="1"/>
          </p:cNvSpPr>
          <p:nvPr>
            <p:ph idx="1"/>
          </p:nvPr>
        </p:nvSpPr>
        <p:spPr/>
        <p:txBody>
          <a:bodyPr/>
          <a:lstStyle/>
          <a:p>
            <a:r>
              <a:rPr lang="en-US" dirty="0"/>
              <a:t>A </a:t>
            </a:r>
            <a:r>
              <a:rPr lang="en-US" i="1" dirty="0"/>
              <a:t>mathematical task</a:t>
            </a:r>
            <a:r>
              <a:rPr lang="en-US" dirty="0"/>
              <a:t> is a problem or set of problems that focuses students’ attention on a particular mathematical idea and/or provides an opportunity to develop or use a particular mathematical habit of mind</a:t>
            </a:r>
            <a:r>
              <a:rPr lang="en-US" dirty="0" smtClean="0"/>
              <a:t>.</a:t>
            </a:r>
            <a:endParaRPr lang="en-US" dirty="0"/>
          </a:p>
        </p:txBody>
      </p:sp>
    </p:spTree>
    <p:extLst>
      <p:ext uri="{BB962C8B-B14F-4D97-AF65-F5344CB8AC3E}">
        <p14:creationId xmlns:p14="http://schemas.microsoft.com/office/powerpoint/2010/main" val="321506645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516983" cy="1371600"/>
          </a:xfrm>
        </p:spPr>
        <p:txBody>
          <a:bodyPr>
            <a:normAutofit/>
          </a:bodyPr>
          <a:lstStyle/>
          <a:p>
            <a:r>
              <a:rPr lang="en-US" dirty="0"/>
              <a:t>Worthwhile Mathematics </a:t>
            </a:r>
            <a:r>
              <a:rPr lang="en-US" dirty="0" smtClean="0"/>
              <a:t>Tasks</a:t>
            </a:r>
            <a:endParaRPr lang="en-US" dirty="0"/>
          </a:p>
        </p:txBody>
      </p:sp>
      <p:sp>
        <p:nvSpPr>
          <p:cNvPr id="3" name="Content Placeholder 2"/>
          <p:cNvSpPr>
            <a:spLocks noGrp="1"/>
          </p:cNvSpPr>
          <p:nvPr>
            <p:ph idx="1"/>
          </p:nvPr>
        </p:nvSpPr>
        <p:spPr>
          <a:xfrm>
            <a:off x="457200" y="1524318"/>
            <a:ext cx="8516982" cy="5333682"/>
          </a:xfrm>
        </p:spPr>
        <p:txBody>
          <a:bodyPr>
            <a:normAutofit/>
          </a:bodyPr>
          <a:lstStyle/>
          <a:p>
            <a:r>
              <a:rPr lang="en-US" sz="2400" b="0" dirty="0" smtClean="0"/>
              <a:t>The </a:t>
            </a:r>
            <a:r>
              <a:rPr lang="en-US" sz="2400" b="0" dirty="0"/>
              <a:t>teacher of mathematics should pose tasks that are based on—</a:t>
            </a:r>
          </a:p>
          <a:p>
            <a:pPr marL="342900" indent="-342900">
              <a:buFont typeface="Arial" panose="020B0604020202020204" pitchFamily="34" charset="0"/>
              <a:buChar char="•"/>
            </a:pPr>
            <a:r>
              <a:rPr lang="en-US" sz="2400" b="0" dirty="0" smtClean="0"/>
              <a:t>sound </a:t>
            </a:r>
            <a:r>
              <a:rPr lang="en-US" sz="2400" b="0" dirty="0"/>
              <a:t>and significant mathematics;</a:t>
            </a:r>
          </a:p>
          <a:p>
            <a:pPr marL="342900" indent="-342900">
              <a:buFont typeface="Arial" panose="020B0604020202020204" pitchFamily="34" charset="0"/>
              <a:buChar char="•"/>
            </a:pPr>
            <a:r>
              <a:rPr lang="en-US" sz="2400" b="0" dirty="0" smtClean="0"/>
              <a:t>knowledge </a:t>
            </a:r>
            <a:r>
              <a:rPr lang="en-US" sz="2400" b="0" dirty="0"/>
              <a:t>of students' understandings, interests, and experiences;</a:t>
            </a:r>
          </a:p>
          <a:p>
            <a:pPr marL="342900" indent="-342900">
              <a:buFont typeface="Arial" panose="020B0604020202020204" pitchFamily="34" charset="0"/>
              <a:buChar char="•"/>
            </a:pPr>
            <a:r>
              <a:rPr lang="en-US" sz="2400" b="0" dirty="0" smtClean="0"/>
              <a:t>knowledge </a:t>
            </a:r>
            <a:r>
              <a:rPr lang="en-US" sz="2400" b="0" dirty="0"/>
              <a:t>of the range of ways that diverse students </a:t>
            </a:r>
            <a:r>
              <a:rPr lang="en-US" sz="2400" b="0" dirty="0" smtClean="0"/>
              <a:t>learn mathematics</a:t>
            </a:r>
            <a:endParaRPr lang="en-US" sz="2400" b="0" dirty="0"/>
          </a:p>
        </p:txBody>
      </p:sp>
    </p:spTree>
    <p:extLst>
      <p:ext uri="{BB962C8B-B14F-4D97-AF65-F5344CB8AC3E}">
        <p14:creationId xmlns:p14="http://schemas.microsoft.com/office/powerpoint/2010/main" val="233043539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516983" cy="1371600"/>
          </a:xfrm>
        </p:spPr>
        <p:txBody>
          <a:bodyPr>
            <a:normAutofit/>
          </a:bodyPr>
          <a:lstStyle/>
          <a:p>
            <a:r>
              <a:rPr lang="en-US" dirty="0"/>
              <a:t>Worthwhile Mathematics </a:t>
            </a:r>
            <a:r>
              <a:rPr lang="en-US" dirty="0" smtClean="0"/>
              <a:t>Tasks</a:t>
            </a:r>
            <a:endParaRPr lang="en-US" dirty="0"/>
          </a:p>
        </p:txBody>
      </p:sp>
      <p:sp>
        <p:nvSpPr>
          <p:cNvPr id="3" name="Content Placeholder 2"/>
          <p:cNvSpPr>
            <a:spLocks noGrp="1"/>
          </p:cNvSpPr>
          <p:nvPr>
            <p:ph idx="1"/>
          </p:nvPr>
        </p:nvSpPr>
        <p:spPr>
          <a:xfrm>
            <a:off x="457200" y="1524318"/>
            <a:ext cx="8516982" cy="5333682"/>
          </a:xfrm>
        </p:spPr>
        <p:txBody>
          <a:bodyPr>
            <a:normAutofit/>
          </a:bodyPr>
          <a:lstStyle/>
          <a:p>
            <a:r>
              <a:rPr lang="en-US" sz="2400" b="0" dirty="0" smtClean="0"/>
              <a:t>and that</a:t>
            </a:r>
            <a:r>
              <a:rPr lang="en-US" sz="2400" b="0" dirty="0"/>
              <a:t> —</a:t>
            </a:r>
          </a:p>
          <a:p>
            <a:pPr marL="342900" indent="-342900">
              <a:buFont typeface="Arial" panose="020B0604020202020204" pitchFamily="34" charset="0"/>
              <a:buChar char="•"/>
            </a:pPr>
            <a:r>
              <a:rPr lang="en-US" sz="2400" b="0" dirty="0" smtClean="0"/>
              <a:t>engage </a:t>
            </a:r>
            <a:r>
              <a:rPr lang="en-US" sz="2400" b="0" dirty="0"/>
              <a:t>students' intellect;</a:t>
            </a:r>
          </a:p>
          <a:p>
            <a:pPr marL="342900" indent="-342900">
              <a:buFont typeface="Arial" panose="020B0604020202020204" pitchFamily="34" charset="0"/>
              <a:buChar char="•"/>
            </a:pPr>
            <a:r>
              <a:rPr lang="en-US" sz="2400" b="0" dirty="0" smtClean="0"/>
              <a:t>develop </a:t>
            </a:r>
            <a:r>
              <a:rPr lang="en-US" sz="2400" b="0" dirty="0"/>
              <a:t>students' mathematical understanding and skills;</a:t>
            </a:r>
          </a:p>
          <a:p>
            <a:pPr marL="342900" indent="-342900">
              <a:buFont typeface="Arial" panose="020B0604020202020204" pitchFamily="34" charset="0"/>
              <a:buChar char="•"/>
            </a:pPr>
            <a:r>
              <a:rPr lang="en-US" sz="2400" b="0" dirty="0" smtClean="0"/>
              <a:t>stimulate </a:t>
            </a:r>
            <a:r>
              <a:rPr lang="en-US" sz="2400" b="0" dirty="0"/>
              <a:t>students to make connections and develop a </a:t>
            </a:r>
            <a:r>
              <a:rPr lang="en-US" sz="2400" b="0" dirty="0" smtClean="0"/>
              <a:t>coherent framework </a:t>
            </a:r>
            <a:r>
              <a:rPr lang="en-US" sz="2400" b="0" dirty="0"/>
              <a:t>for mathematical reasoning;</a:t>
            </a:r>
          </a:p>
          <a:p>
            <a:pPr marL="342900" indent="-342900">
              <a:buFont typeface="Arial" panose="020B0604020202020204" pitchFamily="34" charset="0"/>
              <a:buChar char="•"/>
            </a:pPr>
            <a:r>
              <a:rPr lang="en-US" sz="2400" b="0" dirty="0" smtClean="0"/>
              <a:t>promote </a:t>
            </a:r>
            <a:r>
              <a:rPr lang="en-US" sz="2400" b="0" dirty="0"/>
              <a:t>communication about mathematics;</a:t>
            </a:r>
          </a:p>
          <a:p>
            <a:pPr marL="342900" indent="-342900">
              <a:buFont typeface="Arial" panose="020B0604020202020204" pitchFamily="34" charset="0"/>
              <a:buChar char="•"/>
            </a:pPr>
            <a:r>
              <a:rPr lang="en-US" sz="2400" b="0" dirty="0" smtClean="0"/>
              <a:t>represent </a:t>
            </a:r>
            <a:r>
              <a:rPr lang="en-US" sz="2400" b="0" dirty="0"/>
              <a:t>mathematics as an ongoing human activity;</a:t>
            </a:r>
          </a:p>
          <a:p>
            <a:pPr marL="342900" indent="-342900">
              <a:buFont typeface="Arial" panose="020B0604020202020204" pitchFamily="34" charset="0"/>
              <a:buChar char="•"/>
            </a:pPr>
            <a:r>
              <a:rPr lang="en-US" sz="2400" b="0" dirty="0" smtClean="0"/>
              <a:t>display </a:t>
            </a:r>
            <a:r>
              <a:rPr lang="en-US" sz="2400" b="0" dirty="0"/>
              <a:t>sensitivity to, and draw on, students' diverse </a:t>
            </a:r>
            <a:r>
              <a:rPr lang="en-US" sz="2400" b="0" dirty="0" smtClean="0"/>
              <a:t>background experiences </a:t>
            </a:r>
            <a:r>
              <a:rPr lang="en-US" sz="2400" b="0" dirty="0"/>
              <a:t>and dispositions;</a:t>
            </a:r>
          </a:p>
          <a:p>
            <a:pPr marL="342900" indent="-342900">
              <a:buFont typeface="Arial" panose="020B0604020202020204" pitchFamily="34" charset="0"/>
              <a:buChar char="•"/>
            </a:pPr>
            <a:r>
              <a:rPr lang="en-US" sz="2400" b="0" dirty="0" smtClean="0"/>
              <a:t>promote </a:t>
            </a:r>
            <a:r>
              <a:rPr lang="en-US" sz="2400" b="0" dirty="0"/>
              <a:t>the development of all students' dispositions to </a:t>
            </a:r>
            <a:r>
              <a:rPr lang="en-US" sz="2400" b="0" dirty="0" smtClean="0"/>
              <a:t>do mathematics.</a:t>
            </a:r>
            <a:endParaRPr lang="en-US" sz="2400" b="0" dirty="0"/>
          </a:p>
        </p:txBody>
      </p:sp>
    </p:spTree>
    <p:extLst>
      <p:ext uri="{BB962C8B-B14F-4D97-AF65-F5344CB8AC3E}">
        <p14:creationId xmlns:p14="http://schemas.microsoft.com/office/powerpoint/2010/main" val="244477003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81000" y="2599512"/>
            <a:ext cx="8305800" cy="3698875"/>
            <a:chOff x="381000" y="2599512"/>
            <a:chExt cx="8305800" cy="3698875"/>
          </a:xfrm>
        </p:grpSpPr>
        <p:sp>
          <p:nvSpPr>
            <p:cNvPr id="15362" name="Rectangle 3"/>
            <p:cNvSpPr>
              <a:spLocks noChangeArrowheads="1"/>
            </p:cNvSpPr>
            <p:nvPr/>
          </p:nvSpPr>
          <p:spPr bwMode="auto">
            <a:xfrm>
              <a:off x="381000" y="2751912"/>
              <a:ext cx="1676400" cy="1752600"/>
            </a:xfrm>
            <a:prstGeom prst="rect">
              <a:avLst/>
            </a:prstGeom>
            <a:solidFill>
              <a:srgbClr val="31BFE3"/>
            </a:solidFill>
            <a:ln w="9525">
              <a:solidFill>
                <a:schemeClr val="tx1"/>
              </a:solidFill>
              <a:miter lim="800000"/>
              <a:headEnd/>
              <a:tailEnd/>
            </a:ln>
          </p:spPr>
          <p:txBody>
            <a:bodyPr wrap="none" anchor="ct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pPr algn="ctr"/>
              <a:r>
                <a:rPr lang="en-US" altLang="en-US" sz="1800" b="1">
                  <a:latin typeface="Calibri" pitchFamily="34" charset="0"/>
                </a:rPr>
                <a:t>TASKS as</a:t>
              </a:r>
            </a:p>
            <a:p>
              <a:pPr algn="ctr"/>
              <a:r>
                <a:rPr lang="en-US" altLang="en-US" sz="1800" b="1">
                  <a:latin typeface="Calibri" pitchFamily="34" charset="0"/>
                </a:rPr>
                <a:t>they appear</a:t>
              </a:r>
            </a:p>
            <a:p>
              <a:pPr algn="ctr"/>
              <a:r>
                <a:rPr lang="en-US" altLang="en-US" sz="1800" b="1">
                  <a:latin typeface="Calibri" pitchFamily="34" charset="0"/>
                </a:rPr>
                <a:t>in </a:t>
              </a:r>
            </a:p>
            <a:p>
              <a:pPr algn="ctr"/>
              <a:r>
                <a:rPr lang="en-US" altLang="en-US" sz="1800" b="1">
                  <a:latin typeface="Calibri" pitchFamily="34" charset="0"/>
                </a:rPr>
                <a:t>instructional </a:t>
              </a:r>
            </a:p>
            <a:p>
              <a:pPr algn="ctr"/>
              <a:r>
                <a:rPr lang="en-US" altLang="en-US" sz="1800" b="1">
                  <a:latin typeface="Calibri" pitchFamily="34" charset="0"/>
                </a:rPr>
                <a:t>materials</a:t>
              </a:r>
            </a:p>
          </p:txBody>
        </p:sp>
        <p:sp>
          <p:nvSpPr>
            <p:cNvPr id="15363" name="AutoShape 6"/>
            <p:cNvSpPr>
              <a:spLocks noChangeArrowheads="1"/>
            </p:cNvSpPr>
            <p:nvPr/>
          </p:nvSpPr>
          <p:spPr bwMode="auto">
            <a:xfrm>
              <a:off x="6705600" y="2599512"/>
              <a:ext cx="1981200" cy="1905000"/>
            </a:xfrm>
            <a:prstGeom prst="triangle">
              <a:avLst>
                <a:gd name="adj" fmla="val 50000"/>
              </a:avLst>
            </a:prstGeom>
            <a:solidFill>
              <a:srgbClr val="E36CC5"/>
            </a:solidFill>
            <a:ln w="9525">
              <a:solidFill>
                <a:schemeClr val="tx1"/>
              </a:solidFill>
              <a:miter lim="800000"/>
              <a:headEnd/>
              <a:tailEnd/>
            </a:ln>
          </p:spPr>
          <p:txBody>
            <a:bodyPr wrap="none" anchor="ct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pPr algn="ctr"/>
              <a:endParaRPr lang="en-US" altLang="en-US" sz="1800">
                <a:latin typeface="Calibri" pitchFamily="34" charset="0"/>
              </a:endParaRPr>
            </a:p>
            <a:p>
              <a:pPr algn="ctr"/>
              <a:r>
                <a:rPr lang="en-US" altLang="en-US" sz="1800" b="1">
                  <a:latin typeface="Calibri" pitchFamily="34" charset="0"/>
                </a:rPr>
                <a:t>Student</a:t>
              </a:r>
            </a:p>
            <a:p>
              <a:pPr algn="ctr"/>
              <a:r>
                <a:rPr lang="en-US" altLang="en-US" sz="1800" b="1">
                  <a:latin typeface="Calibri" pitchFamily="34" charset="0"/>
                </a:rPr>
                <a:t>LEARNING</a:t>
              </a:r>
              <a:endParaRPr lang="en-US" altLang="en-US" sz="1800">
                <a:latin typeface="Calibri" pitchFamily="34" charset="0"/>
              </a:endParaRPr>
            </a:p>
          </p:txBody>
        </p:sp>
        <p:sp>
          <p:nvSpPr>
            <p:cNvPr id="15364" name="Rectangle 11"/>
            <p:cNvSpPr>
              <a:spLocks noChangeArrowheads="1"/>
            </p:cNvSpPr>
            <p:nvPr/>
          </p:nvSpPr>
          <p:spPr bwMode="auto">
            <a:xfrm>
              <a:off x="2590800" y="2751912"/>
              <a:ext cx="1676400" cy="1752600"/>
            </a:xfrm>
            <a:prstGeom prst="rect">
              <a:avLst/>
            </a:prstGeom>
            <a:solidFill>
              <a:schemeClr val="accent1"/>
            </a:solidFill>
            <a:ln w="9525">
              <a:solidFill>
                <a:schemeClr val="tx1"/>
              </a:solidFill>
              <a:miter lim="800000"/>
              <a:headEnd/>
              <a:tailEnd/>
            </a:ln>
          </p:spPr>
          <p:txBody>
            <a:bodyPr wrap="none" anchor="ct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pPr algn="ctr"/>
              <a:r>
                <a:rPr lang="en-US" altLang="en-US" sz="1800" b="1">
                  <a:latin typeface="Calibri" pitchFamily="34" charset="0"/>
                </a:rPr>
                <a:t>TASKS</a:t>
              </a:r>
            </a:p>
            <a:p>
              <a:pPr algn="ctr"/>
              <a:r>
                <a:rPr lang="en-US" altLang="en-US" sz="1800" b="1">
                  <a:latin typeface="Calibri" pitchFamily="34" charset="0"/>
                </a:rPr>
                <a:t>as set up by</a:t>
              </a:r>
            </a:p>
            <a:p>
              <a:pPr algn="ctr"/>
              <a:r>
                <a:rPr lang="en-US" altLang="en-US" sz="1800" b="1">
                  <a:latin typeface="Calibri" pitchFamily="34" charset="0"/>
                </a:rPr>
                <a:t>teachers </a:t>
              </a:r>
            </a:p>
          </p:txBody>
        </p:sp>
        <p:sp>
          <p:nvSpPr>
            <p:cNvPr id="15365" name="Rectangle 12"/>
            <p:cNvSpPr>
              <a:spLocks noChangeArrowheads="1"/>
            </p:cNvSpPr>
            <p:nvPr/>
          </p:nvSpPr>
          <p:spPr bwMode="auto">
            <a:xfrm>
              <a:off x="4724400" y="2751912"/>
              <a:ext cx="1676400" cy="1752600"/>
            </a:xfrm>
            <a:prstGeom prst="rect">
              <a:avLst/>
            </a:prstGeom>
            <a:solidFill>
              <a:schemeClr val="accent1"/>
            </a:solidFill>
            <a:ln w="9525">
              <a:solidFill>
                <a:schemeClr val="tx1"/>
              </a:solidFill>
              <a:miter lim="800000"/>
              <a:headEnd/>
              <a:tailEnd/>
            </a:ln>
          </p:spPr>
          <p:txBody>
            <a:bodyPr wrap="none" anchor="ct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pPr algn="ctr"/>
              <a:r>
                <a:rPr lang="en-US" altLang="en-US" sz="1800" b="1" dirty="0">
                  <a:latin typeface="Calibri" pitchFamily="34" charset="0"/>
                </a:rPr>
                <a:t>TASKS</a:t>
              </a:r>
            </a:p>
            <a:p>
              <a:pPr algn="ctr"/>
              <a:r>
                <a:rPr lang="en-US" altLang="en-US" sz="1800" b="1" dirty="0">
                  <a:latin typeface="Calibri" pitchFamily="34" charset="0"/>
                </a:rPr>
                <a:t>as </a:t>
              </a:r>
            </a:p>
            <a:p>
              <a:pPr algn="ctr"/>
              <a:r>
                <a:rPr lang="en-US" altLang="en-US" sz="1800" b="1" dirty="0">
                  <a:latin typeface="Calibri" pitchFamily="34" charset="0"/>
                </a:rPr>
                <a:t>implemented</a:t>
              </a:r>
            </a:p>
            <a:p>
              <a:pPr algn="ctr"/>
              <a:r>
                <a:rPr lang="en-US" altLang="en-US" sz="1800" b="1" dirty="0">
                  <a:latin typeface="Calibri" pitchFamily="34" charset="0"/>
                </a:rPr>
                <a:t>by students</a:t>
              </a:r>
            </a:p>
            <a:p>
              <a:pPr algn="ctr"/>
              <a:endParaRPr lang="en-US" altLang="en-US" sz="1800" b="1" dirty="0">
                <a:latin typeface="Calibri" pitchFamily="34" charset="0"/>
              </a:endParaRPr>
            </a:p>
          </p:txBody>
        </p:sp>
        <p:sp>
          <p:nvSpPr>
            <p:cNvPr id="15366" name="Line 14"/>
            <p:cNvSpPr>
              <a:spLocks noChangeShapeType="1"/>
            </p:cNvSpPr>
            <p:nvPr/>
          </p:nvSpPr>
          <p:spPr bwMode="auto">
            <a:xfrm>
              <a:off x="2057400" y="3666312"/>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5367" name="Line 15"/>
            <p:cNvSpPr>
              <a:spLocks noChangeShapeType="1"/>
            </p:cNvSpPr>
            <p:nvPr/>
          </p:nvSpPr>
          <p:spPr bwMode="auto">
            <a:xfrm>
              <a:off x="4267200" y="3666312"/>
              <a:ext cx="457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5368" name="Line 16"/>
            <p:cNvSpPr>
              <a:spLocks noChangeShapeType="1"/>
            </p:cNvSpPr>
            <p:nvPr/>
          </p:nvSpPr>
          <p:spPr bwMode="auto">
            <a:xfrm>
              <a:off x="6400800" y="3590112"/>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5369" name="Rectangle 17"/>
            <p:cNvSpPr>
              <a:spLocks noChangeArrowheads="1"/>
            </p:cNvSpPr>
            <p:nvPr/>
          </p:nvSpPr>
          <p:spPr bwMode="auto">
            <a:xfrm>
              <a:off x="6048375" y="5928500"/>
              <a:ext cx="1752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r>
                <a:rPr lang="en-US" altLang="en-US" sz="1800">
                  <a:latin typeface="Calibri" pitchFamily="34" charset="0"/>
                </a:rPr>
                <a:t>Stein et al., 2000</a:t>
              </a:r>
            </a:p>
          </p:txBody>
        </p:sp>
      </p:grpSp>
      <p:sp>
        <p:nvSpPr>
          <p:cNvPr id="15370" name="Rectangle 19"/>
          <p:cNvSpPr>
            <a:spLocks noChangeArrowheads="1"/>
          </p:cNvSpPr>
          <p:nvPr/>
        </p:nvSpPr>
        <p:spPr bwMode="auto">
          <a:xfrm>
            <a:off x="533400" y="1666067"/>
            <a:ext cx="7772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pPr algn="ctr"/>
            <a:r>
              <a:rPr lang="en-US" altLang="en-US" sz="4000" b="1" dirty="0">
                <a:latin typeface="Calibri" pitchFamily="34" charset="0"/>
              </a:rPr>
              <a:t>Mathematical Tasks Framework</a:t>
            </a:r>
          </a:p>
        </p:txBody>
      </p:sp>
      <p:sp>
        <p:nvSpPr>
          <p:cNvPr id="2" name="Title 1"/>
          <p:cNvSpPr>
            <a:spLocks noGrp="1"/>
          </p:cNvSpPr>
          <p:nvPr>
            <p:ph type="title"/>
          </p:nvPr>
        </p:nvSpPr>
        <p:spPr>
          <a:xfrm>
            <a:off x="156750" y="-108542"/>
            <a:ext cx="8817429" cy="1371600"/>
          </a:xfrm>
        </p:spPr>
        <p:txBody>
          <a:bodyPr/>
          <a:lstStyle/>
          <a:p>
            <a:r>
              <a:rPr lang="en-US" dirty="0" smtClean="0"/>
              <a:t>Using Tasks in the classroom</a:t>
            </a:r>
            <a:endParaRPr lang="en-US" dirty="0"/>
          </a:p>
        </p:txBody>
      </p:sp>
    </p:spTree>
    <p:extLst>
      <p:ext uri="{BB962C8B-B14F-4D97-AF65-F5344CB8AC3E}">
        <p14:creationId xmlns:p14="http://schemas.microsoft.com/office/powerpoint/2010/main" val="183203422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457199" y="1752600"/>
            <a:ext cx="8242663" cy="4373563"/>
          </a:xfrm>
        </p:spPr>
        <p:txBody>
          <a:bodyPr/>
          <a:lstStyle/>
          <a:p>
            <a:pPr eaLnBrk="1" hangingPunct="1">
              <a:lnSpc>
                <a:spcPct val="90000"/>
              </a:lnSpc>
              <a:buFontTx/>
              <a:buNone/>
              <a:defRPr/>
            </a:pPr>
            <a:endParaRPr lang="en-US" sz="2800" dirty="0" smtClean="0">
              <a:latin typeface="Calibri" pitchFamily="34" charset="0"/>
            </a:endParaRPr>
          </a:p>
          <a:p>
            <a:pPr indent="0" eaLnBrk="1" hangingPunct="1">
              <a:lnSpc>
                <a:spcPct val="90000"/>
              </a:lnSpc>
              <a:buFontTx/>
              <a:buNone/>
              <a:defRPr/>
            </a:pPr>
            <a:r>
              <a:rPr lang="en-US" sz="4000" dirty="0" smtClean="0">
                <a:latin typeface="Calibri" pitchFamily="34" charset="0"/>
              </a:rPr>
              <a:t>-The kind and level of thinking required of students in order to successfully engage with and solve the task. </a:t>
            </a:r>
          </a:p>
          <a:p>
            <a:pPr eaLnBrk="1" hangingPunct="1">
              <a:lnSpc>
                <a:spcPct val="90000"/>
              </a:lnSpc>
              <a:defRPr/>
            </a:pPr>
            <a:endParaRPr lang="en-US" sz="2800" dirty="0" smtClean="0">
              <a:latin typeface="Calibri" pitchFamily="34" charset="0"/>
            </a:endParaRPr>
          </a:p>
        </p:txBody>
      </p:sp>
      <p:sp>
        <p:nvSpPr>
          <p:cNvPr id="31746" name="Rectangle 2"/>
          <p:cNvSpPr>
            <a:spLocks noGrp="1" noChangeArrowheads="1"/>
          </p:cNvSpPr>
          <p:nvPr>
            <p:ph type="title"/>
          </p:nvPr>
        </p:nvSpPr>
        <p:spPr>
          <a:xfrm>
            <a:off x="457199" y="152718"/>
            <a:ext cx="8490857" cy="1371600"/>
          </a:xfrm>
        </p:spPr>
        <p:txBody>
          <a:bodyPr/>
          <a:lstStyle/>
          <a:p>
            <a:pPr eaLnBrk="1" fontAlgn="auto" hangingPunct="1">
              <a:spcAft>
                <a:spcPts val="0"/>
              </a:spcAft>
              <a:defRPr/>
            </a:pPr>
            <a:r>
              <a:rPr lang="en-US" sz="4000" dirty="0">
                <a:solidFill>
                  <a:schemeClr val="tx1"/>
                </a:solidFill>
                <a:effectLst/>
                <a:latin typeface="Calibri" pitchFamily="34" charset="0"/>
              </a:rPr>
              <a:t>What is meant by cognitive demand?</a:t>
            </a:r>
            <a:endParaRPr lang="en-US" dirty="0">
              <a:solidFill>
                <a:schemeClr val="tx1"/>
              </a:solidFill>
              <a:effectLst/>
              <a:latin typeface="Calibri" pitchFamily="34" charset="0"/>
            </a:endParaRPr>
          </a:p>
        </p:txBody>
      </p:sp>
      <p:sp>
        <p:nvSpPr>
          <p:cNvPr id="16388" name="Rectangle 4"/>
          <p:cNvSpPr>
            <a:spLocks noChangeArrowheads="1"/>
          </p:cNvSpPr>
          <p:nvPr/>
        </p:nvSpPr>
        <p:spPr bwMode="auto">
          <a:xfrm>
            <a:off x="9255125" y="8104188"/>
            <a:ext cx="18415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endParaRPr lang="en-US" altLang="en-US">
              <a:latin typeface="Calibri" pitchFamily="34" charset="0"/>
            </a:endParaRPr>
          </a:p>
        </p:txBody>
      </p:sp>
    </p:spTree>
    <p:extLst>
      <p:ext uri="{BB962C8B-B14F-4D97-AF65-F5344CB8AC3E}">
        <p14:creationId xmlns:p14="http://schemas.microsoft.com/office/powerpoint/2010/main" val="79715958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7631" name="Group 47"/>
          <p:cNvGraphicFramePr>
            <a:graphicFrameLocks noGrp="1"/>
          </p:cNvGraphicFramePr>
          <p:nvPr/>
        </p:nvGraphicFramePr>
        <p:xfrm>
          <a:off x="609600" y="1033463"/>
          <a:ext cx="7620000" cy="3614737"/>
        </p:xfrm>
        <a:graphic>
          <a:graphicData uri="http://schemas.openxmlformats.org/drawingml/2006/table">
            <a:tbl>
              <a:tblPr/>
              <a:tblGrid>
                <a:gridCol w="3810000"/>
                <a:gridCol w="3810000"/>
              </a:tblGrid>
              <a:tr h="66975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bri" pitchFamily="34" charset="0"/>
                        </a:rPr>
                        <a:t>Lower level demands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bri" pitchFamily="34" charset="0"/>
                        </a:rPr>
                        <a:t>Higher level demands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r>
              <a:tr h="111260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dirty="0" smtClean="0">
                          <a:ln>
                            <a:noFill/>
                          </a:ln>
                          <a:solidFill>
                            <a:schemeClr val="tx1"/>
                          </a:solidFill>
                          <a:effectLst/>
                          <a:latin typeface="Calibri" pitchFamily="34" charset="0"/>
                        </a:rPr>
                        <a:t>Memorization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dirty="0" smtClean="0">
                          <a:ln>
                            <a:noFill/>
                          </a:ln>
                          <a:solidFill>
                            <a:schemeClr val="tx1"/>
                          </a:solidFill>
                          <a:effectLst/>
                          <a:latin typeface="Calibri" pitchFamily="34" charset="0"/>
                        </a:rPr>
                        <a:t>Procedures With Connections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3237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dirty="0" smtClean="0">
                          <a:ln>
                            <a:noFill/>
                          </a:ln>
                          <a:solidFill>
                            <a:schemeClr val="tx1"/>
                          </a:solidFill>
                          <a:effectLst/>
                          <a:latin typeface="Calibri" pitchFamily="34" charset="0"/>
                        </a:rPr>
                        <a:t>Procedures Without Connections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dirty="0" smtClean="0">
                          <a:ln>
                            <a:noFill/>
                          </a:ln>
                          <a:solidFill>
                            <a:schemeClr val="tx1"/>
                          </a:solidFill>
                          <a:effectLst/>
                          <a:latin typeface="Calibri" pitchFamily="34" charset="0"/>
                        </a:rPr>
                        <a:t>Doing Mathematics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24" name="Rectangle 24"/>
          <p:cNvSpPr>
            <a:spLocks noChangeArrowheads="1"/>
          </p:cNvSpPr>
          <p:nvPr/>
        </p:nvSpPr>
        <p:spPr bwMode="auto">
          <a:xfrm>
            <a:off x="1524000" y="42863"/>
            <a:ext cx="6858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r>
              <a:rPr lang="en-US" altLang="en-US" sz="3600" b="1">
                <a:latin typeface="Calibri" pitchFamily="34" charset="0"/>
              </a:rPr>
              <a:t>Task Categories (Stein et al.) </a:t>
            </a:r>
          </a:p>
        </p:txBody>
      </p:sp>
    </p:spTree>
    <p:extLst>
      <p:ext uri="{BB962C8B-B14F-4D97-AF65-F5344CB8AC3E}">
        <p14:creationId xmlns:p14="http://schemas.microsoft.com/office/powerpoint/2010/main" val="37618600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457200" y="1143000"/>
            <a:ext cx="837565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r>
              <a:rPr lang="en-US" altLang="en-US" sz="3600">
                <a:latin typeface="Calibri" pitchFamily="34" charset="0"/>
              </a:rPr>
              <a:t>“Problems can change in their nature as they are worked out during the lesson. Teachers can transform problems so that </a:t>
            </a:r>
            <a:r>
              <a:rPr lang="en-US" altLang="en-US" sz="3600" b="1">
                <a:latin typeface="Calibri" pitchFamily="34" charset="0"/>
              </a:rPr>
              <a:t>the focus shifts </a:t>
            </a:r>
            <a:r>
              <a:rPr lang="en-US" altLang="en-US" sz="3600">
                <a:latin typeface="Calibri" pitchFamily="34" charset="0"/>
              </a:rPr>
              <a:t>from one kind of mathematical process to another.”</a:t>
            </a:r>
          </a:p>
          <a:p>
            <a:pPr algn="r"/>
            <a:r>
              <a:rPr lang="en-US" altLang="en-US" sz="3600">
                <a:latin typeface="Calibri" pitchFamily="34" charset="0"/>
              </a:rPr>
              <a:t>					</a:t>
            </a:r>
            <a:r>
              <a:rPr lang="en-US" altLang="en-US" sz="1800">
                <a:latin typeface="Calibri" pitchFamily="34" charset="0"/>
              </a:rPr>
              <a:t>TIMSS 1999 Video Study, p. 119</a:t>
            </a:r>
            <a:r>
              <a:rPr lang="en-US" altLang="en-US" sz="3600">
                <a:latin typeface="Calibri" pitchFamily="34" charset="0"/>
              </a:rPr>
              <a:t>  </a:t>
            </a:r>
          </a:p>
        </p:txBody>
      </p:sp>
      <p:sp>
        <p:nvSpPr>
          <p:cNvPr id="18435" name="Rectangle 3"/>
          <p:cNvSpPr>
            <a:spLocks noChangeArrowheads="1"/>
          </p:cNvSpPr>
          <p:nvPr/>
        </p:nvSpPr>
        <p:spPr bwMode="auto">
          <a:xfrm>
            <a:off x="228600" y="304800"/>
            <a:ext cx="85344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r>
              <a:rPr lang="en-US" altLang="en-US">
                <a:latin typeface="Calibri" pitchFamily="34" charset="0"/>
              </a:rPr>
              <a:t> </a:t>
            </a:r>
          </a:p>
        </p:txBody>
      </p:sp>
    </p:spTree>
    <p:extLst>
      <p:ext uri="{BB962C8B-B14F-4D97-AF65-F5344CB8AC3E}">
        <p14:creationId xmlns:p14="http://schemas.microsoft.com/office/powerpoint/2010/main" val="133071997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0" y="-460375"/>
            <a:ext cx="8534400" cy="803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pPr lvl="2"/>
            <a:endParaRPr lang="en-US" altLang="en-US" sz="3200">
              <a:latin typeface="Calibri" pitchFamily="34" charset="0"/>
            </a:endParaRPr>
          </a:p>
          <a:p>
            <a:pPr lvl="2"/>
            <a:endParaRPr lang="en-US" altLang="en-US" sz="3200">
              <a:latin typeface="Calibri" pitchFamily="34" charset="0"/>
            </a:endParaRPr>
          </a:p>
          <a:p>
            <a:pPr lvl="2"/>
            <a:r>
              <a:rPr lang="en-US" altLang="en-US" sz="3600">
                <a:latin typeface="Calibri" pitchFamily="34" charset="0"/>
              </a:rPr>
              <a:t>“Simply selecting and beginning a lesson with a high level task did not guarantee that students would actually think and reason in cognitively complex ways… A variety of factors were found to conspire </a:t>
            </a:r>
            <a:r>
              <a:rPr lang="en-US" altLang="en-US" sz="3600" b="1">
                <a:latin typeface="Calibri" pitchFamily="34" charset="0"/>
              </a:rPr>
              <a:t>to reduce the level of cognitive demand</a:t>
            </a:r>
            <a:r>
              <a:rPr lang="en-US" altLang="en-US" sz="3600">
                <a:latin typeface="Calibri" pitchFamily="34" charset="0"/>
              </a:rPr>
              <a:t> of a task once it was unleashed into the classroom environment.”</a:t>
            </a:r>
          </a:p>
          <a:p>
            <a:pPr lvl="2" algn="r"/>
            <a:r>
              <a:rPr lang="en-US" altLang="en-US" sz="2800">
                <a:latin typeface="Calibri" pitchFamily="34" charset="0"/>
              </a:rPr>
              <a:t>								</a:t>
            </a:r>
            <a:r>
              <a:rPr lang="en-US" altLang="en-US" sz="1800">
                <a:latin typeface="Calibri" pitchFamily="34" charset="0"/>
              </a:rPr>
              <a:t>Stein, et al., p. 24</a:t>
            </a:r>
            <a:endParaRPr lang="en-US" altLang="en-US" sz="2800">
              <a:latin typeface="Calibri" pitchFamily="34" charset="0"/>
            </a:endParaRPr>
          </a:p>
          <a:p>
            <a:pPr lvl="2" algn="ctr"/>
            <a:endParaRPr lang="en-US" altLang="en-US" sz="2800">
              <a:latin typeface="Calibri" pitchFamily="34" charset="0"/>
            </a:endParaRPr>
          </a:p>
          <a:p>
            <a:endParaRPr lang="en-US" altLang="en-US">
              <a:latin typeface="Calibri" pitchFamily="34" charset="0"/>
            </a:endParaRPr>
          </a:p>
        </p:txBody>
      </p:sp>
    </p:spTree>
    <p:extLst>
      <p:ext uri="{BB962C8B-B14F-4D97-AF65-F5344CB8AC3E}">
        <p14:creationId xmlns:p14="http://schemas.microsoft.com/office/powerpoint/2010/main" val="143436737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04800" y="1600200"/>
            <a:ext cx="8305800" cy="390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r>
              <a:rPr lang="en-US" altLang="en-US" sz="3600">
                <a:latin typeface="Calibri" pitchFamily="34" charset="0"/>
              </a:rPr>
              <a:t>In contrast [to all other nations in the study], virtually </a:t>
            </a:r>
            <a:r>
              <a:rPr lang="en-US" altLang="en-US" sz="3600" b="1">
                <a:latin typeface="Calibri" pitchFamily="34" charset="0"/>
              </a:rPr>
              <a:t>none</a:t>
            </a:r>
            <a:r>
              <a:rPr lang="en-US" altLang="en-US" sz="3600">
                <a:latin typeface="Calibri" pitchFamily="34" charset="0"/>
              </a:rPr>
              <a:t> of the making connections problems in the United states were discussed in a way that made the mathematical connections or relationships visible for students.”</a:t>
            </a:r>
          </a:p>
          <a:p>
            <a:r>
              <a:rPr lang="en-US" altLang="en-US" sz="3200">
                <a:latin typeface="Calibri" pitchFamily="34" charset="0"/>
              </a:rPr>
              <a:t>					</a:t>
            </a:r>
            <a:r>
              <a:rPr lang="en-US" altLang="en-US" sz="2000">
                <a:latin typeface="Calibri" pitchFamily="34" charset="0"/>
              </a:rPr>
              <a:t>TIMSS Video Study, p. 120</a:t>
            </a:r>
            <a:endParaRPr lang="en-US" altLang="en-US" sz="3200">
              <a:latin typeface="Calibri" pitchFamily="34" charset="0"/>
            </a:endParaRPr>
          </a:p>
        </p:txBody>
      </p:sp>
    </p:spTree>
    <p:extLst>
      <p:ext uri="{BB962C8B-B14F-4D97-AF65-F5344CB8AC3E}">
        <p14:creationId xmlns:p14="http://schemas.microsoft.com/office/powerpoint/2010/main" val="235019233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ChangeArrowheads="1"/>
          </p:cNvSpPr>
          <p:nvPr/>
        </p:nvSpPr>
        <p:spPr bwMode="auto">
          <a:xfrm>
            <a:off x="380998" y="1692774"/>
            <a:ext cx="8227423"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r>
              <a:rPr lang="en-US" altLang="en-US" sz="4000" dirty="0">
                <a:latin typeface="Calibri" pitchFamily="34" charset="0"/>
              </a:rPr>
              <a:t>In their enactment during </a:t>
            </a:r>
            <a:r>
              <a:rPr lang="en-US" altLang="en-US" sz="4000" dirty="0" smtClean="0">
                <a:latin typeface="Calibri" pitchFamily="34" charset="0"/>
              </a:rPr>
              <a:t>the lessons </a:t>
            </a:r>
            <a:r>
              <a:rPr lang="en-US" altLang="en-US" sz="4000" dirty="0">
                <a:latin typeface="Calibri" pitchFamily="34" charset="0"/>
              </a:rPr>
              <a:t>in the United States, </a:t>
            </a:r>
            <a:r>
              <a:rPr lang="en-US" altLang="en-US" sz="4000" b="1" dirty="0" smtClean="0">
                <a:latin typeface="Calibri" pitchFamily="34" charset="0"/>
              </a:rPr>
              <a:t>all </a:t>
            </a:r>
            <a:r>
              <a:rPr lang="en-US" altLang="en-US" sz="4000" b="1" dirty="0">
                <a:latin typeface="Calibri" pitchFamily="34" charset="0"/>
              </a:rPr>
              <a:t>of the tasks </a:t>
            </a:r>
            <a:r>
              <a:rPr lang="en-US" altLang="en-US" sz="4000" dirty="0">
                <a:latin typeface="Calibri" pitchFamily="34" charset="0"/>
              </a:rPr>
              <a:t>intended for </a:t>
            </a:r>
            <a:r>
              <a:rPr lang="en-US" altLang="en-US" sz="4000" dirty="0" smtClean="0">
                <a:latin typeface="Calibri" pitchFamily="34" charset="0"/>
              </a:rPr>
              <a:t>higher </a:t>
            </a:r>
            <a:r>
              <a:rPr lang="en-US" altLang="en-US" sz="4000" dirty="0">
                <a:latin typeface="Calibri" pitchFamily="34" charset="0"/>
              </a:rPr>
              <a:t>levels of cognitive </a:t>
            </a:r>
            <a:r>
              <a:rPr lang="en-US" altLang="en-US" sz="4000" dirty="0" smtClean="0">
                <a:latin typeface="Calibri" pitchFamily="34" charset="0"/>
              </a:rPr>
              <a:t>demand </a:t>
            </a:r>
            <a:r>
              <a:rPr lang="en-US" altLang="en-US" sz="4000" b="1" dirty="0" smtClean="0">
                <a:latin typeface="Calibri" pitchFamily="34" charset="0"/>
              </a:rPr>
              <a:t>slid </a:t>
            </a:r>
            <a:r>
              <a:rPr lang="en-US" altLang="en-US" sz="4000" b="1" dirty="0">
                <a:latin typeface="Calibri" pitchFamily="34" charset="0"/>
              </a:rPr>
              <a:t>downward </a:t>
            </a:r>
            <a:r>
              <a:rPr lang="en-US" altLang="en-US" sz="4000" dirty="0">
                <a:latin typeface="Calibri" pitchFamily="34" charset="0"/>
              </a:rPr>
              <a:t>into opportunities </a:t>
            </a:r>
            <a:r>
              <a:rPr lang="en-US" altLang="en-US" sz="4000" dirty="0" smtClean="0">
                <a:latin typeface="Calibri" pitchFamily="34" charset="0"/>
              </a:rPr>
              <a:t>to </a:t>
            </a:r>
            <a:r>
              <a:rPr lang="en-US" altLang="en-US" sz="4000" dirty="0">
                <a:latin typeface="Calibri" pitchFamily="34" charset="0"/>
              </a:rPr>
              <a:t>practice procedures or </a:t>
            </a:r>
            <a:r>
              <a:rPr lang="en-US" altLang="en-US" sz="4000" dirty="0" smtClean="0">
                <a:latin typeface="Calibri" pitchFamily="34" charset="0"/>
              </a:rPr>
              <a:t>simply </a:t>
            </a:r>
            <a:r>
              <a:rPr lang="en-US" altLang="en-US" sz="4000" dirty="0">
                <a:latin typeface="Calibri" pitchFamily="34" charset="0"/>
              </a:rPr>
              <a:t>give answers.</a:t>
            </a:r>
          </a:p>
        </p:txBody>
      </p:sp>
    </p:spTree>
    <p:extLst>
      <p:ext uri="{BB962C8B-B14F-4D97-AF65-F5344CB8AC3E}">
        <p14:creationId xmlns:p14="http://schemas.microsoft.com/office/powerpoint/2010/main" val="104476489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January 25, 2014</a:t>
            </a:r>
            <a:r>
              <a:rPr lang="en-US" b="0" dirty="0"/>
              <a:t/>
            </a:r>
            <a:br>
              <a:rPr lang="en-US" b="0" dirty="0"/>
            </a:br>
            <a:r>
              <a:rPr lang="en-US" i="1" dirty="0"/>
              <a:t>AM – Focus on Assessment: </a:t>
            </a:r>
            <a:r>
              <a:rPr lang="en-US" b="0" dirty="0"/>
              <a:t> Participants will examine the role of mathematical tasks, focusing on the use of these tasks both as a regular part of classroom instruction and as a tool to assess students’ problems solving abilities and explanations.</a:t>
            </a:r>
            <a:br>
              <a:rPr lang="en-US" b="0" dirty="0"/>
            </a:br>
            <a:r>
              <a:rPr lang="en-US" i="1" dirty="0"/>
              <a:t>PM – Planning units/lessons aligned to common core:</a:t>
            </a:r>
            <a:r>
              <a:rPr lang="en-US" b="0" dirty="0"/>
              <a:t/>
            </a:r>
            <a:br>
              <a:rPr lang="en-US" b="0" dirty="0"/>
            </a:br>
            <a:r>
              <a:rPr lang="en-US" b="0" dirty="0"/>
              <a:t>– In grade-span groups, teachers from grades K-5 and High School will investigate how using students’ prior knowledge can help them access new content and develop the deeper understanding needed to meet the demands of the CCSS-M.</a:t>
            </a:r>
            <a:br>
              <a:rPr lang="en-US" b="0" dirty="0"/>
            </a:br>
            <a:r>
              <a:rPr lang="en-US" b="0" dirty="0"/>
              <a:t>– Grades 6-8 teachers will examine a variety of technologies available to help students explore and develop conceptual understanding of key mathematics concepts.</a:t>
            </a:r>
            <a:br>
              <a:rPr lang="en-US" b="0" dirty="0"/>
            </a:br>
            <a:r>
              <a:rPr lang="en-US" b="0" dirty="0"/>
              <a:t>– All groups will spend time planning ways to implement the ideas discussed in the session as well as reviewing student work brought as evidence from implementation of prior planning.</a:t>
            </a:r>
          </a:p>
          <a:p>
            <a:endParaRPr lang="en-US" dirty="0"/>
          </a:p>
        </p:txBody>
      </p:sp>
    </p:spTree>
    <p:extLst>
      <p:ext uri="{BB962C8B-B14F-4D97-AF65-F5344CB8AC3E}">
        <p14:creationId xmlns:p14="http://schemas.microsoft.com/office/powerpoint/2010/main" val="35769731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idx="1"/>
          </p:nvPr>
        </p:nvSpPr>
        <p:spPr/>
        <p:txBody>
          <a:bodyPr/>
          <a:lstStyle/>
          <a:p>
            <a:pPr eaLnBrk="1" hangingPunct="1">
              <a:buFontTx/>
              <a:buNone/>
            </a:pPr>
            <a:r>
              <a:rPr lang="en-US" altLang="en-US" sz="4000" smtClean="0">
                <a:latin typeface="Calibri" pitchFamily="34" charset="0"/>
              </a:rPr>
              <a:t>	It is the level and kind of thinking in which students engage that determines what they will learn – and what they believe math is all about</a:t>
            </a:r>
            <a:endParaRPr lang="en-US" altLang="en-US" sz="2800" smtClean="0">
              <a:latin typeface="Calibri" pitchFamily="34" charset="0"/>
            </a:endParaRPr>
          </a:p>
          <a:p>
            <a:pPr algn="r" eaLnBrk="1" hangingPunct="1">
              <a:buFontTx/>
              <a:buNone/>
            </a:pPr>
            <a:r>
              <a:rPr lang="en-US" altLang="en-US" sz="2000" smtClean="0">
                <a:latin typeface="Calibri" pitchFamily="34" charset="0"/>
              </a:rPr>
              <a:t>			</a:t>
            </a:r>
            <a:r>
              <a:rPr lang="en-US" altLang="en-US" sz="1800" smtClean="0">
                <a:latin typeface="Calibri" pitchFamily="34" charset="0"/>
              </a:rPr>
              <a:t>Stein et al., 2000</a:t>
            </a:r>
            <a:endParaRPr lang="en-US" altLang="en-US" sz="2000" smtClean="0">
              <a:latin typeface="Calibri" pitchFamily="34" charset="0"/>
            </a:endParaRPr>
          </a:p>
        </p:txBody>
      </p:sp>
      <p:sp>
        <p:nvSpPr>
          <p:cNvPr id="29698" name="Rectangle 2"/>
          <p:cNvSpPr>
            <a:spLocks noGrp="1" noChangeArrowheads="1"/>
          </p:cNvSpPr>
          <p:nvPr>
            <p:ph type="title"/>
          </p:nvPr>
        </p:nvSpPr>
        <p:spPr>
          <a:xfrm>
            <a:off x="457199" y="152718"/>
            <a:ext cx="8334103" cy="1371600"/>
          </a:xfrm>
        </p:spPr>
        <p:txBody>
          <a:bodyPr/>
          <a:lstStyle/>
          <a:p>
            <a:pPr eaLnBrk="1" fontAlgn="auto" hangingPunct="1">
              <a:spcAft>
                <a:spcPts val="0"/>
              </a:spcAft>
              <a:defRPr/>
            </a:pPr>
            <a:r>
              <a:rPr lang="en-US" sz="3600" dirty="0">
                <a:solidFill>
                  <a:schemeClr val="tx1"/>
                </a:solidFill>
                <a:effectLst/>
                <a:latin typeface="Calibri" pitchFamily="34" charset="0"/>
              </a:rPr>
              <a:t>Why is cognitive demand so important?</a:t>
            </a:r>
            <a:endParaRPr lang="en-US" dirty="0">
              <a:solidFill>
                <a:schemeClr val="tx1"/>
              </a:solidFill>
              <a:effectLst/>
              <a:latin typeface="Calibri" pitchFamily="34" charset="0"/>
            </a:endParaRPr>
          </a:p>
        </p:txBody>
      </p:sp>
    </p:spTree>
    <p:extLst>
      <p:ext uri="{BB962C8B-B14F-4D97-AF65-F5344CB8AC3E}">
        <p14:creationId xmlns:p14="http://schemas.microsoft.com/office/powerpoint/2010/main" val="222452252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ChangeArrowheads="1"/>
          </p:cNvSpPr>
          <p:nvPr/>
        </p:nvSpPr>
        <p:spPr bwMode="auto">
          <a:xfrm>
            <a:off x="762000" y="762000"/>
            <a:ext cx="77724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r>
              <a:rPr lang="en-US" altLang="en-US">
                <a:latin typeface="Calibri" pitchFamily="34" charset="0"/>
              </a:rPr>
              <a:t>Student learning can not be expected to deepen or become more conceptually rich unless students are regularly, actively, and productively engaged with cognitively challenging problems.</a:t>
            </a:r>
          </a:p>
        </p:txBody>
      </p:sp>
    </p:spTree>
    <p:extLst>
      <p:ext uri="{BB962C8B-B14F-4D97-AF65-F5344CB8AC3E}">
        <p14:creationId xmlns:p14="http://schemas.microsoft.com/office/powerpoint/2010/main" val="8907129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457200" y="1066800"/>
            <a:ext cx="7761288"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r>
              <a:rPr lang="en-US" altLang="en-US">
                <a:latin typeface="Calibri" pitchFamily="34" charset="0"/>
              </a:rPr>
              <a:t>Cognitive demand does not reside in the task.  A high-level task is necessary but not sufficient for high-level thinking. </a:t>
            </a:r>
          </a:p>
        </p:txBody>
      </p:sp>
    </p:spTree>
    <p:extLst>
      <p:ext uri="{BB962C8B-B14F-4D97-AF65-F5344CB8AC3E}">
        <p14:creationId xmlns:p14="http://schemas.microsoft.com/office/powerpoint/2010/main" val="15057189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ChangeArrowheads="1"/>
          </p:cNvSpPr>
          <p:nvPr/>
        </p:nvSpPr>
        <p:spPr bwMode="auto">
          <a:xfrm>
            <a:off x="381000" y="838200"/>
            <a:ext cx="1676400" cy="2133600"/>
          </a:xfrm>
          <a:prstGeom prst="rect">
            <a:avLst/>
          </a:prstGeom>
          <a:solidFill>
            <a:srgbClr val="31BFE3"/>
          </a:solidFill>
          <a:ln w="9525">
            <a:solidFill>
              <a:schemeClr val="tx1"/>
            </a:solidFill>
            <a:miter lim="800000"/>
            <a:headEnd/>
            <a:tailEnd/>
          </a:ln>
        </p:spPr>
        <p:txBody>
          <a:bodyPr wrap="none" anchor="ct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pPr algn="ctr"/>
            <a:r>
              <a:rPr lang="en-US" altLang="en-US" sz="1800" b="1">
                <a:latin typeface="Calibri" pitchFamily="34" charset="0"/>
              </a:rPr>
              <a:t>TASKS as</a:t>
            </a:r>
          </a:p>
          <a:p>
            <a:pPr algn="ctr"/>
            <a:r>
              <a:rPr lang="en-US" altLang="en-US" sz="1800" b="1">
                <a:latin typeface="Calibri" pitchFamily="34" charset="0"/>
              </a:rPr>
              <a:t>they appear</a:t>
            </a:r>
          </a:p>
          <a:p>
            <a:pPr algn="ctr"/>
            <a:r>
              <a:rPr lang="en-US" altLang="en-US" sz="1800" b="1">
                <a:latin typeface="Calibri" pitchFamily="34" charset="0"/>
              </a:rPr>
              <a:t>in </a:t>
            </a:r>
          </a:p>
          <a:p>
            <a:pPr algn="ctr"/>
            <a:r>
              <a:rPr lang="en-US" altLang="en-US" sz="1800" b="1">
                <a:latin typeface="Calibri" pitchFamily="34" charset="0"/>
              </a:rPr>
              <a:t>instructional </a:t>
            </a:r>
          </a:p>
          <a:p>
            <a:pPr algn="ctr"/>
            <a:r>
              <a:rPr lang="en-US" altLang="en-US" sz="1800" b="1">
                <a:latin typeface="Calibri" pitchFamily="34" charset="0"/>
              </a:rPr>
              <a:t>materials</a:t>
            </a:r>
          </a:p>
        </p:txBody>
      </p:sp>
      <p:sp>
        <p:nvSpPr>
          <p:cNvPr id="25603" name="AutoShape 6"/>
          <p:cNvSpPr>
            <a:spLocks noChangeArrowheads="1"/>
          </p:cNvSpPr>
          <p:nvPr/>
        </p:nvSpPr>
        <p:spPr bwMode="auto">
          <a:xfrm>
            <a:off x="6705600" y="533400"/>
            <a:ext cx="1981200" cy="2362200"/>
          </a:xfrm>
          <a:prstGeom prst="triangle">
            <a:avLst>
              <a:gd name="adj" fmla="val 50000"/>
            </a:avLst>
          </a:prstGeom>
          <a:solidFill>
            <a:srgbClr val="E36CC5"/>
          </a:solidFill>
          <a:ln w="9525">
            <a:solidFill>
              <a:schemeClr val="tx1"/>
            </a:solidFill>
            <a:miter lim="800000"/>
            <a:headEnd/>
            <a:tailEnd/>
          </a:ln>
        </p:spPr>
        <p:txBody>
          <a:bodyPr wrap="none" anchor="ct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pPr algn="ctr"/>
            <a:endParaRPr lang="en-US" altLang="en-US" sz="1800">
              <a:latin typeface="Calibri" pitchFamily="34" charset="0"/>
            </a:endParaRPr>
          </a:p>
          <a:p>
            <a:pPr algn="ctr"/>
            <a:r>
              <a:rPr lang="en-US" altLang="en-US" sz="1800" b="1">
                <a:latin typeface="Calibri" pitchFamily="34" charset="0"/>
              </a:rPr>
              <a:t>Student</a:t>
            </a:r>
          </a:p>
          <a:p>
            <a:pPr algn="ctr"/>
            <a:r>
              <a:rPr lang="en-US" altLang="en-US" sz="1800" b="1">
                <a:latin typeface="Calibri" pitchFamily="34" charset="0"/>
              </a:rPr>
              <a:t>LEARNING</a:t>
            </a:r>
            <a:endParaRPr lang="en-US" altLang="en-US" sz="1800">
              <a:latin typeface="Calibri" pitchFamily="34" charset="0"/>
            </a:endParaRPr>
          </a:p>
        </p:txBody>
      </p:sp>
      <p:sp>
        <p:nvSpPr>
          <p:cNvPr id="25604" name="Rectangle 11"/>
          <p:cNvSpPr>
            <a:spLocks noChangeArrowheads="1"/>
          </p:cNvSpPr>
          <p:nvPr/>
        </p:nvSpPr>
        <p:spPr bwMode="auto">
          <a:xfrm>
            <a:off x="2590800" y="838200"/>
            <a:ext cx="1676400" cy="2133600"/>
          </a:xfrm>
          <a:prstGeom prst="rect">
            <a:avLst/>
          </a:prstGeom>
          <a:solidFill>
            <a:schemeClr val="accent1"/>
          </a:solidFill>
          <a:ln w="9525">
            <a:solidFill>
              <a:schemeClr val="tx1"/>
            </a:solidFill>
            <a:miter lim="800000"/>
            <a:headEnd/>
            <a:tailEnd/>
          </a:ln>
        </p:spPr>
        <p:txBody>
          <a:bodyPr wrap="none" anchor="ct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r>
              <a:rPr lang="en-US" altLang="en-US" sz="1800" b="1">
                <a:latin typeface="Calibri" pitchFamily="34" charset="0"/>
              </a:rPr>
              <a:t>TASKS</a:t>
            </a:r>
          </a:p>
          <a:p>
            <a:r>
              <a:rPr lang="en-US" altLang="en-US" sz="1800" b="1">
                <a:latin typeface="Calibri" pitchFamily="34" charset="0"/>
              </a:rPr>
              <a:t>as set up by</a:t>
            </a:r>
          </a:p>
          <a:p>
            <a:r>
              <a:rPr lang="en-US" altLang="en-US" sz="1800" b="1">
                <a:latin typeface="Calibri" pitchFamily="34" charset="0"/>
              </a:rPr>
              <a:t>Teachers</a:t>
            </a:r>
          </a:p>
          <a:p>
            <a:pPr>
              <a:buFont typeface="Arial" charset="0"/>
              <a:buChar char="•"/>
            </a:pPr>
            <a:r>
              <a:rPr lang="en-US" altLang="en-US" sz="1400">
                <a:latin typeface="Calibri" pitchFamily="34" charset="0"/>
              </a:rPr>
              <a:t>Task features</a:t>
            </a:r>
          </a:p>
          <a:p>
            <a:pPr>
              <a:buFont typeface="Arial" charset="0"/>
              <a:buChar char="•"/>
            </a:pPr>
            <a:r>
              <a:rPr lang="en-US" altLang="en-US" sz="1400">
                <a:latin typeface="Calibri" pitchFamily="34" charset="0"/>
              </a:rPr>
              <a:t>Cognitive demand</a:t>
            </a:r>
            <a:r>
              <a:rPr lang="en-US" altLang="en-US" sz="1800">
                <a:latin typeface="Calibri" pitchFamily="34" charset="0"/>
              </a:rPr>
              <a:t> </a:t>
            </a:r>
          </a:p>
        </p:txBody>
      </p:sp>
      <p:sp>
        <p:nvSpPr>
          <p:cNvPr id="25605" name="Rectangle 12"/>
          <p:cNvSpPr>
            <a:spLocks noChangeArrowheads="1"/>
          </p:cNvSpPr>
          <p:nvPr/>
        </p:nvSpPr>
        <p:spPr bwMode="auto">
          <a:xfrm>
            <a:off x="4724400" y="838200"/>
            <a:ext cx="1676400" cy="2133600"/>
          </a:xfrm>
          <a:prstGeom prst="rect">
            <a:avLst/>
          </a:prstGeom>
          <a:solidFill>
            <a:schemeClr val="accent1"/>
          </a:solidFill>
          <a:ln w="9525">
            <a:solidFill>
              <a:schemeClr val="tx1"/>
            </a:solidFill>
            <a:miter lim="800000"/>
            <a:headEnd/>
            <a:tailEnd/>
          </a:ln>
        </p:spPr>
        <p:txBody>
          <a:bodyPr anchor="ct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pPr algn="ctr"/>
            <a:r>
              <a:rPr lang="en-US" altLang="en-US" sz="1800" b="1">
                <a:latin typeface="Calibri" pitchFamily="34" charset="0"/>
              </a:rPr>
              <a:t>TASKS</a:t>
            </a:r>
          </a:p>
          <a:p>
            <a:pPr algn="ctr"/>
            <a:r>
              <a:rPr lang="en-US" altLang="en-US" sz="1800" b="1">
                <a:latin typeface="Calibri" pitchFamily="34" charset="0"/>
              </a:rPr>
              <a:t>as </a:t>
            </a:r>
          </a:p>
          <a:p>
            <a:pPr algn="ctr"/>
            <a:r>
              <a:rPr lang="en-US" altLang="en-US" sz="1800" b="1">
                <a:latin typeface="Calibri" pitchFamily="34" charset="0"/>
              </a:rPr>
              <a:t>implemented</a:t>
            </a:r>
          </a:p>
          <a:p>
            <a:pPr algn="ctr"/>
            <a:r>
              <a:rPr lang="en-US" altLang="en-US" sz="1800" b="1">
                <a:latin typeface="Calibri" pitchFamily="34" charset="0"/>
              </a:rPr>
              <a:t>by students</a:t>
            </a:r>
          </a:p>
          <a:p>
            <a:pPr>
              <a:buFont typeface="Arial" charset="0"/>
              <a:buChar char="•"/>
            </a:pPr>
            <a:r>
              <a:rPr lang="en-US" altLang="en-US" sz="1400">
                <a:latin typeface="Calibri" pitchFamily="34" charset="0"/>
              </a:rPr>
              <a:t>Enactment of task  </a:t>
            </a:r>
            <a:br>
              <a:rPr lang="en-US" altLang="en-US" sz="1400">
                <a:latin typeface="Calibri" pitchFamily="34" charset="0"/>
              </a:rPr>
            </a:br>
            <a:r>
              <a:rPr lang="en-US" altLang="en-US" sz="1400">
                <a:latin typeface="Calibri" pitchFamily="34" charset="0"/>
              </a:rPr>
              <a:t>  features</a:t>
            </a:r>
          </a:p>
          <a:p>
            <a:pPr>
              <a:buFont typeface="Arial" charset="0"/>
              <a:buChar char="•"/>
            </a:pPr>
            <a:r>
              <a:rPr lang="en-US" altLang="en-US" sz="1400">
                <a:latin typeface="Calibri" pitchFamily="34" charset="0"/>
              </a:rPr>
              <a:t>Cognitive </a:t>
            </a:r>
            <a:br>
              <a:rPr lang="en-US" altLang="en-US" sz="1400">
                <a:latin typeface="Calibri" pitchFamily="34" charset="0"/>
              </a:rPr>
            </a:br>
            <a:r>
              <a:rPr lang="en-US" altLang="en-US" sz="1400">
                <a:latin typeface="Calibri" pitchFamily="34" charset="0"/>
              </a:rPr>
              <a:t>  processing</a:t>
            </a:r>
          </a:p>
          <a:p>
            <a:pPr algn="ctr"/>
            <a:endParaRPr lang="en-US" altLang="en-US" sz="1800">
              <a:latin typeface="Calibri" pitchFamily="34" charset="0"/>
            </a:endParaRPr>
          </a:p>
        </p:txBody>
      </p:sp>
      <p:sp>
        <p:nvSpPr>
          <p:cNvPr id="25606" name="Line 14"/>
          <p:cNvSpPr>
            <a:spLocks noChangeShapeType="1"/>
          </p:cNvSpPr>
          <p:nvPr/>
        </p:nvSpPr>
        <p:spPr bwMode="auto">
          <a:xfrm>
            <a:off x="2057400" y="2133600"/>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07" name="Line 15"/>
          <p:cNvSpPr>
            <a:spLocks noChangeShapeType="1"/>
          </p:cNvSpPr>
          <p:nvPr/>
        </p:nvSpPr>
        <p:spPr bwMode="auto">
          <a:xfrm>
            <a:off x="4267200" y="2133600"/>
            <a:ext cx="457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08" name="Line 16"/>
          <p:cNvSpPr>
            <a:spLocks noChangeShapeType="1"/>
          </p:cNvSpPr>
          <p:nvPr/>
        </p:nvSpPr>
        <p:spPr bwMode="auto">
          <a:xfrm>
            <a:off x="6400800" y="20574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09" name="Oval 8"/>
          <p:cNvSpPr>
            <a:spLocks noChangeArrowheads="1"/>
          </p:cNvSpPr>
          <p:nvPr/>
        </p:nvSpPr>
        <p:spPr bwMode="auto">
          <a:xfrm>
            <a:off x="1066800" y="3276600"/>
            <a:ext cx="2362200" cy="2971800"/>
          </a:xfrm>
          <a:prstGeom prst="ellipse">
            <a:avLst/>
          </a:prstGeom>
          <a:solidFill>
            <a:srgbClr val="31BFE3"/>
          </a:solidFill>
          <a:ln w="9525">
            <a:solidFill>
              <a:schemeClr val="tx1"/>
            </a:solidFill>
            <a:miter lim="800000"/>
            <a:headEnd/>
            <a:tailEnd/>
          </a:ln>
        </p:spPr>
        <p:txBody>
          <a:bodyPr anchor="ct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pPr algn="ctr"/>
            <a:r>
              <a:rPr lang="en-US" altLang="en-US" sz="1800" b="1">
                <a:latin typeface="Calibri" pitchFamily="34" charset="0"/>
              </a:rPr>
              <a:t>Factors influencing set up</a:t>
            </a:r>
          </a:p>
          <a:p>
            <a:r>
              <a:rPr lang="en-US" altLang="en-US" sz="1400">
                <a:latin typeface="Calibri" pitchFamily="34" charset="0"/>
              </a:rPr>
              <a:t>Teacher goals</a:t>
            </a:r>
          </a:p>
          <a:p>
            <a:r>
              <a:rPr lang="en-US" altLang="en-US" sz="1400">
                <a:latin typeface="Calibri" pitchFamily="34" charset="0"/>
              </a:rPr>
              <a:t>Teacher knowledge-subject, students</a:t>
            </a:r>
          </a:p>
        </p:txBody>
      </p:sp>
      <p:sp>
        <p:nvSpPr>
          <p:cNvPr id="25610" name="Oval 10"/>
          <p:cNvSpPr>
            <a:spLocks noChangeArrowheads="1"/>
          </p:cNvSpPr>
          <p:nvPr/>
        </p:nvSpPr>
        <p:spPr bwMode="auto">
          <a:xfrm>
            <a:off x="3505200" y="3200400"/>
            <a:ext cx="2590800" cy="3124200"/>
          </a:xfrm>
          <a:prstGeom prst="ellipse">
            <a:avLst/>
          </a:prstGeom>
          <a:solidFill>
            <a:schemeClr val="accent1"/>
          </a:solidFill>
          <a:ln w="9525">
            <a:solidFill>
              <a:schemeClr val="tx1"/>
            </a:solidFill>
            <a:miter lim="800000"/>
            <a:headEnd/>
            <a:tailEnd/>
          </a:ln>
        </p:spPr>
        <p:txBody>
          <a:bodyPr anchor="ctr"/>
          <a:lstStyle>
            <a:lvl1pPr>
              <a:defRPr sz="4400">
                <a:solidFill>
                  <a:schemeClr val="tx1"/>
                </a:solidFill>
                <a:latin typeface="Comic Sans MS" charset="0"/>
              </a:defRPr>
            </a:lvl1pPr>
            <a:lvl2pPr marL="742950" indent="-285750">
              <a:defRPr sz="4400">
                <a:solidFill>
                  <a:schemeClr val="tx1"/>
                </a:solidFill>
                <a:latin typeface="Comic Sans MS" charset="0"/>
              </a:defRPr>
            </a:lvl2pPr>
            <a:lvl3pPr marL="1143000" indent="-228600">
              <a:defRPr sz="4400">
                <a:solidFill>
                  <a:schemeClr val="tx1"/>
                </a:solidFill>
                <a:latin typeface="Comic Sans MS" charset="0"/>
              </a:defRPr>
            </a:lvl3pPr>
            <a:lvl4pPr marL="1600200" indent="-228600">
              <a:defRPr sz="4400">
                <a:solidFill>
                  <a:schemeClr val="tx1"/>
                </a:solidFill>
                <a:latin typeface="Comic Sans MS" charset="0"/>
              </a:defRPr>
            </a:lvl4pPr>
            <a:lvl5pPr marL="2057400" indent="-228600">
              <a:defRPr sz="4400">
                <a:solidFill>
                  <a:schemeClr val="tx1"/>
                </a:solidFill>
                <a:latin typeface="Comic Sans MS" charset="0"/>
              </a:defRPr>
            </a:lvl5pPr>
            <a:lvl6pPr marL="2514600" indent="-228600" eaLnBrk="0" fontAlgn="base" hangingPunct="0">
              <a:spcBef>
                <a:spcPct val="0"/>
              </a:spcBef>
              <a:spcAft>
                <a:spcPct val="0"/>
              </a:spcAft>
              <a:defRPr sz="4400">
                <a:solidFill>
                  <a:schemeClr val="tx1"/>
                </a:solidFill>
                <a:latin typeface="Comic Sans MS" charset="0"/>
              </a:defRPr>
            </a:lvl6pPr>
            <a:lvl7pPr marL="2971800" indent="-228600" eaLnBrk="0" fontAlgn="base" hangingPunct="0">
              <a:spcBef>
                <a:spcPct val="0"/>
              </a:spcBef>
              <a:spcAft>
                <a:spcPct val="0"/>
              </a:spcAft>
              <a:defRPr sz="4400">
                <a:solidFill>
                  <a:schemeClr val="tx1"/>
                </a:solidFill>
                <a:latin typeface="Comic Sans MS" charset="0"/>
              </a:defRPr>
            </a:lvl7pPr>
            <a:lvl8pPr marL="3429000" indent="-228600" eaLnBrk="0" fontAlgn="base" hangingPunct="0">
              <a:spcBef>
                <a:spcPct val="0"/>
              </a:spcBef>
              <a:spcAft>
                <a:spcPct val="0"/>
              </a:spcAft>
              <a:defRPr sz="4400">
                <a:solidFill>
                  <a:schemeClr val="tx1"/>
                </a:solidFill>
                <a:latin typeface="Comic Sans MS" charset="0"/>
              </a:defRPr>
            </a:lvl8pPr>
            <a:lvl9pPr marL="3886200" indent="-228600" eaLnBrk="0" fontAlgn="base" hangingPunct="0">
              <a:spcBef>
                <a:spcPct val="0"/>
              </a:spcBef>
              <a:spcAft>
                <a:spcPct val="0"/>
              </a:spcAft>
              <a:defRPr sz="4400">
                <a:solidFill>
                  <a:schemeClr val="tx1"/>
                </a:solidFill>
                <a:latin typeface="Comic Sans MS" charset="0"/>
              </a:defRPr>
            </a:lvl9pPr>
          </a:lstStyle>
          <a:p>
            <a:pPr algn="ctr"/>
            <a:r>
              <a:rPr lang="en-US" altLang="en-US" sz="1800" b="1">
                <a:latin typeface="Calibri" pitchFamily="34" charset="0"/>
              </a:rPr>
              <a:t>Factors influencing implementation</a:t>
            </a:r>
          </a:p>
          <a:p>
            <a:r>
              <a:rPr lang="en-US" altLang="en-US" sz="1400">
                <a:latin typeface="Calibri" pitchFamily="34" charset="0"/>
              </a:rPr>
              <a:t>Classroom norms</a:t>
            </a:r>
          </a:p>
          <a:p>
            <a:r>
              <a:rPr lang="en-US" altLang="en-US" sz="1400">
                <a:latin typeface="Calibri" pitchFamily="34" charset="0"/>
              </a:rPr>
              <a:t>Task conditions</a:t>
            </a:r>
          </a:p>
          <a:p>
            <a:r>
              <a:rPr lang="en-US" altLang="en-US" sz="1400">
                <a:latin typeface="Calibri" pitchFamily="34" charset="0"/>
              </a:rPr>
              <a:t>Teacher instructional habits/dispositions</a:t>
            </a:r>
          </a:p>
          <a:p>
            <a:r>
              <a:rPr lang="en-US" altLang="en-US" sz="1400">
                <a:latin typeface="Calibri" pitchFamily="34" charset="0"/>
              </a:rPr>
              <a:t>Student Learning habits/dispositions</a:t>
            </a:r>
          </a:p>
        </p:txBody>
      </p:sp>
      <p:cxnSp>
        <p:nvCxnSpPr>
          <p:cNvPr id="15" name="Straight Arrow Connector 14"/>
          <p:cNvCxnSpPr/>
          <p:nvPr/>
        </p:nvCxnSpPr>
        <p:spPr>
          <a:xfrm rot="5400000" flipH="1" flipV="1">
            <a:off x="1791494" y="2780506"/>
            <a:ext cx="9906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flipH="1" flipV="1">
            <a:off x="4077494" y="2780506"/>
            <a:ext cx="9906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403046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695" y="-160794"/>
            <a:ext cx="8817430" cy="1371600"/>
          </a:xfrm>
        </p:spPr>
        <p:txBody>
          <a:bodyPr/>
          <a:lstStyle/>
          <a:p>
            <a:r>
              <a:rPr lang="en-US" dirty="0" smtClean="0"/>
              <a:t>Using Tasks in the classroom</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Formative assessment</a:t>
            </a:r>
          </a:p>
          <a:p>
            <a:endParaRPr lang="en-US" dirty="0" smtClean="0"/>
          </a:p>
          <a:p>
            <a:pPr marL="342900" indent="-342900">
              <a:buFont typeface="Arial" panose="020B0604020202020204" pitchFamily="34" charset="0"/>
              <a:buChar char="•"/>
            </a:pPr>
            <a:r>
              <a:rPr lang="en-US" dirty="0" smtClean="0"/>
              <a:t>Exploring new concepts</a:t>
            </a:r>
          </a:p>
          <a:p>
            <a:pPr marL="800100" lvl="1" indent="-342900"/>
            <a:endParaRPr lang="en-US" dirty="0" smtClean="0"/>
          </a:p>
          <a:p>
            <a:pPr marL="342900" indent="-342900">
              <a:buFont typeface="Arial" panose="020B0604020202020204" pitchFamily="34" charset="0"/>
              <a:buChar char="•"/>
            </a:pPr>
            <a:r>
              <a:rPr lang="en-US" dirty="0" smtClean="0"/>
              <a:t>Support learning</a:t>
            </a:r>
          </a:p>
          <a:p>
            <a:pPr marL="800100" lvl="1" indent="-342900"/>
            <a:endParaRPr lang="en-US" dirty="0" smtClean="0"/>
          </a:p>
          <a:p>
            <a:pPr marL="342900" indent="-342900">
              <a:buFont typeface="Arial" panose="020B0604020202020204" pitchFamily="34" charset="0"/>
              <a:buChar char="•"/>
            </a:pPr>
            <a:r>
              <a:rPr lang="en-US" dirty="0" smtClean="0"/>
              <a:t>Summative Assessment</a:t>
            </a:r>
            <a:endParaRPr lang="en-US" dirty="0"/>
          </a:p>
        </p:txBody>
      </p:sp>
    </p:spTree>
    <p:extLst>
      <p:ext uri="{BB962C8B-B14F-4D97-AF65-F5344CB8AC3E}">
        <p14:creationId xmlns:p14="http://schemas.microsoft.com/office/powerpoint/2010/main" val="31519710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0" end="0"/>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20000" cy="1371600"/>
          </a:xfrm>
        </p:spPr>
        <p:txBody>
          <a:bodyPr>
            <a:normAutofit/>
          </a:bodyPr>
          <a:lstStyle/>
          <a:p>
            <a:r>
              <a:rPr lang="en-US" dirty="0" smtClean="0"/>
              <a:t>Tasks for Formative Assessment</a:t>
            </a:r>
            <a:endParaRPr lang="en-US" dirty="0"/>
          </a:p>
        </p:txBody>
      </p:sp>
      <p:sp>
        <p:nvSpPr>
          <p:cNvPr id="3" name="Content Placeholder 2"/>
          <p:cNvSpPr>
            <a:spLocks noGrp="1"/>
          </p:cNvSpPr>
          <p:nvPr>
            <p:ph idx="1"/>
          </p:nvPr>
        </p:nvSpPr>
        <p:spPr/>
        <p:txBody>
          <a:bodyPr/>
          <a:lstStyle/>
          <a:p>
            <a:endParaRPr lang="en-US" dirty="0"/>
          </a:p>
        </p:txBody>
      </p:sp>
      <p:pic>
        <p:nvPicPr>
          <p:cNvPr id="2050"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74324" y="1496114"/>
            <a:ext cx="8617528" cy="47218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45879630"/>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20000" cy="1371600"/>
          </a:xfrm>
        </p:spPr>
        <p:txBody>
          <a:bodyPr/>
          <a:lstStyle/>
          <a:p>
            <a:r>
              <a:rPr lang="en-US" dirty="0" smtClean="0"/>
              <a:t>Lets Look at Some student Work</a:t>
            </a:r>
            <a:endParaRPr lang="en-US" dirty="0"/>
          </a:p>
        </p:txBody>
      </p:sp>
      <p:sp>
        <p:nvSpPr>
          <p:cNvPr id="3" name="Content Placeholder 2"/>
          <p:cNvSpPr>
            <a:spLocks noGrp="1"/>
          </p:cNvSpPr>
          <p:nvPr>
            <p:ph idx="1"/>
          </p:nvPr>
        </p:nvSpPr>
        <p:spPr/>
        <p:txBody>
          <a:bodyPr/>
          <a:lstStyle/>
          <a:p>
            <a:r>
              <a:rPr lang="en-US" dirty="0" smtClean="0"/>
              <a:t>Look at the student work in the packet provided</a:t>
            </a:r>
          </a:p>
          <a:p>
            <a:pPr marL="800100" lvl="1" indent="-342900"/>
            <a:r>
              <a:rPr lang="en-US" dirty="0" smtClean="0"/>
              <a:t>What does the work tell you about what each student knows?</a:t>
            </a:r>
          </a:p>
          <a:p>
            <a:pPr marL="800100" lvl="1" indent="-342900"/>
            <a:r>
              <a:rPr lang="en-US" dirty="0" smtClean="0"/>
              <a:t>If this was representative of your class, what teaching activities might you plan?</a:t>
            </a:r>
            <a:endParaRPr lang="en-US" dirty="0"/>
          </a:p>
        </p:txBody>
      </p:sp>
    </p:spTree>
    <p:extLst>
      <p:ext uri="{BB962C8B-B14F-4D97-AF65-F5344CB8AC3E}">
        <p14:creationId xmlns:p14="http://schemas.microsoft.com/office/powerpoint/2010/main" val="231204478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695" y="-160794"/>
            <a:ext cx="8817430" cy="1371600"/>
          </a:xfrm>
        </p:spPr>
        <p:txBody>
          <a:bodyPr/>
          <a:lstStyle/>
          <a:p>
            <a:r>
              <a:rPr lang="en-US" dirty="0" smtClean="0"/>
              <a:t>Using Tasks in the classroom</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Formative assessment</a:t>
            </a:r>
          </a:p>
          <a:p>
            <a:endParaRPr lang="en-US" dirty="0" smtClean="0"/>
          </a:p>
          <a:p>
            <a:pPr marL="342900" indent="-342900">
              <a:buFont typeface="Arial" panose="020B0604020202020204" pitchFamily="34" charset="0"/>
              <a:buChar char="•"/>
            </a:pPr>
            <a:r>
              <a:rPr lang="en-US" dirty="0" smtClean="0"/>
              <a:t>Exploring new concepts</a:t>
            </a:r>
          </a:p>
          <a:p>
            <a:pPr marL="800100" lvl="1" indent="-342900"/>
            <a:endParaRPr lang="en-US" dirty="0" smtClean="0"/>
          </a:p>
          <a:p>
            <a:pPr marL="342900" indent="-342900">
              <a:buFont typeface="Arial" panose="020B0604020202020204" pitchFamily="34" charset="0"/>
              <a:buChar char="•"/>
            </a:pPr>
            <a:r>
              <a:rPr lang="en-US" dirty="0" smtClean="0"/>
              <a:t>Support learning</a:t>
            </a:r>
          </a:p>
          <a:p>
            <a:pPr marL="800100" lvl="1" indent="-342900"/>
            <a:endParaRPr lang="en-US" dirty="0" smtClean="0"/>
          </a:p>
          <a:p>
            <a:pPr marL="342900" indent="-342900">
              <a:buFont typeface="Arial" panose="020B0604020202020204" pitchFamily="34" charset="0"/>
              <a:buChar char="•"/>
            </a:pPr>
            <a:r>
              <a:rPr lang="en-US" dirty="0" smtClean="0"/>
              <a:t>Summative Assessment</a:t>
            </a:r>
            <a:endParaRPr lang="en-US" dirty="0"/>
          </a:p>
        </p:txBody>
      </p:sp>
    </p:spTree>
    <p:extLst>
      <p:ext uri="{BB962C8B-B14F-4D97-AF65-F5344CB8AC3E}">
        <p14:creationId xmlns:p14="http://schemas.microsoft.com/office/powerpoint/2010/main" val="29215086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976" y="158526"/>
            <a:ext cx="7620000" cy="1143000"/>
          </a:xfrm>
        </p:spPr>
        <p:txBody>
          <a:bodyPr/>
          <a:lstStyle/>
          <a:p>
            <a:r>
              <a:rPr lang="en-US" dirty="0" smtClean="0"/>
              <a:t>Let’s do a problem</a:t>
            </a:r>
            <a:endParaRPr lang="en-US" dirty="0"/>
          </a:p>
        </p:txBody>
      </p:sp>
      <p:sp>
        <p:nvSpPr>
          <p:cNvPr id="3" name="Content Placeholder 2"/>
          <p:cNvSpPr>
            <a:spLocks noGrp="1"/>
          </p:cNvSpPr>
          <p:nvPr>
            <p:ph idx="1"/>
          </p:nvPr>
        </p:nvSpPr>
        <p:spPr bwMode="auto">
          <a:xfrm>
            <a:off x="239490" y="1291771"/>
            <a:ext cx="8091714" cy="5566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1200"/>
              </a:spcAft>
              <a:buClrTx/>
              <a:buSzTx/>
              <a:buFontTx/>
              <a:buNone/>
              <a:tabLst/>
              <a:defRPr/>
            </a:pPr>
            <a:r>
              <a:rPr kumimoji="0" lang="en-US" sz="2400" b="0" i="0" u="none" strike="noStrike" kern="0" cap="none" spc="0" normalizeH="0" baseline="0" noProof="0" dirty="0" smtClean="0">
                <a:ln>
                  <a:noFill/>
                </a:ln>
                <a:solidFill>
                  <a:sysClr val="windowText" lastClr="000000"/>
                </a:solidFill>
                <a:effectLst/>
                <a:uLnTx/>
                <a:uFillTx/>
              </a:rPr>
              <a:t>Ms. Alvarado’s class will raise rabbits for their spring science fair. They have 24 feet of fending with which to build a rectangular</a:t>
            </a:r>
            <a:r>
              <a:rPr kumimoji="0" lang="en-US" sz="2400" b="0" i="0" u="none" strike="noStrike" kern="0" cap="none" spc="0" normalizeH="0" noProof="0" dirty="0" smtClean="0">
                <a:ln>
                  <a:noFill/>
                </a:ln>
                <a:solidFill>
                  <a:sysClr val="windowText" lastClr="000000"/>
                </a:solidFill>
                <a:effectLst/>
                <a:uLnTx/>
                <a:uFillTx/>
              </a:rPr>
              <a:t> pen to keep their rabbits.</a:t>
            </a:r>
          </a:p>
          <a:p>
            <a:pPr marR="0" lvl="0" indent="-342900" defTabSz="914400" eaLnBrk="1" fontAlgn="auto" latinLnBrk="0" hangingPunct="1">
              <a:lnSpc>
                <a:spcPct val="100000"/>
              </a:lnSpc>
              <a:spcBef>
                <a:spcPts val="0"/>
              </a:spcBef>
              <a:spcAft>
                <a:spcPts val="1200"/>
              </a:spcAft>
              <a:buClrTx/>
              <a:buSzTx/>
              <a:buFontTx/>
              <a:buAutoNum type="arabicParenR"/>
              <a:tabLst/>
              <a:defRPr/>
            </a:pPr>
            <a:r>
              <a:rPr lang="en-US" sz="2400" kern="0" dirty="0" smtClean="0">
                <a:solidFill>
                  <a:sysClr val="windowText" lastClr="000000"/>
                </a:solidFill>
              </a:rPr>
              <a:t>If Ms. Alvarado’s students want their rabbits to have as much room as possible, how long would each of the sides of the pen be?</a:t>
            </a:r>
            <a:endParaRPr kumimoji="0" lang="en-US" sz="2400" b="0" i="0" u="none" strike="noStrike" kern="0" cap="none" spc="0" normalizeH="0" baseline="0" noProof="0" dirty="0">
              <a:ln>
                <a:noFill/>
              </a:ln>
              <a:solidFill>
                <a:sysClr val="windowText" lastClr="000000"/>
              </a:solidFill>
              <a:effectLst/>
              <a:uLnTx/>
              <a:uFillTx/>
            </a:endParaRPr>
          </a:p>
          <a:p>
            <a:pPr marR="0" lvl="0" indent="-342900" defTabSz="914400" eaLnBrk="1" fontAlgn="auto" latinLnBrk="0" hangingPunct="1">
              <a:lnSpc>
                <a:spcPct val="100000"/>
              </a:lnSpc>
              <a:spcBef>
                <a:spcPts val="0"/>
              </a:spcBef>
              <a:spcAft>
                <a:spcPts val="1200"/>
              </a:spcAft>
              <a:buClrTx/>
              <a:buSzTx/>
              <a:buFontTx/>
              <a:buAutoNum type="arabicParenR"/>
              <a:tabLst/>
              <a:defRPr/>
            </a:pPr>
            <a:r>
              <a:rPr lang="en-US" sz="2400" kern="0" dirty="0" smtClean="0">
                <a:solidFill>
                  <a:sysClr val="windowText" lastClr="000000"/>
                </a:solidFill>
              </a:rPr>
              <a:t>How long would each of the sides of the pen be if they only had 16 feet of fencing?</a:t>
            </a:r>
            <a:endParaRPr kumimoji="0" lang="en-US" sz="2400" b="0" i="0" u="none" strike="noStrike" kern="0" cap="none" spc="0" normalizeH="0" baseline="0" noProof="0" dirty="0">
              <a:ln>
                <a:noFill/>
              </a:ln>
              <a:solidFill>
                <a:sysClr val="windowText" lastClr="000000"/>
              </a:solidFill>
              <a:effectLst/>
              <a:uLnTx/>
              <a:uFillTx/>
            </a:endParaRPr>
          </a:p>
          <a:p>
            <a:pPr marR="0" lvl="0" indent="-342900" defTabSz="914400" eaLnBrk="1" fontAlgn="auto" latinLnBrk="0" hangingPunct="1">
              <a:lnSpc>
                <a:spcPct val="100000"/>
              </a:lnSpc>
              <a:spcBef>
                <a:spcPts val="0"/>
              </a:spcBef>
              <a:spcAft>
                <a:spcPts val="1200"/>
              </a:spcAft>
              <a:buClrTx/>
              <a:buSzTx/>
              <a:buFontTx/>
              <a:buAutoNum type="arabicParenR"/>
              <a:tabLst/>
              <a:defRPr/>
            </a:pPr>
            <a:r>
              <a:rPr lang="en-US" sz="2400" kern="0" dirty="0" smtClean="0">
                <a:solidFill>
                  <a:sysClr val="windowText" lastClr="000000"/>
                </a:solidFill>
              </a:rPr>
              <a:t>How would you go about determining the pen with the most room for any amount of fencing? </a:t>
            </a:r>
          </a:p>
          <a:p>
            <a:pPr marL="0" marR="0" lvl="0" indent="0" defTabSz="914400" eaLnBrk="1" fontAlgn="auto" latinLnBrk="0" hangingPunct="1">
              <a:lnSpc>
                <a:spcPct val="100000"/>
              </a:lnSpc>
              <a:spcBef>
                <a:spcPts val="0"/>
              </a:spcBef>
              <a:spcAft>
                <a:spcPts val="1200"/>
              </a:spcAft>
              <a:buClrTx/>
              <a:buSzTx/>
              <a:buNone/>
              <a:tabLst/>
              <a:defRPr/>
            </a:pPr>
            <a:r>
              <a:rPr lang="en-US" sz="2400" kern="0" dirty="0" smtClean="0">
                <a:solidFill>
                  <a:sysClr val="windowText" lastClr="000000"/>
                </a:solidFill>
              </a:rPr>
              <a:t>Organize your work so that someone else who reads it will understand.</a:t>
            </a:r>
            <a:endParaRPr kumimoji="0" lang="en-US" sz="2400" b="0" i="0" u="none" strike="noStrike" kern="0" cap="none" spc="0" normalizeH="0" baseline="0" noProof="0" dirty="0" smtClean="0">
              <a:ln>
                <a:noFill/>
              </a:ln>
              <a:solidFill>
                <a:sysClr val="windowText" lastClr="000000"/>
              </a:solidFill>
              <a:effectLst/>
              <a:uLnTx/>
              <a:uFillTx/>
            </a:endParaRPr>
          </a:p>
        </p:txBody>
      </p:sp>
    </p:spTree>
    <p:extLst>
      <p:ext uri="{BB962C8B-B14F-4D97-AF65-F5344CB8AC3E}">
        <p14:creationId xmlns:p14="http://schemas.microsoft.com/office/powerpoint/2010/main" val="9364301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695" y="-160794"/>
            <a:ext cx="8817430" cy="1371600"/>
          </a:xfrm>
        </p:spPr>
        <p:txBody>
          <a:bodyPr/>
          <a:lstStyle/>
          <a:p>
            <a:r>
              <a:rPr lang="en-US" dirty="0" smtClean="0"/>
              <a:t>Using Tasks in the classroom</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Formative assessment</a:t>
            </a:r>
          </a:p>
          <a:p>
            <a:endParaRPr lang="en-US" dirty="0" smtClean="0"/>
          </a:p>
          <a:p>
            <a:pPr marL="342900" indent="-342900">
              <a:buFont typeface="Arial" panose="020B0604020202020204" pitchFamily="34" charset="0"/>
              <a:buChar char="•"/>
            </a:pPr>
            <a:r>
              <a:rPr lang="en-US" dirty="0" smtClean="0"/>
              <a:t>Exploring new concepts</a:t>
            </a:r>
          </a:p>
          <a:p>
            <a:pPr marL="800100" lvl="1" indent="-342900"/>
            <a:endParaRPr lang="en-US" dirty="0" smtClean="0"/>
          </a:p>
          <a:p>
            <a:pPr marL="342900" indent="-342900">
              <a:buFont typeface="Arial" panose="020B0604020202020204" pitchFamily="34" charset="0"/>
              <a:buChar char="•"/>
            </a:pPr>
            <a:r>
              <a:rPr lang="en-US" dirty="0" smtClean="0"/>
              <a:t>Support learning</a:t>
            </a:r>
          </a:p>
          <a:p>
            <a:pPr marL="800100" lvl="1" indent="-342900"/>
            <a:endParaRPr lang="en-US" dirty="0" smtClean="0"/>
          </a:p>
          <a:p>
            <a:pPr marL="342900" indent="-342900">
              <a:buFont typeface="Arial" panose="020B0604020202020204" pitchFamily="34" charset="0"/>
              <a:buChar char="•"/>
            </a:pPr>
            <a:r>
              <a:rPr lang="en-US" dirty="0" smtClean="0"/>
              <a:t>Summative Assessment</a:t>
            </a:r>
            <a:endParaRPr lang="en-US" dirty="0"/>
          </a:p>
        </p:txBody>
      </p:sp>
    </p:spTree>
    <p:extLst>
      <p:ext uri="{BB962C8B-B14F-4D97-AF65-F5344CB8AC3E}">
        <p14:creationId xmlns:p14="http://schemas.microsoft.com/office/powerpoint/2010/main" val="25775249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Agenda</a:t>
            </a:r>
            <a:endParaRPr lang="en-US" dirty="0"/>
          </a:p>
        </p:txBody>
      </p:sp>
      <p:sp>
        <p:nvSpPr>
          <p:cNvPr id="7" name="Content Placeholder 6"/>
          <p:cNvSpPr>
            <a:spLocks noGrp="1"/>
          </p:cNvSpPr>
          <p:nvPr>
            <p:ph idx="1"/>
          </p:nvPr>
        </p:nvSpPr>
        <p:spPr/>
        <p:txBody>
          <a:bodyPr>
            <a:normAutofit/>
          </a:bodyPr>
          <a:lstStyle/>
          <a:p>
            <a:r>
              <a:rPr lang="en-US" dirty="0" smtClean="0"/>
              <a:t>Morning: Grades 7-12</a:t>
            </a:r>
          </a:p>
          <a:p>
            <a:pPr marL="800100" lvl="1" indent="-342900"/>
            <a:r>
              <a:rPr lang="en-US" dirty="0" smtClean="0"/>
              <a:t>Welcome, Introductions and a Problem</a:t>
            </a:r>
          </a:p>
          <a:p>
            <a:pPr marL="800100" lvl="1" indent="-342900"/>
            <a:r>
              <a:rPr lang="en-US" dirty="0" smtClean="0"/>
              <a:t>Introduction to Claim 2: Problem Solving</a:t>
            </a:r>
          </a:p>
          <a:p>
            <a:pPr marL="800100" lvl="1" indent="-342900"/>
            <a:r>
              <a:rPr lang="en-US" dirty="0" smtClean="0"/>
              <a:t>Finding, Adapting and Using Tasks</a:t>
            </a:r>
          </a:p>
          <a:p>
            <a:pPr marL="800100" lvl="1" indent="-342900"/>
            <a:endParaRPr lang="en-US" dirty="0"/>
          </a:p>
          <a:p>
            <a:pPr marL="342900" indent="-342900"/>
            <a:r>
              <a:rPr lang="en-US" dirty="0" smtClean="0"/>
              <a:t>Afternoon: Grades 9-12</a:t>
            </a:r>
          </a:p>
          <a:p>
            <a:pPr marL="800100" lvl="1" indent="-342900"/>
            <a:r>
              <a:rPr lang="en-US" dirty="0" smtClean="0"/>
              <a:t>Sharing Successes</a:t>
            </a:r>
          </a:p>
          <a:p>
            <a:pPr marL="800100" lvl="1" indent="-342900"/>
            <a:r>
              <a:rPr lang="en-US" dirty="0" smtClean="0"/>
              <a:t>Building </a:t>
            </a:r>
            <a:r>
              <a:rPr lang="en-US" dirty="0"/>
              <a:t>on P</a:t>
            </a:r>
            <a:r>
              <a:rPr lang="en-US" dirty="0" smtClean="0"/>
              <a:t>rior </a:t>
            </a:r>
            <a:r>
              <a:rPr lang="en-US" dirty="0"/>
              <a:t>K</a:t>
            </a:r>
            <a:r>
              <a:rPr lang="en-US" dirty="0" smtClean="0"/>
              <a:t>nowledge</a:t>
            </a:r>
            <a:endParaRPr lang="en-US" dirty="0"/>
          </a:p>
          <a:p>
            <a:pPr marL="800100" lvl="1" indent="-342900"/>
            <a:r>
              <a:rPr lang="en-US" dirty="0" smtClean="0"/>
              <a:t>Planning for Implementation</a:t>
            </a:r>
          </a:p>
          <a:p>
            <a:pPr marL="342900" indent="-342900">
              <a:buFont typeface="Arial" pitchFamily="34" charset="0"/>
              <a:buChar char="•"/>
            </a:pPr>
            <a:endParaRPr lang="en-US" dirty="0" smtClean="0"/>
          </a:p>
          <a:p>
            <a:pPr marL="342900" indent="-342900">
              <a:buFont typeface="Arial" pitchFamily="34" charset="0"/>
              <a:buChar char="•"/>
            </a:pPr>
            <a:endParaRPr lang="en-US" dirty="0" smtClean="0"/>
          </a:p>
        </p:txBody>
      </p:sp>
    </p:spTree>
    <p:extLst>
      <p:ext uri="{BB962C8B-B14F-4D97-AF65-F5344CB8AC3E}">
        <p14:creationId xmlns:p14="http://schemas.microsoft.com/office/powerpoint/2010/main" val="2766609627"/>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Skeleton Tower</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How many cubes are needed to build this tower?</a:t>
            </a:r>
          </a:p>
          <a:p>
            <a:pPr marL="342900" indent="-342900">
              <a:buFont typeface="Arial" panose="020B0604020202020204" pitchFamily="34" charset="0"/>
              <a:buChar char="•"/>
            </a:pPr>
            <a:r>
              <a:rPr lang="en-US" dirty="0" smtClean="0"/>
              <a:t>How many cubes are needed to build a tower like this, but 12 cubes high?</a:t>
            </a:r>
          </a:p>
          <a:p>
            <a:pPr marL="342900" indent="-342900">
              <a:buFont typeface="Arial" panose="020B0604020202020204" pitchFamily="34" charset="0"/>
              <a:buChar char="•"/>
            </a:pPr>
            <a:r>
              <a:rPr lang="en-US" dirty="0" smtClean="0"/>
              <a:t>How would you make a calculate the number of cubes needed for a tower n cubes high?</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6742" y="3311435"/>
            <a:ext cx="3248025" cy="3238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2737883"/>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695" y="-160794"/>
            <a:ext cx="8817430" cy="1371600"/>
          </a:xfrm>
        </p:spPr>
        <p:txBody>
          <a:bodyPr/>
          <a:lstStyle/>
          <a:p>
            <a:r>
              <a:rPr lang="en-US" dirty="0" smtClean="0"/>
              <a:t>Using Tasks in the classroom</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Formative assessment</a:t>
            </a:r>
          </a:p>
          <a:p>
            <a:endParaRPr lang="en-US" dirty="0" smtClean="0"/>
          </a:p>
          <a:p>
            <a:pPr marL="342900" indent="-342900">
              <a:buFont typeface="Arial" panose="020B0604020202020204" pitchFamily="34" charset="0"/>
              <a:buChar char="•"/>
            </a:pPr>
            <a:r>
              <a:rPr lang="en-US" dirty="0" smtClean="0"/>
              <a:t>Exploring new concepts</a:t>
            </a:r>
          </a:p>
          <a:p>
            <a:pPr marL="800100" lvl="1" indent="-342900"/>
            <a:endParaRPr lang="en-US" dirty="0" smtClean="0"/>
          </a:p>
          <a:p>
            <a:pPr marL="342900" indent="-342900">
              <a:buFont typeface="Arial" panose="020B0604020202020204" pitchFamily="34" charset="0"/>
              <a:buChar char="•"/>
            </a:pPr>
            <a:r>
              <a:rPr lang="en-US" dirty="0" smtClean="0"/>
              <a:t>Support learning</a:t>
            </a:r>
          </a:p>
          <a:p>
            <a:pPr marL="800100" lvl="1" indent="-342900"/>
            <a:endParaRPr lang="en-US" dirty="0" smtClean="0"/>
          </a:p>
          <a:p>
            <a:pPr marL="342900" indent="-342900">
              <a:buFont typeface="Arial" panose="020B0604020202020204" pitchFamily="34" charset="0"/>
              <a:buChar char="•"/>
            </a:pPr>
            <a:r>
              <a:rPr lang="en-US" dirty="0" smtClean="0"/>
              <a:t>Summative Assessment</a:t>
            </a:r>
            <a:endParaRPr lang="en-US" dirty="0"/>
          </a:p>
        </p:txBody>
      </p:sp>
    </p:spTree>
    <p:extLst>
      <p:ext uri="{BB962C8B-B14F-4D97-AF65-F5344CB8AC3E}">
        <p14:creationId xmlns:p14="http://schemas.microsoft.com/office/powerpoint/2010/main" val="25775249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6" end="6"/>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138160" cy="1371600"/>
          </a:xfrm>
        </p:spPr>
        <p:txBody>
          <a:bodyPr/>
          <a:lstStyle/>
          <a:p>
            <a:r>
              <a:rPr lang="en-US" dirty="0"/>
              <a:t>Water Tank or Water Tower?</a:t>
            </a:r>
          </a:p>
        </p:txBody>
      </p:sp>
      <p:sp>
        <p:nvSpPr>
          <p:cNvPr id="3" name="Content Placeholder 2"/>
          <p:cNvSpPr>
            <a:spLocks noGrp="1"/>
          </p:cNvSpPr>
          <p:nvPr>
            <p:ph idx="1"/>
          </p:nvPr>
        </p:nvSpPr>
        <p:spPr>
          <a:xfrm>
            <a:off x="457199" y="1752600"/>
            <a:ext cx="8138161" cy="4373563"/>
          </a:xfrm>
        </p:spPr>
        <p:txBody>
          <a:bodyPr>
            <a:normAutofit/>
          </a:bodyPr>
          <a:lstStyle/>
          <a:p>
            <a:r>
              <a:rPr lang="en-US" dirty="0"/>
              <a:t>The population of Carroll is approximately 20,000 and has </a:t>
            </a:r>
            <a:r>
              <a:rPr lang="en-US" dirty="0" smtClean="0"/>
              <a:t>remained </a:t>
            </a:r>
            <a:r>
              <a:rPr lang="en-US" dirty="0"/>
              <a:t>constant for the last 20 years. Carroll currently uses an </a:t>
            </a:r>
            <a:r>
              <a:rPr lang="en-US" dirty="0" smtClean="0"/>
              <a:t>outdated </a:t>
            </a:r>
            <a:r>
              <a:rPr lang="en-US" dirty="0"/>
              <a:t>water supply system to get its water from a nearby </a:t>
            </a:r>
            <a:r>
              <a:rPr lang="en-US" dirty="0" smtClean="0"/>
              <a:t>river</a:t>
            </a:r>
            <a:r>
              <a:rPr lang="en-US" dirty="0"/>
              <a:t>. The outdated system will be replaced by a system that </a:t>
            </a:r>
            <a:r>
              <a:rPr lang="en-US" dirty="0" smtClean="0"/>
              <a:t>draws </a:t>
            </a:r>
            <a:r>
              <a:rPr lang="en-US" dirty="0"/>
              <a:t>from a reservoir. </a:t>
            </a:r>
          </a:p>
          <a:p>
            <a:r>
              <a:rPr lang="en-US" dirty="0"/>
              <a:t>Members of the finance committee on the Carroll town council are </a:t>
            </a:r>
            <a:r>
              <a:rPr lang="en-US" dirty="0" smtClean="0"/>
              <a:t>responsible </a:t>
            </a:r>
            <a:r>
              <a:rPr lang="en-US" dirty="0"/>
              <a:t>for investigating the costs of a new water treatment </a:t>
            </a:r>
            <a:r>
              <a:rPr lang="en-US" dirty="0" smtClean="0"/>
              <a:t>plant</a:t>
            </a:r>
            <a:r>
              <a:rPr lang="en-US" dirty="0"/>
              <a:t>. As one of the finance committee members, you must make </a:t>
            </a:r>
            <a:r>
              <a:rPr lang="en-US" dirty="0" smtClean="0"/>
              <a:t>a </a:t>
            </a:r>
            <a:r>
              <a:rPr lang="en-US" dirty="0"/>
              <a:t>recommendation that will best meet the needs of the town at </a:t>
            </a:r>
            <a:r>
              <a:rPr lang="en-US" dirty="0" smtClean="0"/>
              <a:t>this </a:t>
            </a:r>
            <a:r>
              <a:rPr lang="en-US" dirty="0"/>
              <a:t>time. The two options </a:t>
            </a:r>
            <a:r>
              <a:rPr lang="en-US" dirty="0" smtClean="0"/>
              <a:t>are as </a:t>
            </a:r>
            <a:r>
              <a:rPr lang="en-US" dirty="0"/>
              <a:t>follows: </a:t>
            </a:r>
            <a:endParaRPr lang="en-US" dirty="0" smtClean="0"/>
          </a:p>
          <a:p>
            <a:pPr marL="274320" lvl="1" indent="0">
              <a:buNone/>
            </a:pPr>
            <a:r>
              <a:rPr lang="en-US" dirty="0"/>
              <a:t>• Building a water tank on Lewis Mountain </a:t>
            </a:r>
          </a:p>
          <a:p>
            <a:pPr marL="274320" lvl="1" indent="0">
              <a:buNone/>
            </a:pPr>
            <a:r>
              <a:rPr lang="en-US" dirty="0"/>
              <a:t>• Building a water tower at a connection point on the edge of </a:t>
            </a:r>
            <a:r>
              <a:rPr lang="en-US" dirty="0" smtClean="0"/>
              <a:t>town</a:t>
            </a:r>
            <a:endParaRPr lang="en-US" dirty="0"/>
          </a:p>
          <a:p>
            <a:endParaRPr lang="en-US" dirty="0"/>
          </a:p>
        </p:txBody>
      </p:sp>
    </p:spTree>
    <p:extLst>
      <p:ext uri="{BB962C8B-B14F-4D97-AF65-F5344CB8AC3E}">
        <p14:creationId xmlns:p14="http://schemas.microsoft.com/office/powerpoint/2010/main" val="185110180"/>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04498" y="152400"/>
            <a:ext cx="9039501" cy="5973763"/>
          </a:xfrm>
        </p:spPr>
        <p:txBody>
          <a:bodyPr>
            <a:noAutofit/>
          </a:bodyPr>
          <a:lstStyle/>
          <a:p>
            <a:pPr>
              <a:spcBef>
                <a:spcPts val="0"/>
              </a:spcBef>
              <a:spcAft>
                <a:spcPts val="0"/>
              </a:spcAft>
            </a:pPr>
            <a:r>
              <a:rPr lang="en-US" sz="1600" dirty="0"/>
              <a:t>Claim 4</a:t>
            </a:r>
            <a:r>
              <a:rPr lang="en-US" sz="1600" b="0" dirty="0"/>
              <a:t>: Modeling and Data Analysis </a:t>
            </a:r>
            <a:r>
              <a:rPr lang="en-US" sz="1600" b="0" dirty="0" smtClean="0"/>
              <a:t>	</a:t>
            </a:r>
          </a:p>
          <a:p>
            <a:pPr>
              <a:spcBef>
                <a:spcPts val="0"/>
              </a:spcBef>
              <a:spcAft>
                <a:spcPts val="0"/>
              </a:spcAft>
            </a:pPr>
            <a:r>
              <a:rPr lang="en-US" sz="1600" dirty="0" smtClean="0"/>
              <a:t>Claim </a:t>
            </a:r>
            <a:r>
              <a:rPr lang="en-US" sz="1600" dirty="0"/>
              <a:t>2:</a:t>
            </a:r>
            <a:r>
              <a:rPr lang="en-US" sz="1600" b="0" dirty="0"/>
              <a:t> Problem Solving </a:t>
            </a:r>
          </a:p>
          <a:p>
            <a:pPr>
              <a:spcBef>
                <a:spcPts val="0"/>
              </a:spcBef>
              <a:spcAft>
                <a:spcPts val="0"/>
              </a:spcAft>
            </a:pPr>
            <a:r>
              <a:rPr lang="en-US" sz="1600" dirty="0" smtClean="0"/>
              <a:t>Primary </a:t>
            </a:r>
            <a:r>
              <a:rPr lang="en-US" sz="1600" dirty="0"/>
              <a:t>Content Domain</a:t>
            </a:r>
            <a:r>
              <a:rPr lang="en-US" sz="1600" b="0" dirty="0"/>
              <a:t>: Geometry </a:t>
            </a:r>
            <a:endParaRPr lang="en-US" sz="1600" b="0" dirty="0" smtClean="0"/>
          </a:p>
          <a:p>
            <a:pPr>
              <a:spcBef>
                <a:spcPts val="0"/>
              </a:spcBef>
              <a:spcAft>
                <a:spcPts val="0"/>
              </a:spcAft>
            </a:pPr>
            <a:r>
              <a:rPr lang="en-US" sz="1600" dirty="0" smtClean="0"/>
              <a:t>Secondary </a:t>
            </a:r>
            <a:r>
              <a:rPr lang="en-US" sz="1600" dirty="0"/>
              <a:t>Content </a:t>
            </a:r>
            <a:r>
              <a:rPr lang="en-US" sz="1600" dirty="0" smtClean="0"/>
              <a:t>Domain(s</a:t>
            </a:r>
            <a:r>
              <a:rPr lang="en-US" sz="1600" dirty="0"/>
              <a:t>)</a:t>
            </a:r>
            <a:r>
              <a:rPr lang="en-US" sz="1600" b="0" dirty="0"/>
              <a:t>: </a:t>
            </a:r>
            <a:r>
              <a:rPr lang="en-US" sz="1600" b="0" dirty="0" smtClean="0"/>
              <a:t>Ratios </a:t>
            </a:r>
            <a:r>
              <a:rPr lang="en-US" sz="1600" b="0" dirty="0"/>
              <a:t>and Proportional </a:t>
            </a:r>
            <a:r>
              <a:rPr lang="en-US" sz="1600" b="0" dirty="0" smtClean="0"/>
              <a:t>Relationships, Statistics </a:t>
            </a:r>
            <a:r>
              <a:rPr lang="en-US" sz="1600" b="0" dirty="0"/>
              <a:t>and Probability </a:t>
            </a:r>
          </a:p>
          <a:p>
            <a:pPr>
              <a:spcBef>
                <a:spcPts val="0"/>
              </a:spcBef>
              <a:spcAft>
                <a:spcPts val="0"/>
              </a:spcAft>
            </a:pPr>
            <a:endParaRPr lang="en-US" sz="1600" b="0" dirty="0" smtClean="0"/>
          </a:p>
          <a:p>
            <a:pPr>
              <a:spcBef>
                <a:spcPts val="0"/>
              </a:spcBef>
              <a:spcAft>
                <a:spcPts val="0"/>
              </a:spcAft>
            </a:pPr>
            <a:r>
              <a:rPr lang="en-US" sz="1600" dirty="0" smtClean="0"/>
              <a:t>Assessment </a:t>
            </a:r>
            <a:r>
              <a:rPr lang="en-US" sz="1600" dirty="0"/>
              <a:t>Target(s</a:t>
            </a:r>
            <a:r>
              <a:rPr lang="en-US" sz="1600" dirty="0" smtClean="0"/>
              <a:t>):</a:t>
            </a:r>
          </a:p>
          <a:p>
            <a:pPr>
              <a:spcBef>
                <a:spcPts val="0"/>
              </a:spcBef>
              <a:spcAft>
                <a:spcPts val="0"/>
              </a:spcAft>
            </a:pPr>
            <a:r>
              <a:rPr lang="en-US" sz="1600" b="0" dirty="0" smtClean="0"/>
              <a:t>4 </a:t>
            </a:r>
            <a:r>
              <a:rPr lang="en-US" sz="1600" b="0" dirty="0"/>
              <a:t>A: Apply mathematics to solve problems arising in everyday </a:t>
            </a:r>
            <a:r>
              <a:rPr lang="en-US" sz="1600" b="0" dirty="0" smtClean="0"/>
              <a:t>life</a:t>
            </a:r>
            <a:r>
              <a:rPr lang="en-US" sz="1600" b="0" dirty="0"/>
              <a:t>, society, and the workplace. </a:t>
            </a:r>
          </a:p>
          <a:p>
            <a:pPr>
              <a:spcBef>
                <a:spcPts val="0"/>
              </a:spcBef>
              <a:spcAft>
                <a:spcPts val="0"/>
              </a:spcAft>
            </a:pPr>
            <a:r>
              <a:rPr lang="en-US" sz="1600" b="0" dirty="0"/>
              <a:t> </a:t>
            </a:r>
          </a:p>
          <a:p>
            <a:pPr>
              <a:spcBef>
                <a:spcPts val="0"/>
              </a:spcBef>
              <a:spcAft>
                <a:spcPts val="0"/>
              </a:spcAft>
            </a:pPr>
            <a:r>
              <a:rPr lang="en-US" sz="1600" b="0" dirty="0"/>
              <a:t>1 H: Understand and apply the Pythagorean theorem. </a:t>
            </a:r>
          </a:p>
          <a:p>
            <a:pPr>
              <a:spcBef>
                <a:spcPts val="0"/>
              </a:spcBef>
              <a:spcAft>
                <a:spcPts val="0"/>
              </a:spcAft>
            </a:pPr>
            <a:r>
              <a:rPr lang="en-US" sz="1600" b="0" dirty="0"/>
              <a:t> </a:t>
            </a:r>
          </a:p>
          <a:p>
            <a:pPr>
              <a:spcBef>
                <a:spcPts val="0"/>
              </a:spcBef>
              <a:spcAft>
                <a:spcPts val="0"/>
              </a:spcAft>
            </a:pPr>
            <a:r>
              <a:rPr lang="en-US" sz="1600" b="0" dirty="0"/>
              <a:t>1 I: Solve real-world and mathematical problems involving </a:t>
            </a:r>
            <a:r>
              <a:rPr lang="en-US" sz="1600" b="0" dirty="0" smtClean="0"/>
              <a:t>volume </a:t>
            </a:r>
            <a:r>
              <a:rPr lang="en-US" sz="1600" b="0" dirty="0"/>
              <a:t>of cylinders, cones, and spheres. </a:t>
            </a:r>
          </a:p>
          <a:p>
            <a:pPr>
              <a:spcBef>
                <a:spcPts val="0"/>
              </a:spcBef>
              <a:spcAft>
                <a:spcPts val="0"/>
              </a:spcAft>
            </a:pPr>
            <a:r>
              <a:rPr lang="en-US" sz="1600" b="0" dirty="0"/>
              <a:t> </a:t>
            </a:r>
          </a:p>
          <a:p>
            <a:pPr>
              <a:spcBef>
                <a:spcPts val="0"/>
              </a:spcBef>
              <a:spcAft>
                <a:spcPts val="0"/>
              </a:spcAft>
            </a:pPr>
            <a:r>
              <a:rPr lang="en-US" sz="1600" b="0" dirty="0"/>
              <a:t>1 A (Gr. 7): Analyze proportional relationships and use them to </a:t>
            </a:r>
            <a:r>
              <a:rPr lang="en-US" sz="1600" b="0" dirty="0" smtClean="0"/>
              <a:t>solve </a:t>
            </a:r>
            <a:r>
              <a:rPr lang="en-US" sz="1600" b="0" dirty="0"/>
              <a:t>real-world </a:t>
            </a:r>
            <a:r>
              <a:rPr lang="en-US" sz="1600" b="0" dirty="0" smtClean="0"/>
              <a:t>and mathematical </a:t>
            </a:r>
            <a:r>
              <a:rPr lang="en-US" sz="1600" b="0" dirty="0"/>
              <a:t>problems. </a:t>
            </a:r>
          </a:p>
          <a:p>
            <a:pPr>
              <a:spcBef>
                <a:spcPts val="0"/>
              </a:spcBef>
              <a:spcAft>
                <a:spcPts val="0"/>
              </a:spcAft>
            </a:pPr>
            <a:r>
              <a:rPr lang="en-US" sz="1600" b="0" dirty="0"/>
              <a:t> </a:t>
            </a:r>
          </a:p>
          <a:p>
            <a:pPr>
              <a:spcBef>
                <a:spcPts val="0"/>
              </a:spcBef>
              <a:spcAft>
                <a:spcPts val="0"/>
              </a:spcAft>
            </a:pPr>
            <a:r>
              <a:rPr lang="en-US" sz="1600" b="0" dirty="0"/>
              <a:t>1 G (Gr. 7): Use random sampling to draw inferences about a </a:t>
            </a:r>
            <a:r>
              <a:rPr lang="en-US" sz="1600" b="0" dirty="0" smtClean="0"/>
              <a:t>population</a:t>
            </a:r>
            <a:r>
              <a:rPr lang="en-US" sz="1600" b="0" dirty="0"/>
              <a:t>. </a:t>
            </a:r>
          </a:p>
          <a:p>
            <a:pPr>
              <a:spcBef>
                <a:spcPts val="0"/>
              </a:spcBef>
              <a:spcAft>
                <a:spcPts val="0"/>
              </a:spcAft>
            </a:pPr>
            <a:r>
              <a:rPr lang="en-US" sz="1600" b="0" dirty="0"/>
              <a:t> </a:t>
            </a:r>
          </a:p>
          <a:p>
            <a:pPr>
              <a:spcBef>
                <a:spcPts val="0"/>
              </a:spcBef>
              <a:spcAft>
                <a:spcPts val="0"/>
              </a:spcAft>
            </a:pPr>
            <a:r>
              <a:rPr lang="en-US" sz="1600" b="0" dirty="0"/>
              <a:t>1 A (Gr. 6): Understand ratio concepts and use ratio reasoning </a:t>
            </a:r>
            <a:r>
              <a:rPr lang="en-US" sz="1600" b="0" dirty="0" smtClean="0"/>
              <a:t>to </a:t>
            </a:r>
            <a:r>
              <a:rPr lang="en-US" sz="1600" b="0" dirty="0"/>
              <a:t>solve problems. </a:t>
            </a:r>
          </a:p>
          <a:p>
            <a:pPr>
              <a:spcBef>
                <a:spcPts val="0"/>
              </a:spcBef>
              <a:spcAft>
                <a:spcPts val="0"/>
              </a:spcAft>
            </a:pPr>
            <a:r>
              <a:rPr lang="en-US" sz="1600" b="0" dirty="0"/>
              <a:t> </a:t>
            </a:r>
          </a:p>
          <a:p>
            <a:pPr>
              <a:spcBef>
                <a:spcPts val="0"/>
              </a:spcBef>
              <a:spcAft>
                <a:spcPts val="0"/>
              </a:spcAft>
            </a:pPr>
            <a:r>
              <a:rPr lang="en-US" sz="1600" b="0" dirty="0"/>
              <a:t>2 A: Apply mathematics to solve well-posed problems arising in </a:t>
            </a:r>
            <a:r>
              <a:rPr lang="en-US" sz="1600" b="0" dirty="0" smtClean="0"/>
              <a:t>everyday </a:t>
            </a:r>
            <a:r>
              <a:rPr lang="en-US" sz="1600" b="0" dirty="0"/>
              <a:t>life, society, and the workplace. </a:t>
            </a:r>
          </a:p>
          <a:p>
            <a:pPr>
              <a:spcBef>
                <a:spcPts val="0"/>
              </a:spcBef>
              <a:spcAft>
                <a:spcPts val="0"/>
              </a:spcAft>
            </a:pPr>
            <a:r>
              <a:rPr lang="en-US" sz="1600" b="0" dirty="0"/>
              <a:t> </a:t>
            </a:r>
          </a:p>
          <a:p>
            <a:pPr>
              <a:spcBef>
                <a:spcPts val="0"/>
              </a:spcBef>
              <a:spcAft>
                <a:spcPts val="0"/>
              </a:spcAft>
            </a:pPr>
            <a:r>
              <a:rPr lang="en-US" sz="1600" b="0" dirty="0"/>
              <a:t>2 B: Select and use appropriate tools strategically. </a:t>
            </a:r>
          </a:p>
          <a:p>
            <a:pPr>
              <a:spcBef>
                <a:spcPts val="0"/>
              </a:spcBef>
              <a:spcAft>
                <a:spcPts val="0"/>
              </a:spcAft>
            </a:pPr>
            <a:r>
              <a:rPr lang="en-US" sz="1600" b="0" dirty="0"/>
              <a:t> </a:t>
            </a:r>
          </a:p>
          <a:p>
            <a:pPr>
              <a:spcBef>
                <a:spcPts val="0"/>
              </a:spcBef>
              <a:spcAft>
                <a:spcPts val="0"/>
              </a:spcAft>
            </a:pPr>
            <a:r>
              <a:rPr lang="en-US" sz="1600" b="0" dirty="0"/>
              <a:t>4 B: Construct, autonomously, chains of reasoning to justify </a:t>
            </a:r>
            <a:r>
              <a:rPr lang="en-US" sz="1600" b="0" dirty="0" smtClean="0"/>
              <a:t>mathematical </a:t>
            </a:r>
            <a:r>
              <a:rPr lang="en-US" sz="1600" b="0" dirty="0"/>
              <a:t>models used, interpretations made, and solutions </a:t>
            </a:r>
            <a:r>
              <a:rPr lang="en-US" sz="1600" b="0" dirty="0" smtClean="0"/>
              <a:t>proposed </a:t>
            </a:r>
            <a:r>
              <a:rPr lang="en-US" sz="1600" b="0" dirty="0"/>
              <a:t>for a complex problem. </a:t>
            </a:r>
          </a:p>
        </p:txBody>
      </p:sp>
    </p:spTree>
    <p:extLst>
      <p:ext uri="{BB962C8B-B14F-4D97-AF65-F5344CB8AC3E}">
        <p14:creationId xmlns:p14="http://schemas.microsoft.com/office/powerpoint/2010/main" val="1199539726"/>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386354" cy="1371600"/>
          </a:xfrm>
        </p:spPr>
        <p:txBody>
          <a:bodyPr>
            <a:normAutofit fontScale="90000"/>
          </a:bodyPr>
          <a:lstStyle/>
          <a:p>
            <a:r>
              <a:rPr lang="en-US" dirty="0" smtClean="0"/>
              <a:t>Resources for Tasks aligned to the common core</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hlinkClick r:id="rId2"/>
              </a:rPr>
              <a:t>http://www.ode.state.or.us/search/page/?</a:t>
            </a:r>
            <a:r>
              <a:rPr lang="en-US" dirty="0" smtClean="0">
                <a:hlinkClick r:id="rId2"/>
              </a:rPr>
              <a:t>id=3747</a:t>
            </a:r>
            <a:endParaRPr lang="en-US" dirty="0" smtClean="0"/>
          </a:p>
          <a:p>
            <a:pPr marL="342900" indent="-342900">
              <a:buFont typeface="Arial" panose="020B0604020202020204" pitchFamily="34" charset="0"/>
              <a:buChar char="•"/>
            </a:pPr>
            <a:r>
              <a:rPr lang="en-US" dirty="0">
                <a:hlinkClick r:id="rId3"/>
              </a:rPr>
              <a:t>http://</a:t>
            </a:r>
            <a:r>
              <a:rPr lang="en-US" dirty="0" smtClean="0">
                <a:hlinkClick r:id="rId3"/>
              </a:rPr>
              <a:t>schools.nyc.gov/Academics/CommonCoreLibrary/TasksUnitsStudentWork/default.htm</a:t>
            </a:r>
            <a:endParaRPr lang="en-US" dirty="0" smtClean="0"/>
          </a:p>
          <a:p>
            <a:pPr marL="342900" indent="-342900">
              <a:buFont typeface="Arial" panose="020B0604020202020204" pitchFamily="34" charset="0"/>
              <a:buChar char="•"/>
            </a:pPr>
            <a:r>
              <a:rPr lang="en-US" dirty="0" smtClean="0">
                <a:hlinkClick r:id="rId4"/>
              </a:rPr>
              <a:t>http</a:t>
            </a:r>
            <a:r>
              <a:rPr lang="en-US" dirty="0">
                <a:hlinkClick r:id="rId4"/>
              </a:rPr>
              <a:t>://</a:t>
            </a:r>
            <a:r>
              <a:rPr lang="en-US" dirty="0" smtClean="0">
                <a:hlinkClick r:id="rId4"/>
              </a:rPr>
              <a:t>nrich.maths.org/7701</a:t>
            </a:r>
            <a:endParaRPr lang="en-US" dirty="0" smtClean="0"/>
          </a:p>
          <a:p>
            <a:pPr marL="342900" indent="-342900">
              <a:buFont typeface="Arial" panose="020B0604020202020204" pitchFamily="34" charset="0"/>
              <a:buChar char="•"/>
            </a:pPr>
            <a:r>
              <a:rPr lang="en-US" dirty="0" smtClean="0">
                <a:hlinkClick r:id="rId5"/>
              </a:rPr>
              <a:t>http</a:t>
            </a:r>
            <a:r>
              <a:rPr lang="en-US" dirty="0">
                <a:hlinkClick r:id="rId5"/>
              </a:rPr>
              <a:t>://www.insidemathematics.org</a:t>
            </a:r>
            <a:r>
              <a:rPr lang="en-US" dirty="0" smtClean="0">
                <a:hlinkClick r:id="rId5"/>
              </a:rPr>
              <a:t>/</a:t>
            </a:r>
            <a:endParaRPr lang="en-US" dirty="0" smtClean="0"/>
          </a:p>
          <a:p>
            <a:pPr marL="342900" indent="-342900">
              <a:buFont typeface="Arial" panose="020B0604020202020204" pitchFamily="34" charset="0"/>
              <a:buChar char="•"/>
            </a:pPr>
            <a:r>
              <a:rPr lang="en-US" dirty="0">
                <a:hlinkClick r:id="rId6"/>
              </a:rPr>
              <a:t>http://www.illustrativemathematics.org</a:t>
            </a:r>
            <a:r>
              <a:rPr lang="en-US" dirty="0" smtClean="0">
                <a:hlinkClick r:id="rId6"/>
              </a:rPr>
              <a:t>/</a:t>
            </a:r>
            <a:endParaRPr lang="en-US" dirty="0" smtClean="0"/>
          </a:p>
          <a:p>
            <a:pPr marL="342900" indent="-342900">
              <a:buFont typeface="Arial" panose="020B0604020202020204" pitchFamily="34" charset="0"/>
              <a:buChar char="•"/>
            </a:pPr>
            <a:r>
              <a:rPr lang="en-US" dirty="0">
                <a:hlinkClick r:id="rId7"/>
              </a:rPr>
              <a:t>http://</a:t>
            </a:r>
            <a:r>
              <a:rPr lang="en-US" dirty="0" smtClean="0">
                <a:hlinkClick r:id="rId7"/>
              </a:rPr>
              <a:t>map.mathshell.org/materials/background.php</a:t>
            </a:r>
            <a:endParaRPr lang="en-US" dirty="0" smtClean="0"/>
          </a:p>
          <a:p>
            <a:pPr marL="342900" indent="-342900">
              <a:buFont typeface="Arial" panose="020B0604020202020204" pitchFamily="34" charset="0"/>
              <a:buChar char="•"/>
            </a:pPr>
            <a:r>
              <a:rPr lang="en-US" dirty="0">
                <a:hlinkClick r:id="rId8"/>
              </a:rPr>
              <a:t>http://www.mathematicsvisionproject.org</a:t>
            </a:r>
            <a:r>
              <a:rPr lang="en-US" dirty="0" smtClean="0">
                <a:hlinkClick r:id="rId8"/>
              </a:rPr>
              <a:t>/</a:t>
            </a:r>
            <a:endParaRPr lang="en-US" dirty="0" smtClean="0"/>
          </a:p>
          <a:p>
            <a:pPr marL="342900" indent="-342900">
              <a:buFont typeface="Arial" panose="020B0604020202020204" pitchFamily="34" charset="0"/>
              <a:buChar char="•"/>
            </a:pPr>
            <a:endParaRPr lang="en-US" dirty="0" smtClean="0"/>
          </a:p>
          <a:p>
            <a:endParaRPr lang="en-US" dirty="0" smtClean="0"/>
          </a:p>
          <a:p>
            <a:endParaRPr lang="en-US" dirty="0"/>
          </a:p>
        </p:txBody>
      </p:sp>
    </p:spTree>
    <p:extLst>
      <p:ext uri="{BB962C8B-B14F-4D97-AF65-F5344CB8AC3E}">
        <p14:creationId xmlns:p14="http://schemas.microsoft.com/office/powerpoint/2010/main" val="208988578"/>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Success</a:t>
            </a:r>
            <a:endParaRPr lang="en-US" dirty="0"/>
          </a:p>
        </p:txBody>
      </p:sp>
      <p:sp>
        <p:nvSpPr>
          <p:cNvPr id="3" name="Content Placeholder 2"/>
          <p:cNvSpPr>
            <a:spLocks noGrp="1"/>
          </p:cNvSpPr>
          <p:nvPr>
            <p:ph idx="1"/>
          </p:nvPr>
        </p:nvSpPr>
        <p:spPr/>
        <p:txBody>
          <a:bodyPr/>
          <a:lstStyle/>
          <a:p>
            <a:r>
              <a:rPr lang="en-US" dirty="0" smtClean="0"/>
              <a:t>We have asked you </a:t>
            </a:r>
            <a:r>
              <a:rPr lang="en-US" dirty="0" smtClean="0"/>
              <a:t>to </a:t>
            </a:r>
            <a:r>
              <a:rPr lang="en-US" dirty="0" smtClean="0"/>
              <a:t>try new things the past couple sessions. In September, we asked you to plan a unit or series of lessons based on a single problem (like Snakes) and in November we asked you to use technology in your classroom.  We would like you to share out what you have tried and how it went. </a:t>
            </a:r>
            <a:endParaRPr lang="en-US" dirty="0"/>
          </a:p>
        </p:txBody>
      </p:sp>
    </p:spTree>
    <p:extLst>
      <p:ext uri="{BB962C8B-B14F-4D97-AF65-F5344CB8AC3E}">
        <p14:creationId xmlns:p14="http://schemas.microsoft.com/office/powerpoint/2010/main" val="2740853742"/>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 and Reflection</a:t>
            </a:r>
            <a:endParaRPr lang="en-US" dirty="0"/>
          </a:p>
        </p:txBody>
      </p:sp>
      <p:sp>
        <p:nvSpPr>
          <p:cNvPr id="3" name="Content Placeholder 2"/>
          <p:cNvSpPr>
            <a:spLocks noGrp="1"/>
          </p:cNvSpPr>
          <p:nvPr>
            <p:ph idx="1"/>
          </p:nvPr>
        </p:nvSpPr>
        <p:spPr/>
        <p:txBody>
          <a:bodyPr/>
          <a:lstStyle/>
          <a:p>
            <a:r>
              <a:rPr lang="en-US" dirty="0" smtClean="0"/>
              <a:t>Please fill out the feedback form and turn it in as you sign out.</a:t>
            </a:r>
          </a:p>
          <a:p>
            <a:endParaRPr lang="en-US" dirty="0"/>
          </a:p>
          <a:p>
            <a:r>
              <a:rPr lang="en-US" dirty="0" smtClean="0"/>
              <a:t>Resources from todays sessions will be available at the UCDMP resource </a:t>
            </a:r>
            <a:r>
              <a:rPr lang="en-US" dirty="0"/>
              <a:t>link at  </a:t>
            </a:r>
            <a:r>
              <a:rPr lang="en-US" dirty="0">
                <a:hlinkClick r:id="rId2"/>
              </a:rPr>
              <a:t>http://education.ucdavis.edu/ucdmp-</a:t>
            </a:r>
            <a:r>
              <a:rPr lang="en-US" dirty="0" smtClean="0">
                <a:hlinkClick r:id="rId2"/>
              </a:rPr>
              <a:t>resources</a:t>
            </a:r>
            <a:r>
              <a:rPr lang="en-US" dirty="0" smtClean="0"/>
              <a:t>.</a:t>
            </a:r>
          </a:p>
          <a:p>
            <a:endParaRPr lang="en-US" dirty="0"/>
          </a:p>
          <a:p>
            <a:endParaRPr lang="en-US" dirty="0" smtClean="0"/>
          </a:p>
          <a:p>
            <a:r>
              <a:rPr lang="en-US" dirty="0" smtClean="0"/>
              <a:t>Thank you for coming and see you in March!</a:t>
            </a:r>
            <a:endParaRPr lang="en-US" dirty="0"/>
          </a:p>
        </p:txBody>
      </p:sp>
    </p:spTree>
    <p:extLst>
      <p:ext uri="{BB962C8B-B14F-4D97-AF65-F5344CB8AC3E}">
        <p14:creationId xmlns:p14="http://schemas.microsoft.com/office/powerpoint/2010/main" val="23876578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Bike ride</a:t>
            </a:r>
            <a:endParaRPr lang="en-US" dirty="0"/>
          </a:p>
        </p:txBody>
      </p:sp>
      <p:pic>
        <p:nvPicPr>
          <p:cNvPr id="3075" name="Picture 3"/>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49557" y="1932903"/>
            <a:ext cx="8620125" cy="42371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7042588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33082"/>
            <a:ext cx="5791200" cy="1371600"/>
          </a:xfrm>
        </p:spPr>
        <p:txBody>
          <a:bodyPr/>
          <a:lstStyle/>
          <a:p>
            <a:r>
              <a:rPr lang="en-US" dirty="0" smtClean="0"/>
              <a:t>SBAC Claims</a:t>
            </a:r>
            <a:endParaRPr lang="en-US" dirty="0"/>
          </a:p>
        </p:txBody>
      </p:sp>
      <p:sp>
        <p:nvSpPr>
          <p:cNvPr id="3" name="Content Placeholder 2"/>
          <p:cNvSpPr>
            <a:spLocks noGrp="1"/>
          </p:cNvSpPr>
          <p:nvPr>
            <p:ph idx="1"/>
          </p:nvPr>
        </p:nvSpPr>
        <p:spPr>
          <a:xfrm>
            <a:off x="457199" y="865760"/>
            <a:ext cx="8564002" cy="5891894"/>
          </a:xfrm>
        </p:spPr>
        <p:txBody>
          <a:bodyPr>
            <a:noAutofit/>
          </a:bodyPr>
          <a:lstStyle/>
          <a:p>
            <a:r>
              <a:rPr lang="en-US" sz="2400" b="0" dirty="0" smtClean="0"/>
              <a:t>Students will be tested on four claims:</a:t>
            </a:r>
          </a:p>
          <a:p>
            <a:endParaRPr lang="en-US" sz="2400" b="0" dirty="0"/>
          </a:p>
          <a:p>
            <a:r>
              <a:rPr lang="en-US" sz="2400" b="0" dirty="0" smtClean="0"/>
              <a:t>Claim 1: Concepts and Procedures (</a:t>
            </a:r>
            <a:r>
              <a:rPr lang="en-US" sz="2400" b="0" dirty="0" smtClean="0">
                <a:latin typeface="ＭＳ ゴシック"/>
                <a:ea typeface="ＭＳ ゴシック"/>
                <a:cs typeface="ＭＳ ゴシック"/>
              </a:rPr>
              <a:t>≅</a:t>
            </a:r>
            <a:r>
              <a:rPr lang="en-US" sz="2400" b="0" dirty="0" smtClean="0"/>
              <a:t>40%) (DOK 1,2*)</a:t>
            </a:r>
          </a:p>
          <a:p>
            <a:endParaRPr lang="en-US" sz="2400" b="0" dirty="0"/>
          </a:p>
          <a:p>
            <a:r>
              <a:rPr lang="en-US" sz="2400" b="0" dirty="0" smtClean="0"/>
              <a:t>Claim 2: Problem Solving (</a:t>
            </a:r>
            <a:r>
              <a:rPr lang="en-US" sz="2400" b="0" dirty="0">
                <a:latin typeface="ＭＳ ゴシック"/>
                <a:ea typeface="ＭＳ ゴシック"/>
                <a:cs typeface="ＭＳ ゴシック"/>
              </a:rPr>
              <a:t>≅</a:t>
            </a:r>
            <a:r>
              <a:rPr lang="en-US" sz="2400" b="0" dirty="0" smtClean="0"/>
              <a:t>20%) (DOK 2*,3)</a:t>
            </a:r>
          </a:p>
          <a:p>
            <a:endParaRPr lang="en-US" sz="2400" b="0" dirty="0" smtClean="0"/>
          </a:p>
          <a:p>
            <a:r>
              <a:rPr lang="en-US" sz="2400" b="0" dirty="0" smtClean="0"/>
              <a:t>Claim 3: Communicating Reasoning (</a:t>
            </a:r>
            <a:r>
              <a:rPr lang="en-US" sz="2400" b="0" dirty="0">
                <a:latin typeface="ＭＳ ゴシック"/>
                <a:ea typeface="ＭＳ ゴシック"/>
                <a:cs typeface="ＭＳ ゴシック"/>
              </a:rPr>
              <a:t>≅</a:t>
            </a:r>
            <a:r>
              <a:rPr lang="en-US" sz="2400" b="0" dirty="0" smtClean="0"/>
              <a:t>20%) (DOK 2,3*,4)</a:t>
            </a:r>
          </a:p>
          <a:p>
            <a:endParaRPr lang="en-US" sz="2400" b="0" dirty="0"/>
          </a:p>
          <a:p>
            <a:r>
              <a:rPr lang="en-US" sz="2400" b="0" dirty="0" smtClean="0"/>
              <a:t>Claim 4: Modeling and Data Analysis (</a:t>
            </a:r>
            <a:r>
              <a:rPr lang="en-US" sz="2400" b="0" dirty="0">
                <a:latin typeface="ＭＳ ゴシック"/>
                <a:ea typeface="ＭＳ ゴシック"/>
                <a:cs typeface="ＭＳ ゴシック"/>
              </a:rPr>
              <a:t>≅</a:t>
            </a:r>
            <a:r>
              <a:rPr lang="en-US" sz="2400" b="0" dirty="0" smtClean="0"/>
              <a:t>20%) (DOK 2,3*4)</a:t>
            </a:r>
          </a:p>
          <a:p>
            <a:endParaRPr lang="en-US" sz="2400" b="0" dirty="0"/>
          </a:p>
          <a:p>
            <a:endParaRPr lang="en-US" sz="2400" b="0" dirty="0" smtClean="0"/>
          </a:p>
          <a:p>
            <a:endParaRPr lang="en-US" sz="2400" b="0" dirty="0" smtClean="0"/>
          </a:p>
        </p:txBody>
      </p:sp>
      <p:sp>
        <p:nvSpPr>
          <p:cNvPr id="4" name="TextBox 3"/>
          <p:cNvSpPr txBox="1"/>
          <p:nvPr/>
        </p:nvSpPr>
        <p:spPr>
          <a:xfrm>
            <a:off x="97788" y="6422167"/>
            <a:ext cx="9210941" cy="369332"/>
          </a:xfrm>
          <a:prstGeom prst="rect">
            <a:avLst/>
          </a:prstGeom>
          <a:noFill/>
        </p:spPr>
        <p:txBody>
          <a:bodyPr wrap="square" rtlCol="0">
            <a:spAutoFit/>
          </a:bodyPr>
          <a:lstStyle/>
          <a:p>
            <a:r>
              <a:rPr lang="en-US" dirty="0" smtClean="0"/>
              <a:t>DOK refers to the Depth of Knowledge Level, * indicates predominance</a:t>
            </a:r>
            <a:endParaRPr lang="en-US" dirty="0"/>
          </a:p>
        </p:txBody>
      </p:sp>
    </p:spTree>
    <p:extLst>
      <p:ext uri="{BB962C8B-B14F-4D97-AF65-F5344CB8AC3E}">
        <p14:creationId xmlns:p14="http://schemas.microsoft.com/office/powerpoint/2010/main" val="11891346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iterate type="lt">
                                    <p:tmAbs val="0"/>
                                  </p:iterate>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8" presetClass="emph" presetSubtype="0" fill="hold" nodeType="clickEffect">
                                  <p:stCondLst>
                                    <p:cond delay="0"/>
                                  </p:stCondLst>
                                  <p:iterate type="lt">
                                    <p:tmPct val="4000"/>
                                  </p:iterate>
                                  <p:childTnLst>
                                    <p:set>
                                      <p:cBhvr override="childStyle">
                                        <p:cTn id="30" dur="500" fill="hold"/>
                                        <p:tgtEl>
                                          <p:spTgt spid="3">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6739"/>
            <a:ext cx="5791200" cy="1371600"/>
          </a:xfrm>
        </p:spPr>
        <p:txBody>
          <a:bodyPr/>
          <a:lstStyle/>
          <a:p>
            <a:r>
              <a:rPr lang="en-US" dirty="0" smtClean="0"/>
              <a:t>SBAC Claim 2</a:t>
            </a:r>
            <a:endParaRPr lang="en-US" dirty="0"/>
          </a:p>
        </p:txBody>
      </p:sp>
      <p:sp>
        <p:nvSpPr>
          <p:cNvPr id="3" name="Content Placeholder 2"/>
          <p:cNvSpPr>
            <a:spLocks noGrp="1"/>
          </p:cNvSpPr>
          <p:nvPr>
            <p:ph idx="1"/>
          </p:nvPr>
        </p:nvSpPr>
        <p:spPr>
          <a:xfrm>
            <a:off x="470263" y="1110344"/>
            <a:ext cx="8229600" cy="5525588"/>
          </a:xfrm>
        </p:spPr>
        <p:txBody>
          <a:bodyPr>
            <a:noAutofit/>
          </a:bodyPr>
          <a:lstStyle/>
          <a:p>
            <a:r>
              <a:rPr lang="en-US" sz="2400" b="0" dirty="0" smtClean="0"/>
              <a:t>Students </a:t>
            </a:r>
            <a:r>
              <a:rPr lang="en-US" sz="2400" b="0" dirty="0"/>
              <a:t>can solve a range of complex well-posed problems in pure and applied </a:t>
            </a:r>
            <a:r>
              <a:rPr lang="en-US" sz="2400" b="0" dirty="0" smtClean="0"/>
              <a:t>mathematics</a:t>
            </a:r>
            <a:r>
              <a:rPr lang="en-US" sz="2400" b="0" dirty="0"/>
              <a:t>, making productive use of knowledge and problem solving strategies</a:t>
            </a:r>
            <a:r>
              <a:rPr lang="en-US" sz="2400" b="0" dirty="0" smtClean="0"/>
              <a:t>.</a:t>
            </a:r>
            <a:endParaRPr lang="en-US" sz="2400" b="0" dirty="0"/>
          </a:p>
          <a:p>
            <a:r>
              <a:rPr lang="en-US" sz="2400" b="0" dirty="0"/>
              <a:t>Assessment items and tasks focused on Claim 2 include well-posed </a:t>
            </a:r>
            <a:r>
              <a:rPr lang="en-US" sz="2400" b="0" dirty="0" smtClean="0"/>
              <a:t>problems in </a:t>
            </a:r>
            <a:r>
              <a:rPr lang="en-US" sz="2400" b="0" dirty="0"/>
              <a:t>pure mathematics and problems set in context. Problems are presented as </a:t>
            </a:r>
            <a:r>
              <a:rPr lang="en-US" sz="2400" b="0" dirty="0" smtClean="0"/>
              <a:t>items </a:t>
            </a:r>
            <a:r>
              <a:rPr lang="en-US" sz="2400" b="0" dirty="0"/>
              <a:t>and tasks that are well-posed (that is, problem formulation is not </a:t>
            </a:r>
            <a:r>
              <a:rPr lang="en-US" sz="2400" b="0" dirty="0" smtClean="0"/>
              <a:t>necessary</a:t>
            </a:r>
            <a:r>
              <a:rPr lang="en-US" sz="2400" b="0" dirty="0"/>
              <a:t>) and for which a solution path is not immediately </a:t>
            </a:r>
            <a:r>
              <a:rPr lang="en-US" sz="2400" b="0" dirty="0" smtClean="0"/>
              <a:t>obvious. These problems </a:t>
            </a:r>
            <a:r>
              <a:rPr lang="en-US" sz="2400" b="0" dirty="0"/>
              <a:t>require students to construct their own solution pathway rather </a:t>
            </a:r>
            <a:r>
              <a:rPr lang="en-US" sz="2400" b="0" dirty="0" smtClean="0"/>
              <a:t>than </a:t>
            </a:r>
            <a:r>
              <a:rPr lang="en-US" sz="2400" b="0" dirty="0"/>
              <a:t>follow a provided one. Such problems will therefore be unstructured, </a:t>
            </a:r>
            <a:r>
              <a:rPr lang="en-US" sz="2400" b="0" dirty="0" smtClean="0"/>
              <a:t>and </a:t>
            </a:r>
            <a:r>
              <a:rPr lang="en-US" sz="2400" b="0" dirty="0"/>
              <a:t>students will need to select appropriate conceptual and physical tools to </a:t>
            </a:r>
            <a:r>
              <a:rPr lang="en-US" sz="2400" b="0" dirty="0" smtClean="0"/>
              <a:t>use</a:t>
            </a:r>
            <a:r>
              <a:rPr lang="en-US" sz="2400" b="0" dirty="0"/>
              <a:t>. </a:t>
            </a:r>
          </a:p>
        </p:txBody>
      </p:sp>
    </p:spTree>
    <p:extLst>
      <p:ext uri="{BB962C8B-B14F-4D97-AF65-F5344CB8AC3E}">
        <p14:creationId xmlns:p14="http://schemas.microsoft.com/office/powerpoint/2010/main" val="132980204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Claim TWO Sample Items</a:t>
            </a:r>
            <a:endParaRPr lang="en-US" dirty="0"/>
          </a:p>
        </p:txBody>
      </p:sp>
      <p:sp>
        <p:nvSpPr>
          <p:cNvPr id="3" name="Content Placeholder 2"/>
          <p:cNvSpPr>
            <a:spLocks noGrp="1"/>
          </p:cNvSpPr>
          <p:nvPr>
            <p:ph idx="1"/>
          </p:nvPr>
        </p:nvSpPr>
        <p:spPr/>
        <p:txBody>
          <a:bodyPr/>
          <a:lstStyle/>
          <a:p>
            <a:r>
              <a:rPr lang="en-US" b="0" dirty="0" smtClean="0"/>
              <a:t>For each problem on the following slides, identify the grade level, domain and assessment target as well as the problem type.  </a:t>
            </a:r>
          </a:p>
          <a:p>
            <a:endParaRPr lang="en-US" b="0" dirty="0"/>
          </a:p>
          <a:p>
            <a:r>
              <a:rPr lang="en-US" b="0" dirty="0" smtClean="0"/>
              <a:t>What do students need to </a:t>
            </a:r>
            <a:r>
              <a:rPr lang="en-US" i="1" dirty="0" smtClean="0"/>
              <a:t>know, understand </a:t>
            </a:r>
            <a:r>
              <a:rPr lang="en-US" b="0" dirty="0" smtClean="0"/>
              <a:t>and/or </a:t>
            </a:r>
            <a:r>
              <a:rPr lang="en-US" i="1" dirty="0" smtClean="0"/>
              <a:t>be able to do </a:t>
            </a:r>
            <a:r>
              <a:rPr lang="en-US" b="0" dirty="0" smtClean="0"/>
              <a:t>in each problem?</a:t>
            </a:r>
            <a:endParaRPr lang="en-US" b="0" dirty="0"/>
          </a:p>
        </p:txBody>
      </p:sp>
    </p:spTree>
    <p:extLst>
      <p:ext uri="{BB962C8B-B14F-4D97-AF65-F5344CB8AC3E}">
        <p14:creationId xmlns:p14="http://schemas.microsoft.com/office/powerpoint/2010/main" val="183577741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3324" y="815799"/>
            <a:ext cx="8268789" cy="5950761"/>
          </a:xfrm>
        </p:spPr>
        <p:txBody>
          <a:bodyPr>
            <a:normAutofit fontScale="92500" lnSpcReduction="20000"/>
          </a:bodyPr>
          <a:lstStyle/>
          <a:p>
            <a:r>
              <a:rPr lang="en-US" b="0" dirty="0"/>
              <a:t>Consider a circle that has a circumference of centimeters (cm). </a:t>
            </a:r>
            <a:endParaRPr lang="en-US" b="0" dirty="0" smtClean="0"/>
          </a:p>
          <a:p>
            <a:r>
              <a:rPr lang="en-US" i="1" dirty="0" smtClean="0"/>
              <a:t>Part </a:t>
            </a:r>
            <a:r>
              <a:rPr lang="en-US" i="1" dirty="0"/>
              <a:t>A </a:t>
            </a:r>
            <a:r>
              <a:rPr lang="en-US" b="0" dirty="0"/>
              <a:t>What is the area, in cm</a:t>
            </a:r>
            <a:r>
              <a:rPr lang="en-US" b="0" baseline="30000" dirty="0"/>
              <a:t>2</a:t>
            </a:r>
            <a:r>
              <a:rPr lang="en-US" b="0" dirty="0"/>
              <a:t>, of this circle? Show all work necessary to justify your response. </a:t>
            </a:r>
            <a:endParaRPr lang="en-US" b="0" dirty="0" smtClean="0"/>
          </a:p>
          <a:p>
            <a:r>
              <a:rPr lang="en-US" i="1" dirty="0" smtClean="0"/>
              <a:t>Part </a:t>
            </a:r>
            <a:r>
              <a:rPr lang="en-US" i="1" dirty="0"/>
              <a:t>B </a:t>
            </a:r>
            <a:r>
              <a:rPr lang="en-US" b="0" dirty="0"/>
              <a:t>What would be the measure of the radius, in cm, of a circle with an area that is 20% greater than the circle in </a:t>
            </a:r>
            <a:r>
              <a:rPr lang="en-US" b="0" i="1" dirty="0"/>
              <a:t>Part A</a:t>
            </a:r>
            <a:r>
              <a:rPr lang="en-US" b="0" dirty="0"/>
              <a:t>? Show all work necessary to justify your response. </a:t>
            </a:r>
            <a:endParaRPr lang="en-US" b="0" dirty="0" smtClean="0"/>
          </a:p>
          <a:p>
            <a:endParaRPr lang="en-US" b="0" dirty="0"/>
          </a:p>
          <a:p>
            <a:endParaRPr lang="en-US" b="0" dirty="0"/>
          </a:p>
          <a:p>
            <a:r>
              <a:rPr lang="en-US" b="0" dirty="0" smtClean="0"/>
              <a:t>The </a:t>
            </a:r>
            <a:r>
              <a:rPr lang="en-US" b="0" dirty="0"/>
              <a:t>total cost of an order of shirts from a company consists of the cost of each shirt plus a one-time design fee. The cost of each shirt is the same regardless of how many shirts are ordered. The company provides the following </a:t>
            </a:r>
            <a:r>
              <a:rPr lang="en-US" b="0" dirty="0" smtClean="0"/>
              <a:t>examples to </a:t>
            </a:r>
            <a:r>
              <a:rPr lang="en-US" b="0" dirty="0"/>
              <a:t>customers to help them estimate the total cost of an order of shirts: </a:t>
            </a:r>
          </a:p>
          <a:p>
            <a:r>
              <a:rPr lang="en-US" b="0" dirty="0"/>
              <a:t>• 50 shirts cost $349.50 </a:t>
            </a:r>
          </a:p>
          <a:p>
            <a:r>
              <a:rPr lang="en-US" b="0" dirty="0"/>
              <a:t>• 500 shirts cost $2370 </a:t>
            </a:r>
          </a:p>
          <a:p>
            <a:r>
              <a:rPr lang="en-US" i="1" dirty="0"/>
              <a:t>Part A </a:t>
            </a:r>
            <a:r>
              <a:rPr lang="en-US" b="0" dirty="0"/>
              <a:t>Based on the examples, what is the cost of each shirt, </a:t>
            </a:r>
            <a:r>
              <a:rPr lang="en-US" dirty="0"/>
              <a:t>not </a:t>
            </a:r>
            <a:r>
              <a:rPr lang="en-US" b="0" dirty="0"/>
              <a:t>including the one-time design fee? </a:t>
            </a:r>
            <a:r>
              <a:rPr lang="en-US" b="0" dirty="0" smtClean="0"/>
              <a:t> </a:t>
            </a:r>
            <a:r>
              <a:rPr lang="en-US" b="0" dirty="0"/>
              <a:t>Explain how you found your answer. </a:t>
            </a:r>
            <a:endParaRPr lang="en-US" b="0" dirty="0" smtClean="0"/>
          </a:p>
          <a:p>
            <a:r>
              <a:rPr lang="en-US" i="1" dirty="0" smtClean="0"/>
              <a:t>Part </a:t>
            </a:r>
            <a:r>
              <a:rPr lang="en-US" i="1" dirty="0"/>
              <a:t>B </a:t>
            </a:r>
            <a:r>
              <a:rPr lang="en-US" b="0" dirty="0"/>
              <a:t>What is the cost of the one-time design fee? </a:t>
            </a:r>
            <a:r>
              <a:rPr lang="en-US" b="0" dirty="0" smtClean="0"/>
              <a:t> </a:t>
            </a:r>
            <a:r>
              <a:rPr lang="en-US" b="0" dirty="0"/>
              <a:t>Explain how you found your answer. 	</a:t>
            </a:r>
            <a:endParaRPr lang="en-US" dirty="0"/>
          </a:p>
        </p:txBody>
      </p:sp>
      <p:sp>
        <p:nvSpPr>
          <p:cNvPr id="4" name="Rectangle 3"/>
          <p:cNvSpPr/>
          <p:nvPr/>
        </p:nvSpPr>
        <p:spPr>
          <a:xfrm>
            <a:off x="422366" y="169468"/>
            <a:ext cx="4572000" cy="646331"/>
          </a:xfrm>
          <a:prstGeom prst="rect">
            <a:avLst/>
          </a:prstGeom>
        </p:spPr>
        <p:txBody>
          <a:bodyPr>
            <a:spAutoFit/>
          </a:bodyPr>
          <a:lstStyle/>
          <a:p>
            <a:endParaRPr lang="en-US" dirty="0"/>
          </a:p>
          <a:p>
            <a:r>
              <a:rPr lang="en-US" dirty="0"/>
              <a:t> MAT.07.ER.2.0000G.F.501 </a:t>
            </a:r>
          </a:p>
        </p:txBody>
      </p:sp>
      <p:sp>
        <p:nvSpPr>
          <p:cNvPr id="5" name="Rectangle 4"/>
          <p:cNvSpPr/>
          <p:nvPr/>
        </p:nvSpPr>
        <p:spPr>
          <a:xfrm>
            <a:off x="483325" y="815800"/>
            <a:ext cx="8268788" cy="18359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83325" y="3317967"/>
            <a:ext cx="8268788" cy="33440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57199" y="2704291"/>
            <a:ext cx="4572000" cy="646331"/>
          </a:xfrm>
          <a:prstGeom prst="rect">
            <a:avLst/>
          </a:prstGeom>
        </p:spPr>
        <p:txBody>
          <a:bodyPr>
            <a:spAutoFit/>
          </a:bodyPr>
          <a:lstStyle/>
          <a:p>
            <a:endParaRPr lang="en-US" dirty="0"/>
          </a:p>
          <a:p>
            <a:r>
              <a:rPr lang="en-US" dirty="0"/>
              <a:t> MAT.08.ER.2.0000F.C.130 </a:t>
            </a:r>
            <a:r>
              <a:rPr lang="en-US" dirty="0" smtClean="0"/>
              <a:t> </a:t>
            </a:r>
            <a:endParaRPr lang="en-US" dirty="0"/>
          </a:p>
        </p:txBody>
      </p:sp>
    </p:spTree>
    <p:extLst>
      <p:ext uri="{BB962C8B-B14F-4D97-AF65-F5344CB8AC3E}">
        <p14:creationId xmlns:p14="http://schemas.microsoft.com/office/powerpoint/2010/main" val="376573908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799049"/>
            <a:ext cx="8582298" cy="6058951"/>
          </a:xfrm>
        </p:spPr>
        <p:txBody>
          <a:bodyPr>
            <a:normAutofit/>
          </a:bodyPr>
          <a:lstStyle/>
          <a:p>
            <a:r>
              <a:rPr lang="en-US" b="0" dirty="0" smtClean="0"/>
              <a:t>The </a:t>
            </a:r>
            <a:r>
              <a:rPr lang="en-US" b="0" dirty="0"/>
              <a:t>figure below is made up of a square with height, </a:t>
            </a:r>
            <a:r>
              <a:rPr lang="en-US" b="0" i="1" dirty="0"/>
              <a:t>h </a:t>
            </a:r>
            <a:r>
              <a:rPr lang="en-US" b="0" dirty="0"/>
              <a:t>units, and a right triangle with height, </a:t>
            </a:r>
            <a:r>
              <a:rPr lang="en-US" b="0" i="1" dirty="0"/>
              <a:t>h </a:t>
            </a:r>
            <a:r>
              <a:rPr lang="en-US" b="0" dirty="0"/>
              <a:t>units, and base length, </a:t>
            </a:r>
            <a:r>
              <a:rPr lang="en-US" b="0" i="1" dirty="0"/>
              <a:t>b </a:t>
            </a:r>
            <a:r>
              <a:rPr lang="en-US" b="0" dirty="0"/>
              <a:t>units. </a:t>
            </a:r>
          </a:p>
          <a:p>
            <a:r>
              <a:rPr lang="en-US" b="0" dirty="0" smtClean="0"/>
              <a:t>The </a:t>
            </a:r>
            <a:r>
              <a:rPr lang="en-US" b="0" dirty="0"/>
              <a:t>area of this figure is 80 square units. </a:t>
            </a:r>
            <a:endParaRPr lang="en-US" b="0" dirty="0" smtClean="0"/>
          </a:p>
          <a:p>
            <a:endParaRPr lang="en-US" b="0" dirty="0" smtClean="0"/>
          </a:p>
          <a:p>
            <a:r>
              <a:rPr lang="en-US" b="0" dirty="0" smtClean="0"/>
              <a:t>Write </a:t>
            </a:r>
            <a:r>
              <a:rPr lang="en-US" b="0" dirty="0"/>
              <a:t>an equation that solves for the height, </a:t>
            </a:r>
            <a:r>
              <a:rPr lang="en-US" b="0" i="1" dirty="0"/>
              <a:t>h</a:t>
            </a:r>
            <a:r>
              <a:rPr lang="en-US" b="0" dirty="0"/>
              <a:t>, in terms of </a:t>
            </a:r>
            <a:r>
              <a:rPr lang="en-US" b="0" i="1" dirty="0"/>
              <a:t>b</a:t>
            </a:r>
            <a:r>
              <a:rPr lang="en-US" b="0" dirty="0"/>
              <a:t>. Show all work necessary to justify your answer. </a:t>
            </a:r>
            <a:endParaRPr lang="en-US" b="0" dirty="0" smtClean="0"/>
          </a:p>
          <a:p>
            <a:endParaRPr lang="en-US" b="0" dirty="0"/>
          </a:p>
          <a:p>
            <a:r>
              <a:rPr lang="en-US" b="0" dirty="0"/>
              <a:t>Hannah makes 6 cups of cake batter. She pours and levels all the batter into a rectangular cake pan with a length of 11 inches, a width of 7 inches, and a depth of 2 inches. </a:t>
            </a:r>
          </a:p>
          <a:p>
            <a:pPr>
              <a:spcBef>
                <a:spcPts val="0"/>
              </a:spcBef>
              <a:spcAft>
                <a:spcPts val="0"/>
              </a:spcAft>
            </a:pPr>
            <a:r>
              <a:rPr lang="en-US" b="0" dirty="0" smtClean="0"/>
              <a:t>One </a:t>
            </a:r>
            <a:r>
              <a:rPr lang="en-US" b="0" dirty="0"/>
              <a:t>cubic inch is </a:t>
            </a:r>
            <a:r>
              <a:rPr lang="en-US" b="0" dirty="0" smtClean="0"/>
              <a:t>approximately equal </a:t>
            </a:r>
            <a:r>
              <a:rPr lang="en-US" b="0" dirty="0"/>
              <a:t>to </a:t>
            </a:r>
            <a:endParaRPr lang="en-US" b="0" dirty="0" smtClean="0"/>
          </a:p>
          <a:p>
            <a:pPr>
              <a:spcBef>
                <a:spcPts val="0"/>
              </a:spcBef>
              <a:spcAft>
                <a:spcPts val="0"/>
              </a:spcAft>
            </a:pPr>
            <a:r>
              <a:rPr lang="en-US" b="0" dirty="0" smtClean="0"/>
              <a:t>0.069 </a:t>
            </a:r>
            <a:r>
              <a:rPr lang="en-US" b="0" dirty="0"/>
              <a:t>cup. What is </a:t>
            </a:r>
            <a:r>
              <a:rPr lang="en-US" b="0" u="sng" dirty="0" smtClean="0"/>
              <a:t>Depth </a:t>
            </a:r>
            <a:r>
              <a:rPr lang="en-US" b="0" dirty="0" smtClean="0"/>
              <a:t>of </a:t>
            </a:r>
            <a:r>
              <a:rPr lang="en-US" b="0" dirty="0"/>
              <a:t>the batter in </a:t>
            </a:r>
            <a:endParaRPr lang="en-US" b="0" dirty="0" smtClean="0"/>
          </a:p>
          <a:p>
            <a:pPr>
              <a:spcBef>
                <a:spcPts val="0"/>
              </a:spcBef>
              <a:spcAft>
                <a:spcPts val="0"/>
              </a:spcAft>
            </a:pPr>
            <a:r>
              <a:rPr lang="en-US" b="0" dirty="0" smtClean="0"/>
              <a:t>the </a:t>
            </a:r>
            <a:r>
              <a:rPr lang="en-US" b="0" dirty="0"/>
              <a:t>pan when it is completely poured in</a:t>
            </a:r>
            <a:r>
              <a:rPr lang="en-US" b="0" dirty="0" smtClean="0"/>
              <a:t>?</a:t>
            </a:r>
          </a:p>
          <a:p>
            <a:pPr>
              <a:spcBef>
                <a:spcPts val="0"/>
              </a:spcBef>
              <a:spcAft>
                <a:spcPts val="0"/>
              </a:spcAft>
            </a:pPr>
            <a:r>
              <a:rPr lang="en-US" b="0" dirty="0" smtClean="0"/>
              <a:t> </a:t>
            </a:r>
            <a:r>
              <a:rPr lang="en-US" b="0" dirty="0"/>
              <a:t>Round your answer to the nearest </a:t>
            </a:r>
            <a:r>
              <a:rPr lang="en-US" b="0" dirty="0" smtClean="0"/>
              <a:t>  in.</a:t>
            </a:r>
            <a:endParaRPr lang="en-US" b="0" dirty="0"/>
          </a:p>
          <a:p>
            <a:r>
              <a:rPr lang="en-US" b="0" dirty="0"/>
              <a:t>	</a:t>
            </a:r>
          </a:p>
          <a:p>
            <a:r>
              <a:rPr lang="en-US" b="0" dirty="0"/>
              <a:t>	</a:t>
            </a:r>
          </a:p>
          <a:p>
            <a:endParaRPr lang="en-US" b="0" dirty="0"/>
          </a:p>
          <a:p>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6324" y="1196611"/>
            <a:ext cx="1952625" cy="847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404948" y="152718"/>
            <a:ext cx="4572000" cy="646331"/>
          </a:xfrm>
          <a:prstGeom prst="rect">
            <a:avLst/>
          </a:prstGeom>
        </p:spPr>
        <p:txBody>
          <a:bodyPr>
            <a:spAutoFit/>
          </a:bodyPr>
          <a:lstStyle/>
          <a:p>
            <a:endParaRPr lang="en-US" dirty="0"/>
          </a:p>
          <a:p>
            <a:r>
              <a:rPr lang="en-US" dirty="0"/>
              <a:t> MAT.HS.CR.2.0ASSE.A.005 </a:t>
            </a:r>
          </a:p>
        </p:txBody>
      </p:sp>
      <p:sp>
        <p:nvSpPr>
          <p:cNvPr id="8" name="Rectangle 7"/>
          <p:cNvSpPr/>
          <p:nvPr/>
        </p:nvSpPr>
        <p:spPr>
          <a:xfrm>
            <a:off x="483329" y="815799"/>
            <a:ext cx="8425539" cy="23192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393922480"/>
              </p:ext>
            </p:extLst>
          </p:nvPr>
        </p:nvGraphicFramePr>
        <p:xfrm>
          <a:off x="4451263" y="5478959"/>
          <a:ext cx="188048" cy="529953"/>
        </p:xfrm>
        <a:graphic>
          <a:graphicData uri="http://schemas.openxmlformats.org/presentationml/2006/ole">
            <mc:AlternateContent xmlns:mc="http://schemas.openxmlformats.org/markup-compatibility/2006">
              <mc:Choice xmlns:v="urn:schemas-microsoft-com:vml" Requires="v">
                <p:oleObj spid="_x0000_s1037" name="Equation" r:id="rId4" imgW="139680" imgH="393480" progId="Equation.3">
                  <p:embed/>
                </p:oleObj>
              </mc:Choice>
              <mc:Fallback>
                <p:oleObj name="Equation" r:id="rId4" imgW="139680" imgH="393480" progId="Equation.3">
                  <p:embed/>
                  <p:pic>
                    <p:nvPicPr>
                      <p:cNvPr id="0" name=""/>
                      <p:cNvPicPr/>
                      <p:nvPr/>
                    </p:nvPicPr>
                    <p:blipFill>
                      <a:blip r:embed="rId5"/>
                      <a:stretch>
                        <a:fillRect/>
                      </a:stretch>
                    </p:blipFill>
                    <p:spPr>
                      <a:xfrm>
                        <a:off x="4451263" y="5478959"/>
                        <a:ext cx="188048" cy="529953"/>
                      </a:xfrm>
                      <a:prstGeom prst="rect">
                        <a:avLst/>
                      </a:prstGeom>
                    </p:spPr>
                  </p:pic>
                </p:oleObj>
              </mc:Fallback>
            </mc:AlternateContent>
          </a:graphicData>
        </a:graphic>
      </p:graphicFrame>
      <p:pic>
        <p:nvPicPr>
          <p:cNvPr id="1028" name="Picture 4"/>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5203440" y="4320490"/>
            <a:ext cx="3739652" cy="2418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Rectangle 12"/>
          <p:cNvSpPr/>
          <p:nvPr/>
        </p:nvSpPr>
        <p:spPr>
          <a:xfrm>
            <a:off x="457199" y="3685271"/>
            <a:ext cx="8485893" cy="30539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52676" y="3105835"/>
            <a:ext cx="4572000" cy="646331"/>
          </a:xfrm>
          <a:prstGeom prst="rect">
            <a:avLst/>
          </a:prstGeom>
        </p:spPr>
        <p:txBody>
          <a:bodyPr>
            <a:spAutoFit/>
          </a:bodyPr>
          <a:lstStyle/>
          <a:p>
            <a:endParaRPr lang="en-US" dirty="0"/>
          </a:p>
          <a:p>
            <a:r>
              <a:rPr lang="en-US" dirty="0"/>
              <a:t> MAT.HS.CR.2.0NUMQ.A.603 </a:t>
            </a:r>
          </a:p>
        </p:txBody>
      </p:sp>
    </p:spTree>
    <p:extLst>
      <p:ext uri="{BB962C8B-B14F-4D97-AF65-F5344CB8AC3E}">
        <p14:creationId xmlns:p14="http://schemas.microsoft.com/office/powerpoint/2010/main" val="2287107076"/>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Essential.thmx</Template>
  <TotalTime>8332</TotalTime>
  <Words>1834</Words>
  <Application>Microsoft Macintosh PowerPoint</Application>
  <PresentationFormat>On-screen Show (4:3)</PresentationFormat>
  <Paragraphs>255</Paragraphs>
  <Slides>36</Slides>
  <Notes>11</Notes>
  <HiddenSlides>1</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38" baseType="lpstr">
      <vt:lpstr>Essential</vt:lpstr>
      <vt:lpstr>Equation</vt:lpstr>
      <vt:lpstr>The Vision of the Common Core: Embracing the Challenge</vt:lpstr>
      <vt:lpstr>PowerPoint Presentation</vt:lpstr>
      <vt:lpstr>Agenda</vt:lpstr>
      <vt:lpstr>Bike ride</vt:lpstr>
      <vt:lpstr>SBAC Claims</vt:lpstr>
      <vt:lpstr>SBAC Claim 2</vt:lpstr>
      <vt:lpstr>Claim TWO Sample Items</vt:lpstr>
      <vt:lpstr>PowerPoint Presentation</vt:lpstr>
      <vt:lpstr>PowerPoint Presentation</vt:lpstr>
      <vt:lpstr>What is a Mathematical Task?</vt:lpstr>
      <vt:lpstr>Worthwhile Mathematics Tasks</vt:lpstr>
      <vt:lpstr>Worthwhile Mathematics Tasks</vt:lpstr>
      <vt:lpstr>Using Tasks in the classroom</vt:lpstr>
      <vt:lpstr>What is meant by cognitive demand?</vt:lpstr>
      <vt:lpstr>PowerPoint Presentation</vt:lpstr>
      <vt:lpstr>PowerPoint Presentation</vt:lpstr>
      <vt:lpstr>PowerPoint Presentation</vt:lpstr>
      <vt:lpstr>PowerPoint Presentation</vt:lpstr>
      <vt:lpstr>PowerPoint Presentation</vt:lpstr>
      <vt:lpstr>Why is cognitive demand so important?</vt:lpstr>
      <vt:lpstr>PowerPoint Presentation</vt:lpstr>
      <vt:lpstr>PowerPoint Presentation</vt:lpstr>
      <vt:lpstr>PowerPoint Presentation</vt:lpstr>
      <vt:lpstr>Using Tasks in the classroom</vt:lpstr>
      <vt:lpstr>Tasks for Formative Assessment</vt:lpstr>
      <vt:lpstr>Lets Look at Some student Work</vt:lpstr>
      <vt:lpstr>Using Tasks in the classroom</vt:lpstr>
      <vt:lpstr>Let’s do a problem</vt:lpstr>
      <vt:lpstr>Using Tasks in the classroom</vt:lpstr>
      <vt:lpstr>Skeleton Tower</vt:lpstr>
      <vt:lpstr>Using Tasks in the classroom</vt:lpstr>
      <vt:lpstr>Water Tank or Water Tower?</vt:lpstr>
      <vt:lpstr>PowerPoint Presentation</vt:lpstr>
      <vt:lpstr>Resources for Tasks aligned to the common core</vt:lpstr>
      <vt:lpstr>Sharing Success</vt:lpstr>
      <vt:lpstr>Feedback and Reflection</vt:lpstr>
    </vt:vector>
  </TitlesOfParts>
  <Company>School of Education, UC Davis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Vision of the Common Core: Embracing the Challenge</dc:title>
  <dc:creator>Julie Orosco</dc:creator>
  <cp:lastModifiedBy>Julie Orosco</cp:lastModifiedBy>
  <cp:revision>61</cp:revision>
  <dcterms:created xsi:type="dcterms:W3CDTF">2013-09-16T16:15:57Z</dcterms:created>
  <dcterms:modified xsi:type="dcterms:W3CDTF">2014-03-11T17:20:02Z</dcterms:modified>
</cp:coreProperties>
</file>