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0"/>
  </p:notesMasterIdLst>
  <p:handoutMasterIdLst>
    <p:handoutMasterId r:id="rId11"/>
  </p:handoutMasterIdLst>
  <p:sldIdLst>
    <p:sldId id="345" r:id="rId2"/>
    <p:sldId id="346" r:id="rId3"/>
    <p:sldId id="347" r:id="rId4"/>
    <p:sldId id="348" r:id="rId5"/>
    <p:sldId id="349" r:id="rId6"/>
    <p:sldId id="350" r:id="rId7"/>
    <p:sldId id="351" r:id="rId8"/>
    <p:sldId id="312" r:id="rId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18" d="100"/>
          <a:sy n="118" d="100"/>
        </p:scale>
        <p:origin x="-328" y="-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6F2AB5EF-EA8E-4DA1-B689-637FFEE585A2}" type="datetimeFigureOut">
              <a:rPr lang="en-US" smtClean="0"/>
              <a:t>3/11/14</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C86D2BA8-3E40-4696-98C7-0CF06493D471}" type="slidenum">
              <a:rPr lang="en-US" smtClean="0"/>
              <a:t>‹#›</a:t>
            </a:fld>
            <a:endParaRPr lang="en-US"/>
          </a:p>
        </p:txBody>
      </p:sp>
    </p:spTree>
    <p:extLst>
      <p:ext uri="{BB962C8B-B14F-4D97-AF65-F5344CB8AC3E}">
        <p14:creationId xmlns:p14="http://schemas.microsoft.com/office/powerpoint/2010/main" val="3309120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A0CE1E87-EAE9-724A-93A3-6272713F645D}" type="datetimeFigureOut">
              <a:rPr lang="en-US" smtClean="0"/>
              <a:t>3/11/14</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462C8405-79DC-D149-B495-3DA234045CAA}" type="slidenum">
              <a:rPr lang="en-US" smtClean="0"/>
              <a:t>‹#›</a:t>
            </a:fld>
            <a:endParaRPr lang="en-US"/>
          </a:p>
        </p:txBody>
      </p:sp>
    </p:spTree>
    <p:extLst>
      <p:ext uri="{BB962C8B-B14F-4D97-AF65-F5344CB8AC3E}">
        <p14:creationId xmlns:p14="http://schemas.microsoft.com/office/powerpoint/2010/main" val="393558002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51DEABC-D766-4322-8E78-B830FAE35C72}" type="datetime4">
              <a:rPr lang="en-US" smtClean="0"/>
              <a:pPr/>
              <a:t>March 11, 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131F9E-604E-4343-9F29-EF72E8231CAD}" type="datetime4">
              <a:rPr lang="en-US" smtClean="0"/>
              <a:pPr/>
              <a:t>March 11,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A8E1CE-37F8-4102-8DF9-852A0A51F293}" type="datetime4">
              <a:rPr lang="en-US" smtClean="0"/>
              <a:pPr/>
              <a:t>March 11,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33F43-3E86-47E4-BFBB-2476D384E1C6}" type="datetime4">
              <a:rPr lang="en-US" smtClean="0"/>
              <a:pPr/>
              <a:t>March 11,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51663BA-01FC-4367-B6F3-ABB2645D55F1}" type="datetime4">
              <a:rPr lang="en-US" smtClean="0"/>
              <a:pPr/>
              <a:t>March 11, 2014</a:t>
            </a:fld>
            <a:endParaRPr lang="en-US" dirty="0"/>
          </a:p>
        </p:txBody>
      </p:sp>
      <p:sp>
        <p:nvSpPr>
          <p:cNvPr id="8" name="Slide Number Placeholder 7"/>
          <p:cNvSpPr>
            <a:spLocks noGrp="1"/>
          </p:cNvSpPr>
          <p:nvPr>
            <p:ph type="sldNum" sz="quarter" idx="11"/>
          </p:nvPr>
        </p:nvSpPr>
        <p:spPr/>
        <p:txBody>
          <a:bodyPr/>
          <a:lstStyle/>
          <a:p>
            <a:fld id="{F38DF745-7D3F-47F4-83A3-874385CFAA69}"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9B19C71-EC74-44AF-B27E-FC7DC3C3A61D}" type="datetime4">
              <a:rPr lang="en-US" smtClean="0"/>
              <a:pPr/>
              <a:t>March 11, 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5CDA29-3CBE-48EA-92AE-A996835462BA}" type="datetime4">
              <a:rPr lang="en-US" smtClean="0"/>
              <a:pPr/>
              <a:t>March 11, 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9EC054-3869-4501-B163-1BBFDE8DCE04}" type="datetime4">
              <a:rPr lang="en-US" smtClean="0"/>
              <a:pPr/>
              <a:t>March 11, 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3D831-56C1-49CF-8EF7-8B9A98402BCD}" type="datetime4">
              <a:rPr lang="en-US" smtClean="0"/>
              <a:pPr/>
              <a:t>March 11, 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AD5615-7F4F-4584-84D5-CC95918C321F}" type="datetime4">
              <a:rPr lang="en-US" smtClean="0"/>
              <a:pPr/>
              <a:t>March 11, 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EA923-9BEE-48CE-9F28-5B525F399BAD}" type="datetime4">
              <a:rPr lang="en-US" smtClean="0"/>
              <a:pPr/>
              <a:t>March 11, 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7D0EFEE-2756-4A20-BF2A-63F0A94F99AC}" type="datetime4">
              <a:rPr lang="en-US" smtClean="0"/>
              <a:pPr/>
              <a:t>March 11, 2014</a:t>
            </a:fld>
            <a:endParaRPr lang="en-US" dirty="0"/>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8DF745-7D3F-47F4-83A3-874385CFAA69}" type="slidenum">
              <a:rPr lang="en-US" smtClean="0"/>
              <a:pPr/>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orestandards.org/Math/Content/HSA/CED/A/2"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ducation.ucdavis.edu/ucdmp-resourc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Success</a:t>
            </a:r>
            <a:endParaRPr lang="en-US" dirty="0"/>
          </a:p>
        </p:txBody>
      </p:sp>
      <p:sp>
        <p:nvSpPr>
          <p:cNvPr id="3" name="Content Placeholder 2"/>
          <p:cNvSpPr>
            <a:spLocks noGrp="1"/>
          </p:cNvSpPr>
          <p:nvPr>
            <p:ph idx="1"/>
          </p:nvPr>
        </p:nvSpPr>
        <p:spPr/>
        <p:txBody>
          <a:bodyPr/>
          <a:lstStyle/>
          <a:p>
            <a:r>
              <a:rPr lang="en-US" dirty="0" smtClean="0"/>
              <a:t>We have asked </a:t>
            </a:r>
            <a:r>
              <a:rPr lang="en-US" smtClean="0"/>
              <a:t>you </a:t>
            </a:r>
            <a:r>
              <a:rPr lang="en-US" smtClean="0"/>
              <a:t>to </a:t>
            </a:r>
            <a:r>
              <a:rPr lang="en-US" dirty="0" smtClean="0"/>
              <a:t>try new things the past couple sessions. In September, we asked you to plan a unit or series of lessons based on a single problem (like Snakes) and in November we asked you to use technology in your classroom.  We would like you to share out what you have tried and how it went. </a:t>
            </a:r>
            <a:endParaRPr lang="en-US" dirty="0"/>
          </a:p>
        </p:txBody>
      </p:sp>
    </p:spTree>
    <p:extLst>
      <p:ext uri="{BB962C8B-B14F-4D97-AF65-F5344CB8AC3E}">
        <p14:creationId xmlns:p14="http://schemas.microsoft.com/office/powerpoint/2010/main" val="274085374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3901" y="143595"/>
            <a:ext cx="5791200" cy="1371600"/>
          </a:xfrm>
        </p:spPr>
        <p:txBody>
          <a:bodyPr/>
          <a:lstStyle/>
          <a:p>
            <a:pPr algn="ctr"/>
            <a:r>
              <a:rPr lang="en-US" dirty="0" smtClean="0"/>
              <a:t>Building on Prior Knowledge</a:t>
            </a:r>
            <a:endParaRPr lang="en-US" dirty="0"/>
          </a:p>
        </p:txBody>
      </p:sp>
      <p:sp>
        <p:nvSpPr>
          <p:cNvPr id="3" name="Content Placeholder 2"/>
          <p:cNvSpPr>
            <a:spLocks noGrp="1"/>
          </p:cNvSpPr>
          <p:nvPr>
            <p:ph idx="1"/>
          </p:nvPr>
        </p:nvSpPr>
        <p:spPr>
          <a:xfrm>
            <a:off x="457200" y="2189569"/>
            <a:ext cx="7620000" cy="4373563"/>
          </a:xfrm>
        </p:spPr>
        <p:txBody>
          <a:bodyPr/>
          <a:lstStyle/>
          <a:p>
            <a:r>
              <a:rPr lang="en-US" dirty="0" smtClean="0"/>
              <a:t>Pre-Assessment</a:t>
            </a:r>
          </a:p>
          <a:p>
            <a:r>
              <a:rPr lang="en-US" dirty="0" smtClean="0"/>
              <a:t>THE AMUSEMENT </a:t>
            </a:r>
            <a:r>
              <a:rPr lang="en-US" dirty="0"/>
              <a:t>PARK </a:t>
            </a:r>
          </a:p>
          <a:p>
            <a:r>
              <a:rPr lang="en-US" dirty="0"/>
              <a:t>Entrance to an amusement park is $20 and games are $3 each. </a:t>
            </a:r>
          </a:p>
          <a:p>
            <a:r>
              <a:rPr lang="en-US" dirty="0"/>
              <a:t>Write an equation that gives you the total cost of admission and games. </a:t>
            </a:r>
          </a:p>
          <a:p>
            <a:r>
              <a:rPr lang="en-US" dirty="0"/>
              <a:t>Create a graph to represent this situation. </a:t>
            </a:r>
          </a:p>
          <a:p>
            <a:r>
              <a:rPr lang="en-US" dirty="0"/>
              <a:t>What is the slope of the line? </a:t>
            </a:r>
          </a:p>
          <a:p>
            <a:r>
              <a:rPr lang="en-US" dirty="0"/>
              <a:t>How does the slope compare to the unit price of a game (cost per game)? Justify your answer.</a:t>
            </a:r>
          </a:p>
        </p:txBody>
      </p:sp>
      <p:sp>
        <p:nvSpPr>
          <p:cNvPr id="4" name="TextBox 3"/>
          <p:cNvSpPr txBox="1"/>
          <p:nvPr/>
        </p:nvSpPr>
        <p:spPr>
          <a:xfrm>
            <a:off x="534073" y="1543439"/>
            <a:ext cx="7543127" cy="461665"/>
          </a:xfrm>
          <a:prstGeom prst="rect">
            <a:avLst/>
          </a:prstGeom>
          <a:noFill/>
        </p:spPr>
        <p:txBody>
          <a:bodyPr wrap="square" rtlCol="0">
            <a:spAutoFit/>
          </a:bodyPr>
          <a:lstStyle/>
          <a:p>
            <a:r>
              <a:rPr lang="en-US" sz="1200" i="1" dirty="0" smtClean="0"/>
              <a:t>A unit focusing on </a:t>
            </a:r>
            <a:r>
              <a:rPr lang="en-US" sz="1200" i="1" dirty="0" smtClean="0">
                <a:hlinkClick r:id="rId2"/>
              </a:rPr>
              <a:t>CED.A.2</a:t>
            </a:r>
            <a:r>
              <a:rPr lang="en-US" sz="1200" i="1" dirty="0" smtClean="0"/>
              <a:t> </a:t>
            </a:r>
            <a:r>
              <a:rPr lang="en-US" sz="1200" i="1" dirty="0"/>
              <a:t>Create equations in two or more variables to represent relationships between quantities; graph equations on coordinate axes with labels and scales. </a:t>
            </a:r>
          </a:p>
        </p:txBody>
      </p:sp>
    </p:spTree>
    <p:extLst>
      <p:ext uri="{BB962C8B-B14F-4D97-AF65-F5344CB8AC3E}">
        <p14:creationId xmlns:p14="http://schemas.microsoft.com/office/powerpoint/2010/main" val="3254409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4658" y="760651"/>
            <a:ext cx="6101396" cy="5664917"/>
          </a:xfrm>
        </p:spPr>
        <p:txBody>
          <a:bodyPr/>
          <a:lstStyle/>
          <a:p>
            <a:r>
              <a:rPr lang="en-US" dirty="0" smtClean="0"/>
              <a:t>What prior knowledge would a student need to have to in order to successfully complete this problem?</a:t>
            </a:r>
          </a:p>
          <a:p>
            <a:endParaRPr lang="en-US" dirty="0"/>
          </a:p>
          <a:p>
            <a:r>
              <a:rPr lang="en-US" dirty="0" smtClean="0"/>
              <a:t>What misconceptions might this problem reveal about a student’s thinking?</a:t>
            </a:r>
            <a:endParaRPr lang="en-US" dirty="0"/>
          </a:p>
        </p:txBody>
      </p:sp>
    </p:spTree>
    <p:extLst>
      <p:ext uri="{BB962C8B-B14F-4D97-AF65-F5344CB8AC3E}">
        <p14:creationId xmlns:p14="http://schemas.microsoft.com/office/powerpoint/2010/main" val="1030303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033462" y="2928239"/>
          <a:ext cx="6467475" cy="731647"/>
        </p:xfrm>
        <a:graphic>
          <a:graphicData uri="http://schemas.openxmlformats.org/drawingml/2006/table">
            <a:tbl>
              <a:tblPr>
                <a:tableStyleId>{5C22544A-7EE6-4342-B048-85BDC9FD1C3A}</a:tableStyleId>
              </a:tblPr>
              <a:tblGrid>
                <a:gridCol w="6467475"/>
              </a:tblGrid>
              <a:tr h="706120">
                <a:tc>
                  <a:txBody>
                    <a:bodyPr/>
                    <a:lstStyle/>
                    <a:p>
                      <a:pPr marL="0" marR="0">
                        <a:lnSpc>
                          <a:spcPct val="115000"/>
                        </a:lnSpc>
                        <a:spcBef>
                          <a:spcPts val="1000"/>
                        </a:spcBef>
                        <a:spcAft>
                          <a:spcPts val="0"/>
                        </a:spcAft>
                      </a:pPr>
                      <a:r>
                        <a:rPr lang="en-US" sz="1150">
                          <a:effectLst/>
                        </a:rPr>
                        <a:t>T</a:t>
                      </a:r>
                      <a:r>
                        <a:rPr lang="en-US" sz="950">
                          <a:effectLst/>
                        </a:rPr>
                        <a:t>RAVEL </a:t>
                      </a:r>
                      <a:r>
                        <a:rPr lang="en-US" sz="1150">
                          <a:effectLst/>
                        </a:rPr>
                        <a:t>C</a:t>
                      </a:r>
                      <a:r>
                        <a:rPr lang="en-US" sz="950">
                          <a:effectLst/>
                        </a:rPr>
                        <a:t>ROSS</a:t>
                      </a:r>
                      <a:r>
                        <a:rPr lang="en-US" sz="1150">
                          <a:effectLst/>
                        </a:rPr>
                        <a:t>-C</a:t>
                      </a:r>
                      <a:r>
                        <a:rPr lang="en-US" sz="950">
                          <a:effectLst/>
                        </a:rPr>
                        <a:t>OUNTRY </a:t>
                      </a:r>
                      <a:endParaRPr lang="en-US" sz="1200">
                        <a:effectLst/>
                      </a:endParaRPr>
                    </a:p>
                    <a:p>
                      <a:pPr marL="0" marR="0">
                        <a:lnSpc>
                          <a:spcPct val="115000"/>
                        </a:lnSpc>
                        <a:spcBef>
                          <a:spcPts val="1000"/>
                        </a:spcBef>
                        <a:spcAft>
                          <a:spcPts val="0"/>
                        </a:spcAft>
                      </a:pPr>
                      <a:r>
                        <a:rPr lang="en-US" sz="1150">
                          <a:effectLst/>
                        </a:rPr>
                        <a:t>Ben is spending his summer driving across the country. He is going to spend the first day just driving straight west. The table below shows the distance traveled as a function of time. </a:t>
                      </a:r>
                      <a:endParaRPr lang="en-US" sz="1200">
                        <a:solidFill>
                          <a:srgbClr val="000000"/>
                        </a:solidFill>
                        <a:effectLst/>
                        <a:latin typeface="Cambria"/>
                        <a:ea typeface="Calibri"/>
                        <a:cs typeface="Cambria"/>
                      </a:endParaRPr>
                    </a:p>
                  </a:txBody>
                  <a:tcPr marL="68580" marR="68580"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905066359"/>
              </p:ext>
            </p:extLst>
          </p:nvPr>
        </p:nvGraphicFramePr>
        <p:xfrm>
          <a:off x="1033462" y="574535"/>
          <a:ext cx="6524626" cy="5774817"/>
        </p:xfrm>
        <a:graphic>
          <a:graphicData uri="http://schemas.openxmlformats.org/drawingml/2006/table">
            <a:tbl>
              <a:tblPr>
                <a:tableStyleId>{5C22544A-7EE6-4342-B048-85BDC9FD1C3A}</a:tableStyleId>
              </a:tblPr>
              <a:tblGrid>
                <a:gridCol w="6524626"/>
              </a:tblGrid>
              <a:tr h="5753437">
                <a:tc>
                  <a:txBody>
                    <a:bodyPr/>
                    <a:lstStyle/>
                    <a:p>
                      <a:pPr marL="0" marR="0">
                        <a:lnSpc>
                          <a:spcPct val="115000"/>
                        </a:lnSpc>
                        <a:spcBef>
                          <a:spcPts val="0"/>
                        </a:spcBef>
                        <a:spcAft>
                          <a:spcPts val="0"/>
                        </a:spcAft>
                      </a:pPr>
                      <a:r>
                        <a:rPr lang="en-US" sz="1150" dirty="0">
                          <a:effectLst/>
                        </a:rPr>
                        <a:t> </a:t>
                      </a:r>
                      <a:endParaRPr lang="en-US" sz="1200" dirty="0">
                        <a:effectLst/>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b="1" kern="1200" dirty="0" smtClean="0">
                          <a:solidFill>
                            <a:schemeClr val="dk1"/>
                          </a:solidFill>
                          <a:effectLst/>
                          <a:latin typeface="+mn-lt"/>
                          <a:ea typeface="+mn-ea"/>
                          <a:cs typeface="+mn-cs"/>
                        </a:rPr>
                        <a:t>TRAVEL CROSS-COUNTRY </a:t>
                      </a:r>
                    </a:p>
                    <a:p>
                      <a:pPr marL="0" marR="0" indent="0" algn="l" defTabSz="914400" rtl="0" eaLnBrk="1" fontAlgn="auto" latinLnBrk="0" hangingPunct="1">
                        <a:lnSpc>
                          <a:spcPct val="115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Ben is spending his summer driving across the country. He is going to spend the first day just driving straight west. The table below shows the distance traveled as a function of time. </a:t>
                      </a:r>
                      <a:endParaRPr lang="en-US" sz="1200" b="1" kern="1200" dirty="0" smtClean="0">
                        <a:solidFill>
                          <a:schemeClr val="dk1"/>
                        </a:solidFill>
                        <a:effectLst/>
                        <a:latin typeface="+mn-lt"/>
                        <a:ea typeface="+mn-ea"/>
                        <a:cs typeface="+mn-cs"/>
                      </a:endParaRPr>
                    </a:p>
                    <a:p>
                      <a:pPr marL="0" marR="0">
                        <a:lnSpc>
                          <a:spcPct val="115000"/>
                        </a:lnSpc>
                        <a:spcBef>
                          <a:spcPts val="0"/>
                        </a:spcBef>
                        <a:spcAft>
                          <a:spcPts val="0"/>
                        </a:spcAft>
                      </a:pPr>
                      <a:endParaRPr lang="en-US" sz="1150" dirty="0" smtClean="0">
                        <a:effectLst/>
                      </a:endParaRPr>
                    </a:p>
                    <a:p>
                      <a:pPr marL="0" marR="0">
                        <a:lnSpc>
                          <a:spcPct val="115000"/>
                        </a:lnSpc>
                        <a:spcBef>
                          <a:spcPts val="0"/>
                        </a:spcBef>
                        <a:spcAft>
                          <a:spcPts val="0"/>
                        </a:spcAft>
                      </a:pPr>
                      <a:r>
                        <a:rPr lang="en-US" sz="1150" dirty="0" smtClean="0">
                          <a:effectLst/>
                        </a:rPr>
                        <a:t>a</a:t>
                      </a:r>
                      <a:r>
                        <a:rPr lang="en-US" sz="1150" dirty="0">
                          <a:effectLst/>
                        </a:rPr>
                        <a:t>. Graph this relationship on a coordinate plane. </a:t>
                      </a:r>
                      <a:endParaRPr lang="en-US" sz="1200" dirty="0">
                        <a:effectLst/>
                      </a:endParaRPr>
                    </a:p>
                    <a:p>
                      <a:pPr marL="0" marR="0">
                        <a:lnSpc>
                          <a:spcPct val="115000"/>
                        </a:lnSpc>
                        <a:spcBef>
                          <a:spcPts val="0"/>
                        </a:spcBef>
                        <a:spcAft>
                          <a:spcPts val="0"/>
                        </a:spcAft>
                      </a:pPr>
                      <a:r>
                        <a:rPr lang="en-US" sz="1150" dirty="0">
                          <a:effectLst/>
                        </a:rPr>
                        <a:t> </a:t>
                      </a:r>
                      <a:endParaRPr lang="en-US" sz="1200" dirty="0">
                        <a:effectLst/>
                      </a:endParaRPr>
                    </a:p>
                    <a:p>
                      <a:pPr marL="0" marR="0">
                        <a:lnSpc>
                          <a:spcPct val="115000"/>
                        </a:lnSpc>
                        <a:spcBef>
                          <a:spcPts val="0"/>
                        </a:spcBef>
                        <a:spcAft>
                          <a:spcPts val="0"/>
                        </a:spcAft>
                      </a:pPr>
                      <a:endParaRPr lang="en-US" sz="1150" dirty="0" smtClean="0">
                        <a:effectLst/>
                      </a:endParaRPr>
                    </a:p>
                    <a:p>
                      <a:pPr marL="0" marR="0">
                        <a:lnSpc>
                          <a:spcPct val="115000"/>
                        </a:lnSpc>
                        <a:spcBef>
                          <a:spcPts val="0"/>
                        </a:spcBef>
                        <a:spcAft>
                          <a:spcPts val="0"/>
                        </a:spcAft>
                      </a:pPr>
                      <a:endParaRPr lang="en-US" sz="1150" dirty="0" smtClean="0">
                        <a:effectLst/>
                      </a:endParaRPr>
                    </a:p>
                    <a:p>
                      <a:pPr marL="0" marR="0">
                        <a:lnSpc>
                          <a:spcPct val="115000"/>
                        </a:lnSpc>
                        <a:spcBef>
                          <a:spcPts val="0"/>
                        </a:spcBef>
                        <a:spcAft>
                          <a:spcPts val="0"/>
                        </a:spcAft>
                      </a:pPr>
                      <a:endParaRPr lang="en-US" sz="1150" dirty="0" smtClean="0">
                        <a:effectLst/>
                      </a:endParaRPr>
                    </a:p>
                    <a:p>
                      <a:pPr marL="0" marR="0">
                        <a:lnSpc>
                          <a:spcPct val="115000"/>
                        </a:lnSpc>
                        <a:spcBef>
                          <a:spcPts val="0"/>
                        </a:spcBef>
                        <a:spcAft>
                          <a:spcPts val="0"/>
                        </a:spcAft>
                      </a:pPr>
                      <a:endParaRPr lang="en-US" sz="1150" dirty="0" smtClean="0">
                        <a:effectLst/>
                      </a:endParaRPr>
                    </a:p>
                    <a:p>
                      <a:pPr marL="0" marR="0">
                        <a:lnSpc>
                          <a:spcPct val="115000"/>
                        </a:lnSpc>
                        <a:spcBef>
                          <a:spcPts val="0"/>
                        </a:spcBef>
                        <a:spcAft>
                          <a:spcPts val="0"/>
                        </a:spcAft>
                      </a:pPr>
                      <a:endParaRPr lang="en-US" sz="1150" dirty="0" smtClean="0">
                        <a:effectLst/>
                      </a:endParaRPr>
                    </a:p>
                    <a:p>
                      <a:pPr marL="0" marR="0">
                        <a:lnSpc>
                          <a:spcPct val="115000"/>
                        </a:lnSpc>
                        <a:spcBef>
                          <a:spcPts val="0"/>
                        </a:spcBef>
                        <a:spcAft>
                          <a:spcPts val="0"/>
                        </a:spcAft>
                      </a:pPr>
                      <a:endParaRPr lang="en-US" sz="1150" dirty="0" smtClean="0">
                        <a:effectLst/>
                      </a:endParaRPr>
                    </a:p>
                    <a:p>
                      <a:pPr marL="0" marR="0">
                        <a:lnSpc>
                          <a:spcPct val="115000"/>
                        </a:lnSpc>
                        <a:spcBef>
                          <a:spcPts val="0"/>
                        </a:spcBef>
                        <a:spcAft>
                          <a:spcPts val="0"/>
                        </a:spcAft>
                      </a:pPr>
                      <a:r>
                        <a:rPr lang="en-US" sz="1150" dirty="0" smtClean="0">
                          <a:effectLst/>
                        </a:rPr>
                        <a:t>b</a:t>
                      </a:r>
                      <a:r>
                        <a:rPr lang="en-US" sz="1150" dirty="0">
                          <a:effectLst/>
                        </a:rPr>
                        <a:t>. Find the slope of the line. </a:t>
                      </a:r>
                      <a:endParaRPr lang="en-US" sz="1200" dirty="0">
                        <a:effectLst/>
                      </a:endParaRPr>
                    </a:p>
                    <a:p>
                      <a:pPr marL="0" marR="0">
                        <a:lnSpc>
                          <a:spcPct val="115000"/>
                        </a:lnSpc>
                        <a:spcBef>
                          <a:spcPts val="0"/>
                        </a:spcBef>
                        <a:spcAft>
                          <a:spcPts val="0"/>
                        </a:spcAft>
                      </a:pPr>
                      <a:r>
                        <a:rPr lang="en-US" sz="1150" dirty="0">
                          <a:effectLst/>
                        </a:rPr>
                        <a:t> </a:t>
                      </a:r>
                      <a:endParaRPr lang="en-US" sz="1200" dirty="0">
                        <a:effectLst/>
                      </a:endParaRPr>
                    </a:p>
                    <a:p>
                      <a:pPr marL="0" marR="0">
                        <a:lnSpc>
                          <a:spcPct val="115000"/>
                        </a:lnSpc>
                        <a:spcBef>
                          <a:spcPts val="0"/>
                        </a:spcBef>
                        <a:spcAft>
                          <a:spcPts val="0"/>
                        </a:spcAft>
                      </a:pPr>
                      <a:r>
                        <a:rPr lang="en-US" sz="1150" dirty="0">
                          <a:effectLst/>
                        </a:rPr>
                        <a:t>c. What information about Ben’s speed can you obtain from the slope? </a:t>
                      </a:r>
                      <a:endParaRPr lang="en-US" sz="1200" dirty="0">
                        <a:effectLst/>
                      </a:endParaRPr>
                    </a:p>
                    <a:p>
                      <a:pPr marL="0" marR="0">
                        <a:lnSpc>
                          <a:spcPct val="115000"/>
                        </a:lnSpc>
                        <a:spcBef>
                          <a:spcPts val="0"/>
                        </a:spcBef>
                        <a:spcAft>
                          <a:spcPts val="0"/>
                        </a:spcAft>
                      </a:pPr>
                      <a:r>
                        <a:rPr lang="en-US" sz="1150" dirty="0">
                          <a:effectLst/>
                        </a:rPr>
                        <a:t> </a:t>
                      </a:r>
                      <a:endParaRPr lang="en-US" sz="1200" dirty="0">
                        <a:effectLst/>
                      </a:endParaRPr>
                    </a:p>
                    <a:p>
                      <a:pPr marL="0" marR="0">
                        <a:lnSpc>
                          <a:spcPct val="115000"/>
                        </a:lnSpc>
                        <a:spcBef>
                          <a:spcPts val="0"/>
                        </a:spcBef>
                        <a:spcAft>
                          <a:spcPts val="0"/>
                        </a:spcAft>
                      </a:pPr>
                      <a:r>
                        <a:rPr lang="en-US" sz="1150" dirty="0">
                          <a:effectLst/>
                        </a:rPr>
                        <a:t>d. Write an equation to represent the distance traveled after driving a given number of hours. Label each variable. </a:t>
                      </a:r>
                      <a:endParaRPr lang="en-US" sz="1200" dirty="0">
                        <a:effectLst/>
                      </a:endParaRPr>
                    </a:p>
                    <a:p>
                      <a:pPr marL="0" marR="0">
                        <a:lnSpc>
                          <a:spcPct val="115000"/>
                        </a:lnSpc>
                        <a:spcBef>
                          <a:spcPts val="0"/>
                        </a:spcBef>
                        <a:spcAft>
                          <a:spcPts val="0"/>
                        </a:spcAft>
                      </a:pPr>
                      <a:r>
                        <a:rPr lang="en-US" sz="1150" dirty="0">
                          <a:effectLst/>
                        </a:rPr>
                        <a:t> </a:t>
                      </a:r>
                      <a:endParaRPr lang="en-US" sz="1200" dirty="0">
                        <a:effectLst/>
                      </a:endParaRPr>
                    </a:p>
                    <a:p>
                      <a:pPr marL="0" marR="0">
                        <a:lnSpc>
                          <a:spcPct val="115000"/>
                        </a:lnSpc>
                        <a:spcBef>
                          <a:spcPts val="0"/>
                        </a:spcBef>
                        <a:spcAft>
                          <a:spcPts val="0"/>
                        </a:spcAft>
                      </a:pPr>
                      <a:r>
                        <a:rPr lang="en-US" sz="1150" dirty="0">
                          <a:effectLst/>
                        </a:rPr>
                        <a:t>e. A second car is traveling at 50 miles per hour. Suppose you made a graph showing the distance traveled by the second car as a function of time.  How would the graph for the second car compare with the graph of Ben’s car? Explain your thinking. </a:t>
                      </a:r>
                      <a:endParaRPr lang="en-US" sz="1200" dirty="0">
                        <a:effectLst/>
                      </a:endParaRPr>
                    </a:p>
                    <a:p>
                      <a:pPr marL="0" marR="0">
                        <a:lnSpc>
                          <a:spcPct val="115000"/>
                        </a:lnSpc>
                        <a:spcBef>
                          <a:spcPts val="0"/>
                        </a:spcBef>
                        <a:spcAft>
                          <a:spcPts val="0"/>
                        </a:spcAft>
                      </a:pPr>
                      <a:r>
                        <a:rPr lang="en-US" sz="1150" dirty="0">
                          <a:effectLst/>
                        </a:rPr>
                        <a:t> </a:t>
                      </a:r>
                      <a:endParaRPr lang="en-US" sz="1200" dirty="0">
                        <a:effectLst/>
                      </a:endParaRPr>
                    </a:p>
                    <a:p>
                      <a:pPr marL="0" marR="0">
                        <a:lnSpc>
                          <a:spcPct val="115000"/>
                        </a:lnSpc>
                        <a:spcBef>
                          <a:spcPts val="0"/>
                        </a:spcBef>
                        <a:spcAft>
                          <a:spcPts val="0"/>
                        </a:spcAft>
                      </a:pPr>
                      <a:r>
                        <a:rPr lang="en-US" sz="1150" dirty="0">
                          <a:effectLst/>
                        </a:rPr>
                        <a:t>f. Would it make sense for a line representing this situation to start anywhere but the origin? Be sure to use mathematical reasoning in your response.</a:t>
                      </a:r>
                      <a:endParaRPr lang="en-US" sz="1200" dirty="0">
                        <a:effectLst/>
                      </a:endParaRPr>
                    </a:p>
                    <a:p>
                      <a:pPr marL="0" marR="0">
                        <a:lnSpc>
                          <a:spcPct val="115000"/>
                        </a:lnSpc>
                        <a:spcBef>
                          <a:spcPts val="0"/>
                        </a:spcBef>
                        <a:spcAft>
                          <a:spcPts val="0"/>
                        </a:spcAft>
                      </a:pPr>
                      <a:r>
                        <a:rPr lang="en-US" sz="1150" dirty="0">
                          <a:effectLst/>
                        </a:rPr>
                        <a:t> </a:t>
                      </a:r>
                      <a:endParaRPr lang="en-US" sz="1200" dirty="0">
                        <a:effectLst/>
                      </a:endParaRPr>
                    </a:p>
                    <a:p>
                      <a:pPr marL="0" marR="0">
                        <a:lnSpc>
                          <a:spcPct val="115000"/>
                        </a:lnSpc>
                        <a:spcBef>
                          <a:spcPts val="0"/>
                        </a:spcBef>
                        <a:spcAft>
                          <a:spcPts val="0"/>
                        </a:spcAft>
                      </a:pPr>
                      <a:r>
                        <a:rPr lang="en-US" sz="1150" dirty="0">
                          <a:effectLst/>
                        </a:rPr>
                        <a:t> </a:t>
                      </a:r>
                      <a:endParaRPr lang="en-US" sz="1200" dirty="0">
                        <a:solidFill>
                          <a:srgbClr val="000000"/>
                        </a:solidFill>
                        <a:effectLst/>
                        <a:latin typeface="Cambria"/>
                        <a:ea typeface="Calibri"/>
                        <a:cs typeface="Cambria"/>
                      </a:endParaRPr>
                    </a:p>
                  </a:txBody>
                  <a:tcPr marL="68580" marR="68580" marT="0" marB="0"/>
                </a:tc>
              </a:tr>
            </a:tbl>
          </a:graphicData>
        </a:graphic>
      </p:graphicFrame>
      <p:sp>
        <p:nvSpPr>
          <p:cNvPr id="6" name="Rectangle 2"/>
          <p:cNvSpPr>
            <a:spLocks noChangeArrowheads="1"/>
          </p:cNvSpPr>
          <p:nvPr/>
        </p:nvSpPr>
        <p:spPr bwMode="auto">
          <a:xfrm>
            <a:off x="976313" y="21256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049" name="Picture 1"/>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862377" y="2040826"/>
            <a:ext cx="3406775" cy="88741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p:cNvSpPr>
            <a:spLocks noChangeArrowheads="1"/>
          </p:cNvSpPr>
          <p:nvPr/>
        </p:nvSpPr>
        <p:spPr bwMode="auto">
          <a:xfrm>
            <a:off x="976313" y="25828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030628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4536"/>
            <a:ext cx="7620000" cy="5551628"/>
          </a:xfrm>
        </p:spPr>
        <p:txBody>
          <a:bodyPr/>
          <a:lstStyle/>
          <a:p>
            <a:r>
              <a:rPr lang="en-US" dirty="0" smtClean="0"/>
              <a:t>What can this problem reveal about how a student’s understanding is developing during the unit?</a:t>
            </a:r>
            <a:endParaRPr lang="en-US" dirty="0"/>
          </a:p>
        </p:txBody>
      </p:sp>
    </p:spTree>
    <p:extLst>
      <p:ext uri="{BB962C8B-B14F-4D97-AF65-F5344CB8AC3E}">
        <p14:creationId xmlns:p14="http://schemas.microsoft.com/office/powerpoint/2010/main" val="1754685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95472"/>
            <a:ext cx="7620000" cy="4373563"/>
          </a:xfrm>
        </p:spPr>
        <p:txBody>
          <a:bodyPr/>
          <a:lstStyle/>
          <a:p>
            <a:r>
              <a:rPr lang="en-US" sz="1400" dirty="0"/>
              <a:t> </a:t>
            </a:r>
            <a:r>
              <a:rPr lang="en-US" sz="1400" dirty="0" smtClean="0"/>
              <a:t>David </a:t>
            </a:r>
            <a:r>
              <a:rPr lang="en-US" sz="1400" dirty="0"/>
              <a:t>compares the sizes and costs of photo books offered at an online store. The table below shows the cost for each size photo book.</a:t>
            </a:r>
          </a:p>
          <a:p>
            <a:r>
              <a:rPr lang="en-US" dirty="0"/>
              <a:t> </a:t>
            </a:r>
          </a:p>
        </p:txBody>
      </p:sp>
      <p:pic>
        <p:nvPicPr>
          <p:cNvPr id="4" name="Picture 3"/>
          <p:cNvPicPr/>
          <p:nvPr/>
        </p:nvPicPr>
        <p:blipFill>
          <a:blip r:embed="rId2"/>
          <a:stretch>
            <a:fillRect/>
          </a:stretch>
        </p:blipFill>
        <p:spPr>
          <a:xfrm>
            <a:off x="961892" y="-106975"/>
            <a:ext cx="6508115" cy="889635"/>
          </a:xfrm>
          <a:prstGeom prst="rect">
            <a:avLst/>
          </a:prstGeom>
        </p:spPr>
      </p:pic>
      <p:pic>
        <p:nvPicPr>
          <p:cNvPr id="5" name="Picture 4"/>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699327" y="1306553"/>
            <a:ext cx="5163783" cy="5078064"/>
          </a:xfrm>
          <a:prstGeom prst="rect">
            <a:avLst/>
          </a:prstGeom>
          <a:noFill/>
          <a:ln>
            <a:noFill/>
          </a:ln>
        </p:spPr>
      </p:pic>
    </p:spTree>
    <p:extLst>
      <p:ext uri="{BB962C8B-B14F-4D97-AF65-F5344CB8AC3E}">
        <p14:creationId xmlns:p14="http://schemas.microsoft.com/office/powerpoint/2010/main" val="811034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7364"/>
            <a:ext cx="7620000" cy="5478800"/>
          </a:xfrm>
        </p:spPr>
        <p:txBody>
          <a:bodyPr/>
          <a:lstStyle/>
          <a:p>
            <a:r>
              <a:rPr lang="en-US" dirty="0" smtClean="0"/>
              <a:t>Read the Implementation Notes and the Smarter Balanced rubric. </a:t>
            </a:r>
          </a:p>
          <a:p>
            <a:r>
              <a:rPr lang="en-US" dirty="0" smtClean="0"/>
              <a:t>Discuss in your group the benefits and challenges of using these types of tasks to assess student understanding during the course of an instructional unit.  </a:t>
            </a:r>
            <a:endParaRPr lang="en-US" dirty="0"/>
          </a:p>
        </p:txBody>
      </p:sp>
    </p:spTree>
    <p:extLst>
      <p:ext uri="{BB962C8B-B14F-4D97-AF65-F5344CB8AC3E}">
        <p14:creationId xmlns:p14="http://schemas.microsoft.com/office/powerpoint/2010/main" val="2040955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and Reflection</a:t>
            </a:r>
            <a:endParaRPr lang="en-US" dirty="0"/>
          </a:p>
        </p:txBody>
      </p:sp>
      <p:sp>
        <p:nvSpPr>
          <p:cNvPr id="3" name="Content Placeholder 2"/>
          <p:cNvSpPr>
            <a:spLocks noGrp="1"/>
          </p:cNvSpPr>
          <p:nvPr>
            <p:ph idx="1"/>
          </p:nvPr>
        </p:nvSpPr>
        <p:spPr/>
        <p:txBody>
          <a:bodyPr/>
          <a:lstStyle/>
          <a:p>
            <a:r>
              <a:rPr lang="en-US" dirty="0" smtClean="0"/>
              <a:t>Please fill out the feedback form and turn it in as you sign out.</a:t>
            </a:r>
          </a:p>
          <a:p>
            <a:endParaRPr lang="en-US" dirty="0"/>
          </a:p>
          <a:p>
            <a:r>
              <a:rPr lang="en-US" dirty="0" smtClean="0"/>
              <a:t>Resources from todays sessions will be available at the UCDMP resource </a:t>
            </a:r>
            <a:r>
              <a:rPr lang="en-US" dirty="0"/>
              <a:t>link at  </a:t>
            </a:r>
            <a:r>
              <a:rPr lang="en-US" dirty="0">
                <a:hlinkClick r:id="rId2"/>
              </a:rPr>
              <a:t>http://education.ucdavis.edu/ucdmp-</a:t>
            </a:r>
            <a:r>
              <a:rPr lang="en-US" dirty="0" smtClean="0">
                <a:hlinkClick r:id="rId2"/>
              </a:rPr>
              <a:t>resources</a:t>
            </a:r>
            <a:r>
              <a:rPr lang="en-US" dirty="0" smtClean="0"/>
              <a:t>.</a:t>
            </a:r>
          </a:p>
          <a:p>
            <a:endParaRPr lang="en-US" dirty="0"/>
          </a:p>
          <a:p>
            <a:endParaRPr lang="en-US" dirty="0" smtClean="0"/>
          </a:p>
          <a:p>
            <a:r>
              <a:rPr lang="en-US" dirty="0" smtClean="0"/>
              <a:t>Thank you for coming and see you in March!</a:t>
            </a:r>
            <a:endParaRPr lang="en-US" dirty="0"/>
          </a:p>
        </p:txBody>
      </p:sp>
    </p:spTree>
    <p:extLst>
      <p:ext uri="{BB962C8B-B14F-4D97-AF65-F5344CB8AC3E}">
        <p14:creationId xmlns:p14="http://schemas.microsoft.com/office/powerpoint/2010/main" val="23876578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Essential.thmx</Template>
  <TotalTime>8539</TotalTime>
  <Words>346</Words>
  <Application>Microsoft Macintosh PowerPoint</Application>
  <PresentationFormat>On-screen Show (4:3)</PresentationFormat>
  <Paragraphs>51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Essential</vt:lpstr>
      <vt:lpstr>Sharing Success</vt:lpstr>
      <vt:lpstr>Building on Prior Knowledge</vt:lpstr>
      <vt:lpstr>PowerPoint Presentation</vt:lpstr>
      <vt:lpstr>PowerPoint Presentation</vt:lpstr>
      <vt:lpstr>PowerPoint Presentation</vt:lpstr>
      <vt:lpstr>PowerPoint Presentation</vt:lpstr>
      <vt:lpstr>PowerPoint Presentation</vt:lpstr>
      <vt:lpstr>Feedback and Reflection</vt:lpstr>
    </vt:vector>
  </TitlesOfParts>
  <Company>School of Education, UC Davis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Vision of the Common Core: Embracing the Challenge</dc:title>
  <dc:creator>Julie Orosco</dc:creator>
  <cp:lastModifiedBy>Julie Orosco</cp:lastModifiedBy>
  <cp:revision>69</cp:revision>
  <cp:lastPrinted>2014-01-24T02:20:38Z</cp:lastPrinted>
  <dcterms:created xsi:type="dcterms:W3CDTF">2013-09-16T16:15:57Z</dcterms:created>
  <dcterms:modified xsi:type="dcterms:W3CDTF">2014-03-11T17:22:13Z</dcterms:modified>
</cp:coreProperties>
</file>