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2"/>
  </p:notesMasterIdLst>
  <p:sldIdLst>
    <p:sldId id="257" r:id="rId2"/>
    <p:sldId id="319" r:id="rId3"/>
    <p:sldId id="382" r:id="rId4"/>
    <p:sldId id="403" r:id="rId5"/>
    <p:sldId id="404" r:id="rId6"/>
    <p:sldId id="331" r:id="rId7"/>
    <p:sldId id="405" r:id="rId8"/>
    <p:sldId id="388" r:id="rId9"/>
    <p:sldId id="389" r:id="rId10"/>
    <p:sldId id="390" r:id="rId11"/>
    <p:sldId id="352" r:id="rId12"/>
    <p:sldId id="353" r:id="rId13"/>
    <p:sldId id="354" r:id="rId14"/>
    <p:sldId id="355" r:id="rId15"/>
    <p:sldId id="406" r:id="rId16"/>
    <p:sldId id="407" r:id="rId17"/>
    <p:sldId id="408" r:id="rId18"/>
    <p:sldId id="409" r:id="rId19"/>
    <p:sldId id="402" r:id="rId20"/>
    <p:sldId id="41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89244" autoAdjust="0"/>
  </p:normalViewPr>
  <p:slideViewPr>
    <p:cSldViewPr snapToGrid="0" snapToObjects="1">
      <p:cViewPr>
        <p:scale>
          <a:sx n="81" d="100"/>
          <a:sy n="81" d="100"/>
        </p:scale>
        <p:origin x="-49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ECA67-07F6-7A47-9BFD-6BCBB685021D}" type="datetimeFigureOut">
              <a:rPr lang="en-US" smtClean="0"/>
              <a:pPr/>
              <a:t>5/1/2014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96026-A53B-D54B-B2DA-C867ED7E023F}" type="slidenum">
              <a:rPr lang="en-US" smtClean="0"/>
              <a:pPr/>
              <a:t>‹#›</a:t>
            </a:fld>
            <a:endParaRPr lang="en-US"/>
          </a:p>
        </p:txBody>
      </p:sp>
    </p:spTree>
    <p:extLst>
      <p:ext uri="{BB962C8B-B14F-4D97-AF65-F5344CB8AC3E}">
        <p14:creationId xmlns:p14="http://schemas.microsoft.com/office/powerpoint/2010/main" xmlns="" val="16658108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a:t>
            </a:fld>
            <a:endParaRPr lang="en-US"/>
          </a:p>
        </p:txBody>
      </p:sp>
    </p:spTree>
    <p:extLst>
      <p:ext uri="{BB962C8B-B14F-4D97-AF65-F5344CB8AC3E}">
        <p14:creationId xmlns:p14="http://schemas.microsoft.com/office/powerpoint/2010/main" xmlns="" val="1646341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Connect it back to real world – check back</a:t>
            </a:r>
            <a:r>
              <a:rPr lang="en-US" baseline="0" dirty="0" smtClean="0"/>
              <a:t> and revise</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the key features?</a:t>
            </a:r>
          </a:p>
          <a:p>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Pass out problems and let them work through the process</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Fermie</a:t>
            </a:r>
            <a:r>
              <a:rPr lang="en-US" dirty="0" smtClean="0"/>
              <a:t> problems</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3</a:t>
            </a:fld>
            <a:endParaRPr lang="en-US"/>
          </a:p>
        </p:txBody>
      </p:sp>
    </p:spTree>
    <p:extLst>
      <p:ext uri="{BB962C8B-B14F-4D97-AF65-F5344CB8AC3E}">
        <p14:creationId xmlns:p14="http://schemas.microsoft.com/office/powerpoint/2010/main" xmlns="" val="3026367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recent testing experiences</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4</a:t>
            </a:fld>
            <a:endParaRPr lang="en-US"/>
          </a:p>
        </p:txBody>
      </p:sp>
    </p:spTree>
    <p:extLst>
      <p:ext uri="{BB962C8B-B14F-4D97-AF65-F5344CB8AC3E}">
        <p14:creationId xmlns:p14="http://schemas.microsoft.com/office/powerpoint/2010/main" xmlns="" val="3026367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Relate</a:t>
            </a:r>
            <a:r>
              <a:rPr lang="en-US" baseline="0" dirty="0" smtClean="0"/>
              <a:t> to last Saturday session</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5</a:t>
            </a:fld>
            <a:endParaRPr lang="en-US"/>
          </a:p>
        </p:txBody>
      </p:sp>
    </p:spTree>
    <p:extLst>
      <p:ext uri="{BB962C8B-B14F-4D97-AF65-F5344CB8AC3E}">
        <p14:creationId xmlns:p14="http://schemas.microsoft.com/office/powerpoint/2010/main" xmlns="" val="3026367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 on #4</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the tasks</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7</a:t>
            </a:fld>
            <a:endParaRPr lang="en-US"/>
          </a:p>
        </p:txBody>
      </p:sp>
    </p:spTree>
    <p:extLst>
      <p:ext uri="{BB962C8B-B14F-4D97-AF65-F5344CB8AC3E}">
        <p14:creationId xmlns:p14="http://schemas.microsoft.com/office/powerpoint/2010/main" xmlns="" val="3026367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 be a picture, situation, or already well defined</a:t>
            </a:r>
            <a:r>
              <a:rPr lang="en-US" baseline="0" dirty="0" smtClean="0"/>
              <a:t> question.</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Decide what you are going</a:t>
            </a:r>
            <a:r>
              <a:rPr lang="en-US" baseline="0" dirty="0" smtClean="0"/>
              <a:t> to pay attention to and what you are going to ignore for this problem.</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3</a:t>
            </a:r>
            <a:r>
              <a:rPr lang="en-US" baseline="30000" dirty="0" smtClean="0"/>
              <a:t>rd</a:t>
            </a:r>
            <a:r>
              <a:rPr lang="en-US" dirty="0" smtClean="0"/>
              <a:t> step, not 1</a:t>
            </a:r>
            <a:r>
              <a:rPr lang="en-US" baseline="30000" dirty="0" smtClean="0"/>
              <a:t>st</a:t>
            </a:r>
            <a:r>
              <a:rPr lang="en-US" dirty="0" smtClean="0"/>
              <a:t>!</a:t>
            </a:r>
            <a:endParaRPr lang="en-US" dirty="0"/>
          </a:p>
        </p:txBody>
      </p:sp>
      <p:sp>
        <p:nvSpPr>
          <p:cNvPr id="4" name="Slide Number Placeholder 3"/>
          <p:cNvSpPr>
            <a:spLocks noGrp="1"/>
          </p:cNvSpPr>
          <p:nvPr>
            <p:ph type="sldNum" sz="quarter" idx="10"/>
          </p:nvPr>
        </p:nvSpPr>
        <p:spPr/>
        <p:txBody>
          <a:bodyPr/>
          <a:lstStyle/>
          <a:p>
            <a:fld id="{BDD96026-A53B-D54B-B2DA-C867ED7E023F}"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Thursday, May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Thursday, May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Thursday, May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Thursday, May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Thursday, May 01, 2014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Thursday, May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Thursday, May 01, 2014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Thursday, May 01, 2014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Thursday, May 01, 2014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Thursday, May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Thursday, May 01, 2014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Thursday, May 01, 2014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71600"/>
            <a:ext cx="8258739" cy="1927225"/>
          </a:xfrm>
        </p:spPr>
        <p:txBody>
          <a:bodyPr>
            <a:normAutofit fontScale="90000"/>
          </a:bodyPr>
          <a:lstStyle/>
          <a:p>
            <a:r>
              <a:rPr lang="en-US" sz="4400" dirty="0" smtClean="0"/>
              <a:t>The vision of the common core: embracing the challenge</a:t>
            </a:r>
            <a:endParaRPr lang="en-US" sz="4400" dirty="0"/>
          </a:p>
        </p:txBody>
      </p:sp>
      <p:sp>
        <p:nvSpPr>
          <p:cNvPr id="3" name="Subtitle 2"/>
          <p:cNvSpPr>
            <a:spLocks noGrp="1"/>
          </p:cNvSpPr>
          <p:nvPr>
            <p:ph type="subTitle" idx="1"/>
          </p:nvPr>
        </p:nvSpPr>
        <p:spPr>
          <a:xfrm>
            <a:off x="1371600" y="4038600"/>
            <a:ext cx="6400800" cy="1752600"/>
          </a:xfrm>
        </p:spPr>
        <p:txBody>
          <a:bodyPr>
            <a:normAutofit/>
          </a:bodyPr>
          <a:lstStyle/>
          <a:p>
            <a:r>
              <a:rPr lang="en-US" dirty="0" smtClean="0"/>
              <a:t>UCDMP SATURDAY SERIES 2013-2014</a:t>
            </a:r>
          </a:p>
          <a:p>
            <a:r>
              <a:rPr lang="en-US" dirty="0" smtClean="0"/>
              <a:t>SECONDARY SESSION 5</a:t>
            </a:r>
          </a:p>
          <a:p>
            <a:r>
              <a:rPr lang="en-US" dirty="0" smtClean="0"/>
              <a:t>MAY 3, 2014</a:t>
            </a:r>
            <a:endParaRPr lang="en-US" dirty="0"/>
          </a:p>
        </p:txBody>
      </p:sp>
    </p:spTree>
    <p:extLst>
      <p:ext uri="{BB962C8B-B14F-4D97-AF65-F5344CB8AC3E}">
        <p14:creationId xmlns:p14="http://schemas.microsoft.com/office/powerpoint/2010/main" xmlns="" val="3028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374650" y="1618144"/>
            <a:ext cx="8335963" cy="49552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smtClean="0">
                <a:latin typeface="Calibri" charset="0"/>
              </a:rPr>
              <a:t>According to NCTM:</a:t>
            </a:r>
          </a:p>
          <a:p>
            <a:pPr eaLnBrk="1" hangingPunct="1"/>
            <a:endParaRPr lang="en-US" sz="2800" dirty="0">
              <a:latin typeface="Calibri" charset="0"/>
            </a:endParaRPr>
          </a:p>
          <a:p>
            <a:pPr eaLnBrk="1" hangingPunct="1"/>
            <a:r>
              <a:rPr lang="en-US" sz="2800" dirty="0" smtClean="0">
                <a:latin typeface="Calibri" charset="0"/>
              </a:rPr>
              <a:t>“Mathematical </a:t>
            </a:r>
            <a:r>
              <a:rPr lang="en-US" sz="2800" dirty="0">
                <a:latin typeface="Calibri" charset="0"/>
              </a:rPr>
              <a:t>modeling is the process by which students encounter a </a:t>
            </a:r>
            <a:r>
              <a:rPr lang="en-US" sz="2800" b="1" dirty="0">
                <a:latin typeface="Calibri" charset="0"/>
              </a:rPr>
              <a:t>real-world situation</a:t>
            </a:r>
            <a:r>
              <a:rPr lang="en-US" sz="2800" dirty="0">
                <a:latin typeface="Calibri" charset="0"/>
              </a:rPr>
              <a:t>, </a:t>
            </a:r>
            <a:r>
              <a:rPr lang="en-US" sz="2800" b="1" dirty="0">
                <a:latin typeface="Calibri" charset="0"/>
              </a:rPr>
              <a:t>pose a question</a:t>
            </a:r>
            <a:r>
              <a:rPr lang="en-US" sz="2800" dirty="0">
                <a:latin typeface="Calibri" charset="0"/>
              </a:rPr>
              <a:t> regarding the situation, and </a:t>
            </a:r>
            <a:r>
              <a:rPr lang="en-US" sz="2800" b="1" dirty="0">
                <a:latin typeface="Calibri" charset="0"/>
              </a:rPr>
              <a:t>use mathematics to seek an answer to the question</a:t>
            </a:r>
            <a:r>
              <a:rPr lang="en-US" sz="2800" dirty="0">
                <a:latin typeface="Calibri" charset="0"/>
              </a:rPr>
              <a:t>. Mathematical modeling involves identifying the relevant features symbolically, analyzing the model, and considering the accuracy and limitations of that model.”</a:t>
            </a:r>
          </a:p>
          <a:p>
            <a:pPr eaLnBrk="1" hangingPunct="1"/>
            <a:endParaRPr lang="en-US" sz="2800" dirty="0">
              <a:latin typeface="Calibri" charset="0"/>
            </a:endParaRPr>
          </a:p>
          <a:p>
            <a:pPr eaLnBrk="1" hangingPunct="1"/>
            <a:r>
              <a:rPr lang="en-US" sz="1800" dirty="0">
                <a:latin typeface="Calibri" charset="0"/>
              </a:rPr>
              <a:t>Reference: Teacher’s Edition: </a:t>
            </a:r>
            <a:r>
              <a:rPr lang="en-US" sz="1800" u="sng" dirty="0">
                <a:latin typeface="Calibri" charset="0"/>
              </a:rPr>
              <a:t>Modeling With Mathematics</a:t>
            </a:r>
            <a:r>
              <a:rPr lang="en-US" sz="1800" dirty="0">
                <a:latin typeface="Calibri" charset="0"/>
              </a:rPr>
              <a:t>: </a:t>
            </a:r>
            <a:r>
              <a:rPr lang="en-US" sz="1800" u="sng" dirty="0">
                <a:latin typeface="Calibri" charset="0"/>
              </a:rPr>
              <a:t>A Bridge to Algebra II</a:t>
            </a:r>
            <a:r>
              <a:rPr lang="en-US" sz="1800" dirty="0">
                <a:latin typeface="Calibri" charset="0"/>
              </a:rPr>
              <a:t>, W.H. Freeman and Co., 2006, p.T6.</a:t>
            </a:r>
          </a:p>
        </p:txBody>
      </p:sp>
      <p:sp>
        <p:nvSpPr>
          <p:cNvPr id="2" name="Title 1"/>
          <p:cNvSpPr>
            <a:spLocks noGrp="1"/>
          </p:cNvSpPr>
          <p:nvPr>
            <p:ph type="title"/>
          </p:nvPr>
        </p:nvSpPr>
        <p:spPr/>
        <p:txBody>
          <a:bodyPr>
            <a:normAutofit fontScale="90000"/>
          </a:bodyPr>
          <a:lstStyle/>
          <a:p>
            <a:r>
              <a:rPr lang="en-US" b="1" dirty="0">
                <a:latin typeface="Calibri" charset="0"/>
              </a:rPr>
              <a:t>What is </a:t>
            </a:r>
            <a:r>
              <a:rPr lang="en-US" b="1" dirty="0" smtClean="0">
                <a:latin typeface="Calibri" charset="0"/>
              </a:rPr>
              <a:t>Mathematical Modeling</a:t>
            </a:r>
            <a:r>
              <a:rPr lang="en-US" b="1" dirty="0">
                <a:latin typeface="Calibri" charset="0"/>
              </a:rPr>
              <a:t>?</a:t>
            </a:r>
            <a:br>
              <a:rPr lang="en-US" b="1" dirty="0">
                <a:latin typeface="Calibri" charset="0"/>
              </a:rPr>
            </a:br>
            <a:endParaRPr lang="en-US" dirty="0"/>
          </a:p>
        </p:txBody>
      </p:sp>
    </p:spTree>
    <p:extLst>
      <p:ext uri="{BB962C8B-B14F-4D97-AF65-F5344CB8AC3E}">
        <p14:creationId xmlns:p14="http://schemas.microsoft.com/office/powerpoint/2010/main" xmlns="" val="3841168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dirty="0">
                <a:solidFill>
                  <a:srgbClr val="FF0000"/>
                </a:solidFill>
                <a:latin typeface="Calibri" charset="0"/>
              </a:rPr>
              <a:t>Mathematical Modeling</a:t>
            </a:r>
          </a:p>
          <a:p>
            <a:r>
              <a:rPr lang="en-US" sz="2000" dirty="0">
                <a:solidFill>
                  <a:srgbClr val="FF0000"/>
                </a:solidFill>
                <a:latin typeface="Calibri" charset="0"/>
              </a:rPr>
              <a:t>2010/2011 Mathematical Modeling Task Force</a:t>
            </a:r>
          </a:p>
          <a:p>
            <a:endParaRPr lang="en-US" sz="2800" dirty="0">
              <a:solidFill>
                <a:srgbClr val="FF0000"/>
              </a:solidFill>
              <a:latin typeface="Calibri" charset="0"/>
            </a:endParaRPr>
          </a:p>
        </p:txBody>
      </p:sp>
      <p:sp>
        <p:nvSpPr>
          <p:cNvPr id="49155" name="TextBox 2"/>
          <p:cNvSpPr txBox="1">
            <a:spLocks noChangeArrowheads="1"/>
          </p:cNvSpPr>
          <p:nvPr/>
        </p:nvSpPr>
        <p:spPr bwMode="auto">
          <a:xfrm>
            <a:off x="334963" y="1785938"/>
            <a:ext cx="8180387"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a:latin typeface="Calibri" charset="0"/>
              </a:rPr>
              <a:t>Step 1.  Identify a situation. Notice something that you wish to understand, and pose a well-defined question indicating exactly what you wish to understand.</a:t>
            </a:r>
          </a:p>
        </p:txBody>
      </p:sp>
    </p:spTree>
    <p:extLst>
      <p:ext uri="{BB962C8B-B14F-4D97-AF65-F5344CB8AC3E}">
        <p14:creationId xmlns:p14="http://schemas.microsoft.com/office/powerpoint/2010/main" xmlns="" val="4176868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dirty="0">
                <a:solidFill>
                  <a:srgbClr val="FF0000"/>
                </a:solidFill>
                <a:latin typeface="Calibri" charset="0"/>
              </a:rPr>
              <a:t>Mathematical Modeling</a:t>
            </a:r>
          </a:p>
          <a:p>
            <a:r>
              <a:rPr lang="en-US" sz="2000" dirty="0">
                <a:solidFill>
                  <a:srgbClr val="FF0000"/>
                </a:solidFill>
                <a:latin typeface="Calibri" charset="0"/>
              </a:rPr>
              <a:t>2010/2011 Mathematical Modeling Task Force</a:t>
            </a:r>
          </a:p>
          <a:p>
            <a:endParaRPr lang="en-US" sz="2800" dirty="0">
              <a:solidFill>
                <a:srgbClr val="FF0000"/>
              </a:solidFill>
              <a:latin typeface="Calibri" charset="0"/>
            </a:endParaRPr>
          </a:p>
        </p:txBody>
      </p:sp>
      <p:sp>
        <p:nvSpPr>
          <p:cNvPr id="50179" name="TextBox 2"/>
          <p:cNvSpPr txBox="1">
            <a:spLocks noChangeArrowheads="1"/>
          </p:cNvSpPr>
          <p:nvPr/>
        </p:nvSpPr>
        <p:spPr bwMode="auto">
          <a:xfrm>
            <a:off x="334963" y="1785938"/>
            <a:ext cx="8180387" cy="267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a:latin typeface="Calibri" charset="0"/>
              </a:rPr>
              <a:t>Step 2.  Simplify the situation. List the key features (and relationships among those features) that you wish to include for consideration.  These are the assumptions on which your model will rest.  Also note features and relationships you choose to ignore for now.</a:t>
            </a:r>
          </a:p>
        </p:txBody>
      </p:sp>
    </p:spTree>
    <p:extLst>
      <p:ext uri="{BB962C8B-B14F-4D97-AF65-F5344CB8AC3E}">
        <p14:creationId xmlns:p14="http://schemas.microsoft.com/office/powerpoint/2010/main" xmlns="" val="2077307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b="1" dirty="0">
                <a:solidFill>
                  <a:srgbClr val="FFFFFF"/>
                </a:solidFill>
                <a:latin typeface="Calibri" charset="0"/>
              </a:rPr>
              <a:t>Mathematical Modeling</a:t>
            </a:r>
          </a:p>
          <a:p>
            <a:r>
              <a:rPr lang="en-US" sz="2000" b="1" dirty="0" smtClean="0">
                <a:solidFill>
                  <a:srgbClr val="FFFFFF"/>
                </a:solidFill>
                <a:latin typeface="Calibri" charset="0"/>
              </a:rPr>
              <a:t>2010/2011 Mathematical Modeling Task Force</a:t>
            </a:r>
          </a:p>
          <a:p>
            <a:endParaRPr lang="en-US" sz="2800" b="1" dirty="0">
              <a:solidFill>
                <a:srgbClr val="FFFFFF"/>
              </a:solidFill>
              <a:latin typeface="Calibri" charset="0"/>
            </a:endParaRPr>
          </a:p>
        </p:txBody>
      </p:sp>
      <p:sp>
        <p:nvSpPr>
          <p:cNvPr id="51203" name="TextBox 2"/>
          <p:cNvSpPr txBox="1">
            <a:spLocks noChangeArrowheads="1"/>
          </p:cNvSpPr>
          <p:nvPr/>
        </p:nvSpPr>
        <p:spPr bwMode="auto">
          <a:xfrm>
            <a:off x="334963" y="1785938"/>
            <a:ext cx="8180387" cy="3970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a:latin typeface="Calibri" charset="0"/>
              </a:rPr>
              <a:t>Step 3.  Build the model.  Solve the problem. Interpret in mathematical terms the features and relationships you have chosen.  (Define variables, write equations, draw shapes, measure objects, calculate probabilities, gather data and organize into tables, make graphs, etc.).  That is the model.  Then, apply the model and solve the problem.  (Solve the equation, draw inferences from patterns in the data, compare results to a standard result, etc.).</a:t>
            </a:r>
          </a:p>
        </p:txBody>
      </p:sp>
      <p:sp>
        <p:nvSpPr>
          <p:cNvPr id="5" name="Rectangle 1"/>
          <p:cNvSpPr>
            <a:spLocks noChangeArrowheads="1"/>
          </p:cNvSpPr>
          <p:nvPr/>
        </p:nvSpPr>
        <p:spPr bwMode="auto">
          <a:xfrm>
            <a:off x="487363" y="5540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dirty="0">
                <a:solidFill>
                  <a:srgbClr val="FF0000"/>
                </a:solidFill>
                <a:latin typeface="Calibri" charset="0"/>
              </a:rPr>
              <a:t>Mathematical Modeling</a:t>
            </a:r>
          </a:p>
          <a:p>
            <a:r>
              <a:rPr lang="en-US" sz="2000" dirty="0">
                <a:solidFill>
                  <a:srgbClr val="FF0000"/>
                </a:solidFill>
                <a:latin typeface="Calibri" charset="0"/>
              </a:rPr>
              <a:t>2010/2011 Mathematical Modeling Task Force</a:t>
            </a: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711871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b="1" dirty="0">
                <a:solidFill>
                  <a:srgbClr val="FFFFFF"/>
                </a:solidFill>
                <a:latin typeface="Calibri" charset="0"/>
              </a:rPr>
              <a:t>Mathematical Modeling</a:t>
            </a:r>
          </a:p>
          <a:p>
            <a:r>
              <a:rPr lang="en-US" sz="2000" b="1" dirty="0">
                <a:solidFill>
                  <a:srgbClr val="FFFFFF"/>
                </a:solidFill>
                <a:latin typeface="Calibri" charset="0"/>
              </a:rPr>
              <a:t>2010/2011 Mathematical Modeling Task Force</a:t>
            </a:r>
          </a:p>
          <a:p>
            <a:endParaRPr lang="en-US" sz="2800" b="1" dirty="0">
              <a:solidFill>
                <a:srgbClr val="FFFFFF"/>
              </a:solidFill>
              <a:latin typeface="Calibri" charset="0"/>
            </a:endParaRPr>
          </a:p>
        </p:txBody>
      </p:sp>
      <p:sp>
        <p:nvSpPr>
          <p:cNvPr id="52227" name="TextBox 2"/>
          <p:cNvSpPr txBox="1">
            <a:spLocks noChangeArrowheads="1"/>
          </p:cNvSpPr>
          <p:nvPr/>
        </p:nvSpPr>
        <p:spPr bwMode="auto">
          <a:xfrm>
            <a:off x="334963" y="1785938"/>
            <a:ext cx="8180387" cy="267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a:latin typeface="Calibri" charset="0"/>
              </a:rPr>
              <a:t>Step 4.  Evaluate and revise the model. Go back to the original situation and see if results of mathematical work make sense.  If so, use the model until new information becomes available or assumptions change.  If not, reconsider the assumptions you made in step 2 and revise them to be more realistic.</a:t>
            </a:r>
          </a:p>
        </p:txBody>
      </p:sp>
      <p:sp>
        <p:nvSpPr>
          <p:cNvPr id="4" name="Rectangle 1"/>
          <p:cNvSpPr>
            <a:spLocks noChangeArrowheads="1"/>
          </p:cNvSpPr>
          <p:nvPr/>
        </p:nvSpPr>
        <p:spPr bwMode="auto">
          <a:xfrm>
            <a:off x="487363" y="5540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dirty="0">
                <a:solidFill>
                  <a:srgbClr val="FF0000"/>
                </a:solidFill>
                <a:latin typeface="Calibri" charset="0"/>
              </a:rPr>
              <a:t>Mathematical Modeling</a:t>
            </a:r>
          </a:p>
          <a:p>
            <a:r>
              <a:rPr lang="en-US" sz="2000" dirty="0">
                <a:solidFill>
                  <a:srgbClr val="FF0000"/>
                </a:solidFill>
                <a:latin typeface="Calibri" charset="0"/>
              </a:rPr>
              <a:t>2010/2011 Mathematical Modeling Task Force</a:t>
            </a: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630931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b="1" dirty="0">
                <a:solidFill>
                  <a:srgbClr val="FFFFFF"/>
                </a:solidFill>
                <a:latin typeface="Calibri" charset="0"/>
              </a:rPr>
              <a:t>Mathematical Modeling</a:t>
            </a:r>
          </a:p>
          <a:p>
            <a:r>
              <a:rPr lang="en-US" sz="2000" b="1" dirty="0">
                <a:solidFill>
                  <a:srgbClr val="FFFFFF"/>
                </a:solidFill>
                <a:latin typeface="Calibri" charset="0"/>
              </a:rPr>
              <a:t>2010/2011 Mathematical Modeling Task Force</a:t>
            </a:r>
          </a:p>
          <a:p>
            <a:endParaRPr lang="en-US" sz="2800" b="1" dirty="0">
              <a:solidFill>
                <a:srgbClr val="FFFFFF"/>
              </a:solidFill>
              <a:latin typeface="Calibri" charset="0"/>
            </a:endParaRPr>
          </a:p>
        </p:txBody>
      </p:sp>
      <p:sp>
        <p:nvSpPr>
          <p:cNvPr id="52227" name="TextBox 2"/>
          <p:cNvSpPr txBox="1">
            <a:spLocks noChangeArrowheads="1"/>
          </p:cNvSpPr>
          <p:nvPr/>
        </p:nvSpPr>
        <p:spPr bwMode="auto">
          <a:xfrm>
            <a:off x="334963" y="1219200"/>
            <a:ext cx="8180387" cy="61247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2800" dirty="0" smtClean="0">
              <a:latin typeface="Calibri" charset="0"/>
            </a:endParaRPr>
          </a:p>
          <a:p>
            <a:pPr eaLnBrk="1" hangingPunct="1"/>
            <a:r>
              <a:rPr lang="en-US" sz="2800" dirty="0" smtClean="0">
                <a:latin typeface="Calibri" charset="0"/>
              </a:rPr>
              <a:t>Step </a:t>
            </a:r>
            <a:r>
              <a:rPr lang="en-US" sz="2800" dirty="0" smtClean="0">
                <a:latin typeface="Calibri" charset="0"/>
              </a:rPr>
              <a:t>1.  Identify a situation. Notice something that you </a:t>
            </a:r>
            <a:r>
              <a:rPr lang="en-US" sz="2800" dirty="0" smtClean="0">
                <a:latin typeface="Calibri" charset="0"/>
              </a:rPr>
              <a:t>wish </a:t>
            </a:r>
            <a:r>
              <a:rPr lang="en-US" sz="2800" dirty="0" smtClean="0">
                <a:latin typeface="Calibri" charset="0"/>
              </a:rPr>
              <a:t>to understand, and pose a well-defined question indicating exactly what you wish to understand</a:t>
            </a:r>
            <a:r>
              <a:rPr lang="en-US" sz="2800" dirty="0" smtClean="0">
                <a:latin typeface="Calibri" charset="0"/>
              </a:rPr>
              <a:t>.</a:t>
            </a:r>
          </a:p>
          <a:p>
            <a:pPr eaLnBrk="1" hangingPunct="1"/>
            <a:endParaRPr lang="en-US" sz="2800" dirty="0" smtClean="0">
              <a:latin typeface="Calibri" charset="0"/>
            </a:endParaRPr>
          </a:p>
          <a:p>
            <a:pPr eaLnBrk="1" hangingPunct="1"/>
            <a:r>
              <a:rPr lang="en-US" sz="2800" dirty="0" smtClean="0">
                <a:latin typeface="Calibri" charset="0"/>
              </a:rPr>
              <a:t>	</a:t>
            </a:r>
            <a:r>
              <a:rPr lang="en-US" sz="2800" i="1" dirty="0" smtClean="0">
                <a:solidFill>
                  <a:srgbClr val="FF0000"/>
                </a:solidFill>
                <a:latin typeface="Calibri" charset="0"/>
              </a:rPr>
              <a:t>Can be given, or developed by students.</a:t>
            </a:r>
          </a:p>
          <a:p>
            <a:pPr eaLnBrk="1" hangingPunct="1"/>
            <a:endParaRPr lang="en-US" sz="2800" i="1" dirty="0" smtClean="0">
              <a:solidFill>
                <a:srgbClr val="FF0000"/>
              </a:solidFill>
              <a:latin typeface="Calibri" charset="0"/>
            </a:endParaRPr>
          </a:p>
          <a:p>
            <a:pPr eaLnBrk="1" hangingPunct="1"/>
            <a:r>
              <a:rPr lang="en-US" sz="2800" i="1" dirty="0" smtClean="0">
                <a:solidFill>
                  <a:srgbClr val="FF0000"/>
                </a:solidFill>
                <a:latin typeface="Calibri" charset="0"/>
              </a:rPr>
              <a:t>Our </a:t>
            </a:r>
            <a:r>
              <a:rPr lang="en-US" sz="2800" i="1" dirty="0" err="1" smtClean="0">
                <a:solidFill>
                  <a:srgbClr val="FF0000"/>
                </a:solidFill>
                <a:latin typeface="Calibri" charset="0"/>
              </a:rPr>
              <a:t>sophmore</a:t>
            </a:r>
            <a:r>
              <a:rPr lang="en-US" sz="2800" i="1" dirty="0" smtClean="0">
                <a:solidFill>
                  <a:srgbClr val="FF0000"/>
                </a:solidFill>
                <a:latin typeface="Calibri" charset="0"/>
              </a:rPr>
              <a:t> class wants to raise $10,000 for our senior trip. Should we start collecting and recycling paper and/or cans/bottles at our school? </a:t>
            </a: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a:latin typeface="Calibri" charset="0"/>
            </a:endParaRPr>
          </a:p>
        </p:txBody>
      </p:sp>
      <p:sp>
        <p:nvSpPr>
          <p:cNvPr id="4" name="Rectangle 1"/>
          <p:cNvSpPr>
            <a:spLocks noChangeArrowheads="1"/>
          </p:cNvSpPr>
          <p:nvPr/>
        </p:nvSpPr>
        <p:spPr bwMode="auto">
          <a:xfrm>
            <a:off x="487363" y="554038"/>
            <a:ext cx="818038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600" dirty="0" smtClean="0">
                <a:solidFill>
                  <a:srgbClr val="FF0000"/>
                </a:solidFill>
                <a:latin typeface="Calibri" charset="0"/>
              </a:rPr>
              <a:t>LET’S TRY IT</a:t>
            </a:r>
            <a:endParaRPr lang="en-US" sz="3600" dirty="0">
              <a:solidFill>
                <a:srgbClr val="FF0000"/>
              </a:solidFill>
              <a:latin typeface="Calibri" charset="0"/>
            </a:endParaRP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630931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b="1" dirty="0">
                <a:solidFill>
                  <a:srgbClr val="FFFFFF"/>
                </a:solidFill>
                <a:latin typeface="Calibri" charset="0"/>
              </a:rPr>
              <a:t>Mathematical Modeling</a:t>
            </a:r>
          </a:p>
          <a:p>
            <a:r>
              <a:rPr lang="en-US" sz="2000" b="1" dirty="0">
                <a:solidFill>
                  <a:srgbClr val="FFFFFF"/>
                </a:solidFill>
                <a:latin typeface="Calibri" charset="0"/>
              </a:rPr>
              <a:t>2010/2011 Mathematical Modeling Task Force</a:t>
            </a:r>
          </a:p>
          <a:p>
            <a:endParaRPr lang="en-US" sz="2800" b="1" dirty="0">
              <a:solidFill>
                <a:srgbClr val="FFFFFF"/>
              </a:solidFill>
              <a:latin typeface="Calibri" charset="0"/>
            </a:endParaRPr>
          </a:p>
        </p:txBody>
      </p:sp>
      <p:sp>
        <p:nvSpPr>
          <p:cNvPr id="52227" name="TextBox 2"/>
          <p:cNvSpPr txBox="1">
            <a:spLocks noChangeArrowheads="1"/>
          </p:cNvSpPr>
          <p:nvPr/>
        </p:nvSpPr>
        <p:spPr bwMode="auto">
          <a:xfrm>
            <a:off x="334963" y="1785938"/>
            <a:ext cx="8180387" cy="44012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2800" dirty="0" smtClean="0">
              <a:latin typeface="Calibri" charset="0"/>
            </a:endParaRPr>
          </a:p>
          <a:p>
            <a:pPr eaLnBrk="1" hangingPunct="1"/>
            <a:r>
              <a:rPr lang="en-US" sz="2800" dirty="0" smtClean="0">
                <a:latin typeface="Calibri" charset="0"/>
              </a:rPr>
              <a:t>Step 2.  Simplify the situation. List the key features (and relationships among those features) that you wish to include for consideration.  These are the assumptions on which your model will rest.  Also note features and relationships you choose to ignore for now.</a:t>
            </a: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a:latin typeface="Calibri" charset="0"/>
            </a:endParaRPr>
          </a:p>
        </p:txBody>
      </p:sp>
      <p:sp>
        <p:nvSpPr>
          <p:cNvPr id="4" name="Rectangle 1"/>
          <p:cNvSpPr>
            <a:spLocks noChangeArrowheads="1"/>
          </p:cNvSpPr>
          <p:nvPr/>
        </p:nvSpPr>
        <p:spPr bwMode="auto">
          <a:xfrm>
            <a:off x="487363" y="554038"/>
            <a:ext cx="818038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600" dirty="0" smtClean="0">
                <a:solidFill>
                  <a:srgbClr val="FF0000"/>
                </a:solidFill>
                <a:latin typeface="Calibri" charset="0"/>
              </a:rPr>
              <a:t>LET’S TRY IT</a:t>
            </a:r>
            <a:endParaRPr lang="en-US" sz="3600" dirty="0">
              <a:solidFill>
                <a:srgbClr val="FF0000"/>
              </a:solidFill>
              <a:latin typeface="Calibri" charset="0"/>
            </a:endParaRP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630931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334963" y="401638"/>
            <a:ext cx="81803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3600" b="1" dirty="0">
                <a:solidFill>
                  <a:srgbClr val="FFFFFF"/>
                </a:solidFill>
                <a:latin typeface="Calibri" charset="0"/>
              </a:rPr>
              <a:t>Mathematical Modeling</a:t>
            </a:r>
          </a:p>
          <a:p>
            <a:r>
              <a:rPr lang="en-US" sz="2000" b="1" dirty="0">
                <a:solidFill>
                  <a:srgbClr val="FFFFFF"/>
                </a:solidFill>
                <a:latin typeface="Calibri" charset="0"/>
              </a:rPr>
              <a:t>2010/2011 Mathematical Modeling Task Force</a:t>
            </a:r>
          </a:p>
          <a:p>
            <a:endParaRPr lang="en-US" sz="2800" b="1" dirty="0">
              <a:solidFill>
                <a:srgbClr val="FFFFFF"/>
              </a:solidFill>
              <a:latin typeface="Calibri" charset="0"/>
            </a:endParaRPr>
          </a:p>
        </p:txBody>
      </p:sp>
      <p:sp>
        <p:nvSpPr>
          <p:cNvPr id="52227" name="TextBox 2"/>
          <p:cNvSpPr txBox="1">
            <a:spLocks noChangeArrowheads="1"/>
          </p:cNvSpPr>
          <p:nvPr/>
        </p:nvSpPr>
        <p:spPr bwMode="auto">
          <a:xfrm>
            <a:off x="334963" y="1101969"/>
            <a:ext cx="8180387" cy="8156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smtClean="0">
                <a:latin typeface="Calibri" charset="0"/>
              </a:rPr>
              <a:t>Step 3.  Build the model.  Solve the problem. Interpret in mathematical terms the features and relationships you have chosen. </a:t>
            </a:r>
            <a:r>
              <a:rPr lang="en-US" sz="2000" dirty="0" smtClean="0">
                <a:latin typeface="Calibri" charset="0"/>
              </a:rPr>
              <a:t> (Define variables, write equations, draw shapes, measure objects, calculate probabilities, gather data and organize into tables, make graphs, etc.). </a:t>
            </a:r>
            <a:r>
              <a:rPr lang="en-US" sz="2800" dirty="0" smtClean="0">
                <a:latin typeface="Calibri" charset="0"/>
              </a:rPr>
              <a:t> That is the model.  Then, apply the model and solve the problem. </a:t>
            </a:r>
            <a:r>
              <a:rPr lang="en-US" sz="2000" dirty="0" smtClean="0">
                <a:latin typeface="Calibri" charset="0"/>
              </a:rPr>
              <a:t> (Solve the equation, draw inferences from patterns in the data, compare results to a standard result, etc</a:t>
            </a:r>
            <a:r>
              <a:rPr lang="en-US" sz="2000" dirty="0" smtClean="0">
                <a:latin typeface="Calibri" charset="0"/>
              </a:rPr>
              <a:t>.).</a:t>
            </a:r>
          </a:p>
          <a:p>
            <a:pPr eaLnBrk="1" hangingPunct="1"/>
            <a:r>
              <a:rPr lang="en-US" sz="2800" dirty="0" smtClean="0">
                <a:latin typeface="Calibri" charset="0"/>
              </a:rPr>
              <a:t>Step 4.  Evaluate and revise the model. Go back to the original situation and see if results of mathematical work make sense.  If so, use the model until new information becomes available or assumptions change.  If not, reconsider the assumptions you made in step 2 and revise them to be more realistic.</a:t>
            </a: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a:latin typeface="Calibri" charset="0"/>
            </a:endParaRPr>
          </a:p>
        </p:txBody>
      </p:sp>
      <p:sp>
        <p:nvSpPr>
          <p:cNvPr id="4" name="Rectangle 1"/>
          <p:cNvSpPr>
            <a:spLocks noChangeArrowheads="1"/>
          </p:cNvSpPr>
          <p:nvPr/>
        </p:nvSpPr>
        <p:spPr bwMode="auto">
          <a:xfrm>
            <a:off x="487363" y="554038"/>
            <a:ext cx="818038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600" dirty="0" smtClean="0">
                <a:solidFill>
                  <a:srgbClr val="FF0000"/>
                </a:solidFill>
                <a:latin typeface="Calibri" charset="0"/>
              </a:rPr>
              <a:t>LET’S TRY IT</a:t>
            </a:r>
            <a:endParaRPr lang="en-US" sz="3600" dirty="0">
              <a:solidFill>
                <a:srgbClr val="FF0000"/>
              </a:solidFill>
              <a:latin typeface="Calibri" charset="0"/>
            </a:endParaRP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630931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p:cNvSpPr>
          <p:nvPr/>
        </p:nvSpPr>
        <p:spPr bwMode="auto">
          <a:xfrm>
            <a:off x="334963" y="401638"/>
            <a:ext cx="8180387"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b="1" dirty="0" smtClean="0">
                <a:solidFill>
                  <a:srgbClr val="FFFFFF"/>
                </a:solidFill>
                <a:latin typeface="Calibri" charset="0"/>
              </a:rPr>
              <a:t>2010/2011 </a:t>
            </a:r>
            <a:r>
              <a:rPr lang="en-US" sz="2000" b="1" dirty="0">
                <a:solidFill>
                  <a:srgbClr val="FFFFFF"/>
                </a:solidFill>
                <a:latin typeface="Calibri" charset="0"/>
              </a:rPr>
              <a:t>Mathematical Modeling Task Force</a:t>
            </a:r>
          </a:p>
          <a:p>
            <a:endParaRPr lang="en-US" sz="2800" b="1" dirty="0">
              <a:solidFill>
                <a:srgbClr val="FFFFFF"/>
              </a:solidFill>
              <a:latin typeface="Calibri" charset="0"/>
            </a:endParaRPr>
          </a:p>
        </p:txBody>
      </p:sp>
      <p:sp>
        <p:nvSpPr>
          <p:cNvPr id="52227" name="TextBox 2"/>
          <p:cNvSpPr txBox="1">
            <a:spLocks noChangeArrowheads="1"/>
          </p:cNvSpPr>
          <p:nvPr/>
        </p:nvSpPr>
        <p:spPr bwMode="auto">
          <a:xfrm>
            <a:off x="334963" y="1101969"/>
            <a:ext cx="8180387"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2800" dirty="0" smtClean="0">
              <a:latin typeface="Calibri" charset="0"/>
            </a:endParaRPr>
          </a:p>
          <a:p>
            <a:pPr eaLnBrk="1" hangingPunct="1"/>
            <a:r>
              <a:rPr lang="en-US" sz="2800" dirty="0" smtClean="0">
                <a:latin typeface="Calibri" charset="0"/>
              </a:rPr>
              <a:t>With your group, take your problem and work through the steps of the Modeling process.</a:t>
            </a:r>
          </a:p>
          <a:p>
            <a:pPr eaLnBrk="1" hangingPunct="1"/>
            <a:endParaRPr lang="en-US" sz="2800" dirty="0" smtClean="0">
              <a:latin typeface="Calibri" charset="0"/>
            </a:endParaRPr>
          </a:p>
          <a:p>
            <a:pPr eaLnBrk="1" hangingPunct="1"/>
            <a:r>
              <a:rPr lang="en-US" sz="2800" dirty="0" smtClean="0">
                <a:latin typeface="Calibri" charset="0"/>
              </a:rPr>
              <a:t>Record your responses to each step and be prepared to share them with other groups.</a:t>
            </a:r>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smtClean="0">
              <a:latin typeface="Calibri" charset="0"/>
            </a:endParaRPr>
          </a:p>
          <a:p>
            <a:pPr eaLnBrk="1" hangingPunct="1"/>
            <a:endParaRPr lang="en-US" sz="2800" dirty="0">
              <a:latin typeface="Calibri" charset="0"/>
            </a:endParaRPr>
          </a:p>
        </p:txBody>
      </p:sp>
      <p:sp>
        <p:nvSpPr>
          <p:cNvPr id="4" name="Rectangle 1"/>
          <p:cNvSpPr>
            <a:spLocks noChangeArrowheads="1"/>
          </p:cNvSpPr>
          <p:nvPr/>
        </p:nvSpPr>
        <p:spPr bwMode="auto">
          <a:xfrm>
            <a:off x="487363" y="554038"/>
            <a:ext cx="818038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3600" dirty="0" smtClean="0">
                <a:solidFill>
                  <a:srgbClr val="FF0000"/>
                </a:solidFill>
                <a:latin typeface="Calibri" charset="0"/>
              </a:rPr>
              <a:t>YOUR TURN</a:t>
            </a:r>
            <a:endParaRPr lang="en-US" sz="3600" dirty="0">
              <a:solidFill>
                <a:srgbClr val="FF0000"/>
              </a:solidFill>
              <a:latin typeface="Calibri" charset="0"/>
            </a:endParaRPr>
          </a:p>
          <a:p>
            <a:endParaRPr lang="en-US" sz="2800" dirty="0">
              <a:solidFill>
                <a:srgbClr val="FF0000"/>
              </a:solidFill>
              <a:latin typeface="Calibri" charset="0"/>
            </a:endParaRPr>
          </a:p>
        </p:txBody>
      </p:sp>
    </p:spTree>
    <p:extLst>
      <p:ext uri="{BB962C8B-B14F-4D97-AF65-F5344CB8AC3E}">
        <p14:creationId xmlns:p14="http://schemas.microsoft.com/office/powerpoint/2010/main" xmlns="" val="1630931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374650" y="1349613"/>
            <a:ext cx="8335963" cy="5386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3200" dirty="0" smtClean="0">
                <a:latin typeface="Calibri" charset="0"/>
              </a:rPr>
              <a:t>Start </a:t>
            </a:r>
            <a:r>
              <a:rPr lang="en-US" sz="3200" dirty="0">
                <a:latin typeface="Calibri" charset="0"/>
              </a:rPr>
              <a:t>With Life</a:t>
            </a:r>
          </a:p>
          <a:p>
            <a:pPr eaLnBrk="1" hangingPunct="1"/>
            <a:r>
              <a:rPr lang="en-US" dirty="0">
                <a:latin typeface="Calibri" charset="0"/>
              </a:rPr>
              <a:t>• Problem to solve, question to answer, decision to make, real-life situation to understand.</a:t>
            </a:r>
          </a:p>
          <a:p>
            <a:pPr eaLnBrk="1" hangingPunct="1"/>
            <a:r>
              <a:rPr lang="en-US" dirty="0">
                <a:latin typeface="Calibri" charset="0"/>
              </a:rPr>
              <a:t>• Life can be complex </a:t>
            </a:r>
            <a:r>
              <a:rPr lang="en-US" dirty="0">
                <a:latin typeface="Calibri" charset="0"/>
                <a:sym typeface="Wingdings" charset="2"/>
              </a:rPr>
              <a:t> Simplify!</a:t>
            </a:r>
          </a:p>
          <a:p>
            <a:pPr eaLnBrk="1" hangingPunct="1"/>
            <a:endParaRPr lang="en-US" sz="2800" dirty="0">
              <a:latin typeface="Calibri" charset="0"/>
              <a:sym typeface="Wingdings" charset="2"/>
            </a:endParaRPr>
          </a:p>
          <a:p>
            <a:pPr eaLnBrk="1" hangingPunct="1"/>
            <a:r>
              <a:rPr lang="en-US" sz="3200" dirty="0">
                <a:latin typeface="Calibri" charset="0"/>
                <a:sym typeface="Wingdings" charset="2"/>
              </a:rPr>
              <a:t>Do The Math!</a:t>
            </a:r>
          </a:p>
          <a:p>
            <a:pPr eaLnBrk="1" hangingPunct="1"/>
            <a:r>
              <a:rPr lang="en-US" dirty="0">
                <a:latin typeface="Calibri" charset="0"/>
                <a:sym typeface="Wingdings" charset="2"/>
              </a:rPr>
              <a:t>• Use available tools, models, representations.</a:t>
            </a:r>
          </a:p>
          <a:p>
            <a:pPr eaLnBrk="1" hangingPunct="1"/>
            <a:r>
              <a:rPr lang="en-US" dirty="0">
                <a:latin typeface="Calibri" charset="0"/>
                <a:sym typeface="Wingdings" charset="2"/>
              </a:rPr>
              <a:t>• Learn new ones (and the requisite mathematics)</a:t>
            </a:r>
          </a:p>
          <a:p>
            <a:pPr eaLnBrk="1" hangingPunct="1"/>
            <a:r>
              <a:rPr lang="en-US" dirty="0">
                <a:latin typeface="Calibri" charset="0"/>
                <a:sym typeface="Wingdings" charset="2"/>
              </a:rPr>
              <a:t>• Attend to accuracy, appropriateness, relevance</a:t>
            </a:r>
          </a:p>
          <a:p>
            <a:pPr eaLnBrk="1" hangingPunct="1"/>
            <a:endParaRPr lang="en-US" sz="2800" dirty="0">
              <a:latin typeface="Calibri" charset="0"/>
              <a:sym typeface="Wingdings" charset="2"/>
            </a:endParaRPr>
          </a:p>
          <a:p>
            <a:pPr eaLnBrk="1" hangingPunct="1"/>
            <a:r>
              <a:rPr lang="en-US" sz="3200" dirty="0">
                <a:latin typeface="Calibri" charset="0"/>
                <a:sym typeface="Wingdings" charset="2"/>
              </a:rPr>
              <a:t>Check Back With Life</a:t>
            </a:r>
          </a:p>
          <a:p>
            <a:pPr eaLnBrk="1" hangingPunct="1"/>
            <a:r>
              <a:rPr lang="en-US" dirty="0">
                <a:latin typeface="Calibri" charset="0"/>
                <a:sym typeface="Wingdings" charset="2"/>
              </a:rPr>
              <a:t>• Apply, revise, extend.</a:t>
            </a:r>
            <a:endParaRPr lang="en-US" dirty="0">
              <a:latin typeface="Calibri" charset="0"/>
            </a:endParaRPr>
          </a:p>
          <a:p>
            <a:pPr eaLnBrk="1" hangingPunct="1"/>
            <a:r>
              <a:rPr lang="en-US" dirty="0">
                <a:latin typeface="Calibri" charset="0"/>
              </a:rPr>
              <a:t>	</a:t>
            </a:r>
            <a:endParaRPr lang="en-US" sz="2800" dirty="0">
              <a:latin typeface="Calibri" charset="0"/>
            </a:endParaRPr>
          </a:p>
        </p:txBody>
      </p:sp>
      <p:sp>
        <p:nvSpPr>
          <p:cNvPr id="48131" name="TextBox 2"/>
          <p:cNvSpPr txBox="1">
            <a:spLocks noChangeArrowheads="1"/>
          </p:cNvSpPr>
          <p:nvPr/>
        </p:nvSpPr>
        <p:spPr bwMode="auto">
          <a:xfrm>
            <a:off x="5891213" y="6356837"/>
            <a:ext cx="284638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dirty="0"/>
              <a:t>Adapted from </a:t>
            </a:r>
            <a:r>
              <a:rPr lang="en-US" sz="1400" dirty="0" err="1"/>
              <a:t>Calahan</a:t>
            </a:r>
            <a:r>
              <a:rPr lang="en-US" sz="1400" dirty="0"/>
              <a:t> and </a:t>
            </a:r>
            <a:r>
              <a:rPr lang="en-US" sz="1400" dirty="0" err="1"/>
              <a:t>Zimba</a:t>
            </a:r>
            <a:endParaRPr lang="en-US" sz="1400" dirty="0"/>
          </a:p>
        </p:txBody>
      </p:sp>
      <p:sp>
        <p:nvSpPr>
          <p:cNvPr id="2" name="Title 1"/>
          <p:cNvSpPr>
            <a:spLocks noGrp="1"/>
          </p:cNvSpPr>
          <p:nvPr>
            <p:ph type="title"/>
          </p:nvPr>
        </p:nvSpPr>
        <p:spPr>
          <a:xfrm>
            <a:off x="351693" y="533400"/>
            <a:ext cx="8229600" cy="990600"/>
          </a:xfrm>
        </p:spPr>
        <p:txBody>
          <a:bodyPr>
            <a:normAutofit/>
          </a:bodyPr>
          <a:lstStyle/>
          <a:p>
            <a:r>
              <a:rPr lang="en-US" b="1" dirty="0">
                <a:latin typeface="Calibri" charset="0"/>
              </a:rPr>
              <a:t>Modeling In a </a:t>
            </a:r>
            <a:r>
              <a:rPr lang="en-US" b="1" dirty="0" smtClean="0">
                <a:latin typeface="Calibri" charset="0"/>
              </a:rPr>
              <a:t>Nutshell</a:t>
            </a:r>
            <a:endParaRPr lang="en-US" dirty="0"/>
          </a:p>
        </p:txBody>
      </p:sp>
    </p:spTree>
    <p:extLst>
      <p:ext uri="{BB962C8B-B14F-4D97-AF65-F5344CB8AC3E}">
        <p14:creationId xmlns:p14="http://schemas.microsoft.com/office/powerpoint/2010/main" xmlns="" val="200999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Agenda</a:t>
            </a:r>
            <a:endParaRPr lang="en-US" dirty="0"/>
          </a:p>
        </p:txBody>
      </p:sp>
      <p:sp>
        <p:nvSpPr>
          <p:cNvPr id="3" name="Content Placeholder 2"/>
          <p:cNvSpPr>
            <a:spLocks noGrp="1"/>
          </p:cNvSpPr>
          <p:nvPr>
            <p:ph idx="1"/>
          </p:nvPr>
        </p:nvSpPr>
        <p:spPr/>
        <p:txBody>
          <a:bodyPr/>
          <a:lstStyle/>
          <a:p>
            <a:pPr lvl="1">
              <a:buNone/>
            </a:pPr>
            <a:r>
              <a:rPr lang="en-US" b="1" dirty="0" smtClean="0"/>
              <a:t>Morning: Grades 7-12</a:t>
            </a:r>
            <a:endParaRPr lang="en-US" b="1" dirty="0" smtClean="0"/>
          </a:p>
          <a:p>
            <a:pPr lvl="1"/>
            <a:r>
              <a:rPr lang="en-US" dirty="0" smtClean="0"/>
              <a:t>Welcom</a:t>
            </a:r>
            <a:r>
              <a:rPr lang="en-US" dirty="0" smtClean="0"/>
              <a:t>e, Introductions and a Problem</a:t>
            </a:r>
            <a:endParaRPr lang="en-US" dirty="0" smtClean="0"/>
          </a:p>
          <a:p>
            <a:pPr lvl="1"/>
            <a:r>
              <a:rPr lang="en-US" dirty="0" smtClean="0"/>
              <a:t>Summative assessment and the use of performance tasks</a:t>
            </a:r>
            <a:endParaRPr lang="en-US" dirty="0" smtClean="0"/>
          </a:p>
          <a:p>
            <a:pPr lvl="1"/>
            <a:r>
              <a:rPr lang="en-US" dirty="0" smtClean="0"/>
              <a:t>What it means to </a:t>
            </a:r>
            <a:r>
              <a:rPr lang="en-US" dirty="0" smtClean="0"/>
              <a:t>“model with mathematics”</a:t>
            </a:r>
          </a:p>
          <a:p>
            <a:pPr lvl="1"/>
            <a:r>
              <a:rPr lang="en-US" dirty="0" smtClean="0"/>
              <a:t>Implications for classroom instruction</a:t>
            </a:r>
          </a:p>
          <a:p>
            <a:pPr lvl="1">
              <a:buNone/>
            </a:pPr>
            <a:endParaRPr lang="en-US" dirty="0" smtClean="0"/>
          </a:p>
          <a:p>
            <a:pPr lvl="1">
              <a:buNone/>
            </a:pPr>
            <a:r>
              <a:rPr lang="en-US" b="1" dirty="0" smtClean="0"/>
              <a:t>Afternoon: Grades 6-8 and 9-12</a:t>
            </a:r>
          </a:p>
          <a:p>
            <a:pPr lvl="1"/>
            <a:r>
              <a:rPr lang="en-US" dirty="0" smtClean="0"/>
              <a:t>Sharing Successes</a:t>
            </a:r>
          </a:p>
          <a:p>
            <a:pPr lvl="1"/>
            <a:r>
              <a:rPr lang="en-US" dirty="0" smtClean="0"/>
              <a:t>Building on students’ prior knowledge (6-8)</a:t>
            </a:r>
          </a:p>
          <a:p>
            <a:pPr lvl="1"/>
            <a:r>
              <a:rPr lang="en-US" dirty="0" smtClean="0"/>
              <a:t>Games in the classroom (9-12)</a:t>
            </a:r>
          </a:p>
          <a:p>
            <a:pPr lvl="1"/>
            <a:r>
              <a:rPr lang="en-US" dirty="0" smtClean="0"/>
              <a:t>Putting it into practice – planning</a:t>
            </a:r>
          </a:p>
          <a:p>
            <a:pPr lvl="1"/>
            <a:r>
              <a:rPr lang="en-US" dirty="0" smtClean="0"/>
              <a:t>Feedback and Reflection</a:t>
            </a:r>
            <a:endParaRPr lang="en-US" dirty="0"/>
          </a:p>
          <a:p>
            <a:pPr lvl="1"/>
            <a:endParaRPr lang="en-US" dirty="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xmlns="" val="2550379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374650" y="1349613"/>
            <a:ext cx="8335963" cy="304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dirty="0" smtClean="0">
              <a:latin typeface="Calibri" charset="0"/>
            </a:endParaRPr>
          </a:p>
          <a:p>
            <a:pPr eaLnBrk="1" hangingPunct="1"/>
            <a:r>
              <a:rPr lang="en-US" dirty="0" smtClean="0">
                <a:latin typeface="Calibri" charset="0"/>
              </a:rPr>
              <a:t>Incorporate modeling activities and tasks into your units</a:t>
            </a:r>
          </a:p>
          <a:p>
            <a:pPr eaLnBrk="1" hangingPunct="1"/>
            <a:endParaRPr lang="en-US" dirty="0" smtClean="0">
              <a:latin typeface="Calibri" charset="0"/>
            </a:endParaRPr>
          </a:p>
          <a:p>
            <a:pPr eaLnBrk="1" hangingPunct="1"/>
            <a:r>
              <a:rPr lang="en-US" dirty="0" smtClean="0">
                <a:latin typeface="Calibri" charset="0"/>
              </a:rPr>
              <a:t>Add tasks to your assessments</a:t>
            </a:r>
          </a:p>
          <a:p>
            <a:pPr eaLnBrk="1" hangingPunct="1"/>
            <a:endParaRPr lang="en-US" dirty="0" smtClean="0">
              <a:latin typeface="Calibri" charset="0"/>
            </a:endParaRPr>
          </a:p>
          <a:p>
            <a:pPr eaLnBrk="1" hangingPunct="1"/>
            <a:r>
              <a:rPr lang="en-US" dirty="0" smtClean="0">
                <a:latin typeface="Calibri" charset="0"/>
              </a:rPr>
              <a:t>Consider using a modeling problem to assess students</a:t>
            </a:r>
          </a:p>
          <a:p>
            <a:pPr eaLnBrk="1" hangingPunct="1"/>
            <a:endParaRPr lang="en-US" dirty="0" smtClean="0">
              <a:latin typeface="Calibri" charset="0"/>
            </a:endParaRPr>
          </a:p>
          <a:p>
            <a:pPr eaLnBrk="1" hangingPunct="1"/>
            <a:r>
              <a:rPr lang="en-US" dirty="0" smtClean="0">
                <a:latin typeface="Calibri" charset="0"/>
              </a:rPr>
              <a:t>And …….</a:t>
            </a:r>
            <a:r>
              <a:rPr lang="en-US" dirty="0">
                <a:latin typeface="Calibri" charset="0"/>
              </a:rPr>
              <a:t>	</a:t>
            </a:r>
            <a:endParaRPr lang="en-US" sz="2800" dirty="0">
              <a:latin typeface="Calibri" charset="0"/>
            </a:endParaRPr>
          </a:p>
        </p:txBody>
      </p:sp>
      <p:sp>
        <p:nvSpPr>
          <p:cNvPr id="48131" name="TextBox 2"/>
          <p:cNvSpPr txBox="1">
            <a:spLocks noChangeArrowheads="1"/>
          </p:cNvSpPr>
          <p:nvPr/>
        </p:nvSpPr>
        <p:spPr bwMode="auto">
          <a:xfrm>
            <a:off x="5891213" y="6356837"/>
            <a:ext cx="284638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dirty="0"/>
              <a:t>Adapted from </a:t>
            </a:r>
            <a:r>
              <a:rPr lang="en-US" sz="1400" dirty="0" err="1"/>
              <a:t>Calahan</a:t>
            </a:r>
            <a:r>
              <a:rPr lang="en-US" sz="1400" dirty="0"/>
              <a:t> and </a:t>
            </a:r>
            <a:r>
              <a:rPr lang="en-US" sz="1400" dirty="0" err="1"/>
              <a:t>Zimba</a:t>
            </a:r>
            <a:endParaRPr lang="en-US" sz="1400" dirty="0"/>
          </a:p>
        </p:txBody>
      </p:sp>
      <p:sp>
        <p:nvSpPr>
          <p:cNvPr id="2" name="Title 1"/>
          <p:cNvSpPr>
            <a:spLocks noGrp="1"/>
          </p:cNvSpPr>
          <p:nvPr>
            <p:ph type="title"/>
          </p:nvPr>
        </p:nvSpPr>
        <p:spPr>
          <a:xfrm>
            <a:off x="351693" y="533400"/>
            <a:ext cx="8229600" cy="990600"/>
          </a:xfrm>
        </p:spPr>
        <p:txBody>
          <a:bodyPr>
            <a:normAutofit fontScale="90000"/>
          </a:bodyPr>
          <a:lstStyle/>
          <a:p>
            <a:r>
              <a:rPr lang="en-US" b="1" dirty="0" smtClean="0">
                <a:latin typeface="Calibri" charset="0"/>
              </a:rPr>
              <a:t>How do prepare students for these summative performance tasks?</a:t>
            </a:r>
            <a:endParaRPr lang="en-US" dirty="0"/>
          </a:p>
        </p:txBody>
      </p:sp>
    </p:spTree>
    <p:extLst>
      <p:ext uri="{BB962C8B-B14F-4D97-AF65-F5344CB8AC3E}">
        <p14:creationId xmlns:p14="http://schemas.microsoft.com/office/powerpoint/2010/main" xmlns="" val="20099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Opener</a:t>
            </a:r>
            <a:endParaRPr lang="en-US" dirty="0"/>
          </a:p>
        </p:txBody>
      </p:sp>
      <p:sp>
        <p:nvSpPr>
          <p:cNvPr id="3" name="Content Placeholder 2"/>
          <p:cNvSpPr>
            <a:spLocks noGrp="1"/>
          </p:cNvSpPr>
          <p:nvPr>
            <p:ph idx="1"/>
          </p:nvPr>
        </p:nvSpPr>
        <p:spPr/>
        <p:txBody>
          <a:bodyPr>
            <a:normAutofit/>
          </a:bodyPr>
          <a:lstStyle/>
          <a:p>
            <a:pPr marL="0" indent="0" fontAlgn="base">
              <a:buNone/>
            </a:pPr>
            <a:r>
              <a:rPr lang="en-US" b="1" dirty="0" smtClean="0"/>
              <a:t>Choose one </a:t>
            </a:r>
            <a:r>
              <a:rPr lang="en-US" b="1" i="1" dirty="0" smtClean="0"/>
              <a:t>(work it on your own first):</a:t>
            </a:r>
          </a:p>
          <a:p>
            <a:pPr marL="0" indent="0" fontAlgn="base">
              <a:buNone/>
            </a:pPr>
            <a:endParaRPr lang="en-US" sz="900" b="1" dirty="0" smtClean="0"/>
          </a:p>
          <a:p>
            <a:pPr marL="0" indent="0" fontAlgn="base">
              <a:buFont typeface="Wingdings" pitchFamily="2" charset="2"/>
              <a:buChar char="Ø"/>
            </a:pPr>
            <a:r>
              <a:rPr lang="en-US" sz="2800" b="1" dirty="0" smtClean="0"/>
              <a:t>Laid end-to-end, how many 1</a:t>
            </a:r>
            <a:r>
              <a:rPr lang="en-US" sz="2800" b="1" baseline="30000" dirty="0" smtClean="0"/>
              <a:t>st</a:t>
            </a:r>
            <a:r>
              <a:rPr lang="en-US" sz="2800" b="1" dirty="0" smtClean="0"/>
              <a:t> graders does it take to span California from the Oregon border to Mexico?</a:t>
            </a:r>
            <a:endParaRPr lang="en-US" sz="2800" dirty="0" smtClean="0"/>
          </a:p>
          <a:p>
            <a:pPr marL="0" indent="0" fontAlgn="base">
              <a:buNone/>
            </a:pPr>
            <a:r>
              <a:rPr lang="en-US" i="1" dirty="0" smtClean="0"/>
              <a:t>or</a:t>
            </a:r>
            <a:endParaRPr lang="en-US" i="1" dirty="0" smtClean="0"/>
          </a:p>
          <a:p>
            <a:pPr marL="0" indent="0" fontAlgn="base">
              <a:buFont typeface="Wingdings" pitchFamily="2" charset="2"/>
              <a:buChar char="Ø"/>
            </a:pPr>
            <a:r>
              <a:rPr lang="en-US" sz="2800" b="1" dirty="0" smtClean="0"/>
              <a:t>How much cafeteria food is wasted at your school in a year?</a:t>
            </a:r>
            <a:endParaRPr lang="en-US" sz="2800" b="1" dirty="0"/>
          </a:p>
        </p:txBody>
      </p:sp>
    </p:spTree>
    <p:extLst>
      <p:ext uri="{BB962C8B-B14F-4D97-AF65-F5344CB8AC3E}">
        <p14:creationId xmlns:p14="http://schemas.microsoft.com/office/powerpoint/2010/main" xmlns="" val="2655705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SMARTER BALANCED SUMMATIVE ASSESSMENT</a:t>
            </a:r>
            <a:endParaRPr lang="en-US" dirty="0"/>
          </a:p>
        </p:txBody>
      </p:sp>
      <p:sp>
        <p:nvSpPr>
          <p:cNvPr id="3" name="Content Placeholder 2"/>
          <p:cNvSpPr>
            <a:spLocks noGrp="1"/>
          </p:cNvSpPr>
          <p:nvPr>
            <p:ph idx="1"/>
          </p:nvPr>
        </p:nvSpPr>
        <p:spPr>
          <a:xfrm>
            <a:off x="457200" y="1840523"/>
            <a:ext cx="8229600" cy="4876800"/>
          </a:xfrm>
        </p:spPr>
        <p:txBody>
          <a:bodyPr>
            <a:normAutofit/>
          </a:bodyPr>
          <a:lstStyle/>
          <a:p>
            <a:pPr lvl="0" fontAlgn="base">
              <a:lnSpc>
                <a:spcPct val="150000"/>
              </a:lnSpc>
            </a:pPr>
            <a:r>
              <a:rPr lang="en-US" dirty="0" smtClean="0"/>
              <a:t>Administered </a:t>
            </a:r>
            <a:r>
              <a:rPr lang="en-US" dirty="0" smtClean="0"/>
              <a:t>during the last 12 weeks of the school </a:t>
            </a:r>
            <a:r>
              <a:rPr lang="en-US" dirty="0" smtClean="0"/>
              <a:t>year</a:t>
            </a:r>
          </a:p>
          <a:p>
            <a:pPr fontAlgn="base"/>
            <a:r>
              <a:rPr lang="en-US" dirty="0" smtClean="0"/>
              <a:t>Accurately describe both student </a:t>
            </a:r>
            <a:r>
              <a:rPr lang="en-US" b="1" dirty="0" smtClean="0"/>
              <a:t>achievement and growth </a:t>
            </a:r>
            <a:r>
              <a:rPr lang="en-US" dirty="0" smtClean="0"/>
              <a:t>of student </a:t>
            </a:r>
            <a:r>
              <a:rPr lang="en-US" dirty="0" smtClean="0"/>
              <a:t>learning</a:t>
            </a:r>
          </a:p>
          <a:p>
            <a:pPr lvl="0" fontAlgn="base">
              <a:lnSpc>
                <a:spcPct val="150000"/>
              </a:lnSpc>
            </a:pPr>
            <a:r>
              <a:rPr lang="en-US" dirty="0" smtClean="0"/>
              <a:t>Consist </a:t>
            </a:r>
            <a:r>
              <a:rPr lang="en-US" dirty="0" smtClean="0"/>
              <a:t>of two </a:t>
            </a:r>
            <a:r>
              <a:rPr lang="en-US" dirty="0" smtClean="0"/>
              <a:t>parts </a:t>
            </a:r>
          </a:p>
          <a:p>
            <a:pPr lvl="1" fontAlgn="base">
              <a:buFont typeface="Wingdings" pitchFamily="2" charset="2"/>
              <a:buChar char="Ø"/>
            </a:pPr>
            <a:r>
              <a:rPr lang="en-US" sz="2400" dirty="0" smtClean="0"/>
              <a:t>a </a:t>
            </a:r>
            <a:r>
              <a:rPr lang="en-US" sz="2400" dirty="0" smtClean="0"/>
              <a:t>computer adaptive test </a:t>
            </a:r>
          </a:p>
          <a:p>
            <a:pPr lvl="1" fontAlgn="base">
              <a:buFont typeface="Wingdings" pitchFamily="2" charset="2"/>
              <a:buChar char="Ø"/>
            </a:pPr>
            <a:r>
              <a:rPr lang="en-US" sz="2400" dirty="0" smtClean="0"/>
              <a:t>performance </a:t>
            </a:r>
            <a:r>
              <a:rPr lang="en-US" sz="2400" dirty="0" smtClean="0"/>
              <a:t>tasks that will be taken on a computer, but </a:t>
            </a:r>
            <a:r>
              <a:rPr lang="en-US" sz="2400" dirty="0" smtClean="0"/>
              <a:t>not  </a:t>
            </a:r>
            <a:r>
              <a:rPr lang="en-US" sz="2400" dirty="0" smtClean="0"/>
              <a:t>computer </a:t>
            </a:r>
            <a:r>
              <a:rPr lang="en-US" sz="2400" dirty="0" smtClean="0"/>
              <a:t>adaptive</a:t>
            </a:r>
          </a:p>
          <a:p>
            <a:pPr marL="0" indent="0" fontAlgn="base">
              <a:buNone/>
            </a:pPr>
            <a:endParaRPr lang="en-US" dirty="0"/>
          </a:p>
        </p:txBody>
      </p:sp>
    </p:spTree>
    <p:extLst>
      <p:ext uri="{BB962C8B-B14F-4D97-AF65-F5344CB8AC3E}">
        <p14:creationId xmlns:p14="http://schemas.microsoft.com/office/powerpoint/2010/main" xmlns="" val="26557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TASKS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In short, performance tasks should:</a:t>
            </a:r>
            <a:r>
              <a:rPr lang="en-US" dirty="0" smtClean="0"/>
              <a:t> </a:t>
            </a:r>
          </a:p>
          <a:p>
            <a:pPr>
              <a:buNone/>
            </a:pPr>
            <a:r>
              <a:rPr lang="en-US" dirty="0" smtClean="0"/>
              <a:t>• Integrate knowledge and skills across multiple claims and targets. </a:t>
            </a:r>
          </a:p>
          <a:p>
            <a:pPr>
              <a:buNone/>
            </a:pPr>
            <a:r>
              <a:rPr lang="en-US" dirty="0" smtClean="0"/>
              <a:t>• Measure capacities such as depth of understanding, research skills, and/or complex </a:t>
            </a:r>
            <a:r>
              <a:rPr lang="en-US" dirty="0" smtClean="0"/>
              <a:t>analysis </a:t>
            </a:r>
            <a:r>
              <a:rPr lang="en-US" dirty="0" smtClean="0"/>
              <a:t>with relevant evidence. </a:t>
            </a:r>
          </a:p>
          <a:p>
            <a:pPr>
              <a:buNone/>
            </a:pPr>
            <a:r>
              <a:rPr lang="en-US" dirty="0" smtClean="0"/>
              <a:t>• Require student-initiated planning, management of information/data and ideas, and/or </a:t>
            </a:r>
            <a:r>
              <a:rPr lang="en-US" dirty="0" smtClean="0"/>
              <a:t>interaction </a:t>
            </a:r>
            <a:r>
              <a:rPr lang="en-US" dirty="0" smtClean="0"/>
              <a:t>with other materials. </a:t>
            </a:r>
          </a:p>
          <a:p>
            <a:pPr>
              <a:buNone/>
            </a:pPr>
            <a:r>
              <a:rPr lang="en-US" dirty="0" smtClean="0"/>
              <a:t>• Reflect a real-world task and/or scenario-based problem. </a:t>
            </a:r>
          </a:p>
          <a:p>
            <a:pPr>
              <a:buNone/>
            </a:pPr>
            <a:r>
              <a:rPr lang="en-US" dirty="0" smtClean="0"/>
              <a:t>• Allow for multiple approaches. </a:t>
            </a:r>
          </a:p>
          <a:p>
            <a:pPr>
              <a:buNone/>
            </a:pPr>
            <a:r>
              <a:rPr lang="en-US" dirty="0" smtClean="0"/>
              <a:t>• Represent content that is relevant and meaningful to students. </a:t>
            </a:r>
          </a:p>
          <a:p>
            <a:pPr>
              <a:buNone/>
            </a:pPr>
            <a:r>
              <a:rPr lang="en-US" dirty="0" smtClean="0"/>
              <a:t>• Allow for demonstration of important knowledge and skills, including those that address </a:t>
            </a:r>
          </a:p>
          <a:p>
            <a:pPr marL="0" indent="0" fontAlgn="base">
              <a:buNone/>
            </a:pPr>
            <a:endParaRPr lang="en-US" dirty="0"/>
          </a:p>
        </p:txBody>
      </p:sp>
    </p:spTree>
    <p:extLst>
      <p:ext uri="{BB962C8B-B14F-4D97-AF65-F5344CB8AC3E}">
        <p14:creationId xmlns:p14="http://schemas.microsoft.com/office/powerpoint/2010/main" xmlns="" val="26557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5545" y="274638"/>
            <a:ext cx="7499350" cy="1143000"/>
          </a:xfrm>
        </p:spPr>
        <p:txBody>
          <a:bodyPr vert="horz" wrap="square" lIns="91440" tIns="45720" rIns="91440" bIns="45720" numCol="1" anchorCtr="0" compatLnSpc="1">
            <a:prstTxWarp prst="textNoShape">
              <a:avLst/>
            </a:prstTxWarp>
          </a:bodyPr>
          <a:lstStyle/>
          <a:p>
            <a:pPr>
              <a:defRPr/>
            </a:pPr>
            <a:r>
              <a:rPr lang="en-US" dirty="0" smtClean="0">
                <a:effectLst>
                  <a:outerShdw blurRad="38100" dist="38100" dir="2700000" algn="tl">
                    <a:srgbClr val="C0C0C0"/>
                  </a:outerShdw>
                </a:effectLst>
              </a:rPr>
              <a:t>CCSS Mathematical Practices</a:t>
            </a:r>
          </a:p>
        </p:txBody>
      </p:sp>
      <p:sp>
        <p:nvSpPr>
          <p:cNvPr id="6" name="TextBox 5"/>
          <p:cNvSpPr txBox="1"/>
          <p:nvPr/>
        </p:nvSpPr>
        <p:spPr>
          <a:xfrm rot="16200000">
            <a:off x="-1360091" y="3178175"/>
            <a:ext cx="4803775" cy="1292225"/>
          </a:xfrm>
          <a:prstGeom prst="rect">
            <a:avLst/>
          </a:prstGeom>
          <a:solidFill>
            <a:schemeClr val="bg1">
              <a:lumMod val="75000"/>
            </a:schemeClr>
          </a:solidFill>
        </p:spPr>
        <p:txBody>
          <a:bodyPr>
            <a:spAutoFit/>
          </a:bodyPr>
          <a:lstStyle/>
          <a:p>
            <a:pPr marL="342900" indent="-342900">
              <a:defRPr/>
            </a:pPr>
            <a:r>
              <a:rPr lang="en-US" sz="2400" b="1" dirty="0">
                <a:latin typeface="Arial Narrow"/>
                <a:cs typeface="Arial Narrow"/>
              </a:rPr>
              <a:t>OVERARCHING HABITS OF MIND</a:t>
            </a:r>
          </a:p>
          <a:p>
            <a:pPr marL="342900" indent="-342900">
              <a:defRPr/>
            </a:pPr>
            <a:r>
              <a:rPr lang="en-US" dirty="0">
                <a:latin typeface="Arial Narrow"/>
                <a:cs typeface="Arial Narrow"/>
              </a:rPr>
              <a:t>1. Make sense of problems and perseveres in solving them</a:t>
            </a:r>
          </a:p>
          <a:p>
            <a:pPr marL="342900" indent="-342900">
              <a:defRPr/>
            </a:pPr>
            <a:r>
              <a:rPr lang="en-US" dirty="0">
                <a:latin typeface="Arial Narrow"/>
                <a:cs typeface="Arial Narrow"/>
              </a:rPr>
              <a:t>6. Attend to precision</a:t>
            </a:r>
          </a:p>
        </p:txBody>
      </p:sp>
      <p:sp>
        <p:nvSpPr>
          <p:cNvPr id="7" name="TextBox 6"/>
          <p:cNvSpPr txBox="1"/>
          <p:nvPr/>
        </p:nvSpPr>
        <p:spPr>
          <a:xfrm>
            <a:off x="1857771" y="1436688"/>
            <a:ext cx="6448425" cy="1292225"/>
          </a:xfrm>
          <a:prstGeom prst="rect">
            <a:avLst/>
          </a:prstGeom>
          <a:solidFill>
            <a:schemeClr val="accent3">
              <a:lumMod val="60000"/>
              <a:lumOff val="40000"/>
            </a:schemeClr>
          </a:solidFill>
        </p:spPr>
        <p:txBody>
          <a:bodyPr>
            <a:spAutoFit/>
          </a:bodyPr>
          <a:lstStyle/>
          <a:p>
            <a:pPr>
              <a:defRPr/>
            </a:pPr>
            <a:r>
              <a:rPr lang="en-US" sz="2400" b="1" dirty="0"/>
              <a:t>REASONING AND EXPLAINING</a:t>
            </a:r>
          </a:p>
          <a:p>
            <a:pPr>
              <a:defRPr/>
            </a:pPr>
            <a:r>
              <a:rPr lang="en-US" dirty="0"/>
              <a:t>2. Reason abstractly and quantitatively</a:t>
            </a:r>
          </a:p>
          <a:p>
            <a:pPr>
              <a:defRPr/>
            </a:pPr>
            <a:r>
              <a:rPr lang="en-US" dirty="0"/>
              <a:t>3. Construct viable arguments are critique the reasoning of others</a:t>
            </a:r>
          </a:p>
        </p:txBody>
      </p:sp>
      <p:sp>
        <p:nvSpPr>
          <p:cNvPr id="8" name="TextBox 7"/>
          <p:cNvSpPr txBox="1"/>
          <p:nvPr/>
        </p:nvSpPr>
        <p:spPr>
          <a:xfrm>
            <a:off x="1857771" y="3217863"/>
            <a:ext cx="6448425" cy="1293812"/>
          </a:xfrm>
          <a:prstGeom prst="rect">
            <a:avLst/>
          </a:prstGeom>
          <a:solidFill>
            <a:schemeClr val="accent2">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smtClean="0"/>
              <a:t>MODELING AND USING TOOLS</a:t>
            </a:r>
          </a:p>
          <a:p>
            <a:pPr eaLnBrk="1" hangingPunct="1">
              <a:defRPr/>
            </a:pPr>
            <a:r>
              <a:rPr lang="en-US" sz="1800" smtClean="0"/>
              <a:t>4. Model with mathematics</a:t>
            </a:r>
          </a:p>
          <a:p>
            <a:pPr eaLnBrk="1" hangingPunct="1">
              <a:defRPr/>
            </a:pPr>
            <a:r>
              <a:rPr lang="en-US" sz="1800" smtClean="0"/>
              <a:t>5. Use appropriate tools strategically</a:t>
            </a:r>
          </a:p>
          <a:p>
            <a:pPr eaLnBrk="1" hangingPunct="1">
              <a:defRPr/>
            </a:pPr>
            <a:endParaRPr lang="en-US" sz="1800" smtClean="0"/>
          </a:p>
        </p:txBody>
      </p:sp>
      <p:sp>
        <p:nvSpPr>
          <p:cNvPr id="9" name="TextBox 8"/>
          <p:cNvSpPr txBox="1"/>
          <p:nvPr/>
        </p:nvSpPr>
        <p:spPr>
          <a:xfrm>
            <a:off x="1857771" y="4935538"/>
            <a:ext cx="6448425" cy="1292225"/>
          </a:xfrm>
          <a:prstGeom prst="rect">
            <a:avLst/>
          </a:prstGeom>
          <a:solidFill>
            <a:schemeClr val="accent1">
              <a:lumMod val="60000"/>
              <a:lumOff val="40000"/>
            </a:schemeClr>
          </a:solidFill>
        </p:spPr>
        <p:txBody>
          <a:bodyPr>
            <a:spAutoFit/>
          </a:bodyPr>
          <a:lstStyle>
            <a:lvl1pPr eaLnBrk="0" hangingPunct="0">
              <a:defRPr sz="2400">
                <a:solidFill>
                  <a:schemeClr val="tx1"/>
                </a:solidFill>
                <a:latin typeface="Arial" charset="0"/>
                <a:ea typeface="ＭＳ Ｐゴシック" pitchFamily="-111" charset="-128"/>
              </a:defRPr>
            </a:lvl1pPr>
            <a:lvl2pPr marL="37931725" indent="-37474525" eaLnBrk="0" hangingPunct="0">
              <a:defRPr sz="2400">
                <a:solidFill>
                  <a:schemeClr val="tx1"/>
                </a:solidFill>
                <a:latin typeface="Arial" charset="0"/>
                <a:ea typeface="ＭＳ Ｐゴシック" pitchFamily="-111" charset="-128"/>
              </a:defRPr>
            </a:lvl2pPr>
            <a:lvl3pPr eaLnBrk="0" hangingPunct="0">
              <a:defRPr sz="2400">
                <a:solidFill>
                  <a:schemeClr val="tx1"/>
                </a:solidFill>
                <a:latin typeface="Arial" charset="0"/>
                <a:ea typeface="ＭＳ Ｐゴシック" pitchFamily="-111" charset="-128"/>
              </a:defRPr>
            </a:lvl3pPr>
            <a:lvl4pPr eaLnBrk="0" hangingPunct="0">
              <a:defRPr sz="2400">
                <a:solidFill>
                  <a:schemeClr val="tx1"/>
                </a:solidFill>
                <a:latin typeface="Arial" charset="0"/>
                <a:ea typeface="ＭＳ Ｐゴシック" pitchFamily="-111" charset="-128"/>
              </a:defRPr>
            </a:lvl4pPr>
            <a:lvl5pPr eaLnBrk="0" hangingPunct="0">
              <a:defRPr sz="2400">
                <a:solidFill>
                  <a:schemeClr val="tx1"/>
                </a:solidFill>
                <a:latin typeface="Arial" charset="0"/>
                <a:ea typeface="ＭＳ Ｐゴシック" pitchFamily="-111" charset="-128"/>
              </a:defRPr>
            </a:lvl5pPr>
            <a:lvl6pPr marL="457200" eaLnBrk="0" fontAlgn="base" hangingPunct="0">
              <a:spcBef>
                <a:spcPct val="0"/>
              </a:spcBef>
              <a:spcAft>
                <a:spcPct val="0"/>
              </a:spcAft>
              <a:defRPr sz="2400">
                <a:solidFill>
                  <a:schemeClr val="tx1"/>
                </a:solidFill>
                <a:latin typeface="Arial" charset="0"/>
                <a:ea typeface="ＭＳ Ｐゴシック" pitchFamily="-111" charset="-128"/>
              </a:defRPr>
            </a:lvl6pPr>
            <a:lvl7pPr marL="914400" eaLnBrk="0" fontAlgn="base" hangingPunct="0">
              <a:spcBef>
                <a:spcPct val="0"/>
              </a:spcBef>
              <a:spcAft>
                <a:spcPct val="0"/>
              </a:spcAft>
              <a:defRPr sz="2400">
                <a:solidFill>
                  <a:schemeClr val="tx1"/>
                </a:solidFill>
                <a:latin typeface="Arial" charset="0"/>
                <a:ea typeface="ＭＳ Ｐゴシック" pitchFamily="-111" charset="-128"/>
              </a:defRPr>
            </a:lvl7pPr>
            <a:lvl8pPr marL="1371600" eaLnBrk="0" fontAlgn="base" hangingPunct="0">
              <a:spcBef>
                <a:spcPct val="0"/>
              </a:spcBef>
              <a:spcAft>
                <a:spcPct val="0"/>
              </a:spcAft>
              <a:defRPr sz="2400">
                <a:solidFill>
                  <a:schemeClr val="tx1"/>
                </a:solidFill>
                <a:latin typeface="Arial" charset="0"/>
                <a:ea typeface="ＭＳ Ｐゴシック" pitchFamily="-111" charset="-128"/>
              </a:defRPr>
            </a:lvl8pPr>
            <a:lvl9pPr marL="1828800" eaLnBrk="0" fontAlgn="base" hangingPunct="0">
              <a:spcBef>
                <a:spcPct val="0"/>
              </a:spcBef>
              <a:spcAft>
                <a:spcPct val="0"/>
              </a:spcAft>
              <a:defRPr sz="2400">
                <a:solidFill>
                  <a:schemeClr val="tx1"/>
                </a:solidFill>
                <a:latin typeface="Arial" charset="0"/>
                <a:ea typeface="ＭＳ Ｐゴシック" pitchFamily="-111" charset="-128"/>
              </a:defRPr>
            </a:lvl9pPr>
          </a:lstStyle>
          <a:p>
            <a:pPr eaLnBrk="1" hangingPunct="1">
              <a:defRPr/>
            </a:pPr>
            <a:r>
              <a:rPr lang="en-US" b="1" dirty="0" smtClean="0"/>
              <a:t>SEEING STRUCTURE AND GENERALIZING</a:t>
            </a:r>
          </a:p>
          <a:p>
            <a:pPr eaLnBrk="1" hangingPunct="1">
              <a:defRPr/>
            </a:pPr>
            <a:r>
              <a:rPr lang="en-US" sz="1800" dirty="0" smtClean="0"/>
              <a:t>7. Look for and make use of structure</a:t>
            </a:r>
          </a:p>
          <a:p>
            <a:pPr eaLnBrk="1" hangingPunct="1">
              <a:defRPr/>
            </a:pPr>
            <a:r>
              <a:rPr lang="en-US" sz="1800" dirty="0" smtClean="0"/>
              <a:t>8. Look for and express regularity in repeated reasoning</a:t>
            </a:r>
          </a:p>
          <a:p>
            <a:pPr eaLnBrk="1" hangingPunct="1">
              <a:defRPr/>
            </a:pPr>
            <a:endParaRPr lang="en-US" sz="1800" dirty="0" smtClean="0"/>
          </a:p>
        </p:txBody>
      </p:sp>
    </p:spTree>
    <p:extLst>
      <p:ext uri="{BB962C8B-B14F-4D97-AF65-F5344CB8AC3E}">
        <p14:creationId xmlns:p14="http://schemas.microsoft.com/office/powerpoint/2010/main" xmlns="" val="1515083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SMP 4: MODEL WITH MATHEMATICS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10000"/>
          </a:bodyPr>
          <a:lstStyle/>
          <a:p>
            <a:pPr>
              <a:buNone/>
            </a:pPr>
            <a:r>
              <a:rPr lang="en-US" sz="2600" b="1" dirty="0" smtClean="0"/>
              <a:t>Mathematically proficient students: </a:t>
            </a:r>
          </a:p>
          <a:p>
            <a:pPr>
              <a:buNone/>
            </a:pPr>
            <a:r>
              <a:rPr lang="en-US" sz="2600" dirty="0" smtClean="0"/>
              <a:t>• apply the mathematics they know to solve problems arising in </a:t>
            </a:r>
            <a:r>
              <a:rPr lang="en-US" sz="2600" dirty="0" smtClean="0"/>
              <a:t>everyday </a:t>
            </a:r>
            <a:r>
              <a:rPr lang="en-US" sz="2600" dirty="0" smtClean="0"/>
              <a:t>life, society, and the workplace. </a:t>
            </a:r>
          </a:p>
          <a:p>
            <a:pPr>
              <a:buNone/>
            </a:pPr>
            <a:r>
              <a:rPr lang="en-US" sz="2600" dirty="0" smtClean="0"/>
              <a:t>• </a:t>
            </a:r>
            <a:r>
              <a:rPr lang="en-US" sz="2600" dirty="0" smtClean="0"/>
              <a:t>make assumptions and approximations to simplify a complicated </a:t>
            </a:r>
            <a:r>
              <a:rPr lang="en-US" sz="2600" dirty="0" smtClean="0"/>
              <a:t>situation </a:t>
            </a:r>
            <a:endParaRPr lang="en-US" sz="2600" dirty="0" smtClean="0"/>
          </a:p>
          <a:p>
            <a:pPr>
              <a:buNone/>
            </a:pPr>
            <a:r>
              <a:rPr lang="en-US" sz="2600" dirty="0" smtClean="0"/>
              <a:t>• identify important </a:t>
            </a:r>
            <a:r>
              <a:rPr lang="en-US" sz="2600" dirty="0" smtClean="0"/>
              <a:t>quantities</a:t>
            </a:r>
            <a:endParaRPr lang="en-US" sz="2600" dirty="0" smtClean="0"/>
          </a:p>
          <a:p>
            <a:pPr>
              <a:buNone/>
            </a:pPr>
            <a:r>
              <a:rPr lang="en-US" sz="2600" dirty="0" smtClean="0"/>
              <a:t>• map relationships using such tools as diagrams, two-way tables, </a:t>
            </a:r>
            <a:r>
              <a:rPr lang="en-US" sz="2600" dirty="0" smtClean="0"/>
              <a:t>graphs</a:t>
            </a:r>
            <a:r>
              <a:rPr lang="en-US" sz="2600" dirty="0" smtClean="0"/>
              <a:t>, flowcharts and formulas. </a:t>
            </a:r>
          </a:p>
          <a:p>
            <a:pPr>
              <a:buNone/>
            </a:pPr>
            <a:r>
              <a:rPr lang="en-US" sz="2600" dirty="0" smtClean="0"/>
              <a:t>• analyze those relationships mathematically to draw </a:t>
            </a:r>
            <a:r>
              <a:rPr lang="en-US" sz="2600" dirty="0" smtClean="0"/>
              <a:t>conclusions </a:t>
            </a:r>
            <a:endParaRPr lang="en-US" sz="2600" dirty="0" smtClean="0"/>
          </a:p>
          <a:p>
            <a:pPr>
              <a:buNone/>
            </a:pPr>
            <a:r>
              <a:rPr lang="en-US" sz="2600" dirty="0" smtClean="0"/>
              <a:t>• interpret their mathematical results in the context of the </a:t>
            </a:r>
            <a:r>
              <a:rPr lang="en-US" sz="2600" dirty="0" smtClean="0"/>
              <a:t>situation</a:t>
            </a:r>
            <a:endParaRPr lang="en-US" sz="2600" dirty="0" smtClean="0"/>
          </a:p>
          <a:p>
            <a:pPr>
              <a:buNone/>
            </a:pPr>
            <a:r>
              <a:rPr lang="en-US" sz="2600" dirty="0" smtClean="0"/>
              <a:t>• reflect on whether the results make </a:t>
            </a:r>
            <a:r>
              <a:rPr lang="en-US" sz="2600" dirty="0" smtClean="0"/>
              <a:t>sense</a:t>
            </a:r>
          </a:p>
        </p:txBody>
      </p:sp>
    </p:spTree>
    <p:extLst>
      <p:ext uri="{BB962C8B-B14F-4D97-AF65-F5344CB8AC3E}">
        <p14:creationId xmlns:p14="http://schemas.microsoft.com/office/powerpoint/2010/main" xmlns="" val="26557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374650" y="1552451"/>
            <a:ext cx="6365875" cy="39703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endParaRPr lang="en-US" sz="2800" dirty="0">
              <a:latin typeface="Calibri" charset="0"/>
            </a:endParaRPr>
          </a:p>
          <a:p>
            <a:pPr algn="ctr" eaLnBrk="1" hangingPunct="1"/>
            <a:r>
              <a:rPr lang="en-US" sz="2800" dirty="0" smtClean="0">
                <a:latin typeface="Calibri" charset="0"/>
              </a:rPr>
              <a:t>According </a:t>
            </a:r>
            <a:r>
              <a:rPr lang="en-US" sz="2800" dirty="0">
                <a:latin typeface="Calibri" charset="0"/>
              </a:rPr>
              <a:t>to Henry </a:t>
            </a:r>
            <a:r>
              <a:rPr lang="en-US" sz="2800" dirty="0" err="1">
                <a:latin typeface="Calibri" charset="0"/>
              </a:rPr>
              <a:t>Pollak</a:t>
            </a:r>
            <a:r>
              <a:rPr lang="en-US" sz="2800" dirty="0">
                <a:latin typeface="Calibri" charset="0"/>
              </a:rPr>
              <a:t>:</a:t>
            </a:r>
          </a:p>
          <a:p>
            <a:pPr eaLnBrk="1" hangingPunct="1"/>
            <a:endParaRPr lang="en-US" sz="2800" dirty="0">
              <a:latin typeface="Calibri" charset="0"/>
            </a:endParaRPr>
          </a:p>
          <a:p>
            <a:pPr eaLnBrk="1" hangingPunct="1"/>
            <a:r>
              <a:rPr lang="en-US" sz="2800" dirty="0">
                <a:latin typeface="Calibri" charset="0"/>
              </a:rPr>
              <a:t>“Every application of mathematics uses mathematics to understand or evaluate or predict something in the part of the world outside of mathematics. </a:t>
            </a:r>
            <a:r>
              <a:rPr lang="en-US" sz="2800" b="1" dirty="0">
                <a:latin typeface="Calibri" charset="0"/>
              </a:rPr>
              <a:t>What distinguishes modeling from other forms of applications of mathematics are</a:t>
            </a:r>
            <a:r>
              <a:rPr lang="en-US" sz="2800" dirty="0">
                <a:latin typeface="Calibri" charset="0"/>
              </a:rPr>
              <a:t>…</a:t>
            </a:r>
          </a:p>
        </p:txBody>
      </p:sp>
      <p:pic>
        <p:nvPicPr>
          <p:cNvPr id="33795" name="Picture 2" descr="Screen shot 2012-04-27 at 12.17.43 AM.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40525" y="2912436"/>
            <a:ext cx="1773238" cy="2505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itle 3"/>
          <p:cNvSpPr>
            <a:spLocks noGrp="1"/>
          </p:cNvSpPr>
          <p:nvPr>
            <p:ph type="title"/>
          </p:nvPr>
        </p:nvSpPr>
        <p:spPr/>
        <p:txBody>
          <a:bodyPr>
            <a:normAutofit/>
          </a:bodyPr>
          <a:lstStyle/>
          <a:p>
            <a:r>
              <a:rPr lang="en-US" b="1" dirty="0">
                <a:latin typeface="Calibri" charset="0"/>
              </a:rPr>
              <a:t>What is Mathematical </a:t>
            </a:r>
            <a:r>
              <a:rPr lang="en-US" b="1" dirty="0" smtClean="0">
                <a:latin typeface="Calibri" charset="0"/>
              </a:rPr>
              <a:t>Modeling?</a:t>
            </a:r>
            <a:endParaRPr lang="en-US" dirty="0"/>
          </a:p>
        </p:txBody>
      </p:sp>
    </p:spTree>
    <p:extLst>
      <p:ext uri="{BB962C8B-B14F-4D97-AF65-F5344CB8AC3E}">
        <p14:creationId xmlns:p14="http://schemas.microsoft.com/office/powerpoint/2010/main" xmlns="" val="3333633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415925" y="365125"/>
            <a:ext cx="8335963" cy="6062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800" dirty="0">
                <a:latin typeface="Calibri" charset="0"/>
              </a:rPr>
              <a:t>(1) </a:t>
            </a:r>
            <a:r>
              <a:rPr lang="en-US" sz="2800" i="1" dirty="0">
                <a:latin typeface="Calibri" charset="0"/>
              </a:rPr>
              <a:t>explicit</a:t>
            </a:r>
            <a:r>
              <a:rPr lang="en-US" sz="2800" dirty="0">
                <a:latin typeface="Calibri" charset="0"/>
              </a:rPr>
              <a:t> attention at the beginning of the process of getting from the problem outside of mathematics to its mathematical foundation and</a:t>
            </a:r>
          </a:p>
          <a:p>
            <a:pPr eaLnBrk="1" hangingPunct="1"/>
            <a:r>
              <a:rPr lang="en-US" sz="2800" dirty="0">
                <a:latin typeface="Calibri" charset="0"/>
              </a:rPr>
              <a:t> </a:t>
            </a:r>
          </a:p>
          <a:p>
            <a:pPr eaLnBrk="1" hangingPunct="1"/>
            <a:r>
              <a:rPr lang="en-US" sz="2800" dirty="0">
                <a:latin typeface="Calibri" charset="0"/>
              </a:rPr>
              <a:t>(2) an </a:t>
            </a:r>
            <a:r>
              <a:rPr lang="en-US" sz="2800" i="1" dirty="0">
                <a:latin typeface="Calibri" charset="0"/>
              </a:rPr>
              <a:t>explicit</a:t>
            </a:r>
            <a:r>
              <a:rPr lang="en-US" sz="2800" dirty="0">
                <a:latin typeface="Calibri" charset="0"/>
              </a:rPr>
              <a:t> reconciliation between the mathematics and the real-world situation at the end. Throughout the modeling process, consideration is given to both the external world and the mathematics, and the results have to be both mathematically correct and reasonable in a real-world context.”</a:t>
            </a:r>
          </a:p>
          <a:p>
            <a:pPr eaLnBrk="1" hangingPunct="1"/>
            <a:endParaRPr lang="en-US" sz="2800" dirty="0">
              <a:latin typeface="Calibri" charset="0"/>
            </a:endParaRPr>
          </a:p>
          <a:p>
            <a:pPr eaLnBrk="1" hangingPunct="1"/>
            <a:endParaRPr lang="en-US" sz="2800" dirty="0">
              <a:latin typeface="Calibri" charset="0"/>
            </a:endParaRPr>
          </a:p>
          <a:p>
            <a:pPr eaLnBrk="1" hangingPunct="1"/>
            <a:endParaRPr lang="en-US" sz="2800" dirty="0">
              <a:latin typeface="Calibri" charset="0"/>
            </a:endParaRPr>
          </a:p>
          <a:p>
            <a:pPr eaLnBrk="1" hangingPunct="1"/>
            <a:r>
              <a:rPr lang="en-US" dirty="0">
                <a:latin typeface="Calibri" charset="0"/>
              </a:rPr>
              <a:t>Henry </a:t>
            </a:r>
            <a:r>
              <a:rPr lang="en-US" dirty="0" err="1">
                <a:latin typeface="Calibri" charset="0"/>
              </a:rPr>
              <a:t>Pollak</a:t>
            </a:r>
            <a:r>
              <a:rPr lang="en-US" dirty="0">
                <a:latin typeface="Calibri" charset="0"/>
              </a:rPr>
              <a:t>, A History of the Teaching of Modeling.</a:t>
            </a:r>
          </a:p>
        </p:txBody>
      </p:sp>
    </p:spTree>
    <p:extLst>
      <p:ext uri="{BB962C8B-B14F-4D97-AF65-F5344CB8AC3E}">
        <p14:creationId xmlns:p14="http://schemas.microsoft.com/office/powerpoint/2010/main" xmlns="" val="42779432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19766</TotalTime>
  <Words>1014</Words>
  <Application>Microsoft Office PowerPoint</Application>
  <PresentationFormat>On-screen Show (4:3)</PresentationFormat>
  <Paragraphs>182</Paragraphs>
  <Slides>20</Slides>
  <Notes>12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Clarity</vt:lpstr>
      <vt:lpstr>The vision of the common core: embracing the challenge</vt:lpstr>
      <vt:lpstr>Agenda</vt:lpstr>
      <vt:lpstr>Opener</vt:lpstr>
      <vt:lpstr>SMARTER BALANCED SUMMATIVE ASSESSMENT</vt:lpstr>
      <vt:lpstr>PERFORMANCE TASKS</vt:lpstr>
      <vt:lpstr>CCSS Mathematical Practices</vt:lpstr>
      <vt:lpstr>SMP 4: MODEL WITH MATHEMATICS</vt:lpstr>
      <vt:lpstr>What is Mathematical Modeling?</vt:lpstr>
      <vt:lpstr>Slide 9</vt:lpstr>
      <vt:lpstr>What is Mathematical Modeling? </vt:lpstr>
      <vt:lpstr>Slide 11</vt:lpstr>
      <vt:lpstr>Slide 12</vt:lpstr>
      <vt:lpstr>Slide 13</vt:lpstr>
      <vt:lpstr>Slide 14</vt:lpstr>
      <vt:lpstr>Slide 15</vt:lpstr>
      <vt:lpstr>Slide 16</vt:lpstr>
      <vt:lpstr>Slide 17</vt:lpstr>
      <vt:lpstr>Slide 18</vt:lpstr>
      <vt:lpstr>Modeling In a Nutshell</vt:lpstr>
      <vt:lpstr>How do prepare students for these summative performance tasks?</vt:lpstr>
    </vt:vector>
  </TitlesOfParts>
  <Company>School of Education, 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Vision of the Common Core: Changing Beliefs, Transforming Practice</dc:title>
  <dc:creator>Julie Orosco</dc:creator>
  <cp:lastModifiedBy>deniseb</cp:lastModifiedBy>
  <cp:revision>142</cp:revision>
  <cp:lastPrinted>2013-04-30T21:26:37Z</cp:lastPrinted>
  <dcterms:created xsi:type="dcterms:W3CDTF">2013-03-13T18:16:26Z</dcterms:created>
  <dcterms:modified xsi:type="dcterms:W3CDTF">2014-05-02T03:10:30Z</dcterms:modified>
</cp:coreProperties>
</file>