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66"/>
  </p:notesMasterIdLst>
  <p:sldIdLst>
    <p:sldId id="257" r:id="rId2"/>
    <p:sldId id="258" r:id="rId3"/>
    <p:sldId id="259" r:id="rId4"/>
    <p:sldId id="260" r:id="rId5"/>
    <p:sldId id="314" r:id="rId6"/>
    <p:sldId id="262" r:id="rId7"/>
    <p:sldId id="263" r:id="rId8"/>
    <p:sldId id="264" r:id="rId9"/>
    <p:sldId id="290" r:id="rId10"/>
    <p:sldId id="265" r:id="rId11"/>
    <p:sldId id="266" r:id="rId12"/>
    <p:sldId id="270" r:id="rId13"/>
    <p:sldId id="267" r:id="rId14"/>
    <p:sldId id="268" r:id="rId15"/>
    <p:sldId id="269" r:id="rId16"/>
    <p:sldId id="271" r:id="rId17"/>
    <p:sldId id="272" r:id="rId18"/>
    <p:sldId id="273" r:id="rId19"/>
    <p:sldId id="275" r:id="rId20"/>
    <p:sldId id="283" r:id="rId21"/>
    <p:sldId id="284" r:id="rId22"/>
    <p:sldId id="286" r:id="rId23"/>
    <p:sldId id="285" r:id="rId24"/>
    <p:sldId id="287" r:id="rId25"/>
    <p:sldId id="288" r:id="rId26"/>
    <p:sldId id="289" r:id="rId27"/>
    <p:sldId id="293" r:id="rId28"/>
    <p:sldId id="276" r:id="rId29"/>
    <p:sldId id="292" r:id="rId30"/>
    <p:sldId id="291" r:id="rId31"/>
    <p:sldId id="277" r:id="rId32"/>
    <p:sldId id="278" r:id="rId33"/>
    <p:sldId id="279" r:id="rId34"/>
    <p:sldId id="281" r:id="rId35"/>
    <p:sldId id="282" r:id="rId36"/>
    <p:sldId id="294" r:id="rId37"/>
    <p:sldId id="316" r:id="rId38"/>
    <p:sldId id="299" r:id="rId39"/>
    <p:sldId id="320" r:id="rId40"/>
    <p:sldId id="319" r:id="rId41"/>
    <p:sldId id="295" r:id="rId42"/>
    <p:sldId id="301" r:id="rId43"/>
    <p:sldId id="302" r:id="rId44"/>
    <p:sldId id="303" r:id="rId45"/>
    <p:sldId id="304" r:id="rId46"/>
    <p:sldId id="305" r:id="rId47"/>
    <p:sldId id="306" r:id="rId48"/>
    <p:sldId id="307" r:id="rId49"/>
    <p:sldId id="308" r:id="rId50"/>
    <p:sldId id="298" r:id="rId51"/>
    <p:sldId id="309" r:id="rId52"/>
    <p:sldId id="300" r:id="rId53"/>
    <p:sldId id="321" r:id="rId54"/>
    <p:sldId id="322" r:id="rId55"/>
    <p:sldId id="323" r:id="rId56"/>
    <p:sldId id="324" r:id="rId57"/>
    <p:sldId id="325" r:id="rId58"/>
    <p:sldId id="326" r:id="rId59"/>
    <p:sldId id="327" r:id="rId60"/>
    <p:sldId id="328" r:id="rId61"/>
    <p:sldId id="310" r:id="rId62"/>
    <p:sldId id="311" r:id="rId63"/>
    <p:sldId id="317" r:id="rId64"/>
    <p:sldId id="312"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9" d="100"/>
          <a:sy n="69" d="100"/>
        </p:scale>
        <p:origin x="-264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notesMaster" Target="notesMasters/notesMaster1.xml"/><Relationship Id="rId67" Type="http://schemas.openxmlformats.org/officeDocument/2006/relationships/printerSettings" Target="printerSettings/printerSettings1.bin"/><Relationship Id="rId68" Type="http://schemas.openxmlformats.org/officeDocument/2006/relationships/presProps" Target="presProps.xml"/><Relationship Id="rId69" Type="http://schemas.openxmlformats.org/officeDocument/2006/relationships/viewProps" Target="view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heme" Target="theme/theme1.xml"/><Relationship Id="rId71"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CE1E87-EAE9-724A-93A3-6272713F645D}" type="datetimeFigureOut">
              <a:rPr lang="en-US" smtClean="0"/>
              <a:t>9/24/13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C8405-79DC-D149-B495-3DA234045CAA}" type="slidenum">
              <a:rPr lang="en-US" smtClean="0"/>
              <a:t>‹#›</a:t>
            </a:fld>
            <a:endParaRPr lang="en-US"/>
          </a:p>
        </p:txBody>
      </p:sp>
    </p:spTree>
    <p:extLst>
      <p:ext uri="{BB962C8B-B14F-4D97-AF65-F5344CB8AC3E}">
        <p14:creationId xmlns:p14="http://schemas.microsoft.com/office/powerpoint/2010/main" val="393558002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F70FC5-A728-451C-92C3-276DC86CCD38}" type="slidenum">
              <a:rPr lang="en-US" smtClean="0"/>
              <a:t>19</a:t>
            </a:fld>
            <a:endParaRPr lang="en-US"/>
          </a:p>
        </p:txBody>
      </p:sp>
    </p:spTree>
    <p:extLst>
      <p:ext uri="{BB962C8B-B14F-4D97-AF65-F5344CB8AC3E}">
        <p14:creationId xmlns:p14="http://schemas.microsoft.com/office/powerpoint/2010/main" val="4015599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The number of Claim</a:t>
            </a:r>
            <a:r>
              <a:rPr lang="en-US" sz="1200" b="0" kern="1200" baseline="0" dirty="0" smtClean="0">
                <a:solidFill>
                  <a:schemeClr val="tx1"/>
                </a:solidFill>
                <a:effectLst/>
                <a:latin typeface="+mn-lt"/>
                <a:ea typeface="+mn-ea"/>
                <a:cs typeface="+mn-cs"/>
              </a:rPr>
              <a:t> 1 </a:t>
            </a:r>
            <a:r>
              <a:rPr lang="en-US" sz="1200" b="0" kern="1200" dirty="0" smtClean="0">
                <a:solidFill>
                  <a:schemeClr val="tx1"/>
                </a:solidFill>
                <a:effectLst/>
                <a:latin typeface="+mn-lt"/>
                <a:ea typeface="+mn-ea"/>
                <a:cs typeface="+mn-cs"/>
              </a:rPr>
              <a:t>assessment targets varies across grade levels.</a:t>
            </a:r>
            <a:r>
              <a:rPr lang="en-US" sz="1200" b="0" kern="1200" baseline="0" dirty="0" smtClean="0">
                <a:solidFill>
                  <a:schemeClr val="tx1"/>
                </a:solidFill>
                <a:effectLst/>
                <a:latin typeface="+mn-lt"/>
                <a:ea typeface="+mn-ea"/>
                <a:cs typeface="+mn-cs"/>
              </a:rPr>
              <a:t> The assessment targets for each grade level are presented in detail in the Content Specifications and are explored in greater detail in the Grade Level Considerations training modules.  For now, note that careful thought went into examining the progression of mathematical knowledge and skills as students progress from early elementary grades through high school and as students develop college and career readiness. This progression informed the development of each grade level assessment target.  Also note that for high school, assessment targets are established for grade 11 only and reflect the skills and knowledge students are expected to demonstrate in order to be college and career ready.</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effectLst/>
                <a:latin typeface="+mn-lt"/>
                <a:ea typeface="+mn-ea"/>
                <a:cs typeface="+mn-cs"/>
              </a:rPr>
              <a:t>To help use assessment targets to inform the development and review of items and tasks, let’s take a closer look at the structure of an assessment target.</a:t>
            </a:r>
            <a:endParaRPr lang="en-US" sz="1200" b="0" kern="1200" dirty="0" smtClean="0">
              <a:solidFill>
                <a:schemeClr val="tx1"/>
              </a:solidFill>
              <a:effectLst/>
              <a:latin typeface="+mn-lt"/>
              <a:ea typeface="+mn-ea"/>
              <a:cs typeface="+mn-cs"/>
            </a:endParaRPr>
          </a:p>
          <a:p>
            <a:endParaRPr lang="en-US" b="0" dirty="0"/>
          </a:p>
        </p:txBody>
      </p:sp>
      <p:sp>
        <p:nvSpPr>
          <p:cNvPr id="4" name="Slide Number Placeholder 3"/>
          <p:cNvSpPr>
            <a:spLocks noGrp="1"/>
          </p:cNvSpPr>
          <p:nvPr>
            <p:ph type="sldNum" sz="quarter" idx="10"/>
          </p:nvPr>
        </p:nvSpPr>
        <p:spPr/>
        <p:txBody>
          <a:bodyPr/>
          <a:lstStyle/>
          <a:p>
            <a:fld id="{0263E34C-58B9-C244-A8B0-647CCC064057}" type="slidenum">
              <a:rPr lang="en-US" smtClean="0"/>
              <a:pPr/>
              <a:t>20</a:t>
            </a:fld>
            <a:endParaRPr lang="en-US"/>
          </a:p>
        </p:txBody>
      </p:sp>
    </p:spTree>
    <p:extLst>
      <p:ext uri="{BB962C8B-B14F-4D97-AF65-F5344CB8AC3E}">
        <p14:creationId xmlns:p14="http://schemas.microsoft.com/office/powerpoint/2010/main" val="726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F70FC5-A728-451C-92C3-276DC86CCD38}" type="slidenum">
              <a:rPr lang="en-US" smtClean="0"/>
              <a:t>28</a:t>
            </a:fld>
            <a:endParaRPr lang="en-US"/>
          </a:p>
        </p:txBody>
      </p:sp>
    </p:spTree>
    <p:extLst>
      <p:ext uri="{BB962C8B-B14F-4D97-AF65-F5344CB8AC3E}">
        <p14:creationId xmlns:p14="http://schemas.microsoft.com/office/powerpoint/2010/main" val="3488130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F70FC5-A728-451C-92C3-276DC86CCD38}" type="slidenum">
              <a:rPr lang="en-US" smtClean="0"/>
              <a:t>31</a:t>
            </a:fld>
            <a:endParaRPr lang="en-US"/>
          </a:p>
        </p:txBody>
      </p:sp>
    </p:spTree>
    <p:extLst>
      <p:ext uri="{BB962C8B-B14F-4D97-AF65-F5344CB8AC3E}">
        <p14:creationId xmlns:p14="http://schemas.microsoft.com/office/powerpoint/2010/main" val="1768011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F70FC5-A728-451C-92C3-276DC86CCD38}" type="slidenum">
              <a:rPr lang="en-US" smtClean="0"/>
              <a:t>32</a:t>
            </a:fld>
            <a:endParaRPr lang="en-US"/>
          </a:p>
        </p:txBody>
      </p:sp>
    </p:spTree>
    <p:extLst>
      <p:ext uri="{BB962C8B-B14F-4D97-AF65-F5344CB8AC3E}">
        <p14:creationId xmlns:p14="http://schemas.microsoft.com/office/powerpoint/2010/main" val="848216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F70FC5-A728-451C-92C3-276DC86CCD38}" type="slidenum">
              <a:rPr lang="en-US" smtClean="0"/>
              <a:t>33</a:t>
            </a:fld>
            <a:endParaRPr lang="en-US"/>
          </a:p>
        </p:txBody>
      </p:sp>
    </p:spTree>
    <p:extLst>
      <p:ext uri="{BB962C8B-B14F-4D97-AF65-F5344CB8AC3E}">
        <p14:creationId xmlns:p14="http://schemas.microsoft.com/office/powerpoint/2010/main" val="3267938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F70FC5-A728-451C-92C3-276DC86CCD38}" type="slidenum">
              <a:rPr lang="en-US" smtClean="0"/>
              <a:t>35</a:t>
            </a:fld>
            <a:endParaRPr lang="en-US"/>
          </a:p>
        </p:txBody>
      </p:sp>
    </p:spTree>
    <p:extLst>
      <p:ext uri="{BB962C8B-B14F-4D97-AF65-F5344CB8AC3E}">
        <p14:creationId xmlns:p14="http://schemas.microsoft.com/office/powerpoint/2010/main" val="3053275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51DEABC-D766-4322-8E78-B830FAE35C72}" type="datetime4">
              <a:rPr lang="en-US" smtClean="0"/>
              <a:pPr/>
              <a:t>September 24, 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131F9E-604E-4343-9F29-EF72E8231CAD}" type="datetime4">
              <a:rPr lang="en-US" smtClean="0"/>
              <a:pPr/>
              <a:t>September 24, 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A8E1CE-37F8-4102-8DF9-852A0A51F293}" type="datetime4">
              <a:rPr lang="en-US" smtClean="0"/>
              <a:pPr/>
              <a:t>September 24, 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33F43-3E86-47E4-BFBB-2476D384E1C6}" type="datetime4">
              <a:rPr lang="en-US" smtClean="0"/>
              <a:pPr/>
              <a:t>September 24, 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751663BA-01FC-4367-B6F3-ABB2645D55F1}" type="datetime4">
              <a:rPr lang="en-US" smtClean="0"/>
              <a:pPr/>
              <a:t>September 24, 2013</a:t>
            </a:fld>
            <a:endParaRPr lang="en-US" dirty="0"/>
          </a:p>
        </p:txBody>
      </p:sp>
      <p:sp>
        <p:nvSpPr>
          <p:cNvPr id="8" name="Slide Number Placeholder 7"/>
          <p:cNvSpPr>
            <a:spLocks noGrp="1"/>
          </p:cNvSpPr>
          <p:nvPr>
            <p:ph type="sldNum" sz="quarter" idx="11"/>
          </p:nvPr>
        </p:nvSpPr>
        <p:spPr/>
        <p:txBody>
          <a:bodyPr/>
          <a:lstStyle/>
          <a:p>
            <a:fld id="{F38DF745-7D3F-47F4-83A3-874385CFAA69}"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9B19C71-EC74-44AF-B27E-FC7DC3C3A61D}" type="datetime4">
              <a:rPr lang="en-US" smtClean="0"/>
              <a:pPr/>
              <a:t>September 24, 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A5CDA29-3CBE-48EA-92AE-A996835462BA}" type="datetime4">
              <a:rPr lang="en-US" smtClean="0"/>
              <a:pPr/>
              <a:t>September 24, 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9EC054-3869-4501-B163-1BBFDE8DCE04}" type="datetime4">
              <a:rPr lang="en-US" smtClean="0"/>
              <a:pPr/>
              <a:t>September 24, 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63D831-56C1-49CF-8EF7-8B9A98402BCD}" type="datetime4">
              <a:rPr lang="en-US" smtClean="0"/>
              <a:pPr/>
              <a:t>September 24, 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September 24, 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EA923-9BEE-48CE-9F28-5B525F399BAD}" type="datetime4">
              <a:rPr lang="en-US" smtClean="0"/>
              <a:pPr/>
              <a:t>September 24, 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pPr/>
              <a:t>‹#›</a:t>
            </a:fld>
            <a:endParaRPr lang="en-US" dirty="0"/>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September 24, 2013</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F38DF745-7D3F-47F4-83A3-874385CFAA69}" type="slidenum">
              <a:rPr lang="en-US" smtClean="0"/>
              <a:pPr/>
              <a:t>‹#›</a:t>
            </a:fld>
            <a:endParaRPr lang="en-US" dirty="0"/>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sldNum="0" hdr="0" ft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smarterbalanced.org/" TargetMode="External"/><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hyperlink" Target="http://www.smarterbalanced.org/" TargetMode="External"/><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hyperlink" Target="http://www.smarterbalanced.or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emf"/><Relationship Id="rId4" Type="http://schemas.openxmlformats.org/officeDocument/2006/relationships/image" Target="../media/image17.em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emf"/></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emf"/><Relationship Id="rId3" Type="http://schemas.openxmlformats.org/officeDocument/2006/relationships/image" Target="../media/image20.emf"/></Relationships>
</file>

<file path=ppt/slides/_rels/slide31.xml.rels><?xml version="1.0" encoding="UTF-8" standalone="yes"?>
<Relationships xmlns="http://schemas.openxmlformats.org/package/2006/relationships"><Relationship Id="rId3" Type="http://schemas.openxmlformats.org/officeDocument/2006/relationships/image" Target="../media/image21.emf"/><Relationship Id="rId4" Type="http://schemas.openxmlformats.org/officeDocument/2006/relationships/image" Target="../media/image22.em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33.xml.rels><?xml version="1.0" encoding="UTF-8" standalone="yes"?>
<Relationships xmlns="http://schemas.openxmlformats.org/package/2006/relationships"><Relationship Id="rId3" Type="http://schemas.openxmlformats.org/officeDocument/2006/relationships/image" Target="../media/image25.emf"/><Relationship Id="rId4" Type="http://schemas.openxmlformats.org/officeDocument/2006/relationships/image" Target="../media/image26.emf"/><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emf"/><Relationship Id="rId3" Type="http://schemas.openxmlformats.org/officeDocument/2006/relationships/image" Target="../media/image28.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9.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5.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ducation.ucdavis.edu/ucdmp-resource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1371600"/>
            <a:ext cx="8258739" cy="1927225"/>
          </a:xfrm>
        </p:spPr>
        <p:txBody>
          <a:bodyPr>
            <a:normAutofit fontScale="90000"/>
          </a:bodyPr>
          <a:lstStyle/>
          <a:p>
            <a:r>
              <a:rPr lang="en-US" sz="4400" dirty="0" smtClean="0"/>
              <a:t>The </a:t>
            </a:r>
            <a:r>
              <a:rPr lang="en-US" sz="4400" dirty="0"/>
              <a:t>Vision of the Common </a:t>
            </a:r>
            <a:r>
              <a:rPr lang="en-US" sz="4400" dirty="0" smtClean="0"/>
              <a:t>Core: Embracing the Challenge</a:t>
            </a:r>
            <a:endParaRPr lang="en-US" sz="4400" dirty="0"/>
          </a:p>
        </p:txBody>
      </p:sp>
      <p:sp>
        <p:nvSpPr>
          <p:cNvPr id="3" name="Subtitle 2"/>
          <p:cNvSpPr>
            <a:spLocks noGrp="1"/>
          </p:cNvSpPr>
          <p:nvPr>
            <p:ph type="subTitle" idx="1"/>
          </p:nvPr>
        </p:nvSpPr>
        <p:spPr>
          <a:xfrm>
            <a:off x="1371600" y="4038600"/>
            <a:ext cx="6400800" cy="1752600"/>
          </a:xfrm>
        </p:spPr>
        <p:txBody>
          <a:bodyPr>
            <a:normAutofit/>
          </a:bodyPr>
          <a:lstStyle/>
          <a:p>
            <a:r>
              <a:rPr lang="en-US" dirty="0" smtClean="0"/>
              <a:t>UCDMP Saturday Series 2013-2014</a:t>
            </a:r>
          </a:p>
          <a:p>
            <a:r>
              <a:rPr lang="en-US" dirty="0" smtClean="0"/>
              <a:t>Secondary Session 1</a:t>
            </a:r>
          </a:p>
          <a:p>
            <a:r>
              <a:rPr lang="en-US" dirty="0" smtClean="0"/>
              <a:t>September 21, 2013</a:t>
            </a:r>
            <a:endParaRPr lang="en-US" dirty="0"/>
          </a:p>
        </p:txBody>
      </p:sp>
    </p:spTree>
    <p:extLst>
      <p:ext uri="{BB962C8B-B14F-4D97-AF65-F5344CB8AC3E}">
        <p14:creationId xmlns:p14="http://schemas.microsoft.com/office/powerpoint/2010/main" val="79103251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33082"/>
            <a:ext cx="5791200" cy="1371600"/>
          </a:xfrm>
        </p:spPr>
        <p:txBody>
          <a:bodyPr/>
          <a:lstStyle/>
          <a:p>
            <a:r>
              <a:rPr lang="en-US" dirty="0" smtClean="0"/>
              <a:t>SBAC Details</a:t>
            </a:r>
            <a:endParaRPr lang="en-US" dirty="0"/>
          </a:p>
        </p:txBody>
      </p:sp>
      <p:sp>
        <p:nvSpPr>
          <p:cNvPr id="3" name="Content Placeholder 2"/>
          <p:cNvSpPr>
            <a:spLocks noGrp="1"/>
          </p:cNvSpPr>
          <p:nvPr>
            <p:ph idx="1"/>
          </p:nvPr>
        </p:nvSpPr>
        <p:spPr>
          <a:xfrm>
            <a:off x="457199" y="865760"/>
            <a:ext cx="8564002" cy="5891894"/>
          </a:xfrm>
        </p:spPr>
        <p:txBody>
          <a:bodyPr>
            <a:noAutofit/>
          </a:bodyPr>
          <a:lstStyle/>
          <a:p>
            <a:r>
              <a:rPr lang="en-US" sz="1800" dirty="0" smtClean="0"/>
              <a:t>What will be tested?</a:t>
            </a:r>
          </a:p>
          <a:p>
            <a:r>
              <a:rPr lang="en-US" sz="1800" b="0" dirty="0" smtClean="0"/>
              <a:t>Students will be tested on four claims:</a:t>
            </a:r>
          </a:p>
          <a:p>
            <a:r>
              <a:rPr lang="en-US" sz="1800" b="0" dirty="0"/>
              <a:t>	</a:t>
            </a:r>
            <a:r>
              <a:rPr lang="en-US" sz="1800" b="0" dirty="0" smtClean="0"/>
              <a:t>Claim 1: Concepts and Procedures (</a:t>
            </a:r>
            <a:r>
              <a:rPr lang="en-US" sz="1800" b="0" dirty="0" smtClean="0">
                <a:latin typeface="ＭＳ ゴシック"/>
                <a:ea typeface="ＭＳ ゴシック"/>
                <a:cs typeface="ＭＳ ゴシック"/>
              </a:rPr>
              <a:t>≅</a:t>
            </a:r>
            <a:r>
              <a:rPr lang="en-US" sz="1800" b="0" dirty="0" smtClean="0"/>
              <a:t>40%) (DOK 1,2*)</a:t>
            </a:r>
          </a:p>
          <a:p>
            <a:r>
              <a:rPr lang="en-US" sz="1800" b="0" dirty="0"/>
              <a:t>	</a:t>
            </a:r>
            <a:r>
              <a:rPr lang="en-US" sz="1800" b="0" dirty="0" smtClean="0"/>
              <a:t>Claim 2: Problem Solving (</a:t>
            </a:r>
            <a:r>
              <a:rPr lang="en-US" sz="1800" b="0" dirty="0">
                <a:latin typeface="ＭＳ ゴシック"/>
                <a:ea typeface="ＭＳ ゴシック"/>
                <a:cs typeface="ＭＳ ゴシック"/>
              </a:rPr>
              <a:t>≅</a:t>
            </a:r>
            <a:r>
              <a:rPr lang="en-US" sz="1800" b="0" dirty="0" smtClean="0"/>
              <a:t>20%) (DOK 2*,3)</a:t>
            </a:r>
          </a:p>
          <a:p>
            <a:r>
              <a:rPr lang="en-US" sz="1800" b="0" dirty="0"/>
              <a:t>	</a:t>
            </a:r>
            <a:r>
              <a:rPr lang="en-US" sz="1800" b="0" dirty="0" smtClean="0"/>
              <a:t>Claim 3: Communicating Reasoning (</a:t>
            </a:r>
            <a:r>
              <a:rPr lang="en-US" sz="1800" b="0" dirty="0">
                <a:latin typeface="ＭＳ ゴシック"/>
                <a:ea typeface="ＭＳ ゴシック"/>
                <a:cs typeface="ＭＳ ゴシック"/>
              </a:rPr>
              <a:t>≅</a:t>
            </a:r>
            <a:r>
              <a:rPr lang="en-US" sz="1800" b="0" dirty="0" smtClean="0"/>
              <a:t>20%) (DOK 2,3*,4)</a:t>
            </a:r>
          </a:p>
          <a:p>
            <a:r>
              <a:rPr lang="en-US" sz="1800" b="0" dirty="0"/>
              <a:t>	</a:t>
            </a:r>
            <a:r>
              <a:rPr lang="en-US" sz="1800" b="0" dirty="0" smtClean="0"/>
              <a:t>Claim 4: Modeling and Data Analysis (</a:t>
            </a:r>
            <a:r>
              <a:rPr lang="en-US" sz="1800" b="0" dirty="0">
                <a:latin typeface="ＭＳ ゴシック"/>
                <a:ea typeface="ＭＳ ゴシック"/>
                <a:cs typeface="ＭＳ ゴシック"/>
              </a:rPr>
              <a:t>≅</a:t>
            </a:r>
            <a:r>
              <a:rPr lang="en-US" sz="1800" b="0" dirty="0" smtClean="0"/>
              <a:t>20%) (DOK 2,3*4)</a:t>
            </a:r>
          </a:p>
          <a:p>
            <a:endParaRPr lang="en-US" sz="1800" b="0" dirty="0"/>
          </a:p>
          <a:p>
            <a:endParaRPr lang="en-US" sz="1800" b="0" dirty="0" smtClean="0"/>
          </a:p>
          <a:p>
            <a:endParaRPr lang="en-US" sz="1800" b="0" dirty="0" smtClean="0"/>
          </a:p>
        </p:txBody>
      </p:sp>
      <p:sp>
        <p:nvSpPr>
          <p:cNvPr id="4" name="TextBox 3"/>
          <p:cNvSpPr txBox="1"/>
          <p:nvPr/>
        </p:nvSpPr>
        <p:spPr>
          <a:xfrm>
            <a:off x="97788" y="6422167"/>
            <a:ext cx="9210941" cy="369332"/>
          </a:xfrm>
          <a:prstGeom prst="rect">
            <a:avLst/>
          </a:prstGeom>
          <a:noFill/>
        </p:spPr>
        <p:txBody>
          <a:bodyPr wrap="square" rtlCol="0">
            <a:spAutoFit/>
          </a:bodyPr>
          <a:lstStyle/>
          <a:p>
            <a:r>
              <a:rPr lang="en-US" dirty="0" smtClean="0"/>
              <a:t>DOK refers to the Depth of Knowledge Level, * indicates predominance</a:t>
            </a:r>
            <a:endParaRPr lang="en-US" dirty="0"/>
          </a:p>
        </p:txBody>
      </p:sp>
    </p:spTree>
    <p:extLst>
      <p:ext uri="{BB962C8B-B14F-4D97-AF65-F5344CB8AC3E}">
        <p14:creationId xmlns:p14="http://schemas.microsoft.com/office/powerpoint/2010/main" val="19934280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3-09-16 at 11.20.5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77" y="0"/>
            <a:ext cx="9057523" cy="6858000"/>
          </a:xfrm>
          <a:prstGeom prst="rect">
            <a:avLst/>
          </a:prstGeom>
        </p:spPr>
      </p:pic>
    </p:spTree>
    <p:extLst>
      <p:ext uri="{BB962C8B-B14F-4D97-AF65-F5344CB8AC3E}">
        <p14:creationId xmlns:p14="http://schemas.microsoft.com/office/powerpoint/2010/main" val="387501304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See What the test will be like</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Find a partner who teaches at the same grade level as you.</a:t>
            </a:r>
          </a:p>
          <a:p>
            <a:pPr marL="457200" indent="-457200">
              <a:buFont typeface="+mj-lt"/>
              <a:buAutoNum type="arabicPeriod"/>
            </a:pPr>
            <a:r>
              <a:rPr lang="en-US" dirty="0" smtClean="0"/>
              <a:t>Grab a computer or </a:t>
            </a:r>
            <a:r>
              <a:rPr lang="en-US" dirty="0" err="1" smtClean="0"/>
              <a:t>iPad</a:t>
            </a:r>
            <a:r>
              <a:rPr lang="en-US" dirty="0" smtClean="0"/>
              <a:t> and turn it on.</a:t>
            </a:r>
          </a:p>
          <a:p>
            <a:pPr marL="457200" indent="-457200">
              <a:buFont typeface="+mj-lt"/>
              <a:buAutoNum type="arabicPeriod"/>
            </a:pPr>
            <a:r>
              <a:rPr lang="en-US" dirty="0" smtClean="0"/>
              <a:t>Open either Internet </a:t>
            </a:r>
            <a:r>
              <a:rPr lang="en-US" dirty="0"/>
              <a:t>E</a:t>
            </a:r>
            <a:r>
              <a:rPr lang="en-US" dirty="0" smtClean="0"/>
              <a:t>xplorer or Safari (Chrome has been having issues)</a:t>
            </a:r>
          </a:p>
          <a:p>
            <a:pPr marL="457200" indent="-457200">
              <a:buFont typeface="+mj-lt"/>
              <a:buAutoNum type="arabicPeriod"/>
            </a:pPr>
            <a:r>
              <a:rPr lang="en-US" dirty="0" smtClean="0"/>
              <a:t>Go to </a:t>
            </a:r>
            <a:r>
              <a:rPr lang="en-US" dirty="0"/>
              <a:t>www.smarterbalanced.org</a:t>
            </a:r>
          </a:p>
        </p:txBody>
      </p:sp>
    </p:spTree>
    <p:extLst>
      <p:ext uri="{BB962C8B-B14F-4D97-AF65-F5344CB8AC3E}">
        <p14:creationId xmlns:p14="http://schemas.microsoft.com/office/powerpoint/2010/main" val="32272712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9-16 at 11.27.2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26622"/>
            <a:ext cx="9144000" cy="4366981"/>
          </a:xfrm>
          <a:prstGeom prst="rect">
            <a:avLst/>
          </a:prstGeom>
        </p:spPr>
      </p:pic>
      <p:sp>
        <p:nvSpPr>
          <p:cNvPr id="3" name="Title 2"/>
          <p:cNvSpPr>
            <a:spLocks noGrp="1"/>
          </p:cNvSpPr>
          <p:nvPr>
            <p:ph type="title"/>
          </p:nvPr>
        </p:nvSpPr>
        <p:spPr>
          <a:xfrm>
            <a:off x="457200" y="152718"/>
            <a:ext cx="8575982" cy="697980"/>
          </a:xfrm>
        </p:spPr>
        <p:txBody>
          <a:bodyPr>
            <a:normAutofit/>
          </a:bodyPr>
          <a:lstStyle/>
          <a:p>
            <a:pPr algn="l"/>
            <a:r>
              <a:rPr lang="en-US" dirty="0" smtClean="0">
                <a:hlinkClick r:id="rId3"/>
              </a:rPr>
              <a:t>www.smarterbalanced.org</a:t>
            </a:r>
            <a:r>
              <a:rPr lang="en-US" dirty="0" smtClean="0"/>
              <a:t> </a:t>
            </a:r>
            <a:endParaRPr lang="en-US" dirty="0"/>
          </a:p>
        </p:txBody>
      </p:sp>
      <p:sp>
        <p:nvSpPr>
          <p:cNvPr id="6" name="Content Placeholder 5"/>
          <p:cNvSpPr>
            <a:spLocks noGrp="1"/>
          </p:cNvSpPr>
          <p:nvPr>
            <p:ph idx="1"/>
          </p:nvPr>
        </p:nvSpPr>
        <p:spPr/>
        <p:txBody>
          <a:bodyPr/>
          <a:lstStyle/>
          <a:p>
            <a:endParaRPr lang="en-US"/>
          </a:p>
        </p:txBody>
      </p:sp>
      <p:sp>
        <p:nvSpPr>
          <p:cNvPr id="5" name="Oval 4"/>
          <p:cNvSpPr/>
          <p:nvPr/>
        </p:nvSpPr>
        <p:spPr>
          <a:xfrm>
            <a:off x="1093681" y="2276948"/>
            <a:ext cx="1925367" cy="29910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Screen Shot 2013-09-16 at 11.28.53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783" y="5625890"/>
            <a:ext cx="7950200" cy="1041400"/>
          </a:xfrm>
          <a:prstGeom prst="rect">
            <a:avLst/>
          </a:prstGeom>
        </p:spPr>
      </p:pic>
      <p:sp>
        <p:nvSpPr>
          <p:cNvPr id="8" name="Oval 7"/>
          <p:cNvSpPr/>
          <p:nvPr/>
        </p:nvSpPr>
        <p:spPr>
          <a:xfrm>
            <a:off x="0" y="6368181"/>
            <a:ext cx="1925367" cy="29910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0429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Screen Shot 2013-09-16 at 11.30.28 AM.png"/>
          <p:cNvPicPr>
            <a:picLocks noGrp="1" noChangeAspect="1"/>
          </p:cNvPicPr>
          <p:nvPr>
            <p:ph idx="1"/>
          </p:nvPr>
        </p:nvPicPr>
        <p:blipFill>
          <a:blip r:embed="rId2">
            <a:extLst>
              <a:ext uri="{28A0092B-C50C-407E-A947-70E740481C1C}">
                <a14:useLocalDpi xmlns:a14="http://schemas.microsoft.com/office/drawing/2010/main" val="0"/>
              </a:ext>
            </a:extLst>
          </a:blip>
          <a:srcRect l="-44105" r="-44105"/>
          <a:stretch>
            <a:fillRect/>
          </a:stretch>
        </p:blipFill>
        <p:spPr>
          <a:xfrm>
            <a:off x="-429347" y="1237389"/>
            <a:ext cx="4002379" cy="2297199"/>
          </a:xfrm>
        </p:spPr>
      </p:pic>
      <p:sp>
        <p:nvSpPr>
          <p:cNvPr id="8" name="Title 2"/>
          <p:cNvSpPr>
            <a:spLocks noGrp="1"/>
          </p:cNvSpPr>
          <p:nvPr>
            <p:ph type="title"/>
          </p:nvPr>
        </p:nvSpPr>
        <p:spPr>
          <a:xfrm>
            <a:off x="457200" y="-362493"/>
            <a:ext cx="8480139" cy="1371600"/>
          </a:xfrm>
        </p:spPr>
        <p:txBody>
          <a:bodyPr>
            <a:normAutofit/>
          </a:bodyPr>
          <a:lstStyle/>
          <a:p>
            <a:pPr algn="l"/>
            <a:r>
              <a:rPr lang="en-US" dirty="0" smtClean="0">
                <a:hlinkClick r:id="rId3"/>
              </a:rPr>
              <a:t>www.smarterbalanced.org</a:t>
            </a:r>
            <a:r>
              <a:rPr lang="en-US" dirty="0" smtClean="0"/>
              <a:t> </a:t>
            </a:r>
            <a:endParaRPr lang="en-US" dirty="0"/>
          </a:p>
        </p:txBody>
      </p:sp>
      <p:pic>
        <p:nvPicPr>
          <p:cNvPr id="10" name="Picture 9" descr="Screen Shot 2013-09-16 at 12.10.24 PM.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379424" y="1237389"/>
            <a:ext cx="4760228" cy="3534588"/>
          </a:xfrm>
          <a:prstGeom prst="rect">
            <a:avLst/>
          </a:prstGeom>
        </p:spPr>
      </p:pic>
      <p:cxnSp>
        <p:nvCxnSpPr>
          <p:cNvPr id="11" name="Straight Arrow Connector 10"/>
          <p:cNvCxnSpPr/>
          <p:nvPr/>
        </p:nvCxnSpPr>
        <p:spPr>
          <a:xfrm flipV="1">
            <a:off x="4715561" y="3931402"/>
            <a:ext cx="2715839" cy="2256166"/>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rot="19248543">
            <a:off x="4695588" y="5040491"/>
            <a:ext cx="3037795" cy="369332"/>
          </a:xfrm>
          <a:prstGeom prst="rect">
            <a:avLst/>
          </a:prstGeom>
          <a:noFill/>
        </p:spPr>
        <p:txBody>
          <a:bodyPr wrap="square" rtlCol="0">
            <a:spAutoFit/>
          </a:bodyPr>
          <a:lstStyle/>
          <a:p>
            <a:r>
              <a:rPr lang="en-US" dirty="0" smtClean="0"/>
              <a:t>Just Click Sign in</a:t>
            </a:r>
            <a:endParaRPr lang="en-US" dirty="0"/>
          </a:p>
        </p:txBody>
      </p:sp>
    </p:spTree>
    <p:extLst>
      <p:ext uri="{BB962C8B-B14F-4D97-AF65-F5344CB8AC3E}">
        <p14:creationId xmlns:p14="http://schemas.microsoft.com/office/powerpoint/2010/main" val="12888466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3-09-16 at 12.10.57 PM.png"/>
          <p:cNvPicPr>
            <a:picLocks noGrp="1" noChangeAspect="1"/>
          </p:cNvPicPr>
          <p:nvPr>
            <p:ph idx="1"/>
          </p:nvPr>
        </p:nvPicPr>
        <p:blipFill>
          <a:blip r:embed="rId2" cstate="email">
            <a:extLst>
              <a:ext uri="{28A0092B-C50C-407E-A947-70E740481C1C}">
                <a14:useLocalDpi xmlns:a14="http://schemas.microsoft.com/office/drawing/2010/main" val="0"/>
              </a:ext>
            </a:extLst>
          </a:blip>
          <a:srcRect l="1257" r="1257"/>
          <a:stretch>
            <a:fillRect/>
          </a:stretch>
        </p:blipFill>
        <p:spPr>
          <a:xfrm>
            <a:off x="457199" y="1056798"/>
            <a:ext cx="7620000" cy="4373563"/>
          </a:xfrm>
        </p:spPr>
      </p:pic>
      <p:sp>
        <p:nvSpPr>
          <p:cNvPr id="5" name="Title 2"/>
          <p:cNvSpPr>
            <a:spLocks noGrp="1"/>
          </p:cNvSpPr>
          <p:nvPr>
            <p:ph type="title"/>
          </p:nvPr>
        </p:nvSpPr>
        <p:spPr>
          <a:xfrm>
            <a:off x="457199" y="152718"/>
            <a:ext cx="8327999" cy="838800"/>
          </a:xfrm>
        </p:spPr>
        <p:txBody>
          <a:bodyPr>
            <a:normAutofit/>
          </a:bodyPr>
          <a:lstStyle/>
          <a:p>
            <a:pPr algn="l"/>
            <a:r>
              <a:rPr lang="en-US" dirty="0" smtClean="0">
                <a:hlinkClick r:id="rId3"/>
              </a:rPr>
              <a:t>www.smarterbalanced.org</a:t>
            </a:r>
            <a:r>
              <a:rPr lang="en-US" dirty="0" smtClean="0"/>
              <a:t> </a:t>
            </a:r>
            <a:endParaRPr lang="en-US" dirty="0"/>
          </a:p>
        </p:txBody>
      </p:sp>
      <p:cxnSp>
        <p:nvCxnSpPr>
          <p:cNvPr id="7" name="Straight Arrow Connector 6"/>
          <p:cNvCxnSpPr/>
          <p:nvPr/>
        </p:nvCxnSpPr>
        <p:spPr>
          <a:xfrm flipH="1" flipV="1">
            <a:off x="1986211" y="4863590"/>
            <a:ext cx="3634630" cy="566771"/>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rot="547558">
            <a:off x="2274704" y="5312048"/>
            <a:ext cx="3951960" cy="646331"/>
          </a:xfrm>
          <a:prstGeom prst="rect">
            <a:avLst/>
          </a:prstGeom>
          <a:noFill/>
        </p:spPr>
        <p:txBody>
          <a:bodyPr wrap="square" rtlCol="0">
            <a:spAutoFit/>
          </a:bodyPr>
          <a:lstStyle/>
          <a:p>
            <a:r>
              <a:rPr lang="en-US" dirty="0" smtClean="0"/>
              <a:t>Select your grade level and click YES</a:t>
            </a:r>
            <a:endParaRPr lang="en-US" dirty="0"/>
          </a:p>
        </p:txBody>
      </p:sp>
    </p:spTree>
    <p:extLst>
      <p:ext uri="{BB962C8B-B14F-4D97-AF65-F5344CB8AC3E}">
        <p14:creationId xmlns:p14="http://schemas.microsoft.com/office/powerpoint/2010/main" val="3012374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 the appropriate test</a:t>
            </a:r>
            <a:endParaRPr lang="en-US" dirty="0"/>
          </a:p>
        </p:txBody>
      </p:sp>
      <p:pic>
        <p:nvPicPr>
          <p:cNvPr id="4" name="Content Placeholder 3" descr="Screen Shot 2013-09-16 at 12.19.00 PM.png"/>
          <p:cNvPicPr>
            <a:picLocks noGrp="1" noChangeAspect="1"/>
          </p:cNvPicPr>
          <p:nvPr>
            <p:ph idx="1"/>
          </p:nvPr>
        </p:nvPicPr>
        <p:blipFill>
          <a:blip r:embed="rId2" cstate="email">
            <a:extLst>
              <a:ext uri="{28A0092B-C50C-407E-A947-70E740481C1C}">
                <a14:useLocalDpi xmlns:a14="http://schemas.microsoft.com/office/drawing/2010/main" val="0"/>
              </a:ext>
            </a:extLst>
          </a:blip>
          <a:srcRect t="-22057" b="-22057"/>
          <a:stretch>
            <a:fillRect/>
          </a:stretch>
        </p:blipFill>
        <p:spPr/>
      </p:pic>
      <p:sp>
        <p:nvSpPr>
          <p:cNvPr id="5" name="Oval 4"/>
          <p:cNvSpPr/>
          <p:nvPr/>
        </p:nvSpPr>
        <p:spPr>
          <a:xfrm>
            <a:off x="457200" y="3336963"/>
            <a:ext cx="3067142" cy="63496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48559" y="5701209"/>
            <a:ext cx="7428641" cy="646331"/>
          </a:xfrm>
          <a:prstGeom prst="rect">
            <a:avLst/>
          </a:prstGeom>
          <a:noFill/>
        </p:spPr>
        <p:txBody>
          <a:bodyPr wrap="square" rtlCol="0">
            <a:spAutoFit/>
          </a:bodyPr>
          <a:lstStyle/>
          <a:p>
            <a:r>
              <a:rPr lang="en-US" dirty="0" smtClean="0"/>
              <a:t>After you take the selected response/constructed response portion, take a look at the performance task. </a:t>
            </a:r>
            <a:endParaRPr lang="en-US" dirty="0"/>
          </a:p>
        </p:txBody>
      </p:sp>
    </p:spTree>
    <p:extLst>
      <p:ext uri="{BB962C8B-B14F-4D97-AF65-F5344CB8AC3E}">
        <p14:creationId xmlns:p14="http://schemas.microsoft.com/office/powerpoint/2010/main" val="14284338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Note About this Practice Test</a:t>
            </a:r>
            <a:endParaRPr lang="en-US" dirty="0"/>
          </a:p>
        </p:txBody>
      </p:sp>
      <p:sp>
        <p:nvSpPr>
          <p:cNvPr id="3" name="Content Placeholder 2"/>
          <p:cNvSpPr>
            <a:spLocks noGrp="1"/>
          </p:cNvSpPr>
          <p:nvPr>
            <p:ph idx="1"/>
          </p:nvPr>
        </p:nvSpPr>
        <p:spPr/>
        <p:txBody>
          <a:bodyPr/>
          <a:lstStyle/>
          <a:p>
            <a:r>
              <a:rPr lang="en-US" dirty="0" smtClean="0"/>
              <a:t>Although this is computer based, it is NOT computer adapted.</a:t>
            </a:r>
          </a:p>
          <a:p>
            <a:endParaRPr lang="en-US" dirty="0"/>
          </a:p>
          <a:p>
            <a:r>
              <a:rPr lang="en-US" dirty="0" smtClean="0"/>
              <a:t>When you finish a segment, the computer will prompt you to go back and check your answers before you continue.</a:t>
            </a:r>
          </a:p>
          <a:p>
            <a:endParaRPr lang="en-US" dirty="0"/>
          </a:p>
          <a:p>
            <a:r>
              <a:rPr lang="en-US" dirty="0" smtClean="0"/>
              <a:t>When you get to the end of the practice test, you will be prompted to review your work before submitting the test.</a:t>
            </a:r>
          </a:p>
          <a:p>
            <a:endParaRPr lang="en-US" dirty="0"/>
          </a:p>
          <a:p>
            <a:r>
              <a:rPr lang="en-US" dirty="0" smtClean="0"/>
              <a:t>You will not be given any feedback on your answers.</a:t>
            </a:r>
          </a:p>
          <a:p>
            <a:endParaRPr lang="en-US" dirty="0"/>
          </a:p>
        </p:txBody>
      </p:sp>
    </p:spTree>
    <p:extLst>
      <p:ext uri="{BB962C8B-B14F-4D97-AF65-F5344CB8AC3E}">
        <p14:creationId xmlns:p14="http://schemas.microsoft.com/office/powerpoint/2010/main" val="37888709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230782" cy="765960"/>
          </a:xfrm>
        </p:spPr>
        <p:txBody>
          <a:bodyPr/>
          <a:lstStyle/>
          <a:p>
            <a:r>
              <a:rPr lang="en-US" dirty="0" smtClean="0"/>
              <a:t>Implications for teaching</a:t>
            </a:r>
            <a:endParaRPr lang="en-US" dirty="0"/>
          </a:p>
        </p:txBody>
      </p:sp>
      <p:sp>
        <p:nvSpPr>
          <p:cNvPr id="3" name="Content Placeholder 2"/>
          <p:cNvSpPr>
            <a:spLocks noGrp="1"/>
          </p:cNvSpPr>
          <p:nvPr>
            <p:ph idx="1"/>
          </p:nvPr>
        </p:nvSpPr>
        <p:spPr>
          <a:xfrm>
            <a:off x="457200" y="918678"/>
            <a:ext cx="7620000" cy="5939322"/>
          </a:xfrm>
        </p:spPr>
        <p:txBody>
          <a:bodyPr>
            <a:normAutofit fontScale="92500" lnSpcReduction="10000"/>
          </a:bodyPr>
          <a:lstStyle/>
          <a:p>
            <a:r>
              <a:rPr lang="en-US" dirty="0" smtClean="0"/>
              <a:t>When you finish your practice test, talk with your partner about the following:</a:t>
            </a:r>
          </a:p>
          <a:p>
            <a:pPr marL="342900" indent="-342900">
              <a:buFont typeface="Arial"/>
              <a:buChar char="•"/>
            </a:pPr>
            <a:r>
              <a:rPr lang="en-US" dirty="0" smtClean="0"/>
              <a:t>What type of items were “sampled”? (</a:t>
            </a:r>
            <a:r>
              <a:rPr lang="en-US" b="0" dirty="0"/>
              <a:t>Selected response, constructed response, technology enhanced, and performance task </a:t>
            </a:r>
            <a:r>
              <a:rPr lang="en-US" b="0" dirty="0" smtClean="0"/>
              <a:t>items</a:t>
            </a:r>
            <a:r>
              <a:rPr lang="en-US" dirty="0" smtClean="0"/>
              <a:t>)</a:t>
            </a:r>
          </a:p>
          <a:p>
            <a:pPr marL="342900" indent="-342900">
              <a:buFont typeface="Arial"/>
              <a:buChar char="•"/>
            </a:pPr>
            <a:r>
              <a:rPr lang="en-US" dirty="0" smtClean="0"/>
              <a:t>What DOK were these items?</a:t>
            </a:r>
          </a:p>
          <a:p>
            <a:pPr marL="342900" indent="-342900">
              <a:buFont typeface="Arial"/>
              <a:buChar char="•"/>
            </a:pPr>
            <a:endParaRPr lang="en-US" dirty="0"/>
          </a:p>
          <a:p>
            <a:endParaRPr lang="en-US" dirty="0" smtClean="0"/>
          </a:p>
          <a:p>
            <a:pPr marL="342900" indent="-342900">
              <a:buFont typeface="Arial"/>
              <a:buChar char="•"/>
            </a:pPr>
            <a:r>
              <a:rPr lang="en-US" dirty="0" smtClean="0"/>
              <a:t>How does this test compare to the CST’s your students have been taking for the past decade? Are their similarities? Differences?</a:t>
            </a:r>
          </a:p>
          <a:p>
            <a:pPr marL="342900" indent="-342900">
              <a:buFont typeface="Arial"/>
              <a:buChar char="•"/>
            </a:pPr>
            <a:r>
              <a:rPr lang="en-US" dirty="0" smtClean="0"/>
              <a:t>How might this change what you do on a daily basis with your students?</a:t>
            </a:r>
          </a:p>
          <a:p>
            <a:pPr marL="342900" indent="-342900">
              <a:buFont typeface="Arial"/>
              <a:buChar char="•"/>
            </a:pPr>
            <a:r>
              <a:rPr lang="en-US" dirty="0" smtClean="0"/>
              <a:t>How might this change your assessment practices?</a:t>
            </a:r>
          </a:p>
          <a:p>
            <a:pPr marL="342900" indent="-342900">
              <a:buFont typeface="Arial"/>
              <a:buChar char="•"/>
            </a:pPr>
            <a:endParaRPr lang="en-US" dirty="0"/>
          </a:p>
          <a:p>
            <a:r>
              <a:rPr lang="en-US" dirty="0" smtClean="0"/>
              <a:t>Now find another pair at a different grade level and discuss your reactions to this sample test.</a:t>
            </a:r>
          </a:p>
        </p:txBody>
      </p:sp>
      <p:pic>
        <p:nvPicPr>
          <p:cNvPr id="5" name="Picture 4" descr="Screen Shot 2013-09-16 at 1.10.27 P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37791" y="2982273"/>
            <a:ext cx="8350191" cy="640662"/>
          </a:xfrm>
          <a:prstGeom prst="rect">
            <a:avLst/>
          </a:prstGeom>
        </p:spPr>
      </p:pic>
    </p:spTree>
    <p:extLst>
      <p:ext uri="{BB962C8B-B14F-4D97-AF65-F5344CB8AC3E}">
        <p14:creationId xmlns:p14="http://schemas.microsoft.com/office/powerpoint/2010/main" val="41005393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417637"/>
            <a:ext cx="7467600" cy="4525963"/>
          </a:xfrm>
        </p:spPr>
        <p:txBody>
          <a:bodyPr>
            <a:normAutofit/>
          </a:bodyPr>
          <a:lstStyle/>
          <a:p>
            <a:pPr marL="114300" indent="0">
              <a:spcBef>
                <a:spcPts val="3000"/>
              </a:spcBef>
              <a:buNone/>
            </a:pPr>
            <a:endParaRPr lang="en-US" sz="3200" dirty="0" smtClean="0"/>
          </a:p>
          <a:p>
            <a:pPr marL="114300" indent="0">
              <a:spcBef>
                <a:spcPts val="0"/>
              </a:spcBef>
              <a:buNone/>
            </a:pPr>
            <a:r>
              <a:rPr lang="en-US" sz="3200" dirty="0" smtClean="0"/>
              <a:t>“</a:t>
            </a:r>
            <a:r>
              <a:rPr lang="en-US" sz="3200" dirty="0"/>
              <a:t>Students can </a:t>
            </a:r>
            <a:r>
              <a:rPr lang="en-US" sz="3200" dirty="0" smtClean="0"/>
              <a:t>explain and </a:t>
            </a:r>
            <a:r>
              <a:rPr lang="en-US" sz="3200" dirty="0"/>
              <a:t>apply mathematical concepts and interpret and carry out </a:t>
            </a:r>
            <a:r>
              <a:rPr lang="en-US" sz="3200" dirty="0" smtClean="0"/>
              <a:t>mathematical procedures </a:t>
            </a:r>
            <a:r>
              <a:rPr lang="en-US" sz="3200" dirty="0"/>
              <a:t>with precision and fluency</a:t>
            </a:r>
            <a:r>
              <a:rPr lang="en-US" sz="3200" dirty="0" smtClean="0"/>
              <a:t>.”</a:t>
            </a:r>
          </a:p>
          <a:p>
            <a:pPr marL="114300" indent="0">
              <a:spcBef>
                <a:spcPts val="0"/>
              </a:spcBef>
              <a:buNone/>
            </a:pPr>
            <a:endParaRPr lang="en-US" dirty="0"/>
          </a:p>
          <a:p>
            <a:pPr marL="114300" indent="0">
              <a:spcBef>
                <a:spcPts val="0"/>
              </a:spcBef>
              <a:buNone/>
            </a:pPr>
            <a:endParaRPr lang="en-US" sz="3200" dirty="0" smtClean="0"/>
          </a:p>
          <a:p>
            <a:pPr marL="114300" indent="0">
              <a:spcBef>
                <a:spcPts val="0"/>
              </a:spcBef>
              <a:buNone/>
            </a:pPr>
            <a:endParaRPr lang="en-US" dirty="0"/>
          </a:p>
        </p:txBody>
      </p:sp>
      <p:sp>
        <p:nvSpPr>
          <p:cNvPr id="4" name="TextBox 3"/>
          <p:cNvSpPr txBox="1"/>
          <p:nvPr/>
        </p:nvSpPr>
        <p:spPr>
          <a:xfrm>
            <a:off x="4343400" y="6197025"/>
            <a:ext cx="4724400" cy="584775"/>
          </a:xfrm>
          <a:prstGeom prst="rect">
            <a:avLst/>
          </a:prstGeom>
          <a:noFill/>
        </p:spPr>
        <p:txBody>
          <a:bodyPr wrap="square" rtlCol="0">
            <a:spAutoFit/>
          </a:bodyPr>
          <a:lstStyle/>
          <a:p>
            <a:pPr marL="114300" indent="0" algn="r">
              <a:spcBef>
                <a:spcPts val="0"/>
              </a:spcBef>
              <a:buNone/>
            </a:pPr>
            <a:r>
              <a:rPr lang="en-US" sz="3200" dirty="0">
                <a:solidFill>
                  <a:srgbClr val="0A0A82"/>
                </a:solidFill>
              </a:rPr>
              <a:t>Approximately 40%</a:t>
            </a:r>
          </a:p>
        </p:txBody>
      </p:sp>
      <p:sp>
        <p:nvSpPr>
          <p:cNvPr id="5" name="Title 1"/>
          <p:cNvSpPr txBox="1">
            <a:spLocks/>
          </p:cNvSpPr>
          <p:nvPr/>
        </p:nvSpPr>
        <p:spPr>
          <a:xfrm>
            <a:off x="457199" y="152718"/>
            <a:ext cx="8433457" cy="738940"/>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en-US" smtClean="0"/>
              <a:t>SBAC: A Focus on Claim One</a:t>
            </a:r>
            <a:endParaRPr lang="en-US" dirty="0"/>
          </a:p>
        </p:txBody>
      </p:sp>
    </p:spTree>
    <p:extLst>
      <p:ext uri="{BB962C8B-B14F-4D97-AF65-F5344CB8AC3E}">
        <p14:creationId xmlns:p14="http://schemas.microsoft.com/office/powerpoint/2010/main" val="312932860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Agenda</a:t>
            </a:r>
            <a:endParaRPr lang="en-US" dirty="0"/>
          </a:p>
        </p:txBody>
      </p:sp>
      <p:sp>
        <p:nvSpPr>
          <p:cNvPr id="7" name="Content Placeholder 6"/>
          <p:cNvSpPr>
            <a:spLocks noGrp="1"/>
          </p:cNvSpPr>
          <p:nvPr>
            <p:ph idx="1"/>
          </p:nvPr>
        </p:nvSpPr>
        <p:spPr/>
        <p:txBody>
          <a:bodyPr>
            <a:normAutofit lnSpcReduction="10000"/>
          </a:bodyPr>
          <a:lstStyle/>
          <a:p>
            <a:pPr marL="342900" indent="-342900">
              <a:buFont typeface="Arial" pitchFamily="34" charset="0"/>
              <a:buChar char="•"/>
            </a:pPr>
            <a:r>
              <a:rPr lang="en-US" dirty="0" smtClean="0"/>
              <a:t>Welcome, Introductions and a Problem</a:t>
            </a:r>
          </a:p>
          <a:p>
            <a:pPr marL="342900" indent="-342900">
              <a:buFont typeface="Arial" pitchFamily="34" charset="0"/>
              <a:buChar char="•"/>
            </a:pPr>
            <a:r>
              <a:rPr lang="en-US" dirty="0" smtClean="0"/>
              <a:t>Update on Testing in California for Spring 2014</a:t>
            </a:r>
          </a:p>
          <a:p>
            <a:pPr marL="342900" indent="-342900">
              <a:buFont typeface="Arial" pitchFamily="34" charset="0"/>
              <a:buChar char="•"/>
            </a:pPr>
            <a:r>
              <a:rPr lang="en-US" dirty="0" smtClean="0"/>
              <a:t>SBAC: What we all need to know</a:t>
            </a:r>
          </a:p>
          <a:p>
            <a:pPr marL="342900" indent="-342900">
              <a:buFont typeface="Arial" pitchFamily="34" charset="0"/>
              <a:buChar char="•"/>
            </a:pPr>
            <a:r>
              <a:rPr lang="en-US" dirty="0" smtClean="0"/>
              <a:t>A Focus on Claim One: Implications for teaching</a:t>
            </a:r>
          </a:p>
          <a:p>
            <a:pPr marL="342900" indent="-342900">
              <a:buFont typeface="Arial" pitchFamily="34" charset="0"/>
              <a:buChar char="•"/>
            </a:pPr>
            <a:r>
              <a:rPr lang="en-US" dirty="0" smtClean="0"/>
              <a:t>Lunch</a:t>
            </a:r>
          </a:p>
          <a:p>
            <a:pPr marL="342900" indent="-342900">
              <a:buFont typeface="Arial" pitchFamily="34" charset="0"/>
              <a:buChar char="•"/>
            </a:pPr>
            <a:r>
              <a:rPr lang="en-US" dirty="0" smtClean="0"/>
              <a:t>SNAKES!</a:t>
            </a:r>
          </a:p>
          <a:p>
            <a:pPr marL="342900" indent="-342900">
              <a:buFont typeface="Arial" pitchFamily="34" charset="0"/>
              <a:buChar char="•"/>
            </a:pPr>
            <a:r>
              <a:rPr lang="en-US" dirty="0" smtClean="0"/>
              <a:t>Planning Lessons Aligned to the Common Core</a:t>
            </a:r>
          </a:p>
          <a:p>
            <a:pPr marL="800100" lvl="1" indent="-342900"/>
            <a:r>
              <a:rPr lang="en-US" dirty="0" smtClean="0"/>
              <a:t>Understanding the Standards</a:t>
            </a:r>
          </a:p>
          <a:p>
            <a:pPr marL="800100" lvl="1" indent="-342900"/>
            <a:r>
              <a:rPr lang="en-US" dirty="0" smtClean="0"/>
              <a:t>Seeing the Big Picture</a:t>
            </a:r>
          </a:p>
          <a:p>
            <a:pPr marL="800100" lvl="1" indent="-342900"/>
            <a:r>
              <a:rPr lang="en-US" dirty="0" smtClean="0"/>
              <a:t>Using </a:t>
            </a:r>
            <a:r>
              <a:rPr lang="en-US" dirty="0"/>
              <a:t>Resources</a:t>
            </a:r>
            <a:endParaRPr lang="en-US" dirty="0" smtClean="0"/>
          </a:p>
          <a:p>
            <a:pPr marL="342900" indent="-342900">
              <a:buFont typeface="Arial" pitchFamily="34" charset="0"/>
              <a:buChar char="•"/>
            </a:pPr>
            <a:r>
              <a:rPr lang="en-US" dirty="0" smtClean="0"/>
              <a:t>Feedback and Reflection</a:t>
            </a:r>
          </a:p>
        </p:txBody>
      </p:sp>
    </p:spTree>
    <p:extLst>
      <p:ext uri="{BB962C8B-B14F-4D97-AF65-F5344CB8AC3E}">
        <p14:creationId xmlns:p14="http://schemas.microsoft.com/office/powerpoint/2010/main" val="276660962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6312130" cy="833510"/>
          </a:xfrm>
        </p:spPr>
        <p:txBody>
          <a:bodyPr>
            <a:normAutofit/>
          </a:bodyPr>
          <a:lstStyle/>
          <a:p>
            <a:r>
              <a:rPr lang="en-US" dirty="0" smtClean="0"/>
              <a:t>Assessment Targets</a:t>
            </a:r>
            <a:endParaRPr lang="en-US" dirty="0"/>
          </a:p>
        </p:txBody>
      </p:sp>
      <p:sp>
        <p:nvSpPr>
          <p:cNvPr id="3" name="Content Placeholder 2"/>
          <p:cNvSpPr>
            <a:spLocks noGrp="1"/>
          </p:cNvSpPr>
          <p:nvPr>
            <p:ph idx="1"/>
          </p:nvPr>
        </p:nvSpPr>
        <p:spPr>
          <a:xfrm>
            <a:off x="381000" y="1341512"/>
            <a:ext cx="8382000" cy="1527495"/>
          </a:xfrm>
        </p:spPr>
        <p:txBody>
          <a:bodyPr>
            <a:normAutofit/>
          </a:bodyPr>
          <a:lstStyle/>
          <a:p>
            <a:pPr marL="0" indent="0">
              <a:buNone/>
            </a:pPr>
            <a:r>
              <a:rPr lang="en-US" sz="2400" dirty="0" smtClean="0"/>
              <a:t>Claim 1: Students </a:t>
            </a:r>
            <a:r>
              <a:rPr lang="en-US" sz="2400" dirty="0"/>
              <a:t>can explain and apply mathematical concepts and interpret and carry out mathematical procedures with precision and </a:t>
            </a:r>
            <a:r>
              <a:rPr lang="en-US" sz="2400" dirty="0" smtClean="0"/>
              <a:t>fluency.</a:t>
            </a:r>
          </a:p>
        </p:txBody>
      </p:sp>
      <p:graphicFrame>
        <p:nvGraphicFramePr>
          <p:cNvPr id="4" name="Table 3"/>
          <p:cNvGraphicFramePr>
            <a:graphicFrameLocks noGrp="1"/>
          </p:cNvGraphicFramePr>
          <p:nvPr>
            <p:extLst>
              <p:ext uri="{D42A27DB-BD31-4B8C-83A1-F6EECF244321}">
                <p14:modId xmlns:p14="http://schemas.microsoft.com/office/powerpoint/2010/main" val="2230560247"/>
              </p:ext>
            </p:extLst>
          </p:nvPr>
        </p:nvGraphicFramePr>
        <p:xfrm>
          <a:off x="2488390" y="2737434"/>
          <a:ext cx="4027076" cy="3235960"/>
        </p:xfrm>
        <a:graphic>
          <a:graphicData uri="http://schemas.openxmlformats.org/drawingml/2006/table">
            <a:tbl>
              <a:tblPr firstRow="1" bandRow="1">
                <a:tableStyleId>{5C22544A-7EE6-4342-B048-85BDC9FD1C3A}</a:tableStyleId>
              </a:tblPr>
              <a:tblGrid>
                <a:gridCol w="1510478"/>
                <a:gridCol w="2516598"/>
              </a:tblGrid>
              <a:tr h="370840">
                <a:tc>
                  <a:txBody>
                    <a:bodyPr/>
                    <a:lstStyle/>
                    <a:p>
                      <a:pPr algn="ctr"/>
                      <a:r>
                        <a:rPr lang="en-US" dirty="0" smtClean="0"/>
                        <a:t>Grade Level</a:t>
                      </a:r>
                      <a:endParaRPr lang="en-US" dirty="0"/>
                    </a:p>
                  </a:txBody>
                  <a:tcPr anchor="b">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pPr algn="ctr"/>
                      <a:r>
                        <a:rPr lang="en-US" dirty="0" smtClean="0"/>
                        <a:t>Number</a:t>
                      </a:r>
                      <a:r>
                        <a:rPr lang="en-US" baseline="0" dirty="0" smtClean="0"/>
                        <a:t> of</a:t>
                      </a:r>
                      <a:br>
                        <a:rPr lang="en-US" baseline="0" dirty="0" smtClean="0"/>
                      </a:br>
                      <a:r>
                        <a:rPr lang="en-US" dirty="0" smtClean="0"/>
                        <a:t> Assessment Targets</a:t>
                      </a:r>
                      <a:endParaRPr lang="en-US"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370840">
                <a:tc>
                  <a:txBody>
                    <a:bodyPr/>
                    <a:lstStyle/>
                    <a:p>
                      <a:pPr algn="ctr"/>
                      <a:r>
                        <a:rPr lang="en-US" dirty="0" smtClean="0"/>
                        <a:t>3</a:t>
                      </a:r>
                      <a:endParaRPr lang="en-US" dirty="0"/>
                    </a:p>
                  </a:txBody>
                  <a:tcPr>
                    <a:lnL w="12700" cap="flat" cmpd="sng" algn="ctr">
                      <a:solidFill>
                        <a:scrgbClr r="0" g="0" b="0"/>
                      </a:solidFill>
                      <a:prstDash val="solid"/>
                      <a:round/>
                      <a:headEnd type="none" w="med" len="med"/>
                      <a:tailEnd type="none" w="med" len="med"/>
                    </a:lnL>
                  </a:tcPr>
                </a:tc>
                <a:tc>
                  <a:txBody>
                    <a:bodyPr/>
                    <a:lstStyle/>
                    <a:p>
                      <a:pPr algn="ctr"/>
                      <a:r>
                        <a:rPr lang="en-US" dirty="0" smtClean="0"/>
                        <a:t>11</a:t>
                      </a:r>
                      <a:endParaRPr lang="en-US" dirty="0"/>
                    </a:p>
                  </a:txBody>
                  <a:tcPr>
                    <a:lnR w="12700" cap="flat" cmpd="sng" algn="ctr">
                      <a:solidFill>
                        <a:scrgbClr r="0" g="0" b="0"/>
                      </a:solidFill>
                      <a:prstDash val="solid"/>
                      <a:round/>
                      <a:headEnd type="none" w="med" len="med"/>
                      <a:tailEnd type="none" w="med" len="med"/>
                    </a:lnR>
                  </a:tcPr>
                </a:tc>
              </a:tr>
              <a:tr h="370840">
                <a:tc>
                  <a:txBody>
                    <a:bodyPr/>
                    <a:lstStyle/>
                    <a:p>
                      <a:pPr algn="ctr"/>
                      <a:r>
                        <a:rPr lang="en-US" dirty="0" smtClean="0"/>
                        <a:t>4</a:t>
                      </a:r>
                      <a:endParaRPr lang="en-US" dirty="0"/>
                    </a:p>
                  </a:txBody>
                  <a:tcPr>
                    <a:lnL w="12700" cap="flat" cmpd="sng" algn="ctr">
                      <a:solidFill>
                        <a:scrgbClr r="0" g="0" b="0"/>
                      </a:solidFill>
                      <a:prstDash val="solid"/>
                      <a:round/>
                      <a:headEnd type="none" w="med" len="med"/>
                      <a:tailEnd type="none" w="med" len="med"/>
                    </a:lnL>
                  </a:tcPr>
                </a:tc>
                <a:tc>
                  <a:txBody>
                    <a:bodyPr/>
                    <a:lstStyle/>
                    <a:p>
                      <a:pPr algn="ctr"/>
                      <a:r>
                        <a:rPr lang="en-US" dirty="0" smtClean="0"/>
                        <a:t>12</a:t>
                      </a:r>
                      <a:endParaRPr lang="en-US" dirty="0"/>
                    </a:p>
                  </a:txBody>
                  <a:tcPr>
                    <a:lnR w="12700" cap="flat" cmpd="sng" algn="ctr">
                      <a:solidFill>
                        <a:scrgbClr r="0" g="0" b="0"/>
                      </a:solidFill>
                      <a:prstDash val="solid"/>
                      <a:round/>
                      <a:headEnd type="none" w="med" len="med"/>
                      <a:tailEnd type="none" w="med" len="med"/>
                    </a:lnR>
                  </a:tcPr>
                </a:tc>
              </a:tr>
              <a:tr h="370840">
                <a:tc>
                  <a:txBody>
                    <a:bodyPr/>
                    <a:lstStyle/>
                    <a:p>
                      <a:pPr algn="ctr"/>
                      <a:r>
                        <a:rPr lang="en-US" dirty="0" smtClean="0"/>
                        <a:t>5</a:t>
                      </a:r>
                      <a:endParaRPr lang="en-US" dirty="0"/>
                    </a:p>
                  </a:txBody>
                  <a:tcPr>
                    <a:lnL w="12700" cap="flat" cmpd="sng" algn="ctr">
                      <a:solidFill>
                        <a:scrgbClr r="0" g="0" b="0"/>
                      </a:solidFill>
                      <a:prstDash val="solid"/>
                      <a:round/>
                      <a:headEnd type="none" w="med" len="med"/>
                      <a:tailEnd type="none" w="med" len="med"/>
                    </a:lnL>
                  </a:tcPr>
                </a:tc>
                <a:tc>
                  <a:txBody>
                    <a:bodyPr/>
                    <a:lstStyle/>
                    <a:p>
                      <a:pPr algn="ctr"/>
                      <a:r>
                        <a:rPr lang="en-US" dirty="0" smtClean="0"/>
                        <a:t>11</a:t>
                      </a:r>
                      <a:endParaRPr lang="en-US" dirty="0"/>
                    </a:p>
                  </a:txBody>
                  <a:tcPr>
                    <a:lnR w="12700" cap="flat" cmpd="sng" algn="ctr">
                      <a:solidFill>
                        <a:scrgbClr r="0" g="0" b="0"/>
                      </a:solidFill>
                      <a:prstDash val="solid"/>
                      <a:round/>
                      <a:headEnd type="none" w="med" len="med"/>
                      <a:tailEnd type="none" w="med" len="med"/>
                    </a:lnR>
                  </a:tcPr>
                </a:tc>
              </a:tr>
              <a:tr h="370840">
                <a:tc>
                  <a:txBody>
                    <a:bodyPr/>
                    <a:lstStyle/>
                    <a:p>
                      <a:pPr algn="ctr"/>
                      <a:r>
                        <a:rPr lang="en-US" dirty="0" smtClean="0"/>
                        <a:t>6</a:t>
                      </a:r>
                      <a:endParaRPr lang="en-US" dirty="0"/>
                    </a:p>
                  </a:txBody>
                  <a:tcPr>
                    <a:lnL w="12700" cap="flat" cmpd="sng" algn="ctr">
                      <a:solidFill>
                        <a:scrgbClr r="0" g="0" b="0"/>
                      </a:solidFill>
                      <a:prstDash val="solid"/>
                      <a:round/>
                      <a:headEnd type="none" w="med" len="med"/>
                      <a:tailEnd type="none" w="med" len="med"/>
                    </a:lnL>
                  </a:tcPr>
                </a:tc>
                <a:tc>
                  <a:txBody>
                    <a:bodyPr/>
                    <a:lstStyle/>
                    <a:p>
                      <a:pPr algn="ctr"/>
                      <a:r>
                        <a:rPr lang="en-US" dirty="0" smtClean="0"/>
                        <a:t>10</a:t>
                      </a:r>
                      <a:endParaRPr lang="en-US" dirty="0"/>
                    </a:p>
                  </a:txBody>
                  <a:tcPr>
                    <a:lnR w="12700" cap="flat" cmpd="sng" algn="ctr">
                      <a:solidFill>
                        <a:scrgbClr r="0" g="0" b="0"/>
                      </a:solidFill>
                      <a:prstDash val="solid"/>
                      <a:round/>
                      <a:headEnd type="none" w="med" len="med"/>
                      <a:tailEnd type="none" w="med" len="med"/>
                    </a:lnR>
                  </a:tcPr>
                </a:tc>
              </a:tr>
              <a:tr h="370840">
                <a:tc>
                  <a:txBody>
                    <a:bodyPr/>
                    <a:lstStyle/>
                    <a:p>
                      <a:pPr algn="ctr"/>
                      <a:r>
                        <a:rPr lang="en-US" dirty="0" smtClean="0"/>
                        <a:t>7</a:t>
                      </a:r>
                      <a:endParaRPr lang="en-US" dirty="0"/>
                    </a:p>
                  </a:txBody>
                  <a:tcPr>
                    <a:lnL w="12700" cap="flat" cmpd="sng" algn="ctr">
                      <a:solidFill>
                        <a:scrgbClr r="0" g="0" b="0"/>
                      </a:solidFill>
                      <a:prstDash val="solid"/>
                      <a:round/>
                      <a:headEnd type="none" w="med" len="med"/>
                      <a:tailEnd type="none" w="med" len="med"/>
                    </a:lnL>
                  </a:tcPr>
                </a:tc>
                <a:tc>
                  <a:txBody>
                    <a:bodyPr/>
                    <a:lstStyle/>
                    <a:p>
                      <a:pPr algn="ctr"/>
                      <a:r>
                        <a:rPr lang="en-US" dirty="0" smtClean="0"/>
                        <a:t>9</a:t>
                      </a:r>
                      <a:endParaRPr lang="en-US" dirty="0"/>
                    </a:p>
                  </a:txBody>
                  <a:tcPr>
                    <a:lnR w="12700" cap="flat" cmpd="sng" algn="ctr">
                      <a:solidFill>
                        <a:scrgbClr r="0" g="0" b="0"/>
                      </a:solidFill>
                      <a:prstDash val="solid"/>
                      <a:round/>
                      <a:headEnd type="none" w="med" len="med"/>
                      <a:tailEnd type="none" w="med" len="med"/>
                    </a:lnR>
                  </a:tcPr>
                </a:tc>
              </a:tr>
              <a:tr h="370840">
                <a:tc>
                  <a:txBody>
                    <a:bodyPr/>
                    <a:lstStyle/>
                    <a:p>
                      <a:pPr algn="ctr"/>
                      <a:r>
                        <a:rPr lang="en-US" dirty="0" smtClean="0"/>
                        <a:t>8</a:t>
                      </a:r>
                      <a:endParaRPr lang="en-US" dirty="0"/>
                    </a:p>
                  </a:txBody>
                  <a:tcPr>
                    <a:lnL w="12700" cap="flat" cmpd="sng" algn="ctr">
                      <a:solidFill>
                        <a:scrgbClr r="0" g="0" b="0"/>
                      </a:solidFill>
                      <a:prstDash val="solid"/>
                      <a:round/>
                      <a:headEnd type="none" w="med" len="med"/>
                      <a:tailEnd type="none" w="med" len="med"/>
                    </a:lnL>
                  </a:tcPr>
                </a:tc>
                <a:tc>
                  <a:txBody>
                    <a:bodyPr/>
                    <a:lstStyle/>
                    <a:p>
                      <a:pPr algn="ctr"/>
                      <a:r>
                        <a:rPr lang="en-US" dirty="0" smtClean="0"/>
                        <a:t>10</a:t>
                      </a:r>
                      <a:endParaRPr lang="en-US" dirty="0"/>
                    </a:p>
                  </a:txBody>
                  <a:tcPr>
                    <a:lnR w="12700" cap="flat" cmpd="sng" algn="ctr">
                      <a:solidFill>
                        <a:scrgbClr r="0" g="0" b="0"/>
                      </a:solidFill>
                      <a:prstDash val="solid"/>
                      <a:round/>
                      <a:headEnd type="none" w="med" len="med"/>
                      <a:tailEnd type="none" w="med" len="med"/>
                    </a:lnR>
                  </a:tcPr>
                </a:tc>
              </a:tr>
              <a:tr h="370840">
                <a:tc>
                  <a:txBody>
                    <a:bodyPr/>
                    <a:lstStyle/>
                    <a:p>
                      <a:pPr algn="ctr"/>
                      <a:r>
                        <a:rPr lang="en-US" dirty="0" smtClean="0"/>
                        <a:t>11</a:t>
                      </a:r>
                      <a:endParaRPr lang="en-US" dirty="0"/>
                    </a:p>
                  </a:txBody>
                  <a:tcP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pPr algn="ctr"/>
                      <a:r>
                        <a:rPr lang="en-US" dirty="0" smtClean="0"/>
                        <a:t>16</a:t>
                      </a:r>
                      <a:endParaRPr lang="en-US" dirty="0"/>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273247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619" y="-374171"/>
            <a:ext cx="8528038" cy="1371600"/>
          </a:xfrm>
        </p:spPr>
        <p:txBody>
          <a:bodyPr>
            <a:normAutofit/>
          </a:bodyPr>
          <a:lstStyle/>
          <a:p>
            <a:r>
              <a:rPr lang="en-US" sz="1800" dirty="0"/>
              <a:t>Claim </a:t>
            </a:r>
            <a:r>
              <a:rPr lang="en-US" sz="1800" dirty="0" smtClean="0"/>
              <a:t>1: Students </a:t>
            </a:r>
            <a:r>
              <a:rPr lang="en-US" sz="1800" dirty="0"/>
              <a:t>can explain and apply mathematical concepts and interpret and carry out mathematical procedures with precision and </a:t>
            </a:r>
            <a:r>
              <a:rPr lang="en-US" sz="1800" dirty="0" smtClean="0"/>
              <a:t>fluency</a:t>
            </a:r>
            <a:endParaRPr lang="en-US" sz="1800" dirty="0"/>
          </a:p>
        </p:txBody>
      </p:sp>
      <p:sp>
        <p:nvSpPr>
          <p:cNvPr id="3" name="Content Placeholder 2"/>
          <p:cNvSpPr>
            <a:spLocks noGrp="1"/>
          </p:cNvSpPr>
          <p:nvPr>
            <p:ph idx="1"/>
          </p:nvPr>
        </p:nvSpPr>
        <p:spPr>
          <a:xfrm>
            <a:off x="457200" y="1134839"/>
            <a:ext cx="7620000" cy="5890348"/>
          </a:xfrm>
        </p:spPr>
        <p:txBody>
          <a:bodyPr>
            <a:noAutofit/>
          </a:bodyPr>
          <a:lstStyle/>
          <a:p>
            <a:pPr algn="ctr"/>
            <a:r>
              <a:rPr lang="en-US" b="0" dirty="0" smtClean="0"/>
              <a:t>7</a:t>
            </a:r>
            <a:r>
              <a:rPr lang="en-US" b="0" baseline="30000" dirty="0" smtClean="0"/>
              <a:t>th</a:t>
            </a:r>
            <a:r>
              <a:rPr lang="en-US" b="0" dirty="0" smtClean="0"/>
              <a:t> Grade</a:t>
            </a:r>
          </a:p>
          <a:p>
            <a:r>
              <a:rPr lang="en-US" dirty="0" smtClean="0"/>
              <a:t>Ratios </a:t>
            </a:r>
            <a:r>
              <a:rPr lang="en-US" dirty="0"/>
              <a:t>and Proportional Relationships</a:t>
            </a:r>
          </a:p>
          <a:p>
            <a:pPr lvl="0"/>
            <a:r>
              <a:rPr lang="en-US" b="0" dirty="0" smtClean="0"/>
              <a:t>A. Analyze </a:t>
            </a:r>
            <a:r>
              <a:rPr lang="en-US" b="0" dirty="0"/>
              <a:t>proportional relationships and use them to solve real-world and mathematical problems. 	</a:t>
            </a:r>
          </a:p>
          <a:p>
            <a:r>
              <a:rPr lang="en-US" dirty="0"/>
              <a:t>The Number System</a:t>
            </a:r>
          </a:p>
          <a:p>
            <a:pPr lvl="0"/>
            <a:r>
              <a:rPr lang="en-US" b="0" dirty="0" smtClean="0"/>
              <a:t>B. Apply </a:t>
            </a:r>
            <a:r>
              <a:rPr lang="en-US" b="0" dirty="0"/>
              <a:t>and extend previous understandings of operations with fractions to add, subtract, multiply, and divide rational numbers. </a:t>
            </a:r>
          </a:p>
          <a:p>
            <a:r>
              <a:rPr lang="en-US" dirty="0"/>
              <a:t>Expressions and Equations</a:t>
            </a:r>
          </a:p>
          <a:p>
            <a:pPr lvl="0"/>
            <a:r>
              <a:rPr lang="en-US" b="0" dirty="0" smtClean="0"/>
              <a:t>C. Use </a:t>
            </a:r>
            <a:r>
              <a:rPr lang="en-US" b="0" dirty="0"/>
              <a:t>properties of operations to generate equivalent expressions.</a:t>
            </a:r>
          </a:p>
          <a:p>
            <a:pPr lvl="0"/>
            <a:r>
              <a:rPr lang="en-US" b="0" dirty="0" smtClean="0"/>
              <a:t>D. Solve </a:t>
            </a:r>
            <a:r>
              <a:rPr lang="en-US" b="0" dirty="0"/>
              <a:t>real-life and mathematical problems using numerical and algebraic expressions and equations.		</a:t>
            </a:r>
          </a:p>
        </p:txBody>
      </p:sp>
    </p:spTree>
    <p:extLst>
      <p:ext uri="{BB962C8B-B14F-4D97-AF65-F5344CB8AC3E}">
        <p14:creationId xmlns:p14="http://schemas.microsoft.com/office/powerpoint/2010/main" val="54771753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619" y="-374171"/>
            <a:ext cx="8528038" cy="1371600"/>
          </a:xfrm>
        </p:spPr>
        <p:txBody>
          <a:bodyPr>
            <a:normAutofit/>
          </a:bodyPr>
          <a:lstStyle/>
          <a:p>
            <a:r>
              <a:rPr lang="en-US" sz="1800" dirty="0"/>
              <a:t>Claim </a:t>
            </a:r>
            <a:r>
              <a:rPr lang="en-US" sz="1800" dirty="0" smtClean="0"/>
              <a:t>1: Students </a:t>
            </a:r>
            <a:r>
              <a:rPr lang="en-US" sz="1800" dirty="0"/>
              <a:t>can explain and apply mathematical concepts and interpret and carry out mathematical procedures with precision and </a:t>
            </a:r>
            <a:r>
              <a:rPr lang="en-US" sz="1800" dirty="0" smtClean="0"/>
              <a:t>fluency</a:t>
            </a:r>
            <a:endParaRPr lang="en-US" sz="1800" dirty="0"/>
          </a:p>
        </p:txBody>
      </p:sp>
      <p:sp>
        <p:nvSpPr>
          <p:cNvPr id="3" name="Content Placeholder 2"/>
          <p:cNvSpPr>
            <a:spLocks noGrp="1"/>
          </p:cNvSpPr>
          <p:nvPr>
            <p:ph idx="1"/>
          </p:nvPr>
        </p:nvSpPr>
        <p:spPr>
          <a:xfrm>
            <a:off x="457200" y="1107818"/>
            <a:ext cx="7620000" cy="5566109"/>
          </a:xfrm>
        </p:spPr>
        <p:txBody>
          <a:bodyPr>
            <a:noAutofit/>
          </a:bodyPr>
          <a:lstStyle/>
          <a:p>
            <a:pPr algn="ctr"/>
            <a:r>
              <a:rPr lang="en-US" b="0" dirty="0" smtClean="0"/>
              <a:t>7</a:t>
            </a:r>
            <a:r>
              <a:rPr lang="en-US" b="0" baseline="30000" dirty="0" smtClean="0"/>
              <a:t>th</a:t>
            </a:r>
            <a:r>
              <a:rPr lang="en-US" b="0" dirty="0" smtClean="0"/>
              <a:t> Grade Continued</a:t>
            </a:r>
          </a:p>
          <a:p>
            <a:r>
              <a:rPr lang="en-US" dirty="0" smtClean="0"/>
              <a:t>Geometry</a:t>
            </a:r>
            <a:endParaRPr lang="en-US" dirty="0"/>
          </a:p>
          <a:p>
            <a:pPr lvl="0"/>
            <a:r>
              <a:rPr lang="en-US" b="0" dirty="0" smtClean="0"/>
              <a:t>E. Draw</a:t>
            </a:r>
            <a:r>
              <a:rPr lang="en-US" b="0" dirty="0"/>
              <a:t>, construct and describe geometrical figures and describe the relationships between them.</a:t>
            </a:r>
          </a:p>
          <a:p>
            <a:pPr lvl="0"/>
            <a:r>
              <a:rPr lang="en-US" b="0" dirty="0" smtClean="0"/>
              <a:t>F.  </a:t>
            </a:r>
            <a:r>
              <a:rPr lang="en-US" b="0" dirty="0"/>
              <a:t>Solve real-life and mathematical problems involving angle measure, area, surface area, and volume.</a:t>
            </a:r>
          </a:p>
          <a:p>
            <a:r>
              <a:rPr lang="en-US" dirty="0"/>
              <a:t>Statistics and Probability</a:t>
            </a:r>
          </a:p>
          <a:p>
            <a:pPr lvl="0"/>
            <a:r>
              <a:rPr lang="en-US" b="0" dirty="0" smtClean="0"/>
              <a:t>G. Use </a:t>
            </a:r>
            <a:r>
              <a:rPr lang="en-US" b="0" dirty="0"/>
              <a:t>random sampling to draw inferences about a population. 	</a:t>
            </a:r>
          </a:p>
          <a:p>
            <a:pPr lvl="0"/>
            <a:r>
              <a:rPr lang="en-US" b="0" dirty="0" smtClean="0"/>
              <a:t>H. Draw </a:t>
            </a:r>
            <a:r>
              <a:rPr lang="en-US" b="0" dirty="0"/>
              <a:t>informal comparative inferences about two populations. 	</a:t>
            </a:r>
          </a:p>
          <a:p>
            <a:pPr lvl="0"/>
            <a:r>
              <a:rPr lang="en-US" b="0" dirty="0" smtClean="0"/>
              <a:t>I. Investigate </a:t>
            </a:r>
            <a:r>
              <a:rPr lang="en-US" b="0" dirty="0"/>
              <a:t>chance processes and develop, use, and evaluate probability models. </a:t>
            </a:r>
            <a:r>
              <a:rPr lang="en-US" sz="1400" b="0" dirty="0"/>
              <a:t>	</a:t>
            </a:r>
          </a:p>
          <a:p>
            <a:r>
              <a:rPr lang="en-US" sz="1400" b="0" dirty="0"/>
              <a:t> </a:t>
            </a:r>
          </a:p>
          <a:p>
            <a:r>
              <a:rPr lang="en-US" sz="1400" b="0" dirty="0"/>
              <a:t>	</a:t>
            </a:r>
          </a:p>
        </p:txBody>
      </p:sp>
    </p:spTree>
    <p:extLst>
      <p:ext uri="{BB962C8B-B14F-4D97-AF65-F5344CB8AC3E}">
        <p14:creationId xmlns:p14="http://schemas.microsoft.com/office/powerpoint/2010/main" val="140604361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50997"/>
            <a:ext cx="7620000" cy="5507003"/>
          </a:xfrm>
        </p:spPr>
        <p:txBody>
          <a:bodyPr>
            <a:noAutofit/>
          </a:bodyPr>
          <a:lstStyle/>
          <a:p>
            <a:pPr algn="ctr"/>
            <a:r>
              <a:rPr lang="en-US" b="0" dirty="0"/>
              <a:t> </a:t>
            </a:r>
            <a:r>
              <a:rPr lang="en-US" b="0" dirty="0" smtClean="0"/>
              <a:t>8</a:t>
            </a:r>
            <a:r>
              <a:rPr lang="en-US" b="0" baseline="30000" dirty="0" smtClean="0"/>
              <a:t>th</a:t>
            </a:r>
            <a:r>
              <a:rPr lang="en-US" b="0" dirty="0" smtClean="0"/>
              <a:t> </a:t>
            </a:r>
            <a:r>
              <a:rPr lang="en-US" b="0" dirty="0"/>
              <a:t>Grade</a:t>
            </a:r>
          </a:p>
          <a:p>
            <a:r>
              <a:rPr lang="en-US" dirty="0"/>
              <a:t>The Number System</a:t>
            </a:r>
          </a:p>
          <a:p>
            <a:pPr lvl="0"/>
            <a:r>
              <a:rPr lang="en-US" b="0" dirty="0" smtClean="0"/>
              <a:t>A. Know </a:t>
            </a:r>
            <a:r>
              <a:rPr lang="en-US" b="0" dirty="0"/>
              <a:t>that there are numbers that are not rational, and approximate them by rational numbers. 	</a:t>
            </a:r>
          </a:p>
          <a:p>
            <a:r>
              <a:rPr lang="en-US" dirty="0"/>
              <a:t>Expressions and Equations</a:t>
            </a:r>
          </a:p>
          <a:p>
            <a:pPr lvl="0"/>
            <a:r>
              <a:rPr lang="en-US" b="0" dirty="0" smtClean="0"/>
              <a:t>B. Work </a:t>
            </a:r>
            <a:r>
              <a:rPr lang="en-US" b="0" dirty="0"/>
              <a:t>with radicals and integer exponents.</a:t>
            </a:r>
          </a:p>
          <a:p>
            <a:pPr lvl="0"/>
            <a:r>
              <a:rPr lang="en-US" b="0" dirty="0" smtClean="0"/>
              <a:t>C. Understand </a:t>
            </a:r>
            <a:r>
              <a:rPr lang="en-US" b="0" dirty="0"/>
              <a:t>the connections between proportional relationships, lines, and linear equations. 	</a:t>
            </a:r>
          </a:p>
          <a:p>
            <a:pPr lvl="0"/>
            <a:r>
              <a:rPr lang="en-US" b="0" dirty="0" smtClean="0"/>
              <a:t>D. Analyze </a:t>
            </a:r>
            <a:r>
              <a:rPr lang="en-US" b="0" dirty="0"/>
              <a:t>and solve linear equations and pairs of simultaneous linear equations. 	</a:t>
            </a:r>
          </a:p>
          <a:p>
            <a:r>
              <a:rPr lang="en-US" dirty="0"/>
              <a:t>Functions</a:t>
            </a:r>
          </a:p>
          <a:p>
            <a:pPr lvl="0"/>
            <a:r>
              <a:rPr lang="en-US" b="0" dirty="0" smtClean="0"/>
              <a:t>E. Define</a:t>
            </a:r>
            <a:r>
              <a:rPr lang="en-US" b="0" dirty="0"/>
              <a:t>, evaluate, and compare functions. 	</a:t>
            </a:r>
          </a:p>
          <a:p>
            <a:pPr lvl="0"/>
            <a:r>
              <a:rPr lang="en-US" b="0" dirty="0" smtClean="0"/>
              <a:t>F. Use </a:t>
            </a:r>
            <a:r>
              <a:rPr lang="en-US" b="0" dirty="0"/>
              <a:t>functions to model relationships between quantities.</a:t>
            </a:r>
          </a:p>
          <a:p>
            <a:pPr marL="514350" lvl="0" indent="-514350">
              <a:buAutoNum type="romanUcPeriod"/>
            </a:pPr>
            <a:endParaRPr lang="en-US" b="0" dirty="0"/>
          </a:p>
          <a:p>
            <a:r>
              <a:rPr lang="en-US" b="0" dirty="0"/>
              <a:t> </a:t>
            </a:r>
          </a:p>
          <a:p>
            <a:endParaRPr lang="en-US" b="0" dirty="0"/>
          </a:p>
        </p:txBody>
      </p:sp>
      <p:sp>
        <p:nvSpPr>
          <p:cNvPr id="4" name="Title 1"/>
          <p:cNvSpPr>
            <a:spLocks noGrp="1"/>
          </p:cNvSpPr>
          <p:nvPr>
            <p:ph type="title"/>
          </p:nvPr>
        </p:nvSpPr>
        <p:spPr>
          <a:xfrm>
            <a:off x="457200" y="152718"/>
            <a:ext cx="8230782" cy="1049670"/>
          </a:xfrm>
        </p:spPr>
        <p:txBody>
          <a:bodyPr>
            <a:normAutofit/>
          </a:bodyPr>
          <a:lstStyle/>
          <a:p>
            <a:r>
              <a:rPr lang="en-US" sz="1800" dirty="0"/>
              <a:t>Claim </a:t>
            </a:r>
            <a:r>
              <a:rPr lang="en-US" sz="1800" dirty="0" smtClean="0"/>
              <a:t>1: Students </a:t>
            </a:r>
            <a:r>
              <a:rPr lang="en-US" sz="1800" dirty="0"/>
              <a:t>can explain and apply mathematical concepts and interpret and carry out mathematical procedures with precision and </a:t>
            </a:r>
            <a:r>
              <a:rPr lang="en-US" sz="1800" dirty="0" smtClean="0"/>
              <a:t>fluency</a:t>
            </a:r>
            <a:endParaRPr lang="en-US" sz="1800" dirty="0"/>
          </a:p>
        </p:txBody>
      </p:sp>
    </p:spTree>
    <p:extLst>
      <p:ext uri="{BB962C8B-B14F-4D97-AF65-F5344CB8AC3E}">
        <p14:creationId xmlns:p14="http://schemas.microsoft.com/office/powerpoint/2010/main" val="35926262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lgn="ctr"/>
            <a:r>
              <a:rPr lang="en-US" b="0" dirty="0"/>
              <a:t> </a:t>
            </a:r>
            <a:r>
              <a:rPr lang="en-US" b="0" dirty="0" smtClean="0"/>
              <a:t>8</a:t>
            </a:r>
            <a:r>
              <a:rPr lang="en-US" b="0" baseline="30000" dirty="0" smtClean="0"/>
              <a:t>th</a:t>
            </a:r>
            <a:r>
              <a:rPr lang="en-US" b="0" dirty="0" smtClean="0"/>
              <a:t> Grade Continued</a:t>
            </a:r>
            <a:endParaRPr lang="en-US" b="0" dirty="0"/>
          </a:p>
          <a:p>
            <a:r>
              <a:rPr lang="en-US" sz="2300" dirty="0" smtClean="0"/>
              <a:t>Geometry</a:t>
            </a:r>
            <a:endParaRPr lang="en-US" sz="2300" dirty="0"/>
          </a:p>
          <a:p>
            <a:pPr lvl="0"/>
            <a:r>
              <a:rPr lang="en-US" sz="2300" b="0" dirty="0" smtClean="0"/>
              <a:t>G. Understand </a:t>
            </a:r>
            <a:r>
              <a:rPr lang="en-US" sz="2300" b="0" dirty="0"/>
              <a:t>congruence and similarity using physical models, transparencies, or geometry software. 	</a:t>
            </a:r>
          </a:p>
          <a:p>
            <a:pPr lvl="0"/>
            <a:r>
              <a:rPr lang="en-US" sz="2300" b="0" dirty="0" smtClean="0"/>
              <a:t>H. Understand </a:t>
            </a:r>
            <a:r>
              <a:rPr lang="en-US" sz="2300" b="0" dirty="0"/>
              <a:t>and apply the Pythagorean theorem. </a:t>
            </a:r>
          </a:p>
          <a:p>
            <a:pPr lvl="0"/>
            <a:r>
              <a:rPr lang="en-US" sz="2300" b="0" dirty="0" smtClean="0"/>
              <a:t>I. Solve </a:t>
            </a:r>
            <a:r>
              <a:rPr lang="en-US" sz="2300" b="0" dirty="0"/>
              <a:t>real-world and mathematical problems involving volume of cylinders, cones and spheres. 	</a:t>
            </a:r>
            <a:endParaRPr lang="en-US" sz="2300" b="0" dirty="0" smtClean="0"/>
          </a:p>
          <a:p>
            <a:r>
              <a:rPr lang="en-US" sz="2300" dirty="0"/>
              <a:t>Statistics and Probability</a:t>
            </a:r>
          </a:p>
          <a:p>
            <a:pPr lvl="0"/>
            <a:r>
              <a:rPr lang="en-US" sz="2300" b="0" dirty="0" smtClean="0"/>
              <a:t>J. Investigate </a:t>
            </a:r>
            <a:r>
              <a:rPr lang="en-US" sz="2300" b="0" dirty="0"/>
              <a:t>patterns of association in bivariate data</a:t>
            </a:r>
          </a:p>
          <a:p>
            <a:pPr marL="514350" lvl="0" indent="-514350">
              <a:buAutoNum type="romanUcPeriod"/>
            </a:pPr>
            <a:endParaRPr lang="en-US" b="0" dirty="0"/>
          </a:p>
          <a:p>
            <a:r>
              <a:rPr lang="en-US" b="0" dirty="0"/>
              <a:t> </a:t>
            </a:r>
          </a:p>
          <a:p>
            <a:endParaRPr lang="en-US" b="0" dirty="0"/>
          </a:p>
        </p:txBody>
      </p:sp>
      <p:sp>
        <p:nvSpPr>
          <p:cNvPr id="4" name="Title 1"/>
          <p:cNvSpPr>
            <a:spLocks noGrp="1"/>
          </p:cNvSpPr>
          <p:nvPr>
            <p:ph type="title"/>
          </p:nvPr>
        </p:nvSpPr>
        <p:spPr>
          <a:xfrm>
            <a:off x="457200" y="152718"/>
            <a:ext cx="8230782" cy="1049670"/>
          </a:xfrm>
        </p:spPr>
        <p:txBody>
          <a:bodyPr>
            <a:normAutofit/>
          </a:bodyPr>
          <a:lstStyle/>
          <a:p>
            <a:r>
              <a:rPr lang="en-US" sz="1800" dirty="0"/>
              <a:t>Claim </a:t>
            </a:r>
            <a:r>
              <a:rPr lang="en-US" sz="1800" dirty="0" smtClean="0"/>
              <a:t>1: Students </a:t>
            </a:r>
            <a:r>
              <a:rPr lang="en-US" sz="1800" dirty="0"/>
              <a:t>can explain and apply mathematical concepts and interpret and carry out mathematical procedures with precision and </a:t>
            </a:r>
            <a:r>
              <a:rPr lang="en-US" sz="1800" dirty="0" smtClean="0"/>
              <a:t>fluency</a:t>
            </a:r>
            <a:endParaRPr lang="en-US" sz="1800" dirty="0"/>
          </a:p>
        </p:txBody>
      </p:sp>
    </p:spTree>
    <p:extLst>
      <p:ext uri="{BB962C8B-B14F-4D97-AF65-F5344CB8AC3E}">
        <p14:creationId xmlns:p14="http://schemas.microsoft.com/office/powerpoint/2010/main" val="272426965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8348"/>
            <a:ext cx="7620000" cy="5241869"/>
          </a:xfrm>
        </p:spPr>
        <p:txBody>
          <a:bodyPr>
            <a:normAutofit fontScale="92500" lnSpcReduction="20000"/>
          </a:bodyPr>
          <a:lstStyle/>
          <a:p>
            <a:pPr algn="ctr"/>
            <a:r>
              <a:rPr lang="en-US" b="0" dirty="0" smtClean="0"/>
              <a:t>High School</a:t>
            </a:r>
          </a:p>
          <a:p>
            <a:r>
              <a:rPr lang="en-US" dirty="0" smtClean="0"/>
              <a:t>Number </a:t>
            </a:r>
            <a:r>
              <a:rPr lang="en-US" dirty="0"/>
              <a:t>and Quantity</a:t>
            </a:r>
          </a:p>
          <a:p>
            <a:pPr lvl="0"/>
            <a:r>
              <a:rPr lang="en-US" b="0" dirty="0" smtClean="0"/>
              <a:t>A. Extend </a:t>
            </a:r>
            <a:r>
              <a:rPr lang="en-US" b="0" dirty="0"/>
              <a:t>the properties of exponents to rational exponents.</a:t>
            </a:r>
          </a:p>
          <a:p>
            <a:pPr lvl="0"/>
            <a:r>
              <a:rPr lang="en-US" b="0" dirty="0" smtClean="0"/>
              <a:t>B. Use </a:t>
            </a:r>
            <a:r>
              <a:rPr lang="en-US" b="0" dirty="0"/>
              <a:t>properties of rational and irrational numbers. 	</a:t>
            </a:r>
          </a:p>
          <a:p>
            <a:pPr lvl="0"/>
            <a:r>
              <a:rPr lang="en-US" b="0" dirty="0" smtClean="0"/>
              <a:t>C. Reason </a:t>
            </a:r>
            <a:r>
              <a:rPr lang="en-US" b="0" dirty="0"/>
              <a:t>quantitatively and use units to solve problems. 	</a:t>
            </a:r>
          </a:p>
          <a:p>
            <a:r>
              <a:rPr lang="en-US" dirty="0"/>
              <a:t>Algebra</a:t>
            </a:r>
          </a:p>
          <a:p>
            <a:pPr lvl="0"/>
            <a:r>
              <a:rPr lang="en-US" b="0" dirty="0" smtClean="0"/>
              <a:t>D. Interpret </a:t>
            </a:r>
            <a:r>
              <a:rPr lang="en-US" b="0" dirty="0"/>
              <a:t>the structure of expressions. 	</a:t>
            </a:r>
          </a:p>
          <a:p>
            <a:pPr lvl="0"/>
            <a:r>
              <a:rPr lang="en-US" b="0" dirty="0" smtClean="0"/>
              <a:t>E. Write </a:t>
            </a:r>
            <a:r>
              <a:rPr lang="en-US" b="0" dirty="0"/>
              <a:t>expressions in equivalent forms to solve problems. 	</a:t>
            </a:r>
          </a:p>
          <a:p>
            <a:pPr lvl="0"/>
            <a:r>
              <a:rPr lang="en-US" b="0" dirty="0" smtClean="0"/>
              <a:t>F. Perform </a:t>
            </a:r>
            <a:r>
              <a:rPr lang="en-US" b="0" dirty="0"/>
              <a:t>arithmetic operations on polynomials. </a:t>
            </a:r>
          </a:p>
          <a:p>
            <a:pPr lvl="0"/>
            <a:r>
              <a:rPr lang="en-US" b="0" dirty="0" smtClean="0"/>
              <a:t>G. Create </a:t>
            </a:r>
            <a:r>
              <a:rPr lang="en-US" b="0" dirty="0"/>
              <a:t>equations that describe numbers or relationships. 	</a:t>
            </a:r>
          </a:p>
          <a:p>
            <a:pPr lvl="0"/>
            <a:r>
              <a:rPr lang="en-US" b="0" dirty="0" smtClean="0"/>
              <a:t>H. Understand </a:t>
            </a:r>
            <a:r>
              <a:rPr lang="en-US" b="0" dirty="0"/>
              <a:t>solving equations as a process of reasoning and </a:t>
            </a:r>
            <a:br>
              <a:rPr lang="en-US" b="0" dirty="0"/>
            </a:br>
            <a:r>
              <a:rPr lang="en-US" b="0" dirty="0"/>
              <a:t>explain the reasoning. 	</a:t>
            </a:r>
          </a:p>
          <a:p>
            <a:pPr lvl="0"/>
            <a:r>
              <a:rPr lang="en-US" b="0" dirty="0" smtClean="0"/>
              <a:t>I. Solve </a:t>
            </a:r>
            <a:r>
              <a:rPr lang="en-US" b="0" dirty="0"/>
              <a:t>equations and inequalities in one variable. 	</a:t>
            </a:r>
          </a:p>
          <a:p>
            <a:pPr lvl="0"/>
            <a:r>
              <a:rPr lang="en-US" b="0" dirty="0" smtClean="0"/>
              <a:t>J. Represent </a:t>
            </a:r>
            <a:r>
              <a:rPr lang="en-US" b="0" dirty="0"/>
              <a:t>and solve equations and inequalities </a:t>
            </a:r>
            <a:br>
              <a:rPr lang="en-US" b="0" dirty="0"/>
            </a:br>
            <a:r>
              <a:rPr lang="en-US" b="0" dirty="0"/>
              <a:t>graphically. 	</a:t>
            </a:r>
          </a:p>
        </p:txBody>
      </p:sp>
      <p:sp>
        <p:nvSpPr>
          <p:cNvPr id="4" name="Title 1"/>
          <p:cNvSpPr>
            <a:spLocks noGrp="1"/>
          </p:cNvSpPr>
          <p:nvPr>
            <p:ph type="title"/>
          </p:nvPr>
        </p:nvSpPr>
        <p:spPr>
          <a:xfrm>
            <a:off x="457200" y="152718"/>
            <a:ext cx="8446968" cy="995630"/>
          </a:xfrm>
        </p:spPr>
        <p:txBody>
          <a:bodyPr>
            <a:normAutofit/>
          </a:bodyPr>
          <a:lstStyle/>
          <a:p>
            <a:r>
              <a:rPr lang="en-US" sz="1800" dirty="0"/>
              <a:t>Claim </a:t>
            </a:r>
            <a:r>
              <a:rPr lang="en-US" sz="1800" dirty="0" smtClean="0"/>
              <a:t>1: Students </a:t>
            </a:r>
            <a:r>
              <a:rPr lang="en-US" sz="1800" dirty="0"/>
              <a:t>can explain and apply mathematical concepts and interpret and carry out mathematical procedures with precision and </a:t>
            </a:r>
            <a:r>
              <a:rPr lang="en-US" sz="1800" dirty="0" smtClean="0"/>
              <a:t>fluency</a:t>
            </a:r>
            <a:endParaRPr lang="en-US" sz="1800" dirty="0"/>
          </a:p>
        </p:txBody>
      </p:sp>
    </p:spTree>
    <p:extLst>
      <p:ext uri="{BB962C8B-B14F-4D97-AF65-F5344CB8AC3E}">
        <p14:creationId xmlns:p14="http://schemas.microsoft.com/office/powerpoint/2010/main" val="396112191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8348"/>
            <a:ext cx="7620000" cy="5471539"/>
          </a:xfrm>
        </p:spPr>
        <p:txBody>
          <a:bodyPr>
            <a:normAutofit/>
          </a:bodyPr>
          <a:lstStyle/>
          <a:p>
            <a:pPr algn="ctr"/>
            <a:r>
              <a:rPr lang="en-US" b="0" dirty="0" smtClean="0"/>
              <a:t>High School Continued</a:t>
            </a:r>
          </a:p>
          <a:p>
            <a:r>
              <a:rPr lang="en-US" dirty="0" smtClean="0"/>
              <a:t>Functions</a:t>
            </a:r>
            <a:endParaRPr lang="en-US" dirty="0"/>
          </a:p>
          <a:p>
            <a:pPr lvl="0"/>
            <a:r>
              <a:rPr lang="en-US" b="0" dirty="0" smtClean="0"/>
              <a:t>K. Understand </a:t>
            </a:r>
            <a:r>
              <a:rPr lang="en-US" b="0" dirty="0"/>
              <a:t>the concept of a function and use function notation. </a:t>
            </a:r>
          </a:p>
          <a:p>
            <a:pPr lvl="0"/>
            <a:r>
              <a:rPr lang="en-US" b="0" dirty="0" smtClean="0"/>
              <a:t>L. Interpret </a:t>
            </a:r>
            <a:r>
              <a:rPr lang="en-US" b="0" dirty="0"/>
              <a:t>functions that arise in applications in terms of a context. 	</a:t>
            </a:r>
          </a:p>
          <a:p>
            <a:pPr lvl="0"/>
            <a:r>
              <a:rPr lang="en-US" b="0" dirty="0" smtClean="0"/>
              <a:t>M. Analyze </a:t>
            </a:r>
            <a:r>
              <a:rPr lang="en-US" b="0" dirty="0"/>
              <a:t>functions using different representations. </a:t>
            </a:r>
          </a:p>
          <a:p>
            <a:pPr lvl="0"/>
            <a:r>
              <a:rPr lang="en-US" b="0" dirty="0" smtClean="0"/>
              <a:t>N. Build </a:t>
            </a:r>
            <a:r>
              <a:rPr lang="en-US" b="0" dirty="0"/>
              <a:t>a function that models a relationship between two quantities. </a:t>
            </a:r>
            <a:r>
              <a:rPr lang="en-US" dirty="0"/>
              <a:t>	</a:t>
            </a:r>
          </a:p>
          <a:p>
            <a:r>
              <a:rPr lang="en-US" dirty="0"/>
              <a:t>Geometry</a:t>
            </a:r>
          </a:p>
          <a:p>
            <a:pPr lvl="0"/>
            <a:r>
              <a:rPr lang="en-US" b="0" dirty="0" smtClean="0"/>
              <a:t>O. Prove </a:t>
            </a:r>
            <a:r>
              <a:rPr lang="en-US" b="0" dirty="0"/>
              <a:t>geometric theorems.</a:t>
            </a:r>
          </a:p>
          <a:p>
            <a:r>
              <a:rPr lang="en-US" dirty="0"/>
              <a:t>Statistics and Probability</a:t>
            </a:r>
          </a:p>
          <a:p>
            <a:pPr lvl="0"/>
            <a:r>
              <a:rPr lang="en-US" b="0" dirty="0" smtClean="0"/>
              <a:t>P. Summarize</a:t>
            </a:r>
            <a:r>
              <a:rPr lang="en-US" b="0" dirty="0"/>
              <a:t>, represent and interpret data on a single count or measurement</a:t>
            </a:r>
          </a:p>
          <a:p>
            <a:endParaRPr lang="en-US" dirty="0"/>
          </a:p>
        </p:txBody>
      </p:sp>
      <p:sp>
        <p:nvSpPr>
          <p:cNvPr id="4" name="Title 1"/>
          <p:cNvSpPr>
            <a:spLocks noGrp="1"/>
          </p:cNvSpPr>
          <p:nvPr>
            <p:ph type="title"/>
          </p:nvPr>
        </p:nvSpPr>
        <p:spPr>
          <a:xfrm>
            <a:off x="457200" y="152718"/>
            <a:ext cx="8446968" cy="995630"/>
          </a:xfrm>
        </p:spPr>
        <p:txBody>
          <a:bodyPr>
            <a:normAutofit/>
          </a:bodyPr>
          <a:lstStyle/>
          <a:p>
            <a:r>
              <a:rPr lang="en-US" sz="1800" dirty="0"/>
              <a:t>Claim </a:t>
            </a:r>
            <a:r>
              <a:rPr lang="en-US" sz="1800" dirty="0" smtClean="0"/>
              <a:t>1: Students </a:t>
            </a:r>
            <a:r>
              <a:rPr lang="en-US" sz="1800" dirty="0"/>
              <a:t>can explain and apply mathematical concepts and interpret and carry out mathematical procedures with precision and </a:t>
            </a:r>
            <a:r>
              <a:rPr lang="en-US" sz="1800" dirty="0" smtClean="0"/>
              <a:t>fluency</a:t>
            </a:r>
            <a:endParaRPr lang="en-US" sz="1800" dirty="0"/>
          </a:p>
        </p:txBody>
      </p:sp>
    </p:spTree>
    <p:extLst>
      <p:ext uri="{BB962C8B-B14F-4D97-AF65-F5344CB8AC3E}">
        <p14:creationId xmlns:p14="http://schemas.microsoft.com/office/powerpoint/2010/main" val="201352482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Claim One Sample Items</a:t>
            </a:r>
            <a:endParaRPr lang="en-US" dirty="0"/>
          </a:p>
        </p:txBody>
      </p:sp>
      <p:sp>
        <p:nvSpPr>
          <p:cNvPr id="3" name="Content Placeholder 2"/>
          <p:cNvSpPr>
            <a:spLocks noGrp="1"/>
          </p:cNvSpPr>
          <p:nvPr>
            <p:ph idx="1"/>
          </p:nvPr>
        </p:nvSpPr>
        <p:spPr/>
        <p:txBody>
          <a:bodyPr/>
          <a:lstStyle/>
          <a:p>
            <a:r>
              <a:rPr lang="en-US" b="0" dirty="0" smtClean="0"/>
              <a:t>For each problem on the following slides, identify the grade level, domain and assessment target as well as the problem type.  </a:t>
            </a:r>
          </a:p>
          <a:p>
            <a:endParaRPr lang="en-US" b="0" dirty="0"/>
          </a:p>
          <a:p>
            <a:r>
              <a:rPr lang="en-US" b="0" dirty="0" smtClean="0"/>
              <a:t>What do students need to </a:t>
            </a:r>
            <a:r>
              <a:rPr lang="en-US" i="1" dirty="0" smtClean="0"/>
              <a:t>know, understand </a:t>
            </a:r>
            <a:r>
              <a:rPr lang="en-US" b="0" dirty="0" smtClean="0"/>
              <a:t>and/or </a:t>
            </a:r>
            <a:r>
              <a:rPr lang="en-US" i="1" dirty="0" smtClean="0"/>
              <a:t>be able to do </a:t>
            </a:r>
            <a:r>
              <a:rPr lang="en-US" b="0" dirty="0" smtClean="0"/>
              <a:t>in each problem?</a:t>
            </a:r>
            <a:endParaRPr lang="en-US" b="0" dirty="0"/>
          </a:p>
        </p:txBody>
      </p:sp>
    </p:spTree>
    <p:extLst>
      <p:ext uri="{BB962C8B-B14F-4D97-AF65-F5344CB8AC3E}">
        <p14:creationId xmlns:p14="http://schemas.microsoft.com/office/powerpoint/2010/main" val="32113637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47676" y="433544"/>
            <a:ext cx="6210299" cy="2856214"/>
          </a:xfrm>
          <a:prstGeom prst="rect">
            <a:avLst/>
          </a:prstGeom>
        </p:spPr>
      </p:pic>
      <p:sp>
        <p:nvSpPr>
          <p:cNvPr id="4" name="TextBox 3"/>
          <p:cNvSpPr txBox="1"/>
          <p:nvPr/>
        </p:nvSpPr>
        <p:spPr>
          <a:xfrm>
            <a:off x="347676" y="139573"/>
            <a:ext cx="3624745" cy="369332"/>
          </a:xfrm>
          <a:prstGeom prst="rect">
            <a:avLst/>
          </a:prstGeom>
          <a:noFill/>
        </p:spPr>
        <p:txBody>
          <a:bodyPr wrap="square" rtlCol="0">
            <a:spAutoFit/>
          </a:bodyPr>
          <a:lstStyle/>
          <a:p>
            <a:r>
              <a:rPr lang="en-US" dirty="0" smtClean="0"/>
              <a:t>MAT.08.</a:t>
            </a:r>
            <a:r>
              <a:rPr lang="en-US" dirty="0"/>
              <a:t>S</a:t>
            </a:r>
            <a:r>
              <a:rPr lang="en-US" dirty="0" smtClean="0"/>
              <a:t>R.1.000EE.B.203</a:t>
            </a:r>
            <a:endParaRPr lang="en-US" dirty="0"/>
          </a:p>
        </p:txBody>
      </p:sp>
      <p:pic>
        <p:nvPicPr>
          <p:cNvPr id="3" name="Picture 2"/>
          <p:cNvPicPr>
            <a:picLocks noChangeAspect="1"/>
          </p:cNvPicPr>
          <p:nvPr/>
        </p:nvPicPr>
        <p:blipFill>
          <a:blip r:embed="rId4"/>
          <a:stretch>
            <a:fillRect/>
          </a:stretch>
        </p:blipFill>
        <p:spPr>
          <a:xfrm>
            <a:off x="347676" y="3604630"/>
            <a:ext cx="6210300" cy="2870200"/>
          </a:xfrm>
          <a:prstGeom prst="rect">
            <a:avLst/>
          </a:prstGeom>
        </p:spPr>
      </p:pic>
      <p:sp>
        <p:nvSpPr>
          <p:cNvPr id="6" name="TextBox 5"/>
          <p:cNvSpPr txBox="1"/>
          <p:nvPr/>
        </p:nvSpPr>
        <p:spPr>
          <a:xfrm>
            <a:off x="347676" y="3261634"/>
            <a:ext cx="3624745" cy="369332"/>
          </a:xfrm>
          <a:prstGeom prst="rect">
            <a:avLst/>
          </a:prstGeom>
          <a:noFill/>
        </p:spPr>
        <p:txBody>
          <a:bodyPr wrap="square" rtlCol="0">
            <a:spAutoFit/>
          </a:bodyPr>
          <a:lstStyle/>
          <a:p>
            <a:r>
              <a:rPr lang="en-US" dirty="0" smtClean="0"/>
              <a:t>MAT.08.CR.1.000F.E.135 C1 TE</a:t>
            </a:r>
            <a:endParaRPr lang="en-US" dirty="0"/>
          </a:p>
        </p:txBody>
      </p:sp>
    </p:spTree>
    <p:extLst>
      <p:ext uri="{BB962C8B-B14F-4D97-AF65-F5344CB8AC3E}">
        <p14:creationId xmlns:p14="http://schemas.microsoft.com/office/powerpoint/2010/main" val="165307600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47676" y="508905"/>
            <a:ext cx="6083300" cy="5829300"/>
          </a:xfrm>
          <a:prstGeom prst="rect">
            <a:avLst/>
          </a:prstGeom>
        </p:spPr>
      </p:pic>
      <p:sp>
        <p:nvSpPr>
          <p:cNvPr id="5" name="TextBox 4"/>
          <p:cNvSpPr txBox="1"/>
          <p:nvPr/>
        </p:nvSpPr>
        <p:spPr>
          <a:xfrm>
            <a:off x="347676" y="139573"/>
            <a:ext cx="3624745" cy="369332"/>
          </a:xfrm>
          <a:prstGeom prst="rect">
            <a:avLst/>
          </a:prstGeom>
          <a:noFill/>
        </p:spPr>
        <p:txBody>
          <a:bodyPr wrap="square" rtlCol="0">
            <a:spAutoFit/>
          </a:bodyPr>
          <a:lstStyle/>
          <a:p>
            <a:r>
              <a:rPr lang="en-US" dirty="0" smtClean="0"/>
              <a:t>MAT.07.SR.1.000SP.H.164</a:t>
            </a:r>
            <a:endParaRPr lang="en-US" dirty="0"/>
          </a:p>
        </p:txBody>
      </p:sp>
    </p:spTree>
    <p:extLst>
      <p:ext uri="{BB962C8B-B14F-4D97-AF65-F5344CB8AC3E}">
        <p14:creationId xmlns:p14="http://schemas.microsoft.com/office/powerpoint/2010/main" val="311716669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297664" cy="802513"/>
          </a:xfrm>
        </p:spPr>
        <p:txBody>
          <a:bodyPr>
            <a:normAutofit/>
          </a:bodyPr>
          <a:lstStyle/>
          <a:p>
            <a:pPr algn="ctr"/>
            <a:r>
              <a:rPr lang="en-US" sz="2000" dirty="0"/>
              <a:t>Three students saved money for four </a:t>
            </a:r>
            <a:r>
              <a:rPr lang="en-US" sz="2000" dirty="0" smtClean="0"/>
              <a:t>weeks</a:t>
            </a:r>
            <a:endParaRPr lang="en-US" sz="2000" dirty="0"/>
          </a:p>
        </p:txBody>
      </p:sp>
      <p:sp>
        <p:nvSpPr>
          <p:cNvPr id="3" name="Content Placeholder 2"/>
          <p:cNvSpPr>
            <a:spLocks noGrp="1"/>
          </p:cNvSpPr>
          <p:nvPr>
            <p:ph idx="1"/>
          </p:nvPr>
        </p:nvSpPr>
        <p:spPr>
          <a:xfrm>
            <a:off x="288615" y="1158939"/>
            <a:ext cx="2723322" cy="1078849"/>
          </a:xfrm>
        </p:spPr>
        <p:txBody>
          <a:bodyPr>
            <a:noAutofit/>
          </a:bodyPr>
          <a:lstStyle/>
          <a:p>
            <a:r>
              <a:rPr lang="en-US" sz="1600" b="0" dirty="0" err="1"/>
              <a:t>Antwan</a:t>
            </a:r>
            <a:r>
              <a:rPr lang="en-US" sz="1600" b="0" dirty="0"/>
              <a:t> saved the same amount of money each week for 4 weeks. He made this graph to show how much money he saved. </a:t>
            </a:r>
          </a:p>
        </p:txBody>
      </p:sp>
      <p:pic>
        <p:nvPicPr>
          <p:cNvPr id="4" name="Picture 3"/>
          <p:cNvPicPr>
            <a:picLocks noChangeAspect="1"/>
          </p:cNvPicPr>
          <p:nvPr/>
        </p:nvPicPr>
        <p:blipFill>
          <a:blip r:embed="rId2"/>
          <a:stretch>
            <a:fillRect/>
          </a:stretch>
        </p:blipFill>
        <p:spPr>
          <a:xfrm>
            <a:off x="0" y="2449538"/>
            <a:ext cx="3009900" cy="4394200"/>
          </a:xfrm>
          <a:prstGeom prst="rect">
            <a:avLst/>
          </a:prstGeom>
        </p:spPr>
      </p:pic>
      <p:sp>
        <p:nvSpPr>
          <p:cNvPr id="5" name="Rectangle 4"/>
          <p:cNvSpPr/>
          <p:nvPr/>
        </p:nvSpPr>
        <p:spPr>
          <a:xfrm>
            <a:off x="3309757" y="1158939"/>
            <a:ext cx="2164483" cy="2062103"/>
          </a:xfrm>
          <a:prstGeom prst="rect">
            <a:avLst/>
          </a:prstGeom>
        </p:spPr>
        <p:txBody>
          <a:bodyPr wrap="square">
            <a:spAutoFit/>
          </a:bodyPr>
          <a:lstStyle/>
          <a:p>
            <a:r>
              <a:rPr lang="en-US" sz="1600" dirty="0" smtClean="0"/>
              <a:t>Carla </a:t>
            </a:r>
            <a:r>
              <a:rPr lang="en-US" sz="1600" dirty="0"/>
              <a:t>saved the same amount of money each week for 4 weeks. She made this table to show how much money she saved. </a:t>
            </a:r>
          </a:p>
          <a:p>
            <a:endParaRPr lang="en-US" sz="1600" dirty="0"/>
          </a:p>
        </p:txBody>
      </p:sp>
      <p:sp>
        <p:nvSpPr>
          <p:cNvPr id="6" name="Rectangle 5"/>
          <p:cNvSpPr/>
          <p:nvPr/>
        </p:nvSpPr>
        <p:spPr>
          <a:xfrm>
            <a:off x="5864438" y="1158939"/>
            <a:ext cx="2890426" cy="2308324"/>
          </a:xfrm>
          <a:prstGeom prst="rect">
            <a:avLst/>
          </a:prstGeom>
        </p:spPr>
        <p:txBody>
          <a:bodyPr wrap="square">
            <a:spAutoFit/>
          </a:bodyPr>
          <a:lstStyle/>
          <a:p>
            <a:r>
              <a:rPr lang="en-US" sz="1600" dirty="0"/>
              <a:t>Omar saved the same amount of money each week for 4 weeks. He wrote the equation below to show how much he saved. In the equation, </a:t>
            </a:r>
            <a:r>
              <a:rPr lang="en-US" sz="1600" i="1" dirty="0"/>
              <a:t>S </a:t>
            </a:r>
            <a:r>
              <a:rPr lang="en-US" sz="1600" dirty="0"/>
              <a:t>is the total amount of money saved, in dollars, and </a:t>
            </a:r>
            <a:r>
              <a:rPr lang="en-US" sz="1600" i="1" dirty="0"/>
              <a:t>w </a:t>
            </a:r>
            <a:r>
              <a:rPr lang="en-US" sz="1600" dirty="0"/>
              <a:t>is the number of weeks. </a:t>
            </a:r>
          </a:p>
        </p:txBody>
      </p:sp>
      <p:cxnSp>
        <p:nvCxnSpPr>
          <p:cNvPr id="8" name="Straight Connector 7"/>
          <p:cNvCxnSpPr/>
          <p:nvPr/>
        </p:nvCxnSpPr>
        <p:spPr>
          <a:xfrm>
            <a:off x="157340" y="1158939"/>
            <a:ext cx="859752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3009900" y="1158939"/>
            <a:ext cx="0" cy="5336421"/>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5709205" y="1158939"/>
            <a:ext cx="44954" cy="5336421"/>
          </a:xfrm>
          <a:prstGeom prst="line">
            <a:avLst/>
          </a:prstGeom>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p:nvPicPr>
        <p:blipFill>
          <a:blip r:embed="rId3"/>
          <a:stretch>
            <a:fillRect/>
          </a:stretch>
        </p:blipFill>
        <p:spPr>
          <a:xfrm>
            <a:off x="3309757" y="3065721"/>
            <a:ext cx="2209800" cy="1612900"/>
          </a:xfrm>
          <a:prstGeom prst="rect">
            <a:avLst/>
          </a:prstGeom>
        </p:spPr>
      </p:pic>
      <p:pic>
        <p:nvPicPr>
          <p:cNvPr id="15" name="Picture 14"/>
          <p:cNvPicPr>
            <a:picLocks noChangeAspect="1"/>
          </p:cNvPicPr>
          <p:nvPr/>
        </p:nvPicPr>
        <p:blipFill>
          <a:blip r:embed="rId4"/>
          <a:stretch>
            <a:fillRect/>
          </a:stretch>
        </p:blipFill>
        <p:spPr>
          <a:xfrm>
            <a:off x="6680678" y="3667482"/>
            <a:ext cx="1231900" cy="330200"/>
          </a:xfrm>
          <a:prstGeom prst="rect">
            <a:avLst/>
          </a:prstGeom>
        </p:spPr>
      </p:pic>
      <p:sp>
        <p:nvSpPr>
          <p:cNvPr id="16" name="TextBox 15"/>
          <p:cNvSpPr txBox="1"/>
          <p:nvPr/>
        </p:nvSpPr>
        <p:spPr>
          <a:xfrm>
            <a:off x="3309757" y="5079584"/>
            <a:ext cx="5254051" cy="1477328"/>
          </a:xfrm>
          <a:prstGeom prst="rect">
            <a:avLst/>
          </a:prstGeom>
          <a:solidFill>
            <a:schemeClr val="bg1"/>
          </a:solidFill>
          <a:ln>
            <a:solidFill>
              <a:schemeClr val="tx1"/>
            </a:solidFill>
          </a:ln>
        </p:spPr>
        <p:txBody>
          <a:bodyPr wrap="square" rtlCol="0">
            <a:spAutoFit/>
          </a:bodyPr>
          <a:lstStyle/>
          <a:p>
            <a:endParaRPr lang="en-US" dirty="0"/>
          </a:p>
          <a:p>
            <a:r>
              <a:rPr lang="en-US" dirty="0" smtClean="0"/>
              <a:t>Identify </a:t>
            </a:r>
            <a:r>
              <a:rPr lang="en-US" dirty="0"/>
              <a:t>the student who saved the greatest amount of money each week </a:t>
            </a:r>
            <a:r>
              <a:rPr lang="en-US" b="1" dirty="0"/>
              <a:t>and </a:t>
            </a:r>
            <a:r>
              <a:rPr lang="en-US" dirty="0"/>
              <a:t>the student who saved the least amount of money each week. </a:t>
            </a:r>
          </a:p>
          <a:p>
            <a:endParaRPr lang="en-US" dirty="0"/>
          </a:p>
        </p:txBody>
      </p:sp>
    </p:spTree>
    <p:extLst>
      <p:ext uri="{BB962C8B-B14F-4D97-AF65-F5344CB8AC3E}">
        <p14:creationId xmlns:p14="http://schemas.microsoft.com/office/powerpoint/2010/main" val="31303991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1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1089" y="584563"/>
            <a:ext cx="6083300" cy="2692400"/>
          </a:xfrm>
          <a:prstGeom prst="rect">
            <a:avLst/>
          </a:prstGeom>
        </p:spPr>
      </p:pic>
      <p:sp>
        <p:nvSpPr>
          <p:cNvPr id="5" name="TextBox 4"/>
          <p:cNvSpPr txBox="1"/>
          <p:nvPr/>
        </p:nvSpPr>
        <p:spPr>
          <a:xfrm>
            <a:off x="211089" y="139573"/>
            <a:ext cx="3624745" cy="369332"/>
          </a:xfrm>
          <a:prstGeom prst="rect">
            <a:avLst/>
          </a:prstGeom>
          <a:noFill/>
        </p:spPr>
        <p:txBody>
          <a:bodyPr wrap="square" rtlCol="0">
            <a:spAutoFit/>
          </a:bodyPr>
          <a:lstStyle/>
          <a:p>
            <a:r>
              <a:rPr lang="en-US" dirty="0" smtClean="0"/>
              <a:t>MAT.HS.CR.1.00FBF.N.275</a:t>
            </a:r>
            <a:endParaRPr lang="en-US" dirty="0"/>
          </a:p>
        </p:txBody>
      </p:sp>
      <p:pic>
        <p:nvPicPr>
          <p:cNvPr id="6" name="Picture 5"/>
          <p:cNvPicPr>
            <a:picLocks noChangeAspect="1"/>
          </p:cNvPicPr>
          <p:nvPr/>
        </p:nvPicPr>
        <p:blipFill>
          <a:blip r:embed="rId3"/>
          <a:stretch>
            <a:fillRect/>
          </a:stretch>
        </p:blipFill>
        <p:spPr>
          <a:xfrm>
            <a:off x="211089" y="3798208"/>
            <a:ext cx="5981700" cy="2730500"/>
          </a:xfrm>
          <a:prstGeom prst="rect">
            <a:avLst/>
          </a:prstGeom>
        </p:spPr>
      </p:pic>
      <p:sp>
        <p:nvSpPr>
          <p:cNvPr id="7" name="TextBox 6"/>
          <p:cNvSpPr txBox="1"/>
          <p:nvPr/>
        </p:nvSpPr>
        <p:spPr>
          <a:xfrm>
            <a:off x="211089" y="3428876"/>
            <a:ext cx="3624745" cy="369332"/>
          </a:xfrm>
          <a:prstGeom prst="rect">
            <a:avLst/>
          </a:prstGeom>
          <a:noFill/>
        </p:spPr>
        <p:txBody>
          <a:bodyPr wrap="square" rtlCol="0">
            <a:spAutoFit/>
          </a:bodyPr>
          <a:lstStyle/>
          <a:p>
            <a:r>
              <a:rPr lang="en-US" dirty="0" smtClean="0"/>
              <a:t>MAT.08.SR.1.000EE.B.203</a:t>
            </a:r>
            <a:endParaRPr lang="en-US" dirty="0"/>
          </a:p>
        </p:txBody>
      </p:sp>
    </p:spTree>
    <p:extLst>
      <p:ext uri="{BB962C8B-B14F-4D97-AF65-F5344CB8AC3E}">
        <p14:creationId xmlns:p14="http://schemas.microsoft.com/office/powerpoint/2010/main" val="358243095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77835" y="557297"/>
            <a:ext cx="6007100" cy="3162300"/>
          </a:xfrm>
          <a:prstGeom prst="rect">
            <a:avLst/>
          </a:prstGeom>
        </p:spPr>
      </p:pic>
      <p:sp>
        <p:nvSpPr>
          <p:cNvPr id="4" name="TextBox 3"/>
          <p:cNvSpPr txBox="1"/>
          <p:nvPr/>
        </p:nvSpPr>
        <p:spPr>
          <a:xfrm>
            <a:off x="177835" y="190434"/>
            <a:ext cx="3624745" cy="369332"/>
          </a:xfrm>
          <a:prstGeom prst="rect">
            <a:avLst/>
          </a:prstGeom>
          <a:noFill/>
        </p:spPr>
        <p:txBody>
          <a:bodyPr wrap="square" rtlCol="0">
            <a:spAutoFit/>
          </a:bodyPr>
          <a:lstStyle/>
          <a:p>
            <a:r>
              <a:rPr lang="en-US" dirty="0" smtClean="0"/>
              <a:t>MAT.08.SR.1.000EE.D.204</a:t>
            </a:r>
            <a:endParaRPr lang="en-US" dirty="0"/>
          </a:p>
        </p:txBody>
      </p:sp>
      <p:pic>
        <p:nvPicPr>
          <p:cNvPr id="5" name="Picture 4"/>
          <p:cNvPicPr>
            <a:picLocks noChangeAspect="1"/>
          </p:cNvPicPr>
          <p:nvPr/>
        </p:nvPicPr>
        <p:blipFill>
          <a:blip r:embed="rId4"/>
          <a:stretch>
            <a:fillRect/>
          </a:stretch>
        </p:blipFill>
        <p:spPr>
          <a:xfrm>
            <a:off x="177835" y="4325844"/>
            <a:ext cx="6007100" cy="2324100"/>
          </a:xfrm>
          <a:prstGeom prst="rect">
            <a:avLst/>
          </a:prstGeom>
        </p:spPr>
      </p:pic>
      <p:sp>
        <p:nvSpPr>
          <p:cNvPr id="7" name="TextBox 6"/>
          <p:cNvSpPr txBox="1"/>
          <p:nvPr/>
        </p:nvSpPr>
        <p:spPr>
          <a:xfrm>
            <a:off x="177835" y="3956512"/>
            <a:ext cx="3624745" cy="369332"/>
          </a:xfrm>
          <a:prstGeom prst="rect">
            <a:avLst/>
          </a:prstGeom>
          <a:noFill/>
        </p:spPr>
        <p:txBody>
          <a:bodyPr wrap="square" rtlCol="0">
            <a:spAutoFit/>
          </a:bodyPr>
          <a:lstStyle/>
          <a:p>
            <a:r>
              <a:rPr lang="en-US" dirty="0" smtClean="0"/>
              <a:t>MAT.08.CR.1.00EE.B.494</a:t>
            </a:r>
            <a:endParaRPr lang="en-US" dirty="0"/>
          </a:p>
        </p:txBody>
      </p:sp>
    </p:spTree>
    <p:extLst>
      <p:ext uri="{BB962C8B-B14F-4D97-AF65-F5344CB8AC3E}">
        <p14:creationId xmlns:p14="http://schemas.microsoft.com/office/powerpoint/2010/main" val="279206758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608"/>
            <a:ext cx="6019800" cy="6799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964577"/>
            <a:ext cx="6781800" cy="2912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139573"/>
            <a:ext cx="3624745" cy="369332"/>
          </a:xfrm>
          <a:prstGeom prst="rect">
            <a:avLst/>
          </a:prstGeom>
          <a:noFill/>
        </p:spPr>
        <p:txBody>
          <a:bodyPr wrap="square" rtlCol="0">
            <a:spAutoFit/>
          </a:bodyPr>
          <a:lstStyle/>
          <a:p>
            <a:r>
              <a:rPr lang="en-US" dirty="0" smtClean="0"/>
              <a:t>MAT.HS.SR.1.0REI.J012</a:t>
            </a:r>
            <a:endParaRPr lang="en-US" dirty="0"/>
          </a:p>
        </p:txBody>
      </p:sp>
    </p:spTree>
    <p:extLst>
      <p:ext uri="{BB962C8B-B14F-4D97-AF65-F5344CB8AC3E}">
        <p14:creationId xmlns:p14="http://schemas.microsoft.com/office/powerpoint/2010/main" val="128646787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5073" y="443584"/>
            <a:ext cx="5238778" cy="3888241"/>
          </a:xfrm>
          <a:prstGeom prst="rect">
            <a:avLst/>
          </a:prstGeom>
        </p:spPr>
      </p:pic>
      <p:pic>
        <p:nvPicPr>
          <p:cNvPr id="3" name="Picture 2"/>
          <p:cNvPicPr>
            <a:picLocks noChangeAspect="1"/>
          </p:cNvPicPr>
          <p:nvPr/>
        </p:nvPicPr>
        <p:blipFill>
          <a:blip r:embed="rId4"/>
          <a:stretch>
            <a:fillRect/>
          </a:stretch>
        </p:blipFill>
        <p:spPr>
          <a:xfrm>
            <a:off x="105073" y="4331825"/>
            <a:ext cx="5238778" cy="2441894"/>
          </a:xfrm>
          <a:prstGeom prst="rect">
            <a:avLst/>
          </a:prstGeom>
        </p:spPr>
      </p:pic>
      <p:sp>
        <p:nvSpPr>
          <p:cNvPr id="5" name="TextBox 4"/>
          <p:cNvSpPr txBox="1"/>
          <p:nvPr/>
        </p:nvSpPr>
        <p:spPr>
          <a:xfrm>
            <a:off x="105073" y="95448"/>
            <a:ext cx="3624745" cy="369332"/>
          </a:xfrm>
          <a:prstGeom prst="rect">
            <a:avLst/>
          </a:prstGeom>
          <a:noFill/>
        </p:spPr>
        <p:txBody>
          <a:bodyPr wrap="square" rtlCol="0">
            <a:spAutoFit/>
          </a:bodyPr>
          <a:lstStyle/>
          <a:p>
            <a:r>
              <a:rPr lang="en-US" dirty="0" smtClean="0"/>
              <a:t>MAT.HS.SR.1.00SID.P.084</a:t>
            </a:r>
            <a:endParaRPr lang="en-US" dirty="0"/>
          </a:p>
        </p:txBody>
      </p:sp>
    </p:spTree>
    <p:extLst>
      <p:ext uri="{BB962C8B-B14F-4D97-AF65-F5344CB8AC3E}">
        <p14:creationId xmlns:p14="http://schemas.microsoft.com/office/powerpoint/2010/main" val="213297584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7676" y="693571"/>
            <a:ext cx="6070600" cy="2514600"/>
          </a:xfrm>
          <a:prstGeom prst="rect">
            <a:avLst/>
          </a:prstGeom>
        </p:spPr>
      </p:pic>
      <p:sp>
        <p:nvSpPr>
          <p:cNvPr id="3" name="TextBox 2"/>
          <p:cNvSpPr txBox="1"/>
          <p:nvPr/>
        </p:nvSpPr>
        <p:spPr>
          <a:xfrm>
            <a:off x="347676" y="324239"/>
            <a:ext cx="3624745" cy="369332"/>
          </a:xfrm>
          <a:prstGeom prst="rect">
            <a:avLst/>
          </a:prstGeom>
          <a:noFill/>
        </p:spPr>
        <p:txBody>
          <a:bodyPr wrap="square" rtlCol="0">
            <a:spAutoFit/>
          </a:bodyPr>
          <a:lstStyle/>
          <a:p>
            <a:r>
              <a:rPr lang="en-US" dirty="0" smtClean="0"/>
              <a:t>MAT.07.CR.1.000EE.C.296</a:t>
            </a:r>
            <a:endParaRPr lang="en-US" dirty="0"/>
          </a:p>
        </p:txBody>
      </p:sp>
      <p:pic>
        <p:nvPicPr>
          <p:cNvPr id="4" name="Picture 3"/>
          <p:cNvPicPr>
            <a:picLocks noChangeAspect="1"/>
          </p:cNvPicPr>
          <p:nvPr/>
        </p:nvPicPr>
        <p:blipFill>
          <a:blip r:embed="rId3"/>
          <a:stretch>
            <a:fillRect/>
          </a:stretch>
        </p:blipFill>
        <p:spPr>
          <a:xfrm>
            <a:off x="347676" y="3881989"/>
            <a:ext cx="6070600" cy="2705100"/>
          </a:xfrm>
          <a:prstGeom prst="rect">
            <a:avLst/>
          </a:prstGeom>
        </p:spPr>
      </p:pic>
      <p:sp>
        <p:nvSpPr>
          <p:cNvPr id="6" name="TextBox 5"/>
          <p:cNvSpPr txBox="1"/>
          <p:nvPr/>
        </p:nvSpPr>
        <p:spPr>
          <a:xfrm>
            <a:off x="347676" y="3512657"/>
            <a:ext cx="3624745" cy="369332"/>
          </a:xfrm>
          <a:prstGeom prst="rect">
            <a:avLst/>
          </a:prstGeom>
          <a:noFill/>
        </p:spPr>
        <p:txBody>
          <a:bodyPr wrap="square" rtlCol="0">
            <a:spAutoFit/>
          </a:bodyPr>
          <a:lstStyle/>
          <a:p>
            <a:r>
              <a:rPr lang="en-US" dirty="0" smtClean="0"/>
              <a:t>MAT.07.SR.1.000NS.B.163</a:t>
            </a:r>
            <a:endParaRPr lang="en-US" dirty="0"/>
          </a:p>
        </p:txBody>
      </p:sp>
    </p:spTree>
    <p:extLst>
      <p:ext uri="{BB962C8B-B14F-4D97-AF65-F5344CB8AC3E}">
        <p14:creationId xmlns:p14="http://schemas.microsoft.com/office/powerpoint/2010/main" val="365710200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47676" y="482935"/>
            <a:ext cx="6172200" cy="6578600"/>
          </a:xfrm>
          <a:prstGeom prst="rect">
            <a:avLst/>
          </a:prstGeom>
        </p:spPr>
      </p:pic>
      <p:sp>
        <p:nvSpPr>
          <p:cNvPr id="5" name="TextBox 4"/>
          <p:cNvSpPr txBox="1"/>
          <p:nvPr/>
        </p:nvSpPr>
        <p:spPr>
          <a:xfrm>
            <a:off x="347676" y="153842"/>
            <a:ext cx="3624745" cy="369332"/>
          </a:xfrm>
          <a:prstGeom prst="rect">
            <a:avLst/>
          </a:prstGeom>
          <a:noFill/>
        </p:spPr>
        <p:txBody>
          <a:bodyPr wrap="square" rtlCol="0">
            <a:spAutoFit/>
          </a:bodyPr>
          <a:lstStyle/>
          <a:p>
            <a:r>
              <a:rPr lang="en-US" dirty="0" smtClean="0"/>
              <a:t>MAT.HS.TE.1.0AREI.I.008</a:t>
            </a:r>
            <a:endParaRPr lang="en-US" dirty="0"/>
          </a:p>
        </p:txBody>
      </p:sp>
    </p:spTree>
    <p:extLst>
      <p:ext uri="{BB962C8B-B14F-4D97-AF65-F5344CB8AC3E}">
        <p14:creationId xmlns:p14="http://schemas.microsoft.com/office/powerpoint/2010/main" val="212693408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230782" cy="765960"/>
          </a:xfrm>
        </p:spPr>
        <p:txBody>
          <a:bodyPr/>
          <a:lstStyle/>
          <a:p>
            <a:r>
              <a:rPr lang="en-US" dirty="0" smtClean="0"/>
              <a:t>Implications for teaching</a:t>
            </a:r>
            <a:endParaRPr lang="en-US" dirty="0"/>
          </a:p>
        </p:txBody>
      </p:sp>
      <p:sp>
        <p:nvSpPr>
          <p:cNvPr id="3" name="Content Placeholder 2"/>
          <p:cNvSpPr>
            <a:spLocks noGrp="1"/>
          </p:cNvSpPr>
          <p:nvPr>
            <p:ph idx="1"/>
          </p:nvPr>
        </p:nvSpPr>
        <p:spPr>
          <a:xfrm>
            <a:off x="457200" y="918678"/>
            <a:ext cx="7620000" cy="5939322"/>
          </a:xfrm>
        </p:spPr>
        <p:txBody>
          <a:bodyPr>
            <a:normAutofit/>
          </a:bodyPr>
          <a:lstStyle/>
          <a:p>
            <a:r>
              <a:rPr lang="en-US" b="0" dirty="0" smtClean="0"/>
              <a:t>After looking at these </a:t>
            </a:r>
            <a:r>
              <a:rPr lang="en-US" dirty="0" smtClean="0"/>
              <a:t>Claim </a:t>
            </a:r>
            <a:r>
              <a:rPr lang="en-US" dirty="0"/>
              <a:t>O</a:t>
            </a:r>
            <a:r>
              <a:rPr lang="en-US" dirty="0" smtClean="0"/>
              <a:t>ne </a:t>
            </a:r>
            <a:r>
              <a:rPr lang="en-US" b="0" dirty="0" smtClean="0"/>
              <a:t>sample items, talk with your group about the following:</a:t>
            </a:r>
          </a:p>
          <a:p>
            <a:pPr marL="342900" indent="-342900">
              <a:buFont typeface="Arial"/>
              <a:buChar char="•"/>
            </a:pPr>
            <a:r>
              <a:rPr lang="en-US" b="0" dirty="0" smtClean="0"/>
              <a:t>What are the differences between these assessment items and the assessment items with which our students are familiar? </a:t>
            </a:r>
          </a:p>
          <a:p>
            <a:pPr marL="342900" indent="-342900">
              <a:buFont typeface="Arial"/>
              <a:buChar char="•"/>
            </a:pPr>
            <a:endParaRPr lang="en-US" b="0" dirty="0"/>
          </a:p>
          <a:p>
            <a:pPr marL="342900" indent="-342900">
              <a:buFont typeface="Arial"/>
              <a:buChar char="•"/>
            </a:pPr>
            <a:r>
              <a:rPr lang="en-US" b="0" dirty="0" smtClean="0"/>
              <a:t>What are your feelings about these differences? Good? Bad? Indifferent?</a:t>
            </a:r>
          </a:p>
          <a:p>
            <a:pPr marL="342900" indent="-342900">
              <a:buFont typeface="Arial"/>
              <a:buChar char="•"/>
            </a:pPr>
            <a:endParaRPr lang="en-US" b="0" dirty="0"/>
          </a:p>
          <a:p>
            <a:pPr marL="342900" indent="-342900">
              <a:buFont typeface="Arial"/>
              <a:buChar char="•"/>
            </a:pPr>
            <a:r>
              <a:rPr lang="en-US" b="0" dirty="0" smtClean="0"/>
              <a:t>What immediate changes can you make to help your students with the transition to this new type of testing?</a:t>
            </a:r>
          </a:p>
        </p:txBody>
      </p:sp>
    </p:spTree>
    <p:extLst>
      <p:ext uri="{BB962C8B-B14F-4D97-AF65-F5344CB8AC3E}">
        <p14:creationId xmlns:p14="http://schemas.microsoft.com/office/powerpoint/2010/main" val="23652556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1371600"/>
            <a:ext cx="8258739" cy="1927225"/>
          </a:xfrm>
        </p:spPr>
        <p:txBody>
          <a:bodyPr>
            <a:normAutofit fontScale="90000"/>
          </a:bodyPr>
          <a:lstStyle/>
          <a:p>
            <a:r>
              <a:rPr lang="en-US" sz="4400" dirty="0" smtClean="0"/>
              <a:t>The </a:t>
            </a:r>
            <a:r>
              <a:rPr lang="en-US" sz="4400" dirty="0"/>
              <a:t>Vision of the Common </a:t>
            </a:r>
            <a:r>
              <a:rPr lang="en-US" sz="4400" dirty="0" smtClean="0"/>
              <a:t>Core: Embracing the Challenge</a:t>
            </a:r>
            <a:endParaRPr lang="en-US" sz="4400" dirty="0"/>
          </a:p>
        </p:txBody>
      </p:sp>
      <p:sp>
        <p:nvSpPr>
          <p:cNvPr id="3" name="Subtitle 2"/>
          <p:cNvSpPr>
            <a:spLocks noGrp="1"/>
          </p:cNvSpPr>
          <p:nvPr>
            <p:ph type="subTitle" idx="1"/>
          </p:nvPr>
        </p:nvSpPr>
        <p:spPr>
          <a:xfrm>
            <a:off x="1371600" y="4038600"/>
            <a:ext cx="6400800" cy="1752600"/>
          </a:xfrm>
        </p:spPr>
        <p:txBody>
          <a:bodyPr>
            <a:normAutofit/>
          </a:bodyPr>
          <a:lstStyle/>
          <a:p>
            <a:r>
              <a:rPr lang="en-US" dirty="0" smtClean="0"/>
              <a:t>UCDMP Saturday Series 2013-2014</a:t>
            </a:r>
          </a:p>
          <a:p>
            <a:r>
              <a:rPr lang="en-US" dirty="0" smtClean="0"/>
              <a:t>High school session 1</a:t>
            </a:r>
          </a:p>
          <a:p>
            <a:r>
              <a:rPr lang="en-US" dirty="0" smtClean="0"/>
              <a:t>September 21, 2013</a:t>
            </a:r>
            <a:endParaRPr lang="en-US" dirty="0"/>
          </a:p>
        </p:txBody>
      </p:sp>
    </p:spTree>
    <p:extLst>
      <p:ext uri="{BB962C8B-B14F-4D97-AF65-F5344CB8AC3E}">
        <p14:creationId xmlns:p14="http://schemas.microsoft.com/office/powerpoint/2010/main" val="21162497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89552"/>
            <a:ext cx="4133850" cy="300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453297"/>
            <a:ext cx="4105275" cy="2943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47675" y="199660"/>
            <a:ext cx="8229600" cy="1189892"/>
          </a:xfrm>
        </p:spPr>
        <p:txBody>
          <a:bodyPr>
            <a:noAutofit/>
          </a:bodyPr>
          <a:lstStyle/>
          <a:p>
            <a:r>
              <a:rPr lang="en-US" sz="2000" dirty="0" smtClean="0"/>
              <a:t>S-ID.6a Fit</a:t>
            </a:r>
            <a:r>
              <a:rPr lang="en-US" sz="2000" dirty="0"/>
              <a:t> a function to the data; use functions fitted to data to </a:t>
            </a:r>
            <a:r>
              <a:rPr lang="en-US" sz="2000" dirty="0" smtClean="0"/>
              <a:t>solve</a:t>
            </a:r>
            <a:r>
              <a:rPr lang="en-US" sz="2000" dirty="0"/>
              <a:t> problems in </a:t>
            </a:r>
            <a:r>
              <a:rPr lang="en-US" sz="2000" dirty="0" smtClean="0"/>
              <a:t>the</a:t>
            </a:r>
            <a:r>
              <a:rPr lang="en-US" sz="2000" dirty="0"/>
              <a:t> context of the </a:t>
            </a:r>
            <a:r>
              <a:rPr lang="en-US" sz="2000" dirty="0" smtClean="0"/>
              <a:t>data</a:t>
            </a:r>
            <a:r>
              <a:rPr lang="en-US" sz="2000" dirty="0"/>
              <a:t>. </a:t>
            </a:r>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359" y="4365367"/>
            <a:ext cx="5743575" cy="232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926403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Snakes!</a:t>
            </a:r>
            <a:endParaRPr lang="en-US" dirty="0"/>
          </a:p>
        </p:txBody>
      </p:sp>
      <p:sp>
        <p:nvSpPr>
          <p:cNvPr id="3" name="Content Placeholder 2"/>
          <p:cNvSpPr>
            <a:spLocks noGrp="1"/>
          </p:cNvSpPr>
          <p:nvPr>
            <p:ph idx="1"/>
          </p:nvPr>
        </p:nvSpPr>
        <p:spPr/>
        <p:txBody>
          <a:bodyPr/>
          <a:lstStyle/>
          <a:p>
            <a:r>
              <a:rPr lang="en-US" dirty="0" smtClean="0"/>
              <a:t>Share your solution to the problem with your neighbor.  Do you agree on the species? Do you have the same justification?</a:t>
            </a:r>
          </a:p>
          <a:p>
            <a:endParaRPr lang="en-US" dirty="0"/>
          </a:p>
          <a:p>
            <a:r>
              <a:rPr lang="en-US" dirty="0" smtClean="0"/>
              <a:t>Are both justifications viable? Could they be made more so?</a:t>
            </a:r>
            <a:endParaRPr lang="en-US" dirty="0"/>
          </a:p>
        </p:txBody>
      </p:sp>
    </p:spTree>
    <p:extLst>
      <p:ext uri="{BB962C8B-B14F-4D97-AF65-F5344CB8AC3E}">
        <p14:creationId xmlns:p14="http://schemas.microsoft.com/office/powerpoint/2010/main" val="3224740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28977" y="743363"/>
            <a:ext cx="7386038" cy="5971032"/>
          </a:xfrm>
          <a:prstGeom prst="rect">
            <a:avLst/>
          </a:prstGeom>
        </p:spPr>
      </p:pic>
      <p:sp>
        <p:nvSpPr>
          <p:cNvPr id="6" name="Title 5"/>
          <p:cNvSpPr>
            <a:spLocks noGrp="1"/>
          </p:cNvSpPr>
          <p:nvPr>
            <p:ph type="title"/>
          </p:nvPr>
        </p:nvSpPr>
        <p:spPr>
          <a:xfrm>
            <a:off x="457199" y="152718"/>
            <a:ext cx="8162801" cy="590645"/>
          </a:xfrm>
        </p:spPr>
        <p:txBody>
          <a:bodyPr>
            <a:normAutofit/>
          </a:bodyPr>
          <a:lstStyle/>
          <a:p>
            <a:r>
              <a:rPr lang="en-US" sz="2000" dirty="0" smtClean="0"/>
              <a:t>Grade 8 Mathematics Sample TE Item form claim 2</a:t>
            </a:r>
            <a:endParaRPr lang="en-US" sz="2000" dirty="0"/>
          </a:p>
        </p:txBody>
      </p:sp>
    </p:spTree>
    <p:extLst>
      <p:ext uri="{BB962C8B-B14F-4D97-AF65-F5344CB8AC3E}">
        <p14:creationId xmlns:p14="http://schemas.microsoft.com/office/powerpoint/2010/main" val="119824221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3-09-16 at 11.20.5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77" y="0"/>
            <a:ext cx="9057523" cy="6858000"/>
          </a:xfrm>
          <a:prstGeom prst="rect">
            <a:avLst/>
          </a:prstGeom>
        </p:spPr>
      </p:pic>
    </p:spTree>
    <p:extLst>
      <p:ext uri="{BB962C8B-B14F-4D97-AF65-F5344CB8AC3E}">
        <p14:creationId xmlns:p14="http://schemas.microsoft.com/office/powerpoint/2010/main" val="103295034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686800" cy="1371600"/>
          </a:xfrm>
        </p:spPr>
        <p:txBody>
          <a:bodyPr>
            <a:normAutofit fontScale="90000"/>
          </a:bodyPr>
          <a:lstStyle/>
          <a:p>
            <a:r>
              <a:rPr lang="en-US" dirty="0" smtClean="0"/>
              <a:t>Planning Lessons Aligned to the CCSS: Understanding the Standards</a:t>
            </a:r>
            <a:endParaRPr lang="en-US" dirty="0"/>
          </a:p>
        </p:txBody>
      </p:sp>
      <p:pic>
        <p:nvPicPr>
          <p:cNvPr id="4" name="Content Placeholder 3"/>
          <p:cNvPicPr>
            <a:picLocks noGrp="1" noChangeAspect="1"/>
          </p:cNvPicPr>
          <p:nvPr>
            <p:ph idx="1"/>
          </p:nvPr>
        </p:nvPicPr>
        <p:blipFill>
          <a:blip r:embed="rId2"/>
          <a:srcRect t="3604" b="3604"/>
          <a:stretch>
            <a:fillRect/>
          </a:stretch>
        </p:blipFill>
        <p:spPr/>
      </p:pic>
      <p:sp>
        <p:nvSpPr>
          <p:cNvPr id="5" name="Oval 4"/>
          <p:cNvSpPr/>
          <p:nvPr/>
        </p:nvSpPr>
        <p:spPr>
          <a:xfrm>
            <a:off x="457200" y="1524318"/>
            <a:ext cx="4951424" cy="830054"/>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Line Callout 1 6"/>
          <p:cNvSpPr/>
          <p:nvPr/>
        </p:nvSpPr>
        <p:spPr>
          <a:xfrm>
            <a:off x="5408624" y="1050967"/>
            <a:ext cx="2369485" cy="670639"/>
          </a:xfrm>
          <a:prstGeom prst="borderCallout1">
            <a:avLst>
              <a:gd name="adj1" fmla="val 18750"/>
              <a:gd name="adj2" fmla="val -8333"/>
              <a:gd name="adj3" fmla="val 108245"/>
              <a:gd name="adj4" fmla="val -70856"/>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rPr>
              <a:t>Course Overview</a:t>
            </a:r>
            <a:endParaRPr lang="en-US" dirty="0">
              <a:solidFill>
                <a:schemeClr val="bg1"/>
              </a:solidFill>
            </a:endParaRPr>
          </a:p>
        </p:txBody>
      </p:sp>
    </p:spTree>
    <p:extLst>
      <p:ext uri="{BB962C8B-B14F-4D97-AF65-F5344CB8AC3E}">
        <p14:creationId xmlns:p14="http://schemas.microsoft.com/office/powerpoint/2010/main" val="29274557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686800" cy="1371600"/>
          </a:xfrm>
        </p:spPr>
        <p:txBody>
          <a:bodyPr>
            <a:normAutofit fontScale="90000"/>
          </a:bodyPr>
          <a:lstStyle/>
          <a:p>
            <a:r>
              <a:rPr lang="en-US" dirty="0" smtClean="0"/>
              <a:t>Planning Lessons Aligned to the CCSS: Understanding the Standards</a:t>
            </a:r>
            <a:endParaRPr lang="en-US" dirty="0"/>
          </a:p>
        </p:txBody>
      </p:sp>
      <p:pic>
        <p:nvPicPr>
          <p:cNvPr id="7" name="Picture 6"/>
          <p:cNvPicPr>
            <a:picLocks noChangeAspect="1"/>
          </p:cNvPicPr>
          <p:nvPr/>
        </p:nvPicPr>
        <p:blipFill>
          <a:blip r:embed="rId2"/>
          <a:stretch>
            <a:fillRect/>
          </a:stretch>
        </p:blipFill>
        <p:spPr>
          <a:xfrm>
            <a:off x="-1" y="1836264"/>
            <a:ext cx="10752495" cy="2344529"/>
          </a:xfrm>
          <a:prstGeom prst="rect">
            <a:avLst/>
          </a:prstGeom>
        </p:spPr>
      </p:pic>
      <p:sp>
        <p:nvSpPr>
          <p:cNvPr id="10" name="Oval 9"/>
          <p:cNvSpPr/>
          <p:nvPr/>
        </p:nvSpPr>
        <p:spPr>
          <a:xfrm>
            <a:off x="-1" y="1667007"/>
            <a:ext cx="4951424" cy="830054"/>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Line Callout 1 10"/>
          <p:cNvSpPr/>
          <p:nvPr/>
        </p:nvSpPr>
        <p:spPr>
          <a:xfrm>
            <a:off x="4837256" y="1269934"/>
            <a:ext cx="2369485" cy="670639"/>
          </a:xfrm>
          <a:prstGeom prst="borderCallout1">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rPr>
              <a:t>Conceptual Category</a:t>
            </a:r>
            <a:endParaRPr lang="en-US" dirty="0">
              <a:solidFill>
                <a:schemeClr val="bg1"/>
              </a:solidFill>
            </a:endParaRPr>
          </a:p>
        </p:txBody>
      </p:sp>
    </p:spTree>
    <p:extLst>
      <p:ext uri="{BB962C8B-B14F-4D97-AF65-F5344CB8AC3E}">
        <p14:creationId xmlns:p14="http://schemas.microsoft.com/office/powerpoint/2010/main" val="2786025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686800" cy="1371600"/>
          </a:xfrm>
        </p:spPr>
        <p:txBody>
          <a:bodyPr>
            <a:normAutofit fontScale="90000"/>
          </a:bodyPr>
          <a:lstStyle/>
          <a:p>
            <a:r>
              <a:rPr lang="en-US" dirty="0" smtClean="0"/>
              <a:t>Planning Lessons Aligned to the CCSS: Understanding the Standards</a:t>
            </a:r>
            <a:endParaRPr lang="en-US" dirty="0"/>
          </a:p>
        </p:txBody>
      </p:sp>
      <p:pic>
        <p:nvPicPr>
          <p:cNvPr id="7" name="Picture 6"/>
          <p:cNvPicPr>
            <a:picLocks noChangeAspect="1"/>
          </p:cNvPicPr>
          <p:nvPr/>
        </p:nvPicPr>
        <p:blipFill>
          <a:blip r:embed="rId2"/>
          <a:stretch>
            <a:fillRect/>
          </a:stretch>
        </p:blipFill>
        <p:spPr>
          <a:xfrm>
            <a:off x="-1" y="1836264"/>
            <a:ext cx="10752495" cy="2344529"/>
          </a:xfrm>
          <a:prstGeom prst="rect">
            <a:avLst/>
          </a:prstGeom>
        </p:spPr>
      </p:pic>
      <p:sp>
        <p:nvSpPr>
          <p:cNvPr id="10" name="Oval 9"/>
          <p:cNvSpPr/>
          <p:nvPr/>
        </p:nvSpPr>
        <p:spPr>
          <a:xfrm>
            <a:off x="142706" y="2211684"/>
            <a:ext cx="5380084" cy="499412"/>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Line Callout 1 10"/>
          <p:cNvSpPr/>
          <p:nvPr/>
        </p:nvSpPr>
        <p:spPr>
          <a:xfrm>
            <a:off x="6264335" y="1667007"/>
            <a:ext cx="2369485" cy="670639"/>
          </a:xfrm>
          <a:prstGeom prst="borderCallout1">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rPr>
              <a:t>Domain</a:t>
            </a:r>
            <a:endParaRPr lang="en-US" dirty="0">
              <a:solidFill>
                <a:schemeClr val="bg1"/>
              </a:solidFill>
            </a:endParaRPr>
          </a:p>
        </p:txBody>
      </p:sp>
    </p:spTree>
    <p:extLst>
      <p:ext uri="{BB962C8B-B14F-4D97-AF65-F5344CB8AC3E}">
        <p14:creationId xmlns:p14="http://schemas.microsoft.com/office/powerpoint/2010/main" val="8902910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686800" cy="1371600"/>
          </a:xfrm>
        </p:spPr>
        <p:txBody>
          <a:bodyPr>
            <a:normAutofit fontScale="90000"/>
          </a:bodyPr>
          <a:lstStyle/>
          <a:p>
            <a:r>
              <a:rPr lang="en-US" dirty="0" smtClean="0"/>
              <a:t>Planning Lessons Aligned to the CCSS: Understanding the Standards</a:t>
            </a:r>
            <a:endParaRPr lang="en-US" dirty="0"/>
          </a:p>
        </p:txBody>
      </p:sp>
      <p:pic>
        <p:nvPicPr>
          <p:cNvPr id="7" name="Picture 6"/>
          <p:cNvPicPr>
            <a:picLocks noChangeAspect="1"/>
          </p:cNvPicPr>
          <p:nvPr/>
        </p:nvPicPr>
        <p:blipFill>
          <a:blip r:embed="rId2"/>
          <a:stretch>
            <a:fillRect/>
          </a:stretch>
        </p:blipFill>
        <p:spPr>
          <a:xfrm>
            <a:off x="-1" y="1836264"/>
            <a:ext cx="10752495" cy="2344529"/>
          </a:xfrm>
          <a:prstGeom prst="rect">
            <a:avLst/>
          </a:prstGeom>
        </p:spPr>
      </p:pic>
      <p:cxnSp>
        <p:nvCxnSpPr>
          <p:cNvPr id="9" name="Straight Connector 8"/>
          <p:cNvCxnSpPr/>
          <p:nvPr/>
        </p:nvCxnSpPr>
        <p:spPr>
          <a:xfrm flipV="1">
            <a:off x="1056037" y="3367465"/>
            <a:ext cx="7249555" cy="1426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1" name="Line Callout 1 10"/>
          <p:cNvSpPr/>
          <p:nvPr/>
        </p:nvSpPr>
        <p:spPr>
          <a:xfrm>
            <a:off x="5936107" y="3845473"/>
            <a:ext cx="2369485" cy="670639"/>
          </a:xfrm>
          <a:prstGeom prst="borderCallout1">
            <a:avLst>
              <a:gd name="adj1" fmla="val 18750"/>
              <a:gd name="adj2" fmla="val -8333"/>
              <a:gd name="adj3" fmla="val -61968"/>
              <a:gd name="adj4" fmla="val -44958"/>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rPr>
              <a:t>Cluster</a:t>
            </a:r>
            <a:endParaRPr lang="en-US" dirty="0">
              <a:solidFill>
                <a:schemeClr val="bg1"/>
              </a:solidFill>
            </a:endParaRPr>
          </a:p>
        </p:txBody>
      </p:sp>
    </p:spTree>
    <p:extLst>
      <p:ext uri="{BB962C8B-B14F-4D97-AF65-F5344CB8AC3E}">
        <p14:creationId xmlns:p14="http://schemas.microsoft.com/office/powerpoint/2010/main" val="13977952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447764" cy="1371600"/>
          </a:xfrm>
        </p:spPr>
        <p:txBody>
          <a:bodyPr>
            <a:normAutofit fontScale="90000"/>
          </a:bodyPr>
          <a:lstStyle/>
          <a:p>
            <a:r>
              <a:rPr lang="en-US" dirty="0" smtClean="0"/>
              <a:t>Planning Lessons Aligned to the CCSS: Understanding the Standards</a:t>
            </a:r>
            <a:endParaRPr lang="en-US" dirty="0"/>
          </a:p>
        </p:txBody>
      </p:sp>
      <p:pic>
        <p:nvPicPr>
          <p:cNvPr id="3" name="Picture 2"/>
          <p:cNvPicPr>
            <a:picLocks noChangeAspect="1"/>
          </p:cNvPicPr>
          <p:nvPr/>
        </p:nvPicPr>
        <p:blipFill>
          <a:blip r:embed="rId2"/>
          <a:stretch>
            <a:fillRect/>
          </a:stretch>
        </p:blipFill>
        <p:spPr>
          <a:xfrm>
            <a:off x="156953" y="1638470"/>
            <a:ext cx="9343816" cy="3241502"/>
          </a:xfrm>
          <a:prstGeom prst="rect">
            <a:avLst/>
          </a:prstGeom>
        </p:spPr>
      </p:pic>
      <p:cxnSp>
        <p:nvCxnSpPr>
          <p:cNvPr id="8" name="Straight Connector 7"/>
          <p:cNvCxnSpPr/>
          <p:nvPr/>
        </p:nvCxnSpPr>
        <p:spPr>
          <a:xfrm flipV="1">
            <a:off x="185519" y="1969111"/>
            <a:ext cx="7249555" cy="1426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185520" y="5108273"/>
            <a:ext cx="8833612" cy="1200328"/>
          </a:xfrm>
          <a:prstGeom prst="rect">
            <a:avLst/>
          </a:prstGeom>
          <a:noFill/>
        </p:spPr>
        <p:txBody>
          <a:bodyPr wrap="square" rtlCol="0">
            <a:spAutoFit/>
          </a:bodyPr>
          <a:lstStyle/>
          <a:p>
            <a:r>
              <a:rPr lang="en-US" sz="2400" dirty="0" smtClean="0"/>
              <a:t>Looking at the standards in this cluster, what do students need to know, understand and be able to do?</a:t>
            </a:r>
          </a:p>
          <a:p>
            <a:r>
              <a:rPr lang="en-US" sz="2400" dirty="0"/>
              <a:t>	</a:t>
            </a:r>
          </a:p>
        </p:txBody>
      </p:sp>
      <p:sp>
        <p:nvSpPr>
          <p:cNvPr id="6" name="Line Callout 1 5"/>
          <p:cNvSpPr/>
          <p:nvPr/>
        </p:nvSpPr>
        <p:spPr>
          <a:xfrm>
            <a:off x="6535479" y="4407872"/>
            <a:ext cx="1994567" cy="335319"/>
          </a:xfrm>
          <a:prstGeom prst="borderCallout1">
            <a:avLst>
              <a:gd name="adj1" fmla="val 18750"/>
              <a:gd name="adj2" fmla="val -8333"/>
              <a:gd name="adj3" fmla="val -19116"/>
              <a:gd name="adj4" fmla="val -18761"/>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rPr>
              <a:t>Modeling</a:t>
            </a:r>
            <a:endParaRPr lang="en-US" dirty="0">
              <a:solidFill>
                <a:schemeClr val="bg1"/>
              </a:solidFill>
            </a:endParaRPr>
          </a:p>
        </p:txBody>
      </p:sp>
    </p:spTree>
    <p:extLst>
      <p:ext uri="{BB962C8B-B14F-4D97-AF65-F5344CB8AC3E}">
        <p14:creationId xmlns:p14="http://schemas.microsoft.com/office/powerpoint/2010/main" val="19980707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35854"/>
            <a:ext cx="8561931" cy="1371600"/>
          </a:xfrm>
        </p:spPr>
        <p:txBody>
          <a:bodyPr>
            <a:noAutofit/>
          </a:bodyPr>
          <a:lstStyle/>
          <a:p>
            <a:r>
              <a:rPr lang="en-US" sz="2400" dirty="0" smtClean="0"/>
              <a:t>A note on understanding: Connecting </a:t>
            </a:r>
            <a:r>
              <a:rPr lang="en-US" sz="2400" dirty="0"/>
              <a:t>the Standards for Mathematical Practice to the Standards for Mathematical Content </a:t>
            </a:r>
          </a:p>
        </p:txBody>
      </p:sp>
      <p:sp>
        <p:nvSpPr>
          <p:cNvPr id="3" name="Content Placeholder 2"/>
          <p:cNvSpPr>
            <a:spLocks noGrp="1"/>
          </p:cNvSpPr>
          <p:nvPr>
            <p:ph idx="1"/>
          </p:nvPr>
        </p:nvSpPr>
        <p:spPr>
          <a:xfrm>
            <a:off x="71355" y="1650260"/>
            <a:ext cx="9019130" cy="4968062"/>
          </a:xfrm>
        </p:spPr>
        <p:txBody>
          <a:bodyPr>
            <a:noAutofit/>
          </a:bodyPr>
          <a:lstStyle/>
          <a:p>
            <a:r>
              <a:rPr lang="en-US" sz="2400" b="0" dirty="0" smtClean="0"/>
              <a:t>The </a:t>
            </a:r>
            <a:r>
              <a:rPr lang="en-US" sz="2400" b="0" dirty="0"/>
              <a:t>Standards for Mathematical Content are a balanced combination of procedure and understanding. Expectations that begin with the word </a:t>
            </a:r>
            <a:r>
              <a:rPr lang="en-US" sz="2400" dirty="0"/>
              <a:t>“understand”</a:t>
            </a:r>
            <a:r>
              <a:rPr lang="en-US" sz="2400" b="0" dirty="0"/>
              <a:t> are often especially good opportunities to connect the practices to the content. Students who lack understanding of a topic may rely on procedures too heavily. Without a flexible base from which to work, they may be less likely to consider analogous problems, represent problems coherently, justify conclusions, apply the mathematics to practical </a:t>
            </a:r>
            <a:r>
              <a:rPr lang="en-US" sz="2400" b="0" dirty="0" smtClean="0"/>
              <a:t>situations</a:t>
            </a:r>
            <a:r>
              <a:rPr lang="en-US" sz="2400" b="0" dirty="0"/>
              <a:t>, use technology mindfully to work with the mathematics, explain the mathematics accurately to other students, step back for an overview, or deviate from a known procedure to find a shortcut. In short</a:t>
            </a:r>
            <a:r>
              <a:rPr lang="en-US" sz="2400" dirty="0"/>
              <a:t>, a lack of understanding effectively prevents a student from engaging in the mathematical practices. </a:t>
            </a:r>
          </a:p>
        </p:txBody>
      </p:sp>
    </p:spTree>
    <p:extLst>
      <p:ext uri="{BB962C8B-B14F-4D97-AF65-F5344CB8AC3E}">
        <p14:creationId xmlns:p14="http://schemas.microsoft.com/office/powerpoint/2010/main" val="3196271161"/>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35854"/>
            <a:ext cx="8561931" cy="1371600"/>
          </a:xfrm>
        </p:spPr>
        <p:txBody>
          <a:bodyPr>
            <a:noAutofit/>
          </a:bodyPr>
          <a:lstStyle/>
          <a:p>
            <a:r>
              <a:rPr lang="en-US" sz="2400" dirty="0" smtClean="0"/>
              <a:t>A note on understanding: Connecting </a:t>
            </a:r>
            <a:r>
              <a:rPr lang="en-US" sz="2400" dirty="0"/>
              <a:t>the Standards for Mathematical Practice to the Standards for Mathematical Content </a:t>
            </a:r>
          </a:p>
        </p:txBody>
      </p:sp>
      <p:sp>
        <p:nvSpPr>
          <p:cNvPr id="3" name="Content Placeholder 2"/>
          <p:cNvSpPr>
            <a:spLocks noGrp="1"/>
          </p:cNvSpPr>
          <p:nvPr>
            <p:ph idx="1"/>
          </p:nvPr>
        </p:nvSpPr>
        <p:spPr>
          <a:xfrm>
            <a:off x="71355" y="1750143"/>
            <a:ext cx="9019130" cy="4968062"/>
          </a:xfrm>
        </p:spPr>
        <p:txBody>
          <a:bodyPr>
            <a:noAutofit/>
          </a:bodyPr>
          <a:lstStyle/>
          <a:p>
            <a:r>
              <a:rPr lang="en-US" sz="2400" b="0" dirty="0" smtClean="0"/>
              <a:t>In </a:t>
            </a:r>
            <a:r>
              <a:rPr lang="en-US" sz="2400" b="0" dirty="0"/>
              <a:t>this respect, those </a:t>
            </a:r>
            <a:r>
              <a:rPr lang="en-US" sz="2400" dirty="0"/>
              <a:t>content standards which set an expectation of understanding are potential “points of intersection” between the Standards for Mathematical Content and the Standards for Mathematical Practice</a:t>
            </a:r>
            <a:r>
              <a:rPr lang="en-US" sz="2400" b="0" dirty="0"/>
              <a:t>. These points of intersection are intended to be weighted toward central and generative concepts in the school mathematics curriculum that most </a:t>
            </a:r>
            <a:r>
              <a:rPr lang="en-US" sz="2400" dirty="0"/>
              <a:t>merit the time, resources, innovative energies, and focus </a:t>
            </a:r>
            <a:r>
              <a:rPr lang="en-US" sz="2400" b="0" dirty="0"/>
              <a:t>necessary to qualitatively improve the curriculum, instruction, assessment, professional development, and student achievement in mathematics. </a:t>
            </a:r>
          </a:p>
          <a:p>
            <a:endParaRPr lang="en-US" b="0" dirty="0"/>
          </a:p>
        </p:txBody>
      </p:sp>
    </p:spTree>
    <p:extLst>
      <p:ext uri="{BB962C8B-B14F-4D97-AF65-F5344CB8AC3E}">
        <p14:creationId xmlns:p14="http://schemas.microsoft.com/office/powerpoint/2010/main" val="474676073"/>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35854"/>
            <a:ext cx="8561931" cy="1371600"/>
          </a:xfrm>
        </p:spPr>
        <p:txBody>
          <a:bodyPr>
            <a:noAutofit/>
          </a:bodyPr>
          <a:lstStyle/>
          <a:p>
            <a:r>
              <a:rPr lang="en-US" sz="2400" dirty="0" smtClean="0"/>
              <a:t>A note on understanding: The CCSS</a:t>
            </a:r>
            <a:endParaRPr lang="en-US" sz="2400" dirty="0"/>
          </a:p>
        </p:txBody>
      </p:sp>
      <p:sp>
        <p:nvSpPr>
          <p:cNvPr id="3" name="Content Placeholder 2"/>
          <p:cNvSpPr>
            <a:spLocks noGrp="1"/>
          </p:cNvSpPr>
          <p:nvPr>
            <p:ph idx="1"/>
          </p:nvPr>
        </p:nvSpPr>
        <p:spPr>
          <a:xfrm>
            <a:off x="0" y="1664530"/>
            <a:ext cx="9019130" cy="4968062"/>
          </a:xfrm>
        </p:spPr>
        <p:txBody>
          <a:bodyPr>
            <a:noAutofit/>
          </a:bodyPr>
          <a:lstStyle/>
          <a:p>
            <a:r>
              <a:rPr lang="en-US" sz="2400" b="0" dirty="0"/>
              <a:t>These Standards define what students should understand and be able to do in their study of mathematics. Asking a student to understand something means asking a teacher to assess whether the student has understood it. But what does mathematical understanding look like? </a:t>
            </a:r>
            <a:endParaRPr lang="en-US" sz="2400" b="0" dirty="0" smtClean="0"/>
          </a:p>
          <a:p>
            <a:endParaRPr lang="en-US" b="0" dirty="0"/>
          </a:p>
        </p:txBody>
      </p:sp>
      <p:sp>
        <p:nvSpPr>
          <p:cNvPr id="5" name="TextBox 4"/>
          <p:cNvSpPr txBox="1"/>
          <p:nvPr/>
        </p:nvSpPr>
        <p:spPr>
          <a:xfrm rot="19768791">
            <a:off x="457199" y="4864582"/>
            <a:ext cx="912796" cy="400110"/>
          </a:xfrm>
          <a:prstGeom prst="rect">
            <a:avLst/>
          </a:prstGeom>
          <a:noFill/>
        </p:spPr>
        <p:txBody>
          <a:bodyPr wrap="square" rtlCol="0">
            <a:spAutoFit/>
          </a:bodyPr>
          <a:lstStyle/>
          <a:p>
            <a:r>
              <a:rPr lang="en-US" sz="2000" dirty="0"/>
              <a:t>a</a:t>
            </a:r>
            <a:r>
              <a:rPr lang="en-US" sz="2000" dirty="0" smtClean="0"/>
              <a:t>pply</a:t>
            </a:r>
            <a:endParaRPr lang="en-US" sz="2000" dirty="0"/>
          </a:p>
        </p:txBody>
      </p:sp>
      <p:sp>
        <p:nvSpPr>
          <p:cNvPr id="6" name="TextBox 5"/>
          <p:cNvSpPr txBox="1"/>
          <p:nvPr/>
        </p:nvSpPr>
        <p:spPr>
          <a:xfrm rot="243145">
            <a:off x="2983003" y="4928702"/>
            <a:ext cx="1260459" cy="400110"/>
          </a:xfrm>
          <a:prstGeom prst="rect">
            <a:avLst/>
          </a:prstGeom>
          <a:noFill/>
        </p:spPr>
        <p:txBody>
          <a:bodyPr wrap="square" rtlCol="0">
            <a:spAutoFit/>
          </a:bodyPr>
          <a:lstStyle/>
          <a:p>
            <a:r>
              <a:rPr lang="en-US" sz="2000" dirty="0" smtClean="0"/>
              <a:t>Illustrate</a:t>
            </a:r>
            <a:endParaRPr lang="en-US" sz="2000" dirty="0"/>
          </a:p>
        </p:txBody>
      </p:sp>
      <p:sp>
        <p:nvSpPr>
          <p:cNvPr id="7" name="TextBox 6"/>
          <p:cNvSpPr txBox="1"/>
          <p:nvPr/>
        </p:nvSpPr>
        <p:spPr>
          <a:xfrm rot="19489729">
            <a:off x="5176124" y="5031467"/>
            <a:ext cx="1260459" cy="400110"/>
          </a:xfrm>
          <a:prstGeom prst="rect">
            <a:avLst/>
          </a:prstGeom>
          <a:noFill/>
        </p:spPr>
        <p:txBody>
          <a:bodyPr wrap="square" rtlCol="0">
            <a:spAutoFit/>
          </a:bodyPr>
          <a:lstStyle/>
          <a:p>
            <a:r>
              <a:rPr lang="en-US" sz="2000" dirty="0" smtClean="0"/>
              <a:t>interpret</a:t>
            </a:r>
            <a:endParaRPr lang="en-US" sz="2000" dirty="0"/>
          </a:p>
        </p:txBody>
      </p:sp>
      <p:sp>
        <p:nvSpPr>
          <p:cNvPr id="8" name="TextBox 7"/>
          <p:cNvSpPr txBox="1"/>
          <p:nvPr/>
        </p:nvSpPr>
        <p:spPr>
          <a:xfrm>
            <a:off x="1699594" y="5553976"/>
            <a:ext cx="1260459" cy="400110"/>
          </a:xfrm>
          <a:prstGeom prst="rect">
            <a:avLst/>
          </a:prstGeom>
          <a:noFill/>
        </p:spPr>
        <p:txBody>
          <a:bodyPr wrap="square" rtlCol="0">
            <a:spAutoFit/>
          </a:bodyPr>
          <a:lstStyle/>
          <a:p>
            <a:r>
              <a:rPr lang="en-US" sz="2000" dirty="0" smtClean="0"/>
              <a:t>analyze</a:t>
            </a:r>
            <a:endParaRPr lang="en-US" sz="2000" dirty="0"/>
          </a:p>
        </p:txBody>
      </p:sp>
      <p:sp>
        <p:nvSpPr>
          <p:cNvPr id="9" name="TextBox 8"/>
          <p:cNvSpPr txBox="1"/>
          <p:nvPr/>
        </p:nvSpPr>
        <p:spPr>
          <a:xfrm rot="243145">
            <a:off x="6902887" y="4748328"/>
            <a:ext cx="1260459" cy="400110"/>
          </a:xfrm>
          <a:prstGeom prst="rect">
            <a:avLst/>
          </a:prstGeom>
          <a:noFill/>
        </p:spPr>
        <p:txBody>
          <a:bodyPr wrap="square" rtlCol="0">
            <a:spAutoFit/>
          </a:bodyPr>
          <a:lstStyle/>
          <a:p>
            <a:r>
              <a:rPr lang="en-US" sz="2000" dirty="0" smtClean="0"/>
              <a:t>explain</a:t>
            </a:r>
            <a:endParaRPr lang="en-US" sz="2000" dirty="0"/>
          </a:p>
        </p:txBody>
      </p:sp>
      <p:sp>
        <p:nvSpPr>
          <p:cNvPr id="10" name="TextBox 9"/>
          <p:cNvSpPr txBox="1"/>
          <p:nvPr/>
        </p:nvSpPr>
        <p:spPr>
          <a:xfrm rot="790159">
            <a:off x="6261182" y="5571894"/>
            <a:ext cx="1260459" cy="400110"/>
          </a:xfrm>
          <a:prstGeom prst="rect">
            <a:avLst/>
          </a:prstGeom>
          <a:noFill/>
        </p:spPr>
        <p:txBody>
          <a:bodyPr wrap="square" rtlCol="0">
            <a:spAutoFit/>
          </a:bodyPr>
          <a:lstStyle/>
          <a:p>
            <a:r>
              <a:rPr lang="en-US" sz="2000" dirty="0" smtClean="0"/>
              <a:t>justify</a:t>
            </a:r>
            <a:endParaRPr lang="en-US" sz="2000" dirty="0"/>
          </a:p>
        </p:txBody>
      </p:sp>
      <p:sp>
        <p:nvSpPr>
          <p:cNvPr id="11" name="TextBox 10"/>
          <p:cNvSpPr txBox="1"/>
          <p:nvPr/>
        </p:nvSpPr>
        <p:spPr>
          <a:xfrm rot="20067360">
            <a:off x="3135404" y="5767330"/>
            <a:ext cx="1260459" cy="400110"/>
          </a:xfrm>
          <a:prstGeom prst="rect">
            <a:avLst/>
          </a:prstGeom>
          <a:noFill/>
        </p:spPr>
        <p:txBody>
          <a:bodyPr wrap="square" rtlCol="0">
            <a:spAutoFit/>
          </a:bodyPr>
          <a:lstStyle/>
          <a:p>
            <a:r>
              <a:rPr lang="en-US" sz="2000" dirty="0" smtClean="0"/>
              <a:t>prove</a:t>
            </a:r>
            <a:endParaRPr lang="en-US" sz="2000" dirty="0"/>
          </a:p>
        </p:txBody>
      </p:sp>
      <p:sp>
        <p:nvSpPr>
          <p:cNvPr id="12" name="TextBox 11"/>
          <p:cNvSpPr txBox="1"/>
          <p:nvPr/>
        </p:nvSpPr>
        <p:spPr>
          <a:xfrm>
            <a:off x="4674582" y="5980933"/>
            <a:ext cx="1260459" cy="400110"/>
          </a:xfrm>
          <a:prstGeom prst="rect">
            <a:avLst/>
          </a:prstGeom>
          <a:noFill/>
        </p:spPr>
        <p:txBody>
          <a:bodyPr wrap="square" rtlCol="0">
            <a:spAutoFit/>
          </a:bodyPr>
          <a:lstStyle/>
          <a:p>
            <a:r>
              <a:rPr lang="en-US" sz="2000" dirty="0" smtClean="0"/>
              <a:t>derive</a:t>
            </a:r>
            <a:endParaRPr lang="en-US" sz="2000" dirty="0"/>
          </a:p>
        </p:txBody>
      </p:sp>
      <p:sp>
        <p:nvSpPr>
          <p:cNvPr id="13" name="TextBox 12"/>
          <p:cNvSpPr txBox="1"/>
          <p:nvPr/>
        </p:nvSpPr>
        <p:spPr>
          <a:xfrm rot="1528232">
            <a:off x="403499" y="5852013"/>
            <a:ext cx="1260459" cy="400110"/>
          </a:xfrm>
          <a:prstGeom prst="rect">
            <a:avLst/>
          </a:prstGeom>
          <a:noFill/>
        </p:spPr>
        <p:txBody>
          <a:bodyPr wrap="square" rtlCol="0">
            <a:spAutoFit/>
          </a:bodyPr>
          <a:lstStyle/>
          <a:p>
            <a:r>
              <a:rPr lang="en-US" sz="2000" dirty="0" smtClean="0"/>
              <a:t>assess</a:t>
            </a:r>
            <a:endParaRPr lang="en-US" sz="2000" dirty="0"/>
          </a:p>
        </p:txBody>
      </p:sp>
      <p:sp>
        <p:nvSpPr>
          <p:cNvPr id="14" name="TextBox 13"/>
          <p:cNvSpPr txBox="1"/>
          <p:nvPr/>
        </p:nvSpPr>
        <p:spPr>
          <a:xfrm rot="243145">
            <a:off x="4032877" y="4732346"/>
            <a:ext cx="1260459" cy="400110"/>
          </a:xfrm>
          <a:prstGeom prst="rect">
            <a:avLst/>
          </a:prstGeom>
          <a:noFill/>
        </p:spPr>
        <p:txBody>
          <a:bodyPr wrap="square" rtlCol="0">
            <a:spAutoFit/>
          </a:bodyPr>
          <a:lstStyle/>
          <a:p>
            <a:r>
              <a:rPr lang="en-US" sz="2000" dirty="0" smtClean="0"/>
              <a:t>extend</a:t>
            </a:r>
            <a:endParaRPr lang="en-US" sz="2000" dirty="0"/>
          </a:p>
        </p:txBody>
      </p:sp>
      <p:sp>
        <p:nvSpPr>
          <p:cNvPr id="15" name="TextBox 14"/>
          <p:cNvSpPr txBox="1"/>
          <p:nvPr/>
        </p:nvSpPr>
        <p:spPr>
          <a:xfrm rot="243145">
            <a:off x="1412017" y="4732346"/>
            <a:ext cx="1260459" cy="400110"/>
          </a:xfrm>
          <a:prstGeom prst="rect">
            <a:avLst/>
          </a:prstGeom>
          <a:noFill/>
        </p:spPr>
        <p:txBody>
          <a:bodyPr wrap="square" rtlCol="0">
            <a:spAutoFit/>
          </a:bodyPr>
          <a:lstStyle/>
          <a:p>
            <a:r>
              <a:rPr lang="en-US" sz="2000" dirty="0" smtClean="0"/>
              <a:t>model</a:t>
            </a:r>
            <a:endParaRPr lang="en-US" sz="2000" dirty="0"/>
          </a:p>
        </p:txBody>
      </p:sp>
      <p:sp>
        <p:nvSpPr>
          <p:cNvPr id="16" name="TextBox 15"/>
          <p:cNvSpPr txBox="1"/>
          <p:nvPr/>
        </p:nvSpPr>
        <p:spPr>
          <a:xfrm rot="243145">
            <a:off x="7345284" y="5613566"/>
            <a:ext cx="1260459" cy="400110"/>
          </a:xfrm>
          <a:prstGeom prst="rect">
            <a:avLst/>
          </a:prstGeom>
          <a:noFill/>
        </p:spPr>
        <p:txBody>
          <a:bodyPr wrap="square" rtlCol="0">
            <a:spAutoFit/>
          </a:bodyPr>
          <a:lstStyle/>
          <a:p>
            <a:r>
              <a:rPr lang="en-US" sz="2000" dirty="0" smtClean="0"/>
              <a:t>construct</a:t>
            </a:r>
            <a:endParaRPr lang="en-US" sz="2000" dirty="0"/>
          </a:p>
        </p:txBody>
      </p:sp>
    </p:spTree>
    <p:extLst>
      <p:ext uri="{BB962C8B-B14F-4D97-AF65-F5344CB8AC3E}">
        <p14:creationId xmlns:p14="http://schemas.microsoft.com/office/powerpoint/2010/main" val="21373286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5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250"/>
                            </p:stCondLst>
                            <p:childTnLst>
                              <p:par>
                                <p:cTn id="11" presetID="1" presetClass="entr" presetSubtype="0" fill="hold" grpId="0" nodeType="afterEffect">
                                  <p:stCondLst>
                                    <p:cond delay="25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grpId="0" nodeType="afterEffect">
                                  <p:stCondLst>
                                    <p:cond delay="250"/>
                                  </p:stCondLst>
                                  <p:childTnLst>
                                    <p:set>
                                      <p:cBhvr>
                                        <p:cTn id="15" dur="1" fill="hold">
                                          <p:stCondLst>
                                            <p:cond delay="0"/>
                                          </p:stCondLst>
                                        </p:cTn>
                                        <p:tgtEl>
                                          <p:spTgt spid="8"/>
                                        </p:tgtEl>
                                        <p:attrNameLst>
                                          <p:attrName>style.visibility</p:attrName>
                                        </p:attrNameLst>
                                      </p:cBhvr>
                                      <p:to>
                                        <p:strVal val="visible"/>
                                      </p:to>
                                    </p:set>
                                  </p:childTnLst>
                                </p:cTn>
                              </p:par>
                            </p:childTnLst>
                          </p:cTn>
                        </p:par>
                        <p:par>
                          <p:cTn id="16" fill="hold">
                            <p:stCondLst>
                              <p:cond delay="750"/>
                            </p:stCondLst>
                            <p:childTnLst>
                              <p:par>
                                <p:cTn id="17" presetID="1" presetClass="entr" presetSubtype="0" fill="hold" grpId="0" nodeType="afterEffect">
                                  <p:stCondLst>
                                    <p:cond delay="250"/>
                                  </p:stCondLst>
                                  <p:childTnLst>
                                    <p:set>
                                      <p:cBhvr>
                                        <p:cTn id="18" dur="1" fill="hold">
                                          <p:stCondLst>
                                            <p:cond delay="0"/>
                                          </p:stCondLst>
                                        </p:cTn>
                                        <p:tgtEl>
                                          <p:spTgt spid="9"/>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grpId="0" nodeType="afterEffect">
                                  <p:stCondLst>
                                    <p:cond delay="250"/>
                                  </p:stCondLst>
                                  <p:childTnLst>
                                    <p:set>
                                      <p:cBhvr>
                                        <p:cTn id="21" dur="1" fill="hold">
                                          <p:stCondLst>
                                            <p:cond delay="0"/>
                                          </p:stCondLst>
                                        </p:cTn>
                                        <p:tgtEl>
                                          <p:spTgt spid="10"/>
                                        </p:tgtEl>
                                        <p:attrNameLst>
                                          <p:attrName>style.visibility</p:attrName>
                                        </p:attrNameLst>
                                      </p:cBhvr>
                                      <p:to>
                                        <p:strVal val="visible"/>
                                      </p:to>
                                    </p:set>
                                  </p:childTnLst>
                                </p:cTn>
                              </p:par>
                            </p:childTnLst>
                          </p:cTn>
                        </p:par>
                        <p:par>
                          <p:cTn id="22" fill="hold">
                            <p:stCondLst>
                              <p:cond delay="1250"/>
                            </p:stCondLst>
                            <p:childTnLst>
                              <p:par>
                                <p:cTn id="23" presetID="1" presetClass="entr" presetSubtype="0" fill="hold" grpId="0" nodeType="afterEffect">
                                  <p:stCondLst>
                                    <p:cond delay="250"/>
                                  </p:stCondLst>
                                  <p:childTnLst>
                                    <p:set>
                                      <p:cBhvr>
                                        <p:cTn id="24" dur="1" fill="hold">
                                          <p:stCondLst>
                                            <p:cond delay="0"/>
                                          </p:stCondLst>
                                        </p:cTn>
                                        <p:tgtEl>
                                          <p:spTgt spid="11"/>
                                        </p:tgtEl>
                                        <p:attrNameLst>
                                          <p:attrName>style.visibility</p:attrName>
                                        </p:attrNameLst>
                                      </p:cBhvr>
                                      <p:to>
                                        <p:strVal val="visible"/>
                                      </p:to>
                                    </p:set>
                                  </p:childTnLst>
                                </p:cTn>
                              </p:par>
                            </p:childTnLst>
                          </p:cTn>
                        </p:par>
                        <p:par>
                          <p:cTn id="25" fill="hold">
                            <p:stCondLst>
                              <p:cond delay="1500"/>
                            </p:stCondLst>
                            <p:childTnLst>
                              <p:par>
                                <p:cTn id="26" presetID="1" presetClass="entr" presetSubtype="0" fill="hold" grpId="0" nodeType="afterEffect">
                                  <p:stCondLst>
                                    <p:cond delay="250"/>
                                  </p:stCondLst>
                                  <p:childTnLst>
                                    <p:set>
                                      <p:cBhvr>
                                        <p:cTn id="27" dur="1" fill="hold">
                                          <p:stCondLst>
                                            <p:cond delay="0"/>
                                          </p:stCondLst>
                                        </p:cTn>
                                        <p:tgtEl>
                                          <p:spTgt spid="12"/>
                                        </p:tgtEl>
                                        <p:attrNameLst>
                                          <p:attrName>style.visibility</p:attrName>
                                        </p:attrNameLst>
                                      </p:cBhvr>
                                      <p:to>
                                        <p:strVal val="visible"/>
                                      </p:to>
                                    </p:set>
                                  </p:childTnLst>
                                </p:cTn>
                              </p:par>
                            </p:childTnLst>
                          </p:cTn>
                        </p:par>
                        <p:par>
                          <p:cTn id="28" fill="hold">
                            <p:stCondLst>
                              <p:cond delay="1750"/>
                            </p:stCondLst>
                            <p:childTnLst>
                              <p:par>
                                <p:cTn id="29" presetID="1" presetClass="entr" presetSubtype="0" fill="hold" grpId="0" nodeType="afterEffect">
                                  <p:stCondLst>
                                    <p:cond delay="250"/>
                                  </p:stCondLst>
                                  <p:childTnLst>
                                    <p:set>
                                      <p:cBhvr>
                                        <p:cTn id="30" dur="1" fill="hold">
                                          <p:stCondLst>
                                            <p:cond delay="0"/>
                                          </p:stCondLst>
                                        </p:cTn>
                                        <p:tgtEl>
                                          <p:spTgt spid="13"/>
                                        </p:tgtEl>
                                        <p:attrNameLst>
                                          <p:attrName>style.visibility</p:attrName>
                                        </p:attrNameLst>
                                      </p:cBhvr>
                                      <p:to>
                                        <p:strVal val="visible"/>
                                      </p:to>
                                    </p:set>
                                  </p:childTnLst>
                                </p:cTn>
                              </p:par>
                            </p:childTnLst>
                          </p:cTn>
                        </p:par>
                        <p:par>
                          <p:cTn id="31" fill="hold">
                            <p:stCondLst>
                              <p:cond delay="2000"/>
                            </p:stCondLst>
                            <p:childTnLst>
                              <p:par>
                                <p:cTn id="32" presetID="1" presetClass="entr" presetSubtype="0" fill="hold" grpId="0" nodeType="afterEffect">
                                  <p:stCondLst>
                                    <p:cond delay="250"/>
                                  </p:stCondLst>
                                  <p:childTnLst>
                                    <p:set>
                                      <p:cBhvr>
                                        <p:cTn id="33" dur="1" fill="hold">
                                          <p:stCondLst>
                                            <p:cond delay="0"/>
                                          </p:stCondLst>
                                        </p:cTn>
                                        <p:tgtEl>
                                          <p:spTgt spid="14"/>
                                        </p:tgtEl>
                                        <p:attrNameLst>
                                          <p:attrName>style.visibility</p:attrName>
                                        </p:attrNameLst>
                                      </p:cBhvr>
                                      <p:to>
                                        <p:strVal val="visible"/>
                                      </p:to>
                                    </p:set>
                                  </p:childTnLst>
                                </p:cTn>
                              </p:par>
                            </p:childTnLst>
                          </p:cTn>
                        </p:par>
                        <p:par>
                          <p:cTn id="34" fill="hold">
                            <p:stCondLst>
                              <p:cond delay="2250"/>
                            </p:stCondLst>
                            <p:childTnLst>
                              <p:par>
                                <p:cTn id="35" presetID="1" presetClass="entr" presetSubtype="0" fill="hold" grpId="0" nodeType="afterEffect">
                                  <p:stCondLst>
                                    <p:cond delay="250"/>
                                  </p:stCondLst>
                                  <p:childTnLst>
                                    <p:set>
                                      <p:cBhvr>
                                        <p:cTn id="36" dur="1" fill="hold">
                                          <p:stCondLst>
                                            <p:cond delay="0"/>
                                          </p:stCondLst>
                                        </p:cTn>
                                        <p:tgtEl>
                                          <p:spTgt spid="15"/>
                                        </p:tgtEl>
                                        <p:attrNameLst>
                                          <p:attrName>style.visibility</p:attrName>
                                        </p:attrNameLst>
                                      </p:cBhvr>
                                      <p:to>
                                        <p:strVal val="visible"/>
                                      </p:to>
                                    </p:set>
                                  </p:childTnLst>
                                </p:cTn>
                              </p:par>
                            </p:childTnLst>
                          </p:cTn>
                        </p:par>
                        <p:par>
                          <p:cTn id="37" fill="hold">
                            <p:stCondLst>
                              <p:cond delay="2500"/>
                            </p:stCondLst>
                            <p:childTnLst>
                              <p:par>
                                <p:cTn id="38" presetID="1" presetClass="entr" presetSubtype="0" fill="hold" grpId="0" nodeType="afterEffect">
                                  <p:stCondLst>
                                    <p:cond delay="250"/>
                                  </p:stCondLst>
                                  <p:childTnLst>
                                    <p:set>
                                      <p:cBhvr>
                                        <p:cTn id="3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561931" cy="1371600"/>
          </a:xfrm>
        </p:spPr>
        <p:txBody>
          <a:bodyPr>
            <a:normAutofit/>
          </a:bodyPr>
          <a:lstStyle/>
          <a:p>
            <a:r>
              <a:rPr lang="en-US" dirty="0"/>
              <a:t>Planning Lessons Aligned to the </a:t>
            </a:r>
            <a:r>
              <a:rPr lang="en-US" dirty="0" smtClean="0"/>
              <a:t>CCSS</a:t>
            </a:r>
            <a:endParaRPr lang="en-US" dirty="0"/>
          </a:p>
        </p:txBody>
      </p:sp>
      <p:sp>
        <p:nvSpPr>
          <p:cNvPr id="3" name="Content Placeholder 2"/>
          <p:cNvSpPr>
            <a:spLocks noGrp="1"/>
          </p:cNvSpPr>
          <p:nvPr>
            <p:ph idx="1"/>
          </p:nvPr>
        </p:nvSpPr>
        <p:spPr>
          <a:xfrm>
            <a:off x="457199" y="1752600"/>
            <a:ext cx="8205161" cy="4373563"/>
          </a:xfrm>
        </p:spPr>
        <p:txBody>
          <a:bodyPr/>
          <a:lstStyle/>
          <a:p>
            <a:r>
              <a:rPr lang="en-US" b="0" dirty="0" smtClean="0"/>
              <a:t>To understand mathematics, students must see that:</a:t>
            </a:r>
          </a:p>
          <a:p>
            <a:pPr marL="800100" lvl="1" indent="-342900">
              <a:buFont typeface="Arial"/>
              <a:buChar char="•"/>
            </a:pPr>
            <a:r>
              <a:rPr lang="en-US" b="0" dirty="0" smtClean="0"/>
              <a:t>Mathematics is Connected</a:t>
            </a:r>
          </a:p>
          <a:p>
            <a:pPr marL="800100" lvl="1" indent="-342900">
              <a:buFont typeface="Arial"/>
              <a:buChar char="•"/>
            </a:pPr>
            <a:r>
              <a:rPr lang="en-US" b="0" dirty="0" smtClean="0"/>
              <a:t>Mathematics Can be Approached in a Variety of Ways</a:t>
            </a:r>
          </a:p>
          <a:p>
            <a:pPr marL="800100" lvl="1" indent="-342900">
              <a:buFont typeface="Arial"/>
              <a:buChar char="•"/>
            </a:pPr>
            <a:r>
              <a:rPr lang="en-US" b="0" dirty="0" smtClean="0"/>
              <a:t>Mathematics is Built on Basic </a:t>
            </a:r>
            <a:r>
              <a:rPr lang="en-US" b="0" dirty="0"/>
              <a:t>I</a:t>
            </a:r>
            <a:r>
              <a:rPr lang="en-US" b="0" dirty="0" smtClean="0"/>
              <a:t>deas</a:t>
            </a:r>
          </a:p>
          <a:p>
            <a:pPr marL="800100" lvl="1" indent="-342900">
              <a:buFont typeface="Arial"/>
              <a:buChar char="•"/>
            </a:pPr>
            <a:r>
              <a:rPr lang="en-US" b="0" dirty="0" smtClean="0"/>
              <a:t>Mathematics is Coherent</a:t>
            </a:r>
          </a:p>
          <a:p>
            <a:pPr marL="800100" lvl="1" indent="-342900">
              <a:buFont typeface="Arial"/>
              <a:buChar char="•"/>
            </a:pPr>
            <a:endParaRPr lang="en-US" dirty="0"/>
          </a:p>
          <a:p>
            <a:r>
              <a:rPr lang="en-US" b="0" dirty="0" smtClean="0"/>
              <a:t>To teach mathematics for understanding, we must provide opportunities for our students to see these things.</a:t>
            </a:r>
          </a:p>
          <a:p>
            <a:endParaRPr lang="en-US" b="0" dirty="0"/>
          </a:p>
          <a:p>
            <a:r>
              <a:rPr lang="en-US" b="0" dirty="0" smtClean="0"/>
              <a:t>Let’s look back at Snakes and how it can be used to teach for understanding.</a:t>
            </a:r>
          </a:p>
        </p:txBody>
      </p:sp>
    </p:spTree>
    <p:extLst>
      <p:ext uri="{BB962C8B-B14F-4D97-AF65-F5344CB8AC3E}">
        <p14:creationId xmlns:p14="http://schemas.microsoft.com/office/powerpoint/2010/main" val="16755735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2400" y="152400"/>
            <a:ext cx="8839200" cy="6376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1091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8229600" cy="990600"/>
          </a:xfrm>
        </p:spPr>
        <p:txBody>
          <a:bodyPr>
            <a:normAutofit fontScale="90000"/>
          </a:bodyPr>
          <a:lstStyle/>
          <a:p>
            <a:r>
              <a:rPr lang="en-US" dirty="0" smtClean="0"/>
              <a:t>Let’s Take a Look at a High School Standard</a:t>
            </a:r>
            <a:endParaRPr lang="en-US" dirty="0"/>
          </a:p>
        </p:txBody>
      </p:sp>
      <p:sp>
        <p:nvSpPr>
          <p:cNvPr id="5" name="Content Placeholder 4"/>
          <p:cNvSpPr>
            <a:spLocks noGrp="1"/>
          </p:cNvSpPr>
          <p:nvPr>
            <p:ph idx="1"/>
          </p:nvPr>
        </p:nvSpPr>
        <p:spPr>
          <a:xfrm>
            <a:off x="457200" y="1635369"/>
            <a:ext cx="8229600" cy="4876800"/>
          </a:xfrm>
        </p:spPr>
        <p:txBody>
          <a:bodyPr>
            <a:noAutofit/>
          </a:bodyPr>
          <a:lstStyle/>
          <a:p>
            <a:pPr marL="0" indent="0">
              <a:buNone/>
            </a:pPr>
            <a:r>
              <a:rPr lang="en-US" sz="2800" dirty="0"/>
              <a:t>Interpreting Categorical and Quantitative </a:t>
            </a:r>
            <a:r>
              <a:rPr lang="en-US" sz="2800" dirty="0" smtClean="0"/>
              <a:t>Data </a:t>
            </a:r>
          </a:p>
          <a:p>
            <a:pPr marL="0" indent="0">
              <a:buNone/>
            </a:pPr>
            <a:endParaRPr lang="en-US" sz="2000" dirty="0" smtClean="0"/>
          </a:p>
          <a:p>
            <a:pPr marL="0" indent="0">
              <a:buNone/>
            </a:pPr>
            <a:r>
              <a:rPr lang="en-US" sz="2000" dirty="0" smtClean="0"/>
              <a:t>S-Id  Summarize</a:t>
            </a:r>
            <a:r>
              <a:rPr lang="en-US" sz="2000" dirty="0"/>
              <a:t>, represent, and interpret data on two categorical and </a:t>
            </a:r>
            <a:r>
              <a:rPr lang="en-US" sz="2000" dirty="0" smtClean="0"/>
              <a:t>quantitative </a:t>
            </a:r>
            <a:r>
              <a:rPr lang="en-US" sz="2000" dirty="0"/>
              <a:t>variables </a:t>
            </a:r>
          </a:p>
          <a:p>
            <a:pPr marL="0" indent="0">
              <a:buNone/>
            </a:pPr>
            <a:endParaRPr lang="en-US" sz="2000" dirty="0" smtClean="0"/>
          </a:p>
          <a:p>
            <a:pPr marL="0" indent="0">
              <a:buNone/>
            </a:pPr>
            <a:r>
              <a:rPr lang="en-US" sz="2000" dirty="0" smtClean="0"/>
              <a:t>6. </a:t>
            </a:r>
            <a:r>
              <a:rPr lang="en-US" sz="2000" dirty="0"/>
              <a:t>Represent data on two quantitative variables on a scatter plot, </a:t>
            </a:r>
            <a:r>
              <a:rPr lang="en-US" sz="2000" dirty="0" smtClean="0"/>
              <a:t>and describe </a:t>
            </a:r>
            <a:r>
              <a:rPr lang="en-US" sz="2000" dirty="0"/>
              <a:t>how the variables are </a:t>
            </a:r>
            <a:r>
              <a:rPr lang="en-US" sz="2000" dirty="0" smtClean="0"/>
              <a:t> related</a:t>
            </a:r>
            <a:r>
              <a:rPr lang="en-US" sz="2000" dirty="0"/>
              <a:t>.</a:t>
            </a:r>
          </a:p>
          <a:p>
            <a:pPr marL="274320" lvl="1" indent="0">
              <a:buNone/>
            </a:pPr>
            <a:r>
              <a:rPr lang="en-US" dirty="0"/>
              <a:t>a</a:t>
            </a:r>
            <a:r>
              <a:rPr lang="en-US" dirty="0" smtClean="0"/>
              <a:t>. </a:t>
            </a:r>
            <a:r>
              <a:rPr lang="en-US" dirty="0"/>
              <a:t>Fit a function to the data; use functions fitted to data to </a:t>
            </a:r>
            <a:r>
              <a:rPr lang="en-US" dirty="0" smtClean="0"/>
              <a:t>solve problems </a:t>
            </a:r>
            <a:r>
              <a:rPr lang="en-US" dirty="0"/>
              <a:t>in the context of the </a:t>
            </a:r>
            <a:r>
              <a:rPr lang="en-US" dirty="0" smtClean="0"/>
              <a:t>data. Use </a:t>
            </a:r>
            <a:r>
              <a:rPr lang="en-US" dirty="0"/>
              <a:t>given functions or choose </a:t>
            </a:r>
            <a:r>
              <a:rPr lang="en-US" dirty="0" smtClean="0"/>
              <a:t> a </a:t>
            </a:r>
            <a:r>
              <a:rPr lang="en-US" dirty="0"/>
              <a:t>function suggested by the context. Emphasize linear, quadratic, </a:t>
            </a:r>
            <a:r>
              <a:rPr lang="en-US" dirty="0" smtClean="0"/>
              <a:t>and exponential models.</a:t>
            </a:r>
            <a:endParaRPr lang="en-US" dirty="0"/>
          </a:p>
        </p:txBody>
      </p:sp>
    </p:spTree>
    <p:extLst>
      <p:ext uri="{BB962C8B-B14F-4D97-AF65-F5344CB8AC3E}">
        <p14:creationId xmlns:p14="http://schemas.microsoft.com/office/powerpoint/2010/main" val="19302901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89552"/>
            <a:ext cx="4133850" cy="300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453297"/>
            <a:ext cx="4105275" cy="2943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47675" y="199660"/>
            <a:ext cx="8229600" cy="1189892"/>
          </a:xfrm>
        </p:spPr>
        <p:txBody>
          <a:bodyPr>
            <a:noAutofit/>
          </a:bodyPr>
          <a:lstStyle/>
          <a:p>
            <a:r>
              <a:rPr lang="en-US" sz="2000" dirty="0" smtClean="0"/>
              <a:t>S-ID.6a Fit</a:t>
            </a:r>
            <a:r>
              <a:rPr lang="en-US" sz="2000" dirty="0"/>
              <a:t> a function to the data; use functions fitted to data to </a:t>
            </a:r>
            <a:r>
              <a:rPr lang="en-US" sz="2000" dirty="0" smtClean="0"/>
              <a:t>solve</a:t>
            </a:r>
            <a:r>
              <a:rPr lang="en-US" sz="2000" dirty="0"/>
              <a:t> problems in </a:t>
            </a:r>
            <a:r>
              <a:rPr lang="en-US" sz="2000" dirty="0" smtClean="0"/>
              <a:t>the</a:t>
            </a:r>
            <a:r>
              <a:rPr lang="en-US" sz="2000" dirty="0"/>
              <a:t> context of the </a:t>
            </a:r>
            <a:r>
              <a:rPr lang="en-US" sz="2000" dirty="0" smtClean="0"/>
              <a:t>data</a:t>
            </a:r>
            <a:r>
              <a:rPr lang="en-US" sz="2000" dirty="0"/>
              <a:t>. </a:t>
            </a:r>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359" y="4365367"/>
            <a:ext cx="5743575" cy="232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5045616"/>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9736"/>
            <a:ext cx="8376411" cy="1371600"/>
          </a:xfrm>
        </p:spPr>
        <p:txBody>
          <a:bodyPr>
            <a:normAutofit/>
          </a:bodyPr>
          <a:lstStyle/>
          <a:p>
            <a:r>
              <a:rPr lang="en-US" sz="2800" dirty="0" smtClean="0"/>
              <a:t>Snakes-</a:t>
            </a:r>
            <a:r>
              <a:rPr lang="en-US" sz="2800" dirty="0"/>
              <a:t>W</a:t>
            </a:r>
            <a:r>
              <a:rPr lang="en-US" sz="2800" dirty="0" smtClean="0"/>
              <a:t>hat </a:t>
            </a:r>
            <a:r>
              <a:rPr lang="en-US" sz="2800" dirty="0"/>
              <a:t>other mathematics could be exploited in this problem</a:t>
            </a:r>
            <a:r>
              <a:rPr lang="en-US" sz="2800" dirty="0" smtClean="0"/>
              <a:t>?</a:t>
            </a:r>
            <a:endParaRPr lang="en-US" sz="2800" dirty="0"/>
          </a:p>
        </p:txBody>
      </p:sp>
      <p:sp>
        <p:nvSpPr>
          <p:cNvPr id="3" name="Content Placeholder 2"/>
          <p:cNvSpPr>
            <a:spLocks noGrp="1"/>
          </p:cNvSpPr>
          <p:nvPr>
            <p:ph idx="1"/>
          </p:nvPr>
        </p:nvSpPr>
        <p:spPr>
          <a:xfrm>
            <a:off x="457200" y="1600200"/>
            <a:ext cx="8229600" cy="5257800"/>
          </a:xfrm>
        </p:spPr>
        <p:txBody>
          <a:bodyPr>
            <a:normAutofit fontScale="85000" lnSpcReduction="10000"/>
          </a:bodyPr>
          <a:lstStyle/>
          <a:p>
            <a:r>
              <a:rPr lang="en-US" b="0" dirty="0" smtClean="0"/>
              <a:t>S-ID6c</a:t>
            </a:r>
            <a:r>
              <a:rPr lang="en-US" b="0" dirty="0"/>
              <a:t>. Fit a linear function for a scatter plot that suggests a linear association. </a:t>
            </a:r>
          </a:p>
          <a:p>
            <a:r>
              <a:rPr lang="en-US" b="0" dirty="0" smtClean="0"/>
              <a:t>S-ID.7 Interpret </a:t>
            </a:r>
            <a:r>
              <a:rPr lang="en-US" b="0" dirty="0"/>
              <a:t>the slope (rate of change) and the intercept (constant term) of a linear model in the context of the data. • </a:t>
            </a:r>
            <a:endParaRPr lang="en-US" b="0" dirty="0" smtClean="0"/>
          </a:p>
          <a:p>
            <a:r>
              <a:rPr lang="en-US" b="0" dirty="0" smtClean="0"/>
              <a:t>A-CED.2 </a:t>
            </a:r>
            <a:r>
              <a:rPr lang="en-US" b="0" dirty="0"/>
              <a:t> </a:t>
            </a:r>
            <a:r>
              <a:rPr lang="en-US" b="0" dirty="0" smtClean="0"/>
              <a:t>Create </a:t>
            </a:r>
            <a:r>
              <a:rPr lang="en-US" b="0" dirty="0"/>
              <a:t>equations in two or more variables to represent relationships between quantities; graph equations on coordinate axes with labels and scales. • </a:t>
            </a:r>
          </a:p>
          <a:p>
            <a:r>
              <a:rPr lang="en-US" b="0" dirty="0" smtClean="0"/>
              <a:t>F-IF.4 </a:t>
            </a:r>
            <a:r>
              <a:rPr lang="en-US" b="0" dirty="0"/>
              <a:t> For a function that models a relationship between two quantities, interpret key features of graphs and tables in terms of the quantities, and sketch graphs showing key features given a verbal description of the relationship. </a:t>
            </a:r>
            <a:r>
              <a:rPr lang="en-US" b="0" i="1" dirty="0"/>
              <a:t>Key features include: intercepts; intervals where the function is increasing, decreasing, positive, or negative; relative maximums and minimums; symmetries; end behavior; and periodicity. </a:t>
            </a:r>
            <a:endParaRPr lang="en-US" b="0" dirty="0" smtClean="0"/>
          </a:p>
          <a:p>
            <a:r>
              <a:rPr lang="en-US" b="0" dirty="0" smtClean="0"/>
              <a:t>F-BF.1 </a:t>
            </a:r>
            <a:r>
              <a:rPr lang="en-US" b="0" dirty="0"/>
              <a:t>Write a function that describes a relationship between two quantities. • </a:t>
            </a:r>
            <a:endParaRPr lang="en-US" b="0" dirty="0" smtClean="0"/>
          </a:p>
          <a:p>
            <a:r>
              <a:rPr lang="en-US" b="0" dirty="0" smtClean="0"/>
              <a:t>F-LE.1 </a:t>
            </a:r>
            <a:r>
              <a:rPr lang="en-US" b="0" dirty="0"/>
              <a:t>Distinguish between situations that can be modeled with linear functions and with exponential functions. • </a:t>
            </a:r>
            <a:endParaRPr lang="en-US" b="0" dirty="0" smtClean="0"/>
          </a:p>
          <a:p>
            <a:r>
              <a:rPr lang="en-US" b="0" dirty="0" smtClean="0"/>
              <a:t>F-LE.2 Construct </a:t>
            </a:r>
            <a:r>
              <a:rPr lang="en-US" b="0" dirty="0"/>
              <a:t>linear and exponential functions, including arithmetic and geometric sequences, given a graph, a description of a relationship, or two input-output pairs (include reading these from a table). • </a:t>
            </a:r>
            <a:r>
              <a:rPr lang="en-US" b="0" dirty="0" smtClean="0"/>
              <a:t>…</a:t>
            </a:r>
            <a:endParaRPr lang="en-US" b="0" dirty="0"/>
          </a:p>
        </p:txBody>
      </p:sp>
    </p:spTree>
    <p:extLst>
      <p:ext uri="{BB962C8B-B14F-4D97-AF65-F5344CB8AC3E}">
        <p14:creationId xmlns:p14="http://schemas.microsoft.com/office/powerpoint/2010/main" val="27178689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8229600" cy="990600"/>
          </a:xfrm>
        </p:spPr>
        <p:txBody>
          <a:bodyPr>
            <a:normAutofit fontScale="90000"/>
          </a:bodyPr>
          <a:lstStyle/>
          <a:p>
            <a:r>
              <a:rPr lang="en-US" dirty="0" smtClean="0"/>
              <a:t>Let’s Take a Look at a Middle </a:t>
            </a:r>
            <a:br>
              <a:rPr lang="en-US" dirty="0" smtClean="0"/>
            </a:br>
            <a:r>
              <a:rPr lang="en-US" dirty="0" smtClean="0"/>
              <a:t>School Standard</a:t>
            </a:r>
            <a:endParaRPr lang="en-US" dirty="0"/>
          </a:p>
        </p:txBody>
      </p:sp>
      <p:sp>
        <p:nvSpPr>
          <p:cNvPr id="5" name="Content Placeholder 4"/>
          <p:cNvSpPr>
            <a:spLocks noGrp="1"/>
          </p:cNvSpPr>
          <p:nvPr>
            <p:ph idx="1"/>
          </p:nvPr>
        </p:nvSpPr>
        <p:spPr>
          <a:xfrm>
            <a:off x="457200" y="1635369"/>
            <a:ext cx="8229600" cy="4876800"/>
          </a:xfrm>
        </p:spPr>
        <p:txBody>
          <a:bodyPr>
            <a:noAutofit/>
          </a:bodyPr>
          <a:lstStyle/>
          <a:p>
            <a:pPr marL="0" indent="0">
              <a:buNone/>
            </a:pPr>
            <a:r>
              <a:rPr lang="en-US" sz="2800" b="1" dirty="0"/>
              <a:t>Statistics and Probability </a:t>
            </a:r>
            <a:r>
              <a:rPr lang="en-US" sz="2800" b="1" dirty="0" smtClean="0"/>
              <a:t>                                             8.SP</a:t>
            </a:r>
          </a:p>
          <a:p>
            <a:pPr marL="0" indent="0">
              <a:buNone/>
            </a:pPr>
            <a:endParaRPr lang="en-US" sz="1200" b="1" dirty="0" smtClean="0"/>
          </a:p>
          <a:p>
            <a:pPr marL="0" indent="0">
              <a:buNone/>
            </a:pPr>
            <a:r>
              <a:rPr lang="en-US" sz="2800" i="1" dirty="0" smtClean="0"/>
              <a:t>Investigate patterns of association in bivariate data.</a:t>
            </a:r>
          </a:p>
          <a:p>
            <a:pPr marL="0" indent="0">
              <a:buNone/>
            </a:pPr>
            <a:endParaRPr lang="en-US" sz="1200" i="1" dirty="0" smtClean="0"/>
          </a:p>
          <a:p>
            <a:pPr marL="0" indent="0">
              <a:buNone/>
            </a:pPr>
            <a:r>
              <a:rPr lang="en-US" sz="2800" dirty="0" smtClean="0"/>
              <a:t>2</a:t>
            </a:r>
            <a:r>
              <a:rPr lang="en-US" sz="2800" dirty="0"/>
              <a:t>. Know that straight lines are widely used to model relationships between two quantitative variables.  For scatter plots that suggest a linear association, informally fit a straight line, and informally assess the model fit by judging the closeness of the data points to the line.</a:t>
            </a:r>
          </a:p>
          <a:p>
            <a:pPr marL="0" indent="0">
              <a:buNone/>
            </a:pPr>
            <a:endParaRPr lang="en-US" sz="2800" i="1" dirty="0" smtClean="0"/>
          </a:p>
          <a:p>
            <a:pPr marL="0" indent="0">
              <a:buNone/>
            </a:pPr>
            <a:endParaRPr lang="en-US" sz="1200" i="1" dirty="0" smtClean="0"/>
          </a:p>
        </p:txBody>
      </p:sp>
    </p:spTree>
    <p:extLst>
      <p:ext uri="{BB962C8B-B14F-4D97-AF65-F5344CB8AC3E}">
        <p14:creationId xmlns:p14="http://schemas.microsoft.com/office/powerpoint/2010/main" val="996016973"/>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89552"/>
            <a:ext cx="4133850" cy="300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453297"/>
            <a:ext cx="4105275" cy="2943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533400"/>
            <a:ext cx="8229600" cy="1189892"/>
          </a:xfrm>
        </p:spPr>
        <p:txBody>
          <a:bodyPr>
            <a:noAutofit/>
          </a:bodyPr>
          <a:lstStyle/>
          <a:p>
            <a:r>
              <a:rPr lang="en-US" sz="2400" dirty="0" smtClean="0"/>
              <a:t>S-ID.6a. Fit</a:t>
            </a:r>
            <a:r>
              <a:rPr lang="en-US" sz="2400" dirty="0"/>
              <a:t> a function to the data; use functions fitted to data to </a:t>
            </a:r>
            <a:r>
              <a:rPr lang="en-US" sz="2400" dirty="0" smtClean="0"/>
              <a:t/>
            </a:r>
            <a:br>
              <a:rPr lang="en-US" sz="2400" dirty="0" smtClean="0"/>
            </a:br>
            <a:r>
              <a:rPr lang="en-US" sz="2400" dirty="0" smtClean="0"/>
              <a:t>solve</a:t>
            </a:r>
            <a:r>
              <a:rPr lang="en-US" sz="2400" dirty="0"/>
              <a:t> problems in </a:t>
            </a:r>
            <a:r>
              <a:rPr lang="en-US" sz="2400" dirty="0" smtClean="0"/>
              <a:t>the</a:t>
            </a:r>
            <a:r>
              <a:rPr lang="en-US" sz="2400" dirty="0"/>
              <a:t> context of the </a:t>
            </a:r>
            <a:r>
              <a:rPr lang="en-US" sz="2400" dirty="0" smtClean="0"/>
              <a:t>data</a:t>
            </a:r>
            <a:r>
              <a:rPr lang="en-US" sz="2400" dirty="0"/>
              <a:t>. </a:t>
            </a:r>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359" y="4365367"/>
            <a:ext cx="5743575" cy="232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789878"/>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Snakes-</a:t>
            </a:r>
            <a:r>
              <a:rPr lang="en-US" dirty="0"/>
              <a:t>W</a:t>
            </a:r>
            <a:r>
              <a:rPr lang="en-US" dirty="0" smtClean="0"/>
              <a:t>hat </a:t>
            </a:r>
            <a:r>
              <a:rPr lang="en-US" dirty="0"/>
              <a:t>other mathematics could be exploited in this problem</a:t>
            </a:r>
            <a:r>
              <a:rPr lang="en-US" dirty="0" smtClean="0"/>
              <a:t>?</a:t>
            </a:r>
            <a:endParaRPr lang="en-US" dirty="0"/>
          </a:p>
        </p:txBody>
      </p:sp>
      <p:sp>
        <p:nvSpPr>
          <p:cNvPr id="3" name="Content Placeholder 2"/>
          <p:cNvSpPr>
            <a:spLocks noGrp="1"/>
          </p:cNvSpPr>
          <p:nvPr>
            <p:ph idx="1"/>
          </p:nvPr>
        </p:nvSpPr>
        <p:spPr>
          <a:xfrm>
            <a:off x="457200" y="1524000"/>
            <a:ext cx="8229600" cy="5181600"/>
          </a:xfrm>
        </p:spPr>
        <p:txBody>
          <a:bodyPr>
            <a:noAutofit/>
          </a:bodyPr>
          <a:lstStyle/>
          <a:p>
            <a:r>
              <a:rPr lang="en-US" sz="2000" dirty="0"/>
              <a:t>8-F-1. Understand that a function is a rule that assigns to each input exactly one output. The graph of a </a:t>
            </a:r>
            <a:r>
              <a:rPr lang="en-US" sz="2000" dirty="0" smtClean="0"/>
              <a:t>function </a:t>
            </a:r>
            <a:r>
              <a:rPr lang="en-US" sz="2000" dirty="0"/>
              <a:t>is the set of ordered pairs consisting of an input and the corresponding output.</a:t>
            </a:r>
            <a:endParaRPr lang="en-US" sz="2000" dirty="0" smtClean="0"/>
          </a:p>
          <a:p>
            <a:r>
              <a:rPr lang="en-US" sz="2000" dirty="0"/>
              <a:t>8-F-2. Compare properties of two functions each represented in a different way (algebraically, graphically, </a:t>
            </a:r>
            <a:r>
              <a:rPr lang="en-US" sz="2000" dirty="0" smtClean="0"/>
              <a:t>numerically </a:t>
            </a:r>
            <a:r>
              <a:rPr lang="en-US" sz="2000" dirty="0"/>
              <a:t>in tables, or by verbal descriptions</a:t>
            </a:r>
            <a:r>
              <a:rPr lang="en-US" sz="2000" dirty="0" smtClean="0"/>
              <a:t>).</a:t>
            </a:r>
          </a:p>
          <a:p>
            <a:r>
              <a:rPr lang="en-US" sz="2000" dirty="0" smtClean="0"/>
              <a:t>8-F-4</a:t>
            </a:r>
            <a:r>
              <a:rPr lang="en-US" sz="2000" dirty="0"/>
              <a:t>. Construct a function to model a linear relationship between two quantities. Determine the rate of </a:t>
            </a:r>
            <a:r>
              <a:rPr lang="en-US" sz="2000" dirty="0" smtClean="0"/>
              <a:t>change </a:t>
            </a:r>
            <a:r>
              <a:rPr lang="en-US" sz="2000" dirty="0"/>
              <a:t>and initial value of the function from a description of a relationship or from two (x, y) values, </a:t>
            </a:r>
            <a:r>
              <a:rPr lang="en-US" sz="2000" dirty="0" smtClean="0"/>
              <a:t>including </a:t>
            </a:r>
            <a:r>
              <a:rPr lang="en-US" sz="2000" dirty="0"/>
              <a:t>reading these from a table or from a graph. Interpret the rate of change and initial value of a </a:t>
            </a:r>
            <a:r>
              <a:rPr lang="en-US" sz="2000" dirty="0" smtClean="0"/>
              <a:t>linear </a:t>
            </a:r>
            <a:r>
              <a:rPr lang="en-US" sz="2000" dirty="0"/>
              <a:t>function in terms of the situation it models, and in terms of its graph or a table of values</a:t>
            </a:r>
            <a:r>
              <a:rPr lang="en-US" sz="2000" dirty="0" smtClean="0"/>
              <a:t>.</a:t>
            </a:r>
          </a:p>
          <a:p>
            <a:r>
              <a:rPr lang="en-US" sz="2000" dirty="0"/>
              <a:t>8-F-5. Describe qualitatively the functional relationship between two quantities by analyzing a </a:t>
            </a:r>
            <a:r>
              <a:rPr lang="en-US" sz="2000" dirty="0" smtClean="0"/>
              <a:t>graph</a:t>
            </a:r>
          </a:p>
        </p:txBody>
      </p:sp>
    </p:spTree>
    <p:extLst>
      <p:ext uri="{BB962C8B-B14F-4D97-AF65-F5344CB8AC3E}">
        <p14:creationId xmlns:p14="http://schemas.microsoft.com/office/powerpoint/2010/main" val="3500594194"/>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Snakes-</a:t>
            </a:r>
            <a:r>
              <a:rPr lang="en-US" dirty="0"/>
              <a:t>W</a:t>
            </a:r>
            <a:r>
              <a:rPr lang="en-US" dirty="0" smtClean="0"/>
              <a:t>hat </a:t>
            </a:r>
            <a:r>
              <a:rPr lang="en-US" dirty="0"/>
              <a:t>other mathematics could be exploited in this problem</a:t>
            </a:r>
            <a:r>
              <a:rPr lang="en-US" dirty="0" smtClean="0"/>
              <a:t>?</a:t>
            </a:r>
            <a:endParaRPr lang="en-US" dirty="0"/>
          </a:p>
        </p:txBody>
      </p:sp>
      <p:sp>
        <p:nvSpPr>
          <p:cNvPr id="3" name="Content Placeholder 2"/>
          <p:cNvSpPr>
            <a:spLocks noGrp="1"/>
          </p:cNvSpPr>
          <p:nvPr>
            <p:ph idx="1"/>
          </p:nvPr>
        </p:nvSpPr>
        <p:spPr>
          <a:xfrm>
            <a:off x="457200" y="1524000"/>
            <a:ext cx="8229600" cy="5181600"/>
          </a:xfrm>
        </p:spPr>
        <p:txBody>
          <a:bodyPr>
            <a:noAutofit/>
          </a:bodyPr>
          <a:lstStyle/>
          <a:p>
            <a:r>
              <a:rPr lang="en-US" sz="2000" dirty="0" smtClean="0"/>
              <a:t>8-SP-1</a:t>
            </a:r>
            <a:r>
              <a:rPr lang="en-US" sz="2000" dirty="0"/>
              <a:t>. Construct and interpret scatter plots for bivariate measurement data to investigate patterns of association between two quantities. Describe patterns such as clustering, outliers, positive or negative association, linear association, and nonlinear association</a:t>
            </a:r>
            <a:r>
              <a:rPr lang="en-US" sz="2000" dirty="0" smtClean="0"/>
              <a:t>.</a:t>
            </a:r>
          </a:p>
          <a:p>
            <a:r>
              <a:rPr lang="en-US" sz="2000" dirty="0"/>
              <a:t>8-SP-3. Use the equation of a linear model to solve problems in the context of bivariate measurement data, </a:t>
            </a:r>
            <a:r>
              <a:rPr lang="en-US" sz="2000" dirty="0" smtClean="0"/>
              <a:t>interpreting </a:t>
            </a:r>
            <a:r>
              <a:rPr lang="en-US" sz="2000" dirty="0"/>
              <a:t>the slope and intercept. </a:t>
            </a:r>
            <a:endParaRPr lang="en-US" sz="2000" dirty="0" smtClean="0"/>
          </a:p>
          <a:p>
            <a:r>
              <a:rPr lang="en-US" sz="2000" dirty="0" smtClean="0"/>
              <a:t>8-AEE-8.a Understand </a:t>
            </a:r>
            <a:r>
              <a:rPr lang="en-US" sz="2000" dirty="0"/>
              <a:t>that solutions to a system of two linear equations in two variables correspond </a:t>
            </a:r>
            <a:r>
              <a:rPr lang="en-US" sz="2000" dirty="0" smtClean="0"/>
              <a:t>to </a:t>
            </a:r>
            <a:r>
              <a:rPr lang="en-US" sz="2000" dirty="0"/>
              <a:t>points of intersection of their graphs, because points of intersection satisfy both </a:t>
            </a:r>
            <a:r>
              <a:rPr lang="en-US" sz="2000" dirty="0" smtClean="0"/>
              <a:t>equations </a:t>
            </a:r>
            <a:r>
              <a:rPr lang="en-US" sz="2000" dirty="0"/>
              <a:t>simultaneously</a:t>
            </a:r>
            <a:r>
              <a:rPr lang="en-US" sz="2000" dirty="0" smtClean="0"/>
              <a:t>.</a:t>
            </a:r>
          </a:p>
          <a:p>
            <a:r>
              <a:rPr lang="en-US" sz="2000" dirty="0"/>
              <a:t>8-AEE-b. Solve systems of two linear equations in two variables algebraically, and estimate </a:t>
            </a:r>
            <a:r>
              <a:rPr lang="en-US" sz="2000" dirty="0" smtClean="0"/>
              <a:t> solutions </a:t>
            </a:r>
            <a:r>
              <a:rPr lang="en-US" sz="2000" dirty="0"/>
              <a:t>by graphing the equations. Solve simple cases by inspection. </a:t>
            </a:r>
            <a:endParaRPr lang="en-US" sz="2000" dirty="0" smtClean="0"/>
          </a:p>
          <a:p>
            <a:r>
              <a:rPr lang="en-US" sz="2000" dirty="0"/>
              <a:t>8-AEE-c. Solve real-world and mathematical problems leading to two linear equations in two </a:t>
            </a:r>
            <a:r>
              <a:rPr lang="en-US" sz="2000" dirty="0" smtClean="0"/>
              <a:t>variables</a:t>
            </a:r>
            <a:endParaRPr lang="en-US" sz="2000" dirty="0"/>
          </a:p>
        </p:txBody>
      </p:sp>
    </p:spTree>
    <p:extLst>
      <p:ext uri="{BB962C8B-B14F-4D97-AF65-F5344CB8AC3E}">
        <p14:creationId xmlns:p14="http://schemas.microsoft.com/office/powerpoint/2010/main" val="2885595425"/>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8229600" cy="990600"/>
          </a:xfrm>
        </p:spPr>
        <p:txBody>
          <a:bodyPr>
            <a:normAutofit fontScale="90000"/>
          </a:bodyPr>
          <a:lstStyle/>
          <a:p>
            <a:r>
              <a:rPr lang="en-US" dirty="0" smtClean="0"/>
              <a:t>Let’s Take a Look at a Middle </a:t>
            </a:r>
            <a:br>
              <a:rPr lang="en-US" dirty="0" smtClean="0"/>
            </a:br>
            <a:r>
              <a:rPr lang="en-US" dirty="0" smtClean="0"/>
              <a:t>School Standard</a:t>
            </a:r>
            <a:endParaRPr lang="en-US" dirty="0"/>
          </a:p>
        </p:txBody>
      </p:sp>
      <p:sp>
        <p:nvSpPr>
          <p:cNvPr id="5" name="Content Placeholder 4"/>
          <p:cNvSpPr>
            <a:spLocks noGrp="1"/>
          </p:cNvSpPr>
          <p:nvPr>
            <p:ph idx="1"/>
          </p:nvPr>
        </p:nvSpPr>
        <p:spPr>
          <a:xfrm>
            <a:off x="457200" y="1635369"/>
            <a:ext cx="8229600" cy="4876800"/>
          </a:xfrm>
        </p:spPr>
        <p:txBody>
          <a:bodyPr>
            <a:noAutofit/>
          </a:bodyPr>
          <a:lstStyle/>
          <a:p>
            <a:pPr marL="0" indent="0">
              <a:buNone/>
            </a:pPr>
            <a:r>
              <a:rPr lang="en-US" sz="2800" b="1" dirty="0"/>
              <a:t>Statistics and Probability </a:t>
            </a:r>
            <a:r>
              <a:rPr lang="en-US" sz="2800" b="1" dirty="0" smtClean="0"/>
              <a:t>                                             8.SP</a:t>
            </a:r>
          </a:p>
          <a:p>
            <a:pPr marL="0" indent="0">
              <a:buNone/>
            </a:pPr>
            <a:endParaRPr lang="en-US" sz="1200" b="1" dirty="0" smtClean="0"/>
          </a:p>
          <a:p>
            <a:pPr marL="0" indent="0">
              <a:buNone/>
            </a:pPr>
            <a:r>
              <a:rPr lang="en-US" sz="2800" i="1" dirty="0" smtClean="0"/>
              <a:t>Investigate patterns of association in bivariate data.</a:t>
            </a:r>
          </a:p>
          <a:p>
            <a:pPr marL="0" indent="0">
              <a:buNone/>
            </a:pPr>
            <a:endParaRPr lang="en-US" sz="1200" i="1" dirty="0" smtClean="0"/>
          </a:p>
          <a:p>
            <a:pPr marL="0" indent="0">
              <a:buNone/>
            </a:pPr>
            <a:r>
              <a:rPr lang="en-US" sz="2800" dirty="0" smtClean="0"/>
              <a:t>2</a:t>
            </a:r>
            <a:r>
              <a:rPr lang="en-US" sz="2800" dirty="0"/>
              <a:t>. Know that straight lines are widely used to model relationships between two quantitative variables.  For scatter plots that suggest a linear association, informally fit a straight line, and informally assess the model fit by judging the closeness of the data points to the line.</a:t>
            </a:r>
          </a:p>
          <a:p>
            <a:pPr marL="0" indent="0">
              <a:buNone/>
            </a:pPr>
            <a:endParaRPr lang="en-US" sz="2800" i="1" dirty="0" smtClean="0"/>
          </a:p>
          <a:p>
            <a:pPr marL="0" indent="0">
              <a:buNone/>
            </a:pPr>
            <a:endParaRPr lang="en-US" sz="1200" i="1" dirty="0" smtClean="0"/>
          </a:p>
        </p:txBody>
      </p:sp>
    </p:spTree>
    <p:extLst>
      <p:ext uri="{BB962C8B-B14F-4D97-AF65-F5344CB8AC3E}">
        <p14:creationId xmlns:p14="http://schemas.microsoft.com/office/powerpoint/2010/main" val="2478376436"/>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89552"/>
            <a:ext cx="4133850" cy="300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453297"/>
            <a:ext cx="4105275" cy="2943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533400"/>
            <a:ext cx="8229600" cy="1189892"/>
          </a:xfrm>
        </p:spPr>
        <p:txBody>
          <a:bodyPr>
            <a:noAutofit/>
          </a:bodyPr>
          <a:lstStyle/>
          <a:p>
            <a:r>
              <a:rPr lang="en-US" sz="2400" dirty="0" smtClean="0"/>
              <a:t>S-ID.6a. Fit</a:t>
            </a:r>
            <a:r>
              <a:rPr lang="en-US" sz="2400" dirty="0"/>
              <a:t> a function to the data; use functions fitted to data to </a:t>
            </a:r>
            <a:r>
              <a:rPr lang="en-US" sz="2400" dirty="0" smtClean="0"/>
              <a:t/>
            </a:r>
            <a:br>
              <a:rPr lang="en-US" sz="2400" dirty="0" smtClean="0"/>
            </a:br>
            <a:r>
              <a:rPr lang="en-US" sz="2400" dirty="0" smtClean="0"/>
              <a:t>solve</a:t>
            </a:r>
            <a:r>
              <a:rPr lang="en-US" sz="2400" dirty="0"/>
              <a:t> problems in </a:t>
            </a:r>
            <a:r>
              <a:rPr lang="en-US" sz="2400" dirty="0" smtClean="0"/>
              <a:t>the</a:t>
            </a:r>
            <a:r>
              <a:rPr lang="en-US" sz="2400" dirty="0"/>
              <a:t> context of the </a:t>
            </a:r>
            <a:r>
              <a:rPr lang="en-US" sz="2400" dirty="0" smtClean="0"/>
              <a:t>data</a:t>
            </a:r>
            <a:r>
              <a:rPr lang="en-US" sz="2400" dirty="0"/>
              <a:t>. </a:t>
            </a:r>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359" y="4365367"/>
            <a:ext cx="5743575" cy="232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3220858"/>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Snakes-</a:t>
            </a:r>
            <a:r>
              <a:rPr lang="en-US" dirty="0"/>
              <a:t>W</a:t>
            </a:r>
            <a:r>
              <a:rPr lang="en-US" dirty="0" smtClean="0"/>
              <a:t>hat </a:t>
            </a:r>
            <a:r>
              <a:rPr lang="en-US" dirty="0"/>
              <a:t>other mathematics could be exploited in this problem</a:t>
            </a:r>
            <a:r>
              <a:rPr lang="en-US" dirty="0" smtClean="0"/>
              <a:t>?</a:t>
            </a:r>
            <a:endParaRPr lang="en-US" dirty="0"/>
          </a:p>
        </p:txBody>
      </p:sp>
      <p:sp>
        <p:nvSpPr>
          <p:cNvPr id="3" name="Content Placeholder 2"/>
          <p:cNvSpPr>
            <a:spLocks noGrp="1"/>
          </p:cNvSpPr>
          <p:nvPr>
            <p:ph idx="1"/>
          </p:nvPr>
        </p:nvSpPr>
        <p:spPr>
          <a:xfrm>
            <a:off x="457200" y="1524000"/>
            <a:ext cx="8229600" cy="5181600"/>
          </a:xfrm>
        </p:spPr>
        <p:txBody>
          <a:bodyPr>
            <a:noAutofit/>
          </a:bodyPr>
          <a:lstStyle/>
          <a:p>
            <a:r>
              <a:rPr lang="en-US" sz="2000" dirty="0"/>
              <a:t>8-F-1. Understand that a function is a rule that assigns to each input exactly one output. The graph of a </a:t>
            </a:r>
            <a:r>
              <a:rPr lang="en-US" sz="2000" dirty="0" smtClean="0"/>
              <a:t>function </a:t>
            </a:r>
            <a:r>
              <a:rPr lang="en-US" sz="2000" dirty="0"/>
              <a:t>is the set of ordered pairs consisting of an input and the corresponding output.</a:t>
            </a:r>
            <a:endParaRPr lang="en-US" sz="2000" dirty="0" smtClean="0"/>
          </a:p>
          <a:p>
            <a:r>
              <a:rPr lang="en-US" sz="2000" dirty="0"/>
              <a:t>8-F-2. Compare properties of two functions each represented in a different way (algebraically, graphically, </a:t>
            </a:r>
            <a:r>
              <a:rPr lang="en-US" sz="2000" dirty="0" smtClean="0"/>
              <a:t>numerically </a:t>
            </a:r>
            <a:r>
              <a:rPr lang="en-US" sz="2000" dirty="0"/>
              <a:t>in tables, or by verbal descriptions</a:t>
            </a:r>
            <a:r>
              <a:rPr lang="en-US" sz="2000" dirty="0" smtClean="0"/>
              <a:t>).</a:t>
            </a:r>
          </a:p>
          <a:p>
            <a:r>
              <a:rPr lang="en-US" sz="2000" dirty="0" smtClean="0"/>
              <a:t>8-F-4</a:t>
            </a:r>
            <a:r>
              <a:rPr lang="en-US" sz="2000" dirty="0"/>
              <a:t>. Construct a function to model a linear relationship between two quantities. Determine the rate of </a:t>
            </a:r>
            <a:r>
              <a:rPr lang="en-US" sz="2000" dirty="0" smtClean="0"/>
              <a:t>change </a:t>
            </a:r>
            <a:r>
              <a:rPr lang="en-US" sz="2000" dirty="0"/>
              <a:t>and initial value of the function from a description of a relationship or from two (x, y) values, </a:t>
            </a:r>
            <a:r>
              <a:rPr lang="en-US" sz="2000" dirty="0" smtClean="0"/>
              <a:t>including </a:t>
            </a:r>
            <a:r>
              <a:rPr lang="en-US" sz="2000" dirty="0"/>
              <a:t>reading these from a table or from a graph. Interpret the rate of change and initial value of a </a:t>
            </a:r>
            <a:r>
              <a:rPr lang="en-US" sz="2000" dirty="0" smtClean="0"/>
              <a:t>linear </a:t>
            </a:r>
            <a:r>
              <a:rPr lang="en-US" sz="2000" dirty="0"/>
              <a:t>function in terms of the situation it models, and in terms of its graph or a table of values</a:t>
            </a:r>
            <a:r>
              <a:rPr lang="en-US" sz="2000" dirty="0" smtClean="0"/>
              <a:t>.</a:t>
            </a:r>
          </a:p>
          <a:p>
            <a:r>
              <a:rPr lang="en-US" sz="2000" dirty="0"/>
              <a:t>8-F-5. Describe qualitatively the functional relationship between two quantities by analyzing a </a:t>
            </a:r>
            <a:r>
              <a:rPr lang="en-US" sz="2000" dirty="0" smtClean="0"/>
              <a:t>graph</a:t>
            </a:r>
          </a:p>
        </p:txBody>
      </p:sp>
    </p:spTree>
    <p:extLst>
      <p:ext uri="{BB962C8B-B14F-4D97-AF65-F5344CB8AC3E}">
        <p14:creationId xmlns:p14="http://schemas.microsoft.com/office/powerpoint/2010/main" val="10506316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82321"/>
            <a:ext cx="7899400" cy="880745"/>
          </a:xfrm>
        </p:spPr>
        <p:txBody>
          <a:bodyPr>
            <a:normAutofit fontScale="90000"/>
          </a:bodyPr>
          <a:lstStyle/>
          <a:p>
            <a:r>
              <a:rPr lang="en-US" dirty="0" smtClean="0"/>
              <a:t>Overview of the upcoming tests</a:t>
            </a:r>
            <a:endParaRPr lang="en-US" dirty="0"/>
          </a:p>
        </p:txBody>
      </p:sp>
      <p:sp>
        <p:nvSpPr>
          <p:cNvPr id="19" name="Content Placeholder 18"/>
          <p:cNvSpPr>
            <a:spLocks noGrp="1"/>
          </p:cNvSpPr>
          <p:nvPr>
            <p:ph idx="1"/>
          </p:nvPr>
        </p:nvSpPr>
        <p:spPr/>
        <p:txBody>
          <a:bodyPr/>
          <a:lstStyle/>
          <a:p>
            <a:r>
              <a:rPr lang="en-US" dirty="0"/>
              <a:t>Two Testing Consortiums</a:t>
            </a:r>
          </a:p>
          <a:p>
            <a:pPr marL="342900" indent="-342900">
              <a:buFont typeface="Arial"/>
              <a:buChar char="•"/>
            </a:pPr>
            <a:r>
              <a:rPr lang="en-US" dirty="0"/>
              <a:t>The </a:t>
            </a:r>
            <a:r>
              <a:rPr lang="en-US" dirty="0" smtClean="0"/>
              <a:t>SMARTER </a:t>
            </a:r>
            <a:r>
              <a:rPr lang="en-US" dirty="0"/>
              <a:t>Balanced Assessment Consortium(SBAC) </a:t>
            </a:r>
          </a:p>
          <a:p>
            <a:pPr marL="342900" indent="-342900">
              <a:buFont typeface="Arial"/>
              <a:buChar char="•"/>
            </a:pPr>
            <a:endParaRPr lang="en-US" dirty="0"/>
          </a:p>
          <a:p>
            <a:pPr marL="342900" indent="-342900">
              <a:buFont typeface="Arial"/>
              <a:buChar char="•"/>
            </a:pPr>
            <a:r>
              <a:rPr lang="en-US" dirty="0"/>
              <a:t>The Partnership for the Assessment of Readiness for College and Careers (PARCC</a:t>
            </a:r>
            <a:r>
              <a:rPr lang="en-US" dirty="0" smtClean="0"/>
              <a:t>)</a:t>
            </a:r>
            <a:endParaRPr lang="en-US" b="0" dirty="0"/>
          </a:p>
        </p:txBody>
      </p:sp>
    </p:spTree>
    <p:extLst>
      <p:ext uri="{BB962C8B-B14F-4D97-AF65-F5344CB8AC3E}">
        <p14:creationId xmlns:p14="http://schemas.microsoft.com/office/powerpoint/2010/main" val="1837465611"/>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Snakes-</a:t>
            </a:r>
            <a:r>
              <a:rPr lang="en-US" dirty="0"/>
              <a:t>W</a:t>
            </a:r>
            <a:r>
              <a:rPr lang="en-US" dirty="0" smtClean="0"/>
              <a:t>hat </a:t>
            </a:r>
            <a:r>
              <a:rPr lang="en-US" dirty="0"/>
              <a:t>other mathematics could be exploited in this problem</a:t>
            </a:r>
            <a:r>
              <a:rPr lang="en-US" dirty="0" smtClean="0"/>
              <a:t>?</a:t>
            </a:r>
            <a:endParaRPr lang="en-US" dirty="0"/>
          </a:p>
        </p:txBody>
      </p:sp>
      <p:sp>
        <p:nvSpPr>
          <p:cNvPr id="3" name="Content Placeholder 2"/>
          <p:cNvSpPr>
            <a:spLocks noGrp="1"/>
          </p:cNvSpPr>
          <p:nvPr>
            <p:ph idx="1"/>
          </p:nvPr>
        </p:nvSpPr>
        <p:spPr>
          <a:xfrm>
            <a:off x="457200" y="1524000"/>
            <a:ext cx="8229600" cy="5181600"/>
          </a:xfrm>
        </p:spPr>
        <p:txBody>
          <a:bodyPr>
            <a:noAutofit/>
          </a:bodyPr>
          <a:lstStyle/>
          <a:p>
            <a:r>
              <a:rPr lang="en-US" sz="2000" dirty="0" smtClean="0"/>
              <a:t>8-SP-1</a:t>
            </a:r>
            <a:r>
              <a:rPr lang="en-US" sz="2000" dirty="0"/>
              <a:t>. Construct and interpret scatter plots for bivariate measurement data to investigate patterns of association between two quantities. Describe patterns such as clustering, outliers, positive or negative association, linear association, and nonlinear association</a:t>
            </a:r>
            <a:r>
              <a:rPr lang="en-US" sz="2000" dirty="0" smtClean="0"/>
              <a:t>.</a:t>
            </a:r>
          </a:p>
          <a:p>
            <a:r>
              <a:rPr lang="en-US" sz="2000" dirty="0"/>
              <a:t>8-SP-3. Use the equation of a linear model to solve problems in the context of bivariate measurement data, </a:t>
            </a:r>
            <a:r>
              <a:rPr lang="en-US" sz="2000" dirty="0" smtClean="0"/>
              <a:t>interpreting </a:t>
            </a:r>
            <a:r>
              <a:rPr lang="en-US" sz="2000" dirty="0"/>
              <a:t>the slope and intercept. </a:t>
            </a:r>
            <a:endParaRPr lang="en-US" sz="2000" dirty="0" smtClean="0"/>
          </a:p>
          <a:p>
            <a:r>
              <a:rPr lang="en-US" sz="2000" dirty="0" smtClean="0"/>
              <a:t>8-AEE-8.a Understand </a:t>
            </a:r>
            <a:r>
              <a:rPr lang="en-US" sz="2000" dirty="0"/>
              <a:t>that solutions to a system of two linear equations in two variables correspond </a:t>
            </a:r>
            <a:r>
              <a:rPr lang="en-US" sz="2000" dirty="0" smtClean="0"/>
              <a:t>to </a:t>
            </a:r>
            <a:r>
              <a:rPr lang="en-US" sz="2000" dirty="0"/>
              <a:t>points of intersection of their graphs, because points of intersection satisfy both </a:t>
            </a:r>
            <a:r>
              <a:rPr lang="en-US" sz="2000" dirty="0" smtClean="0"/>
              <a:t>equations </a:t>
            </a:r>
            <a:r>
              <a:rPr lang="en-US" sz="2000" dirty="0"/>
              <a:t>simultaneously</a:t>
            </a:r>
            <a:r>
              <a:rPr lang="en-US" sz="2000" dirty="0" smtClean="0"/>
              <a:t>.</a:t>
            </a:r>
          </a:p>
          <a:p>
            <a:r>
              <a:rPr lang="en-US" sz="2000" dirty="0"/>
              <a:t>8-AEE-b. Solve systems of two linear equations in two variables algebraically, and estimate </a:t>
            </a:r>
            <a:r>
              <a:rPr lang="en-US" sz="2000" dirty="0" smtClean="0"/>
              <a:t> solutions </a:t>
            </a:r>
            <a:r>
              <a:rPr lang="en-US" sz="2000" dirty="0"/>
              <a:t>by graphing the equations. Solve simple cases by inspection. </a:t>
            </a:r>
            <a:endParaRPr lang="en-US" sz="2000" dirty="0" smtClean="0"/>
          </a:p>
          <a:p>
            <a:r>
              <a:rPr lang="en-US" sz="2000" dirty="0"/>
              <a:t>8-AEE-c. Solve real-world and mathematical problems leading to two linear equations in two </a:t>
            </a:r>
            <a:r>
              <a:rPr lang="en-US" sz="2000" dirty="0" smtClean="0"/>
              <a:t>variables</a:t>
            </a:r>
            <a:endParaRPr lang="en-US" sz="2000" dirty="0"/>
          </a:p>
        </p:txBody>
      </p:sp>
    </p:spTree>
    <p:extLst>
      <p:ext uri="{BB962C8B-B14F-4D97-AF65-F5344CB8AC3E}">
        <p14:creationId xmlns:p14="http://schemas.microsoft.com/office/powerpoint/2010/main" val="4001834505"/>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b="0" dirty="0" smtClean="0"/>
              <a:t>From Snakes you could build a series of lessons where students gain understanding of all the standards linked to linear relationships between two variables. </a:t>
            </a:r>
          </a:p>
          <a:p>
            <a:pPr marL="342900" indent="-342900">
              <a:buFont typeface="Arial"/>
              <a:buChar char="•"/>
            </a:pPr>
            <a:r>
              <a:rPr lang="en-US" b="0" dirty="0" smtClean="0"/>
              <a:t>From the resources available online, you could find more problems where students interpret given data, activities where students collect and analyze their own data, or data sets where student create their own questions and use the available data to answer those questions.  In each case, you would ask students to interpret the meaning of the slope of their line, describe the proportional relationship between the two variables, show that relationship in both a table and a graph, etc.</a:t>
            </a:r>
          </a:p>
          <a:p>
            <a:r>
              <a:rPr lang="en-US" b="0" dirty="0" smtClean="0"/>
              <a:t>These lessons could be combined with non-linear examples to create a unit on understanding relationships in data.</a:t>
            </a:r>
            <a:endParaRPr lang="en-US" b="0" dirty="0"/>
          </a:p>
        </p:txBody>
      </p:sp>
      <p:sp>
        <p:nvSpPr>
          <p:cNvPr id="4" name="Title 1"/>
          <p:cNvSpPr>
            <a:spLocks noGrp="1"/>
          </p:cNvSpPr>
          <p:nvPr>
            <p:ph type="title"/>
          </p:nvPr>
        </p:nvSpPr>
        <p:spPr>
          <a:xfrm>
            <a:off x="457200" y="152718"/>
            <a:ext cx="8519118" cy="1371600"/>
          </a:xfrm>
        </p:spPr>
        <p:txBody>
          <a:bodyPr>
            <a:normAutofit/>
          </a:bodyPr>
          <a:lstStyle/>
          <a:p>
            <a:r>
              <a:rPr lang="en-US" dirty="0" smtClean="0"/>
              <a:t>Planning Lessons Aligned to the CCSS</a:t>
            </a:r>
            <a:endParaRPr lang="en-US" dirty="0"/>
          </a:p>
        </p:txBody>
      </p:sp>
    </p:spTree>
    <p:extLst>
      <p:ext uri="{BB962C8B-B14F-4D97-AF65-F5344CB8AC3E}">
        <p14:creationId xmlns:p14="http://schemas.microsoft.com/office/powerpoint/2010/main" val="7027855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0" dirty="0" smtClean="0"/>
              <a:t>Now it’s your turn</a:t>
            </a:r>
          </a:p>
          <a:p>
            <a:pPr marL="342900" indent="-342900">
              <a:buFont typeface="Arial"/>
              <a:buChar char="•"/>
            </a:pPr>
            <a:r>
              <a:rPr lang="en-US" b="0" dirty="0" smtClean="0"/>
              <a:t>Look at the overview of a course you are teaching this year (or will probably be teaching next year). </a:t>
            </a:r>
          </a:p>
          <a:p>
            <a:pPr marL="342900" indent="-342900">
              <a:buFont typeface="Arial"/>
              <a:buChar char="•"/>
            </a:pPr>
            <a:r>
              <a:rPr lang="en-US" b="0" dirty="0" smtClean="0"/>
              <a:t>Select a conceptual category, domain and then cluster at which to look more deeply.</a:t>
            </a:r>
          </a:p>
          <a:p>
            <a:pPr marL="342900" indent="-342900">
              <a:buFont typeface="Arial"/>
              <a:buChar char="•"/>
            </a:pPr>
            <a:r>
              <a:rPr lang="en-US" b="0" dirty="0" smtClean="0"/>
              <a:t>Identify what students need to know, understand and be able to do within that cluster.</a:t>
            </a:r>
          </a:p>
          <a:p>
            <a:pPr marL="342900" indent="-342900">
              <a:buFont typeface="Arial"/>
              <a:buChar char="•"/>
            </a:pPr>
            <a:r>
              <a:rPr lang="en-US" b="0" dirty="0" smtClean="0"/>
              <a:t>Find a problem that “addresses” one or more standards in that cluster and determine all the other standards that are linked it.</a:t>
            </a:r>
            <a:endParaRPr lang="en-US" b="0" dirty="0"/>
          </a:p>
        </p:txBody>
      </p:sp>
      <p:sp>
        <p:nvSpPr>
          <p:cNvPr id="4" name="Title 1"/>
          <p:cNvSpPr>
            <a:spLocks noGrp="1"/>
          </p:cNvSpPr>
          <p:nvPr>
            <p:ph type="title"/>
          </p:nvPr>
        </p:nvSpPr>
        <p:spPr>
          <a:xfrm>
            <a:off x="457200" y="152718"/>
            <a:ext cx="8519118" cy="1371600"/>
          </a:xfrm>
        </p:spPr>
        <p:txBody>
          <a:bodyPr>
            <a:normAutofit/>
          </a:bodyPr>
          <a:lstStyle/>
          <a:p>
            <a:r>
              <a:rPr lang="en-US" dirty="0" smtClean="0"/>
              <a:t>Planning Lessons Aligned to the CCSS</a:t>
            </a:r>
            <a:endParaRPr lang="en-US" dirty="0"/>
          </a:p>
        </p:txBody>
      </p:sp>
    </p:spTree>
    <p:extLst>
      <p:ext uri="{BB962C8B-B14F-4D97-AF65-F5344CB8AC3E}">
        <p14:creationId xmlns:p14="http://schemas.microsoft.com/office/powerpoint/2010/main" val="37736745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Create a poster with the results of your planning</a:t>
            </a:r>
          </a:p>
          <a:p>
            <a:pPr marL="342900" indent="-342900">
              <a:buFont typeface="Arial"/>
              <a:buChar char="•"/>
            </a:pPr>
            <a:r>
              <a:rPr lang="en-US" b="0" dirty="0" smtClean="0"/>
              <a:t>The course</a:t>
            </a:r>
            <a:endParaRPr lang="en-US" b="0" dirty="0"/>
          </a:p>
          <a:p>
            <a:pPr marL="342900" indent="-342900">
              <a:buFont typeface="Arial"/>
              <a:buChar char="•"/>
            </a:pPr>
            <a:r>
              <a:rPr lang="en-US" b="0" dirty="0" smtClean="0"/>
              <a:t>The </a:t>
            </a:r>
            <a:r>
              <a:rPr lang="en-US" b="0" dirty="0"/>
              <a:t>conceptual </a:t>
            </a:r>
            <a:r>
              <a:rPr lang="en-US" b="0" dirty="0" smtClean="0"/>
              <a:t>category, the domain </a:t>
            </a:r>
            <a:r>
              <a:rPr lang="en-US" b="0" dirty="0"/>
              <a:t>and </a:t>
            </a:r>
            <a:r>
              <a:rPr lang="en-US" b="0" dirty="0" smtClean="0"/>
              <a:t>the cluster</a:t>
            </a:r>
            <a:endParaRPr lang="en-US" b="0" dirty="0"/>
          </a:p>
          <a:p>
            <a:pPr marL="342900" indent="-342900">
              <a:buFont typeface="Arial"/>
              <a:buChar char="•"/>
            </a:pPr>
            <a:r>
              <a:rPr lang="en-US" b="0" dirty="0"/>
              <a:t>W</a:t>
            </a:r>
            <a:r>
              <a:rPr lang="en-US" b="0" dirty="0" smtClean="0"/>
              <a:t>hat </a:t>
            </a:r>
            <a:r>
              <a:rPr lang="en-US" b="0" dirty="0"/>
              <a:t>students need to know, understand and be able to </a:t>
            </a:r>
            <a:r>
              <a:rPr lang="en-US" b="0" dirty="0" smtClean="0"/>
              <a:t>do.</a:t>
            </a:r>
            <a:endParaRPr lang="en-US" b="0" dirty="0"/>
          </a:p>
          <a:p>
            <a:pPr marL="342900" indent="-342900">
              <a:buFont typeface="Arial"/>
              <a:buChar char="•"/>
            </a:pPr>
            <a:r>
              <a:rPr lang="en-US" b="0" dirty="0" smtClean="0"/>
              <a:t>The standard / standards</a:t>
            </a:r>
          </a:p>
          <a:p>
            <a:pPr marL="342900" indent="-342900">
              <a:buFont typeface="Arial"/>
              <a:buChar char="•"/>
            </a:pPr>
            <a:r>
              <a:rPr lang="en-US" b="0" dirty="0" smtClean="0"/>
              <a:t>The problem</a:t>
            </a:r>
          </a:p>
          <a:p>
            <a:pPr marL="342900" indent="-342900">
              <a:buFont typeface="Arial"/>
              <a:buChar char="•"/>
            </a:pPr>
            <a:r>
              <a:rPr lang="en-US" b="0" dirty="0" smtClean="0"/>
              <a:t>The </a:t>
            </a:r>
            <a:r>
              <a:rPr lang="en-US" b="0" dirty="0"/>
              <a:t>other standards that are linked to </a:t>
            </a:r>
            <a:r>
              <a:rPr lang="en-US" b="0" dirty="0" smtClean="0"/>
              <a:t>it.</a:t>
            </a:r>
          </a:p>
          <a:p>
            <a:endParaRPr lang="en-US" b="0" dirty="0"/>
          </a:p>
        </p:txBody>
      </p:sp>
      <p:sp>
        <p:nvSpPr>
          <p:cNvPr id="4" name="Title 1"/>
          <p:cNvSpPr>
            <a:spLocks noGrp="1"/>
          </p:cNvSpPr>
          <p:nvPr>
            <p:ph type="title"/>
          </p:nvPr>
        </p:nvSpPr>
        <p:spPr>
          <a:xfrm>
            <a:off x="457199" y="152718"/>
            <a:ext cx="8556172" cy="1371600"/>
          </a:xfrm>
        </p:spPr>
        <p:txBody>
          <a:bodyPr>
            <a:normAutofit/>
          </a:bodyPr>
          <a:lstStyle/>
          <a:p>
            <a:r>
              <a:rPr lang="en-US" dirty="0" smtClean="0"/>
              <a:t>Planning Lessons Aligned to the CCSS</a:t>
            </a:r>
            <a:endParaRPr lang="en-US" dirty="0"/>
          </a:p>
        </p:txBody>
      </p:sp>
    </p:spTree>
    <p:extLst>
      <p:ext uri="{BB962C8B-B14F-4D97-AF65-F5344CB8AC3E}">
        <p14:creationId xmlns:p14="http://schemas.microsoft.com/office/powerpoint/2010/main" val="39698410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 and Reflection</a:t>
            </a:r>
            <a:endParaRPr lang="en-US" dirty="0"/>
          </a:p>
        </p:txBody>
      </p:sp>
      <p:sp>
        <p:nvSpPr>
          <p:cNvPr id="3" name="Content Placeholder 2"/>
          <p:cNvSpPr>
            <a:spLocks noGrp="1"/>
          </p:cNvSpPr>
          <p:nvPr>
            <p:ph idx="1"/>
          </p:nvPr>
        </p:nvSpPr>
        <p:spPr/>
        <p:txBody>
          <a:bodyPr/>
          <a:lstStyle/>
          <a:p>
            <a:r>
              <a:rPr lang="en-US" dirty="0" smtClean="0"/>
              <a:t>Please fill out the feedback form and turn it in as you sign out.</a:t>
            </a:r>
          </a:p>
          <a:p>
            <a:endParaRPr lang="en-US" dirty="0"/>
          </a:p>
          <a:p>
            <a:r>
              <a:rPr lang="en-US" dirty="0" smtClean="0"/>
              <a:t>Resources from todays sessions will be available at the UCDMP resource </a:t>
            </a:r>
            <a:r>
              <a:rPr lang="en-US" dirty="0"/>
              <a:t>link at  </a:t>
            </a:r>
            <a:r>
              <a:rPr lang="en-US" dirty="0">
                <a:hlinkClick r:id="rId2"/>
              </a:rPr>
              <a:t>http://education.ucdavis.edu/ucdmp-</a:t>
            </a:r>
            <a:r>
              <a:rPr lang="en-US" dirty="0" smtClean="0">
                <a:hlinkClick r:id="rId2"/>
              </a:rPr>
              <a:t>resources</a:t>
            </a:r>
            <a:r>
              <a:rPr lang="en-US" dirty="0" smtClean="0"/>
              <a:t>.</a:t>
            </a:r>
          </a:p>
          <a:p>
            <a:endParaRPr lang="en-US" dirty="0"/>
          </a:p>
          <a:p>
            <a:endParaRPr lang="en-US" dirty="0" smtClean="0"/>
          </a:p>
          <a:p>
            <a:r>
              <a:rPr lang="en-US" dirty="0" smtClean="0"/>
              <a:t>Thank you for coming and see you in November!</a:t>
            </a:r>
            <a:endParaRPr lang="en-US" dirty="0"/>
          </a:p>
        </p:txBody>
      </p:sp>
    </p:spTree>
    <p:extLst>
      <p:ext uri="{BB962C8B-B14F-4D97-AF65-F5344CB8AC3E}">
        <p14:creationId xmlns:p14="http://schemas.microsoft.com/office/powerpoint/2010/main" val="23876578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3-09-16 at 10.12.1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924331"/>
            <a:ext cx="7899400" cy="5092700"/>
          </a:xfrm>
          <a:prstGeom prst="rect">
            <a:avLst/>
          </a:prstGeom>
        </p:spPr>
      </p:pic>
      <p:sp>
        <p:nvSpPr>
          <p:cNvPr id="3" name="Title 2"/>
          <p:cNvSpPr>
            <a:spLocks noGrp="1"/>
          </p:cNvSpPr>
          <p:nvPr>
            <p:ph type="title"/>
          </p:nvPr>
        </p:nvSpPr>
        <p:spPr>
          <a:xfrm>
            <a:off x="457200" y="182321"/>
            <a:ext cx="7899400" cy="880745"/>
          </a:xfrm>
        </p:spPr>
        <p:txBody>
          <a:bodyPr>
            <a:normAutofit fontScale="90000"/>
          </a:bodyPr>
          <a:lstStyle/>
          <a:p>
            <a:r>
              <a:rPr lang="en-US" dirty="0" smtClean="0"/>
              <a:t>Overview of the upcoming tests: SBAC</a:t>
            </a:r>
            <a:endParaRPr lang="en-US" dirty="0"/>
          </a:p>
        </p:txBody>
      </p:sp>
      <p:sp>
        <p:nvSpPr>
          <p:cNvPr id="6" name="Multiply 5"/>
          <p:cNvSpPr/>
          <p:nvPr/>
        </p:nvSpPr>
        <p:spPr>
          <a:xfrm>
            <a:off x="3600098" y="4640338"/>
            <a:ext cx="390011" cy="350026"/>
          </a:xfrm>
          <a:prstGeom prst="mathMultiply">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Multiply 6"/>
          <p:cNvSpPr/>
          <p:nvPr/>
        </p:nvSpPr>
        <p:spPr>
          <a:xfrm>
            <a:off x="4142509" y="1912528"/>
            <a:ext cx="390011" cy="350026"/>
          </a:xfrm>
          <a:prstGeom prst="mathMultiply">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Multiply 7"/>
          <p:cNvSpPr/>
          <p:nvPr/>
        </p:nvSpPr>
        <p:spPr>
          <a:xfrm>
            <a:off x="1847391" y="3010375"/>
            <a:ext cx="390011" cy="350026"/>
          </a:xfrm>
          <a:prstGeom prst="mathMultiply">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Multiply 8"/>
          <p:cNvSpPr/>
          <p:nvPr/>
        </p:nvSpPr>
        <p:spPr>
          <a:xfrm>
            <a:off x="3405092" y="2733850"/>
            <a:ext cx="390011" cy="350026"/>
          </a:xfrm>
          <a:prstGeom prst="mathMultiply">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Multiply 9"/>
          <p:cNvSpPr/>
          <p:nvPr/>
        </p:nvSpPr>
        <p:spPr>
          <a:xfrm>
            <a:off x="5268389" y="4290312"/>
            <a:ext cx="390011" cy="350026"/>
          </a:xfrm>
          <a:prstGeom prst="mathMultiply">
            <a:avLst/>
          </a:prstGeom>
          <a:solidFill>
            <a:srgbClr val="FEDE6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Multiply 10"/>
          <p:cNvSpPr/>
          <p:nvPr/>
        </p:nvSpPr>
        <p:spPr>
          <a:xfrm>
            <a:off x="5882940" y="4290312"/>
            <a:ext cx="390011" cy="350026"/>
          </a:xfrm>
          <a:prstGeom prst="mathMultiply">
            <a:avLst/>
          </a:prstGeom>
          <a:solidFill>
            <a:srgbClr val="FEDE6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Multiply 11"/>
          <p:cNvSpPr/>
          <p:nvPr/>
        </p:nvSpPr>
        <p:spPr>
          <a:xfrm>
            <a:off x="5304889" y="3727418"/>
            <a:ext cx="390011" cy="350026"/>
          </a:xfrm>
          <a:prstGeom prst="mathMultiply">
            <a:avLst/>
          </a:prstGeom>
          <a:solidFill>
            <a:srgbClr val="FEDE6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Multiply 12"/>
          <p:cNvSpPr/>
          <p:nvPr/>
        </p:nvSpPr>
        <p:spPr>
          <a:xfrm>
            <a:off x="6477005" y="3360401"/>
            <a:ext cx="390011" cy="350026"/>
          </a:xfrm>
          <a:prstGeom prst="mathMultiply">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457199" y="6017031"/>
            <a:ext cx="8408257" cy="646331"/>
          </a:xfrm>
          <a:prstGeom prst="rect">
            <a:avLst/>
          </a:prstGeom>
          <a:noFill/>
        </p:spPr>
        <p:txBody>
          <a:bodyPr wrap="square" rtlCol="0">
            <a:spAutoFit/>
          </a:bodyPr>
          <a:lstStyle/>
          <a:p>
            <a:r>
              <a:rPr lang="en-US" dirty="0" smtClean="0"/>
              <a:t>     PARCC Member State      </a:t>
            </a:r>
          </a:p>
          <a:p>
            <a:r>
              <a:rPr lang="en-US" dirty="0" smtClean="0"/>
              <a:t>     Did not Adopt CCSS              Adopted CCSS but Not in Either Consortium</a:t>
            </a:r>
            <a:endParaRPr lang="en-US" dirty="0"/>
          </a:p>
        </p:txBody>
      </p:sp>
      <p:sp>
        <p:nvSpPr>
          <p:cNvPr id="15" name="Multiply 14"/>
          <p:cNvSpPr/>
          <p:nvPr/>
        </p:nvSpPr>
        <p:spPr>
          <a:xfrm>
            <a:off x="457200" y="6313336"/>
            <a:ext cx="390011" cy="350026"/>
          </a:xfrm>
          <a:prstGeom prst="mathMultiply">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457200" y="6110445"/>
            <a:ext cx="390011" cy="20289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Multiply 16"/>
          <p:cNvSpPr/>
          <p:nvPr/>
        </p:nvSpPr>
        <p:spPr>
          <a:xfrm>
            <a:off x="3414149" y="6294910"/>
            <a:ext cx="390011" cy="350026"/>
          </a:xfrm>
          <a:prstGeom prst="mathMultiply">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Multiply 17"/>
          <p:cNvSpPr/>
          <p:nvPr/>
        </p:nvSpPr>
        <p:spPr>
          <a:xfrm>
            <a:off x="1332468" y="5184704"/>
            <a:ext cx="390011" cy="350026"/>
          </a:xfrm>
          <a:prstGeom prst="mathMultiply">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Multiply 18"/>
          <p:cNvSpPr/>
          <p:nvPr/>
        </p:nvSpPr>
        <p:spPr>
          <a:xfrm>
            <a:off x="6477005" y="2558837"/>
            <a:ext cx="390011" cy="350026"/>
          </a:xfrm>
          <a:prstGeom prst="mathMultiply">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259607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33082"/>
            <a:ext cx="5791200" cy="1371600"/>
          </a:xfrm>
        </p:spPr>
        <p:txBody>
          <a:bodyPr/>
          <a:lstStyle/>
          <a:p>
            <a:r>
              <a:rPr lang="en-US" dirty="0" smtClean="0"/>
              <a:t>SBAC Details</a:t>
            </a:r>
            <a:endParaRPr lang="en-US" dirty="0"/>
          </a:p>
        </p:txBody>
      </p:sp>
      <p:sp>
        <p:nvSpPr>
          <p:cNvPr id="3" name="Content Placeholder 2"/>
          <p:cNvSpPr>
            <a:spLocks noGrp="1"/>
          </p:cNvSpPr>
          <p:nvPr>
            <p:ph idx="1"/>
          </p:nvPr>
        </p:nvSpPr>
        <p:spPr>
          <a:xfrm>
            <a:off x="457199" y="865760"/>
            <a:ext cx="8564002" cy="5891894"/>
          </a:xfrm>
        </p:spPr>
        <p:txBody>
          <a:bodyPr>
            <a:noAutofit/>
          </a:bodyPr>
          <a:lstStyle/>
          <a:p>
            <a:r>
              <a:rPr lang="en-US" sz="1800" dirty="0" smtClean="0"/>
              <a:t>Who will be tested?</a:t>
            </a:r>
          </a:p>
          <a:p>
            <a:r>
              <a:rPr lang="en-US" sz="1800" b="0" dirty="0" smtClean="0"/>
              <a:t>Summative testing will occur at grades 3-8 and 11 (optional 9</a:t>
            </a:r>
            <a:r>
              <a:rPr lang="en-US" sz="1800" b="0" baseline="30000" dirty="0" smtClean="0"/>
              <a:t>th</a:t>
            </a:r>
            <a:r>
              <a:rPr lang="en-US" sz="1800" b="0" dirty="0" smtClean="0"/>
              <a:t> and 10</a:t>
            </a:r>
            <a:r>
              <a:rPr lang="en-US" sz="1800" b="0" baseline="30000" dirty="0" smtClean="0"/>
              <a:t>th</a:t>
            </a:r>
            <a:r>
              <a:rPr lang="en-US" sz="1800" b="0" dirty="0" smtClean="0"/>
              <a:t> grade tests will be made available for additional cost)</a:t>
            </a:r>
          </a:p>
          <a:p>
            <a:r>
              <a:rPr lang="en-US" sz="1800" dirty="0" smtClean="0"/>
              <a:t>What </a:t>
            </a:r>
            <a:r>
              <a:rPr lang="en-US" sz="1800" dirty="0"/>
              <a:t>types of items/questions will be on the SBAC summative assessment?</a:t>
            </a:r>
            <a:endParaRPr lang="en-US" sz="1800" b="0" dirty="0"/>
          </a:p>
          <a:p>
            <a:r>
              <a:rPr lang="en-US" sz="1800" b="0" i="1" dirty="0" smtClean="0"/>
              <a:t>Selected </a:t>
            </a:r>
            <a:r>
              <a:rPr lang="en-US" sz="1800" b="0" i="1" dirty="0"/>
              <a:t>Response </a:t>
            </a:r>
            <a:r>
              <a:rPr lang="en-US" sz="1800" b="0" dirty="0"/>
              <a:t>Items (SR) contain a series of options from which to choose correct responses. </a:t>
            </a:r>
          </a:p>
          <a:p>
            <a:r>
              <a:rPr lang="en-US" sz="1800" b="0" i="1" dirty="0"/>
              <a:t>Constructed Response </a:t>
            </a:r>
            <a:r>
              <a:rPr lang="en-US" sz="1800" b="0" dirty="0"/>
              <a:t>(CR) is a general term for items requiring the student to generate a response as opposed to selecting a response. Both short and extended constructed response (ER) items will be used. ER items/tasks will contribute to the performance task component; CR items will contribute to the computer-adaptive component. </a:t>
            </a:r>
          </a:p>
          <a:p>
            <a:r>
              <a:rPr lang="en-US" sz="1800" b="0" i="1" dirty="0" smtClean="0"/>
              <a:t>Technology Enhanced</a:t>
            </a:r>
            <a:r>
              <a:rPr lang="en-US" sz="1800" b="0" dirty="0" smtClean="0"/>
              <a:t> </a:t>
            </a:r>
            <a:r>
              <a:rPr lang="en-US" sz="1800" b="0" dirty="0"/>
              <a:t>Items employ technology to assess content, cognitive complexity, and Depth of Knowledge not assessable </a:t>
            </a:r>
            <a:r>
              <a:rPr lang="en-US" sz="1800" b="0" dirty="0" smtClean="0"/>
              <a:t>otherwise.</a:t>
            </a:r>
          </a:p>
          <a:p>
            <a:r>
              <a:rPr lang="en-US" sz="1800" b="0" i="1" dirty="0" smtClean="0"/>
              <a:t>Performance tasks</a:t>
            </a:r>
            <a:r>
              <a:rPr lang="en-US" sz="1800" b="0" dirty="0" smtClean="0"/>
              <a:t>…specifications </a:t>
            </a:r>
            <a:r>
              <a:rPr lang="en-US" sz="1800" b="0" dirty="0"/>
              <a:t>call for multi-part, multi-session activities during which students individually will produce several </a:t>
            </a:r>
            <a:r>
              <a:rPr lang="en-US" sz="1800" b="0" dirty="0" err="1"/>
              <a:t>scorable</a:t>
            </a:r>
            <a:r>
              <a:rPr lang="en-US" sz="1800" b="0" dirty="0"/>
              <a:t> responses, products, or presentations. </a:t>
            </a:r>
          </a:p>
        </p:txBody>
      </p:sp>
    </p:spTree>
    <p:extLst>
      <p:ext uri="{BB962C8B-B14F-4D97-AF65-F5344CB8AC3E}">
        <p14:creationId xmlns:p14="http://schemas.microsoft.com/office/powerpoint/2010/main" val="16502479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33082"/>
            <a:ext cx="5791200" cy="1371600"/>
          </a:xfrm>
        </p:spPr>
        <p:txBody>
          <a:bodyPr/>
          <a:lstStyle/>
          <a:p>
            <a:r>
              <a:rPr lang="en-US" dirty="0" smtClean="0"/>
              <a:t>SBAC Details</a:t>
            </a:r>
            <a:endParaRPr lang="en-US" dirty="0"/>
          </a:p>
        </p:txBody>
      </p:sp>
      <p:sp>
        <p:nvSpPr>
          <p:cNvPr id="3" name="Content Placeholder 2"/>
          <p:cNvSpPr>
            <a:spLocks noGrp="1"/>
          </p:cNvSpPr>
          <p:nvPr>
            <p:ph idx="1"/>
          </p:nvPr>
        </p:nvSpPr>
        <p:spPr>
          <a:xfrm>
            <a:off x="457199" y="865760"/>
            <a:ext cx="8564002" cy="5891894"/>
          </a:xfrm>
        </p:spPr>
        <p:txBody>
          <a:bodyPr>
            <a:noAutofit/>
          </a:bodyPr>
          <a:lstStyle/>
          <a:p>
            <a:r>
              <a:rPr lang="en-US" sz="1800" dirty="0" smtClean="0"/>
              <a:t>What </a:t>
            </a:r>
            <a:r>
              <a:rPr lang="en-US" sz="1800" dirty="0"/>
              <a:t>time of year will the new assessments be administered?</a:t>
            </a:r>
            <a:endParaRPr lang="en-US" sz="1800" b="0" dirty="0"/>
          </a:p>
          <a:p>
            <a:r>
              <a:rPr lang="en-US" sz="1800" b="0" dirty="0" smtClean="0"/>
              <a:t>The </a:t>
            </a:r>
            <a:r>
              <a:rPr lang="en-US" sz="1800" b="0" dirty="0"/>
              <a:t>details of the exact length of the testing window have yet to be </a:t>
            </a:r>
            <a:r>
              <a:rPr lang="en-US" sz="1800" b="0" dirty="0" smtClean="0"/>
              <a:t>determined. It </a:t>
            </a:r>
            <a:r>
              <a:rPr lang="en-US" sz="1800" b="0" dirty="0"/>
              <a:t>is anticipated that each student will have up to two opportunities to test in order to demonstrate proficiency. </a:t>
            </a:r>
            <a:r>
              <a:rPr lang="en-US" sz="1800" b="0" dirty="0" smtClean="0"/>
              <a:t>The </a:t>
            </a:r>
            <a:r>
              <a:rPr lang="en-US" sz="1800" b="0" dirty="0"/>
              <a:t>adaptive nature of the online assessment components (not including performance tasks) allows for flexibility in the testing window. </a:t>
            </a:r>
            <a:endParaRPr lang="en-US" sz="1800" b="0" dirty="0" smtClean="0"/>
          </a:p>
          <a:p>
            <a:r>
              <a:rPr lang="en-US" sz="1800" dirty="0" smtClean="0"/>
              <a:t>How </a:t>
            </a:r>
            <a:r>
              <a:rPr lang="en-US" sz="1800" dirty="0"/>
              <a:t>long will it take a student to complete the summative assessment?</a:t>
            </a:r>
            <a:endParaRPr lang="en-US" sz="1800" b="0" dirty="0"/>
          </a:p>
          <a:p>
            <a:r>
              <a:rPr lang="en-US" sz="1800" b="0" dirty="0" smtClean="0"/>
              <a:t>The </a:t>
            </a:r>
            <a:r>
              <a:rPr lang="en-US" sz="1800" b="0" dirty="0"/>
              <a:t>end-of-year summative assessment </a:t>
            </a:r>
            <a:r>
              <a:rPr lang="en-US" sz="1800" b="0" dirty="0" smtClean="0"/>
              <a:t>consists </a:t>
            </a:r>
            <a:r>
              <a:rPr lang="en-US" sz="1800" b="0" dirty="0"/>
              <a:t>of two parts: (1) a computer adaptive portion and (2) performance </a:t>
            </a:r>
            <a:r>
              <a:rPr lang="en-US" sz="1800" b="0" dirty="0" smtClean="0"/>
              <a:t>tasks. </a:t>
            </a:r>
            <a:r>
              <a:rPr lang="en-US" sz="1800" b="0" dirty="0"/>
              <a:t>It is anticipated that the computer adaptive test will be similar in length or shorter than the current summative tests, which take about an hour for each content area. </a:t>
            </a:r>
            <a:endParaRPr lang="en-US" sz="1400" dirty="0"/>
          </a:p>
        </p:txBody>
      </p:sp>
    </p:spTree>
    <p:extLst>
      <p:ext uri="{BB962C8B-B14F-4D97-AF65-F5344CB8AC3E}">
        <p14:creationId xmlns:p14="http://schemas.microsoft.com/office/powerpoint/2010/main" val="38847843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Essential.thmx</Template>
  <TotalTime>1842</TotalTime>
  <Words>3705</Words>
  <Application>Microsoft Macintosh PowerPoint</Application>
  <PresentationFormat>On-screen Show (4:3)</PresentationFormat>
  <Paragraphs>333</Paragraphs>
  <Slides>64</Slides>
  <Notes>7</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Essential</vt:lpstr>
      <vt:lpstr>The Vision of the Common Core: Embracing the Challenge</vt:lpstr>
      <vt:lpstr>Agenda</vt:lpstr>
      <vt:lpstr>Three students saved money for four weeks</vt:lpstr>
      <vt:lpstr>Grade 8 Mathematics Sample TE Item form claim 2</vt:lpstr>
      <vt:lpstr>PowerPoint Presentation</vt:lpstr>
      <vt:lpstr>Overview of the upcoming tests</vt:lpstr>
      <vt:lpstr>Overview of the upcoming tests: SBAC</vt:lpstr>
      <vt:lpstr>SBAC Details</vt:lpstr>
      <vt:lpstr>SBAC Details</vt:lpstr>
      <vt:lpstr>SBAC Details</vt:lpstr>
      <vt:lpstr>PowerPoint Presentation</vt:lpstr>
      <vt:lpstr>Let’s See What the test will be like</vt:lpstr>
      <vt:lpstr>www.smarterbalanced.org </vt:lpstr>
      <vt:lpstr>www.smarterbalanced.org </vt:lpstr>
      <vt:lpstr>www.smarterbalanced.org </vt:lpstr>
      <vt:lpstr>Select the appropriate test</vt:lpstr>
      <vt:lpstr>A Note About this Practice Test</vt:lpstr>
      <vt:lpstr>Implications for teaching</vt:lpstr>
      <vt:lpstr>PowerPoint Presentation</vt:lpstr>
      <vt:lpstr>Assessment Targets</vt:lpstr>
      <vt:lpstr>Claim 1: Students can explain and apply mathematical concepts and interpret and carry out mathematical procedures with precision and fluency</vt:lpstr>
      <vt:lpstr>Claim 1: Students can explain and apply mathematical concepts and interpret and carry out mathematical procedures with precision and fluency</vt:lpstr>
      <vt:lpstr>Claim 1: Students can explain and apply mathematical concepts and interpret and carry out mathematical procedures with precision and fluency</vt:lpstr>
      <vt:lpstr>Claim 1: Students can explain and apply mathematical concepts and interpret and carry out mathematical procedures with precision and fluency</vt:lpstr>
      <vt:lpstr>Claim 1: Students can explain and apply mathematical concepts and interpret and carry out mathematical procedures with precision and fluency</vt:lpstr>
      <vt:lpstr>Claim 1: Students can explain and apply mathematical concepts and interpret and carry out mathematical procedures with precision and fluency</vt:lpstr>
      <vt:lpstr>Claim One Sample Items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Implications for teaching</vt:lpstr>
      <vt:lpstr>The Vision of the Common Core: Embracing the Challenge</vt:lpstr>
      <vt:lpstr>S-ID.6a Fit a function to the data; use functions fitted to data to solve problems in the context of the data. </vt:lpstr>
      <vt:lpstr>Snakes!</vt:lpstr>
      <vt:lpstr>PowerPoint Presentation</vt:lpstr>
      <vt:lpstr>Planning Lessons Aligned to the CCSS: Understanding the Standards</vt:lpstr>
      <vt:lpstr>Planning Lessons Aligned to the CCSS: Understanding the Standards</vt:lpstr>
      <vt:lpstr>Planning Lessons Aligned to the CCSS: Understanding the Standards</vt:lpstr>
      <vt:lpstr>Planning Lessons Aligned to the CCSS: Understanding the Standards</vt:lpstr>
      <vt:lpstr>Planning Lessons Aligned to the CCSS: Understanding the Standards</vt:lpstr>
      <vt:lpstr>A note on understanding: Connecting the Standards for Mathematical Practice to the Standards for Mathematical Content </vt:lpstr>
      <vt:lpstr>A note on understanding: Connecting the Standards for Mathematical Practice to the Standards for Mathematical Content </vt:lpstr>
      <vt:lpstr>A note on understanding: The CCSS</vt:lpstr>
      <vt:lpstr>Planning Lessons Aligned to the CCSS</vt:lpstr>
      <vt:lpstr>Let’s Take a Look at a High School Standard</vt:lpstr>
      <vt:lpstr>S-ID.6a Fit a function to the data; use functions fitted to data to solve problems in the context of the data. </vt:lpstr>
      <vt:lpstr>Snakes-What other mathematics could be exploited in this problem?</vt:lpstr>
      <vt:lpstr>Let’s Take a Look at a Middle  School Standard</vt:lpstr>
      <vt:lpstr>S-ID.6a. Fit a function to the data; use functions fitted to data to  solve problems in the context of the data. </vt:lpstr>
      <vt:lpstr>Snakes-What other mathematics could be exploited in this problem?</vt:lpstr>
      <vt:lpstr>Snakes-What other mathematics could be exploited in this problem?</vt:lpstr>
      <vt:lpstr>Let’s Take a Look at a Middle  School Standard</vt:lpstr>
      <vt:lpstr>S-ID.6a. Fit a function to the data; use functions fitted to data to  solve problems in the context of the data. </vt:lpstr>
      <vt:lpstr>Snakes-What other mathematics could be exploited in this problem?</vt:lpstr>
      <vt:lpstr>Snakes-What other mathematics could be exploited in this problem?</vt:lpstr>
      <vt:lpstr>Planning Lessons Aligned to the CCSS</vt:lpstr>
      <vt:lpstr>Planning Lessons Aligned to the CCSS</vt:lpstr>
      <vt:lpstr>Planning Lessons Aligned to the CCSS</vt:lpstr>
      <vt:lpstr>Feedback and Reflection</vt:lpstr>
    </vt:vector>
  </TitlesOfParts>
  <Company>School of Education, UC Davis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Vision of the Common Core: Embracing the Challenge</dc:title>
  <dc:creator>Julie Orosco</dc:creator>
  <cp:lastModifiedBy>Julie Orosco</cp:lastModifiedBy>
  <cp:revision>41</cp:revision>
  <dcterms:created xsi:type="dcterms:W3CDTF">2013-09-16T16:15:57Z</dcterms:created>
  <dcterms:modified xsi:type="dcterms:W3CDTF">2013-09-24T17:01:38Z</dcterms:modified>
</cp:coreProperties>
</file>