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8" r:id="rId2"/>
    <p:sldMasterId id="2147483741" r:id="rId3"/>
  </p:sldMasterIdLst>
  <p:notesMasterIdLst>
    <p:notesMasterId r:id="rId53"/>
  </p:notesMasterIdLst>
  <p:sldIdLst>
    <p:sldId id="300" r:id="rId4"/>
    <p:sldId id="905" r:id="rId5"/>
    <p:sldId id="988" r:id="rId6"/>
    <p:sldId id="260" r:id="rId7"/>
    <p:sldId id="985" r:id="rId8"/>
    <p:sldId id="989" r:id="rId9"/>
    <p:sldId id="262" r:id="rId10"/>
    <p:sldId id="269" r:id="rId11"/>
    <p:sldId id="271" r:id="rId12"/>
    <p:sldId id="987" r:id="rId13"/>
    <p:sldId id="275" r:id="rId14"/>
    <p:sldId id="986" r:id="rId15"/>
    <p:sldId id="943" r:id="rId16"/>
    <p:sldId id="942" r:id="rId17"/>
    <p:sldId id="901" r:id="rId18"/>
    <p:sldId id="983" r:id="rId19"/>
    <p:sldId id="974" r:id="rId20"/>
    <p:sldId id="952" r:id="rId21"/>
    <p:sldId id="953" r:id="rId22"/>
    <p:sldId id="954" r:id="rId23"/>
    <p:sldId id="955" r:id="rId24"/>
    <p:sldId id="991" r:id="rId25"/>
    <p:sldId id="948" r:id="rId26"/>
    <p:sldId id="949" r:id="rId27"/>
    <p:sldId id="950" r:id="rId28"/>
    <p:sldId id="992" r:id="rId29"/>
    <p:sldId id="993" r:id="rId30"/>
    <p:sldId id="956" r:id="rId31"/>
    <p:sldId id="990" r:id="rId32"/>
    <p:sldId id="259" r:id="rId33"/>
    <p:sldId id="973" r:id="rId34"/>
    <p:sldId id="944" r:id="rId35"/>
    <p:sldId id="958" r:id="rId36"/>
    <p:sldId id="960" r:id="rId37"/>
    <p:sldId id="961" r:id="rId38"/>
    <p:sldId id="967" r:id="rId39"/>
    <p:sldId id="959" r:id="rId40"/>
    <p:sldId id="963" r:id="rId41"/>
    <p:sldId id="965" r:id="rId42"/>
    <p:sldId id="966" r:id="rId43"/>
    <p:sldId id="968" r:id="rId44"/>
    <p:sldId id="293" r:id="rId45"/>
    <p:sldId id="659" r:id="rId46"/>
    <p:sldId id="663" r:id="rId47"/>
    <p:sldId id="969" r:id="rId48"/>
    <p:sldId id="661" r:id="rId49"/>
    <p:sldId id="970" r:id="rId50"/>
    <p:sldId id="971" r:id="rId51"/>
    <p:sldId id="97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0" clrIdx="0">
    <p:extLst>
      <p:ext uri="{19B8F6BF-5375-455C-9EA6-DF929625EA0E}">
        <p15:presenceInfo xmlns:p15="http://schemas.microsoft.com/office/powerpoint/2012/main" userId="Microsoft Office User" providerId="None"/>
      </p:ext>
    </p:extLst>
  </p:cmAuthor>
  <p:cmAuthor id="2" name="Sherrie Reed" initials="SR" lastIdx="30" clrIdx="1">
    <p:extLst>
      <p:ext uri="{19B8F6BF-5375-455C-9EA6-DF929625EA0E}">
        <p15:presenceInfo xmlns:p15="http://schemas.microsoft.com/office/powerpoint/2012/main" userId="Sherrie Reed" providerId="None"/>
      </p:ext>
    </p:extLst>
  </p:cmAuthor>
  <p:cmAuthor id="3" name="Justin Luu" initials="JL" lastIdx="8" clrIdx="2">
    <p:extLst>
      <p:ext uri="{19B8F6BF-5375-455C-9EA6-DF929625EA0E}">
        <p15:presenceInfo xmlns:p15="http://schemas.microsoft.com/office/powerpoint/2012/main" userId="S::jtluu@ucdavis.edu::dfd2ca85-c9a6-4f99-9193-646f1639ee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855"/>
    <a:srgbClr val="CBCDD2"/>
    <a:srgbClr val="B1B3B3"/>
    <a:srgbClr val="E7E8EA"/>
    <a:srgbClr val="FFBF00"/>
    <a:srgbClr val="CDD6E0"/>
    <a:srgbClr val="FFF9E5"/>
    <a:srgbClr val="BA0C2F"/>
    <a:srgbClr val="58595B"/>
    <a:srgbClr val="C99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35A31B-5C4A-42DD-919C-3159E2E0A305}" v="42" dt="2022-08-02T16:18:17.1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585" autoAdjust="0"/>
    <p:restoredTop sz="82550"/>
  </p:normalViewPr>
  <p:slideViewPr>
    <p:cSldViewPr snapToGrid="0" snapToObjects="1">
      <p:cViewPr varScale="1">
        <p:scale>
          <a:sx n="116" d="100"/>
          <a:sy n="116" d="100"/>
        </p:scale>
        <p:origin x="856" y="1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Luu" userId="mNVXU2+HJRTQ1fXLvEBuscPpJls/MEaj/9P2b8eTgVQ=" providerId="None" clId="Web-{5635A31B-5C4A-42DD-919C-3159E2E0A305}"/>
    <pc:docChg chg="modSld">
      <pc:chgData name="Justin Luu" userId="mNVXU2+HJRTQ1fXLvEBuscPpJls/MEaj/9P2b8eTgVQ=" providerId="None" clId="Web-{5635A31B-5C4A-42DD-919C-3159E2E0A305}" dt="2022-08-02T16:18:11.262" v="35"/>
      <pc:docMkLst>
        <pc:docMk/>
      </pc:docMkLst>
      <pc:sldChg chg="modSp">
        <pc:chgData name="Justin Luu" userId="mNVXU2+HJRTQ1fXLvEBuscPpJls/MEaj/9P2b8eTgVQ=" providerId="None" clId="Web-{5635A31B-5C4A-42DD-919C-3159E2E0A305}" dt="2022-08-02T16:18:11.262" v="35"/>
        <pc:sldMkLst>
          <pc:docMk/>
          <pc:sldMk cId="2221144702" sldId="973"/>
        </pc:sldMkLst>
        <pc:graphicFrameChg chg="mod modGraphic">
          <ac:chgData name="Justin Luu" userId="mNVXU2+HJRTQ1fXLvEBuscPpJls/MEaj/9P2b8eTgVQ=" providerId="None" clId="Web-{5635A31B-5C4A-42DD-919C-3159E2E0A305}" dt="2022-08-02T16:18:11.262" v="35"/>
          <ac:graphicFrameMkLst>
            <pc:docMk/>
            <pc:sldMk cId="2221144702" sldId="973"/>
            <ac:graphicFrameMk id="7" creationId="{979EDB30-9415-A54F-BFE2-2B352A1B9672}"/>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B0F3D-03EA-404C-8CC6-016C30B2E745}" type="datetimeFigureOut">
              <a:rPr lang="en-US" smtClean="0"/>
              <a:t>8/4/22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838165-6723-471F-B8B0-518486A3293B}" type="slidenum">
              <a:rPr lang="en-US" smtClean="0"/>
              <a:t>‹#›</a:t>
            </a:fld>
            <a:endParaRPr lang="en-US"/>
          </a:p>
        </p:txBody>
      </p:sp>
    </p:spTree>
    <p:extLst>
      <p:ext uri="{BB962C8B-B14F-4D97-AF65-F5344CB8AC3E}">
        <p14:creationId xmlns:p14="http://schemas.microsoft.com/office/powerpoint/2010/main" val="2986858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dpolicyinca.org/publications/strengthening-road-colleg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es.ed.gov/programs/digest/d20/tables/dt20_206.30.asp"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de.ca.gov/sp/ps/cefprivinstr.as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ensus.gov/library/stories/2021/03/homeschooling-on-the-rise-during-covid-19-pandemic.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1</a:t>
            </a:fld>
            <a:endParaRPr lang="en-US"/>
          </a:p>
        </p:txBody>
      </p:sp>
    </p:spTree>
    <p:extLst>
      <p:ext uri="{BB962C8B-B14F-4D97-AF65-F5344CB8AC3E}">
        <p14:creationId xmlns:p14="http://schemas.microsoft.com/office/powerpoint/2010/main" val="41327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e1c0f31ea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1e1c0f31ea_1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dirty="0">
              <a:solidFill>
                <a:srgbClr val="595959"/>
              </a:solidFill>
              <a:latin typeface="Arial"/>
              <a:ea typeface="Arial"/>
              <a:cs typeface="Arial"/>
              <a:sym typeface="Arial"/>
            </a:endParaRPr>
          </a:p>
          <a:p>
            <a:pPr marL="0" lvl="0" indent="0" algn="l" rtl="0">
              <a:spcBef>
                <a:spcPts val="0"/>
              </a:spcBef>
              <a:spcAft>
                <a:spcPts val="0"/>
              </a:spcAft>
              <a:buNone/>
            </a:pPr>
            <a:endParaRPr dirty="0"/>
          </a:p>
        </p:txBody>
      </p:sp>
      <p:sp>
        <p:nvSpPr>
          <p:cNvPr id="497" name="Google Shape;497;g11e1c0f31ea_1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120779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e1c0f31ea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1e1c0f31ea_1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a:solidFill>
                <a:srgbClr val="595959"/>
              </a:solidFill>
              <a:latin typeface="Arial"/>
              <a:ea typeface="Arial"/>
              <a:cs typeface="Arial"/>
              <a:sym typeface="Arial"/>
            </a:endParaRPr>
          </a:p>
          <a:p>
            <a:pPr marL="0" lvl="0" indent="0" algn="l" rtl="0">
              <a:spcBef>
                <a:spcPts val="0"/>
              </a:spcBef>
              <a:spcAft>
                <a:spcPts val="0"/>
              </a:spcAft>
              <a:buNone/>
            </a:pPr>
            <a:endParaRPr/>
          </a:p>
        </p:txBody>
      </p:sp>
      <p:sp>
        <p:nvSpPr>
          <p:cNvPr id="497" name="Google Shape;497;g11e1c0f31ea_1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12</a:t>
            </a:fld>
            <a:endParaRPr lang="en-US"/>
          </a:p>
        </p:txBody>
      </p:sp>
    </p:spTree>
    <p:extLst>
      <p:ext uri="{BB962C8B-B14F-4D97-AF65-F5344CB8AC3E}">
        <p14:creationId xmlns:p14="http://schemas.microsoft.com/office/powerpoint/2010/main" val="66610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06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presented here come from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55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Enrollment in California public schools grew steadily between 1982 (earliest data available) and early 2000s, then leveled off.</a:t>
            </a:r>
          </a:p>
        </p:txBody>
      </p:sp>
      <p:sp>
        <p:nvSpPr>
          <p:cNvPr id="4" name="Slide Number Placeholder 3"/>
          <p:cNvSpPr>
            <a:spLocks noGrp="1"/>
          </p:cNvSpPr>
          <p:nvPr>
            <p:ph type="sldNum" sz="quarter" idx="5"/>
          </p:nvPr>
        </p:nvSpPr>
        <p:spPr/>
        <p:txBody>
          <a:bodyPr/>
          <a:lstStyle/>
          <a:p>
            <a:fld id="{AD838165-6723-471F-B8B0-518486A3293B}" type="slidenum">
              <a:rPr lang="en-US" smtClean="0"/>
              <a:t>15</a:t>
            </a:fld>
            <a:endParaRPr lang="en-US"/>
          </a:p>
        </p:txBody>
      </p:sp>
    </p:spTree>
    <p:extLst>
      <p:ext uri="{BB962C8B-B14F-4D97-AF65-F5344CB8AC3E}">
        <p14:creationId xmlns:p14="http://schemas.microsoft.com/office/powerpoint/2010/main" val="3668679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pull in 6</a:t>
            </a:r>
            <a:r>
              <a:rPr lang="en-US" baseline="30000" dirty="0"/>
              <a:t>th</a:t>
            </a:r>
            <a:r>
              <a:rPr lang="en-US" dirty="0"/>
              <a:t> graders, we end up pulling in almost all the schools in the state, which is not all that useful when considering the types of schools serving adolescents.  Therefore, our description of schools and students includes students in grades 7-12. Where data is available, we compare patterns for students in grades 6-12 to students in grade 7-12 and find that the percentages less than a half of a percentage point different</a:t>
            </a:r>
          </a:p>
        </p:txBody>
      </p:sp>
      <p:sp>
        <p:nvSpPr>
          <p:cNvPr id="4" name="Slide Number Placeholder 3"/>
          <p:cNvSpPr>
            <a:spLocks noGrp="1"/>
          </p:cNvSpPr>
          <p:nvPr>
            <p:ph type="sldNum" sz="quarter" idx="5"/>
          </p:nvPr>
        </p:nvSpPr>
        <p:spPr/>
        <p:txBody>
          <a:bodyPr/>
          <a:lstStyle/>
          <a:p>
            <a:fld id="{AD838165-6723-471F-B8B0-518486A3293B}" type="slidenum">
              <a:rPr lang="en-US" smtClean="0"/>
              <a:t>16</a:t>
            </a:fld>
            <a:endParaRPr lang="en-US"/>
          </a:p>
        </p:txBody>
      </p:sp>
    </p:spTree>
    <p:extLst>
      <p:ext uri="{BB962C8B-B14F-4D97-AF65-F5344CB8AC3E}">
        <p14:creationId xmlns:p14="http://schemas.microsoft.com/office/powerpoint/2010/main" val="837717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There are a variety of types of schools that serve public schools students in California. </a:t>
            </a:r>
          </a:p>
          <a:p>
            <a:r>
              <a:rPr lang="en-US" dirty="0"/>
              <a:t>-  The categories presented in this tables are not mutually exclusive.  For example, a school might be charter school and virtual.  </a:t>
            </a:r>
          </a:p>
          <a:p>
            <a:pPr marL="171450" indent="-171450">
              <a:buFontTx/>
              <a:buChar char="-"/>
            </a:pPr>
            <a:r>
              <a:rPr lang="en-US" dirty="0"/>
              <a:t>The majority are traditional public schools.  </a:t>
            </a:r>
          </a:p>
          <a:p>
            <a:pPr marL="171450" indent="-171450">
              <a:buFontTx/>
              <a:buChar char="-"/>
            </a:pPr>
            <a:r>
              <a:rPr lang="en-US" dirty="0"/>
              <a:t>The number of charter schools account for 13% of schools serving students in grades 6 -12 and 19% of schools serving students in grades 7  – 12</a:t>
            </a:r>
          </a:p>
          <a:p>
            <a:pPr marL="171450" indent="-171450">
              <a:buFontTx/>
              <a:buChar char="-"/>
            </a:pPr>
            <a:r>
              <a:rPr lang="en-US" dirty="0"/>
              <a:t>There are numerous, small schools in California with the explicit purpose of serving special needs students.  Community day schools, juvenile justice programs, opportunity schools and special education schools serve students with severe medical or behavioral challenges and needs.</a:t>
            </a:r>
          </a:p>
          <a:p>
            <a:pPr marL="171450" indent="-171450">
              <a:buFontTx/>
              <a:buChar char="-"/>
            </a:pPr>
            <a:r>
              <a:rPr lang="en-US" dirty="0"/>
              <a:t>Other schools include </a:t>
            </a:r>
            <a:r>
              <a:rPr lang="en-US" sz="1200" kern="1200" dirty="0">
                <a:solidFill>
                  <a:schemeClr val="tx1"/>
                </a:solidFill>
                <a:effectLst/>
                <a:latin typeface="+mn-lt"/>
                <a:ea typeface="+mn-ea"/>
                <a:cs typeface="+mn-cs"/>
              </a:rPr>
              <a:t>youth authority, Regional Occupational Programs, homebound/hospitalization programs, adult schools</a:t>
            </a:r>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17</a:t>
            </a:fld>
            <a:endParaRPr lang="en-US"/>
          </a:p>
        </p:txBody>
      </p:sp>
    </p:spTree>
    <p:extLst>
      <p:ext uri="{BB962C8B-B14F-4D97-AF65-F5344CB8AC3E}">
        <p14:creationId xmlns:p14="http://schemas.microsoft.com/office/powerpoint/2010/main" val="413301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notes on slide 8 for definition of Locales (urban, suburban, town, rural)</a:t>
            </a:r>
          </a:p>
          <a:p>
            <a:endParaRPr lang="en-US" dirty="0"/>
          </a:p>
          <a:p>
            <a:pPr marL="171450" indent="-171450">
              <a:buFontTx/>
              <a:buChar char="-"/>
            </a:pPr>
            <a:r>
              <a:rPr lang="en-US" dirty="0"/>
              <a:t>Charter schools and magnet schools (schools of choice) are more likely to be located in urban areas.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18</a:t>
            </a:fld>
            <a:endParaRPr lang="en-US"/>
          </a:p>
        </p:txBody>
      </p:sp>
    </p:spTree>
    <p:extLst>
      <p:ext uri="{BB962C8B-B14F-4D97-AF65-F5344CB8AC3E}">
        <p14:creationId xmlns:p14="http://schemas.microsoft.com/office/powerpoint/2010/main" val="158828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availability of schools of choice (charter and magnet schools) varies across counties.</a:t>
            </a:r>
          </a:p>
        </p:txBody>
      </p:sp>
      <p:sp>
        <p:nvSpPr>
          <p:cNvPr id="4" name="Slide Number Placeholder 3"/>
          <p:cNvSpPr>
            <a:spLocks noGrp="1"/>
          </p:cNvSpPr>
          <p:nvPr>
            <p:ph type="sldNum" sz="quarter" idx="5"/>
          </p:nvPr>
        </p:nvSpPr>
        <p:spPr/>
        <p:txBody>
          <a:bodyPr/>
          <a:lstStyle/>
          <a:p>
            <a:fld id="{AD838165-6723-471F-B8B0-518486A3293B}" type="slidenum">
              <a:rPr lang="en-US" smtClean="0"/>
              <a:t>19</a:t>
            </a:fld>
            <a:endParaRPr lang="en-US"/>
          </a:p>
        </p:txBody>
      </p:sp>
    </p:spTree>
    <p:extLst>
      <p:ext uri="{BB962C8B-B14F-4D97-AF65-F5344CB8AC3E}">
        <p14:creationId xmlns:p14="http://schemas.microsoft.com/office/powerpoint/2010/main" val="2556902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to be in any deck that you put together with our data…even if it is at the end or hidden from the presentation to the Board. </a:t>
            </a:r>
          </a:p>
          <a:p>
            <a:endParaRPr lang="en-US" dirty="0"/>
          </a:p>
          <a:p>
            <a:pPr marL="171450" indent="-171450">
              <a:buFontTx/>
              <a:buChar char="-"/>
            </a:pPr>
            <a:r>
              <a:rPr lang="en-US" dirty="0"/>
              <a:t>In this work we define adolescents as students in grades 7 – 12 in California </a:t>
            </a:r>
            <a:r>
              <a:rPr lang="en-US" b="1" u="sng" dirty="0"/>
              <a:t>public </a:t>
            </a:r>
            <a:r>
              <a:rPr lang="en-US" dirty="0"/>
              <a:t>schools, where data is readily available.</a:t>
            </a:r>
          </a:p>
          <a:p>
            <a:pPr marL="171450" indent="-171450">
              <a:buFontTx/>
              <a:buChar char="-"/>
            </a:pPr>
            <a:r>
              <a:rPr lang="en-US" dirty="0"/>
              <a:t>There is not systematic accounting of students in homeschools and private schools.  We are researching where data may exist or how to estimate the numbers of adolescents in these other settings.  More to come in later deliverable.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266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number of schools of choice and the number of students served is growing.</a:t>
            </a:r>
          </a:p>
          <a:p>
            <a:pPr marL="171450" indent="-171450">
              <a:buFontTx/>
              <a:buChar char="-"/>
            </a:pPr>
            <a:r>
              <a:rPr lang="en-US" dirty="0"/>
              <a:t>In this graph the numbers on the y-axis represent the number of students served in public schools of choice (including charter schools, magnet schools and virtual schools)</a:t>
            </a:r>
          </a:p>
          <a:p>
            <a:pPr marL="171450" indent="-171450">
              <a:buFontTx/>
              <a:buChar char="-"/>
            </a:pPr>
            <a:r>
              <a:rPr lang="en-US" dirty="0"/>
              <a:t>In this graph the numbers on the on color shaded bars represents the number of schools in each category</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20</a:t>
            </a:fld>
            <a:endParaRPr lang="en-US"/>
          </a:p>
        </p:txBody>
      </p:sp>
    </p:spTree>
    <p:extLst>
      <p:ext uri="{BB962C8B-B14F-4D97-AF65-F5344CB8AC3E}">
        <p14:creationId xmlns:p14="http://schemas.microsoft.com/office/powerpoint/2010/main" val="1536508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number of community day schools, juvenile justice schools and special education schools is declining</a:t>
            </a:r>
          </a:p>
          <a:p>
            <a:pPr marL="171450" indent="-171450">
              <a:buFontTx/>
              <a:buChar char="-"/>
            </a:pPr>
            <a:r>
              <a:rPr lang="en-US" dirty="0"/>
              <a:t>The number of students served in community day schools and juvenile justice schools is also decreasing</a:t>
            </a:r>
          </a:p>
          <a:p>
            <a:pPr marL="171450" indent="-171450">
              <a:buFontTx/>
              <a:buChar char="-"/>
            </a:pPr>
            <a:r>
              <a:rPr lang="en-US" dirty="0"/>
              <a:t>The reasons for the declines is unknown but could be related to decreased student need, consolidation of programs, or changes in discipline policies and penal code related to juveniles</a:t>
            </a:r>
          </a:p>
          <a:p>
            <a:pPr marL="171450" indent="-171450">
              <a:buFontTx/>
              <a:buChar char="-"/>
            </a:pPr>
            <a:r>
              <a:rPr lang="en-US" dirty="0"/>
              <a:t>Note: special education schools do NOT serve ALL students eligible for special education services in the state. Rather, these schools serve the students with the most profound and severe needs (such as developmental delay) or most specialized needs (such as the State School for the Blind).  Many students eligible for and receiving special education services are enrolled in traditional public schools.</a:t>
            </a:r>
          </a:p>
        </p:txBody>
      </p:sp>
      <p:sp>
        <p:nvSpPr>
          <p:cNvPr id="4" name="Slide Number Placeholder 3"/>
          <p:cNvSpPr>
            <a:spLocks noGrp="1"/>
          </p:cNvSpPr>
          <p:nvPr>
            <p:ph type="sldNum" sz="quarter" idx="5"/>
          </p:nvPr>
        </p:nvSpPr>
        <p:spPr/>
        <p:txBody>
          <a:bodyPr/>
          <a:lstStyle/>
          <a:p>
            <a:fld id="{AD838165-6723-471F-B8B0-518486A3293B}" type="slidenum">
              <a:rPr lang="en-US" smtClean="0"/>
              <a:t>21</a:t>
            </a:fld>
            <a:endParaRPr lang="en-US"/>
          </a:p>
        </p:txBody>
      </p:sp>
    </p:spTree>
    <p:extLst>
      <p:ext uri="{BB962C8B-B14F-4D97-AF65-F5344CB8AC3E}">
        <p14:creationId xmlns:p14="http://schemas.microsoft.com/office/powerpoint/2010/main" val="2697563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- 55.4% Latino/a/x</a:t>
            </a:r>
          </a:p>
          <a:p>
            <a:r>
              <a:rPr lang="en-US" dirty="0"/>
              <a:t>- 22.2% White</a:t>
            </a:r>
          </a:p>
          <a:p>
            <a:r>
              <a:rPr lang="en-US" dirty="0"/>
              <a:t>- 12.4% Asian American &amp; Pacific Islander</a:t>
            </a:r>
          </a:p>
          <a:p>
            <a:pPr marL="171450" indent="-171450">
              <a:buFontTx/>
              <a:buChar char="-"/>
            </a:pPr>
            <a:r>
              <a:rPr lang="en-US" dirty="0"/>
              <a:t>5.3% African American/Black</a:t>
            </a:r>
          </a:p>
          <a:p>
            <a:pPr marL="171450" indent="-171450">
              <a:buFontTx/>
              <a:buChar char="-"/>
            </a:pPr>
            <a:r>
              <a:rPr lang="en-US" dirty="0"/>
              <a:t>3.6% multiple races</a:t>
            </a:r>
          </a:p>
          <a:p>
            <a:pPr marL="171450" indent="-171450">
              <a:buFontTx/>
              <a:buChar char="-"/>
            </a:pPr>
            <a:r>
              <a:rPr lang="en-US" dirty="0"/>
              <a:t>0.5% Native American</a:t>
            </a:r>
          </a:p>
          <a:p>
            <a:pPr marL="171450" indent="-171450">
              <a:buFontTx/>
              <a:buChar char="-"/>
            </a:pPr>
            <a:r>
              <a:rPr lang="en-US" dirty="0"/>
              <a:t>Less than .2 pct pts different for grades 6 - 12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774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of students in grades 7 – 12 who are Latino/a/x are growing overtime</a:t>
            </a:r>
          </a:p>
          <a:p>
            <a:pPr marL="171450" indent="-171450">
              <a:buFontTx/>
              <a:buChar char="-"/>
            </a:pPr>
            <a:r>
              <a:rPr lang="en-US" dirty="0"/>
              <a:t>Whereas the % of students who are white is decreasing. </a:t>
            </a:r>
          </a:p>
          <a:p>
            <a:pPr marL="171450" indent="-171450">
              <a:buFontTx/>
              <a:buChar char="-"/>
            </a:pPr>
            <a:r>
              <a:rPr lang="en-US" dirty="0"/>
              <a:t>Rates of other racial/ethnic subgroups remain largely the same overtime.</a:t>
            </a:r>
          </a:p>
          <a:p>
            <a:pPr marL="171450" indent="-171450">
              <a:buFontTx/>
              <a:buChar char="-"/>
            </a:pPr>
            <a:endParaRPr lang="en-US" dirty="0"/>
          </a:p>
          <a:p>
            <a:pPr marL="171450" indent="-171450">
              <a:buFontTx/>
              <a:buChar char="-"/>
            </a:pPr>
            <a:r>
              <a:rPr lang="en-US" dirty="0"/>
              <a:t>Same trends for students in grades 6 - 12</a:t>
            </a:r>
          </a:p>
        </p:txBody>
      </p:sp>
      <p:sp>
        <p:nvSpPr>
          <p:cNvPr id="4" name="Slide Number Placeholder 3"/>
          <p:cNvSpPr>
            <a:spLocks noGrp="1"/>
          </p:cNvSpPr>
          <p:nvPr>
            <p:ph type="sldNum" sz="quarter" idx="5"/>
          </p:nvPr>
        </p:nvSpPr>
        <p:spPr/>
        <p:txBody>
          <a:bodyPr/>
          <a:lstStyle/>
          <a:p>
            <a:fld id="{AD838165-6723-471F-B8B0-518486A3293B}" type="slidenum">
              <a:rPr lang="en-US" smtClean="0"/>
              <a:t>23</a:t>
            </a:fld>
            <a:endParaRPr lang="en-US"/>
          </a:p>
        </p:txBody>
      </p:sp>
    </p:spTree>
    <p:extLst>
      <p:ext uri="{BB962C8B-B14F-4D97-AF65-F5344CB8AC3E}">
        <p14:creationId xmlns:p14="http://schemas.microsoft.com/office/powerpoint/2010/main" val="279355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National Center for Education Statistics, part of the Institute of Education Sciences at the U.S. Department of Education, classifies schools and districts into four major locale codes. Commonly used in education research, NCES locale codes are a measure of location relative to populous areas. Codes are derived from US Census Bureau data about the population and the distance from urban areas. The four major locale codes, which may be further divided into 3 subcategories based on population size, are defined as follows: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City</a:t>
            </a:r>
            <a:r>
              <a:rPr lang="en-US" sz="1200" kern="1200" dirty="0">
                <a:solidFill>
                  <a:schemeClr val="tx1"/>
                </a:solidFill>
                <a:effectLst/>
                <a:latin typeface="+mn-lt"/>
                <a:ea typeface="+mn-ea"/>
                <a:cs typeface="+mn-cs"/>
              </a:rPr>
              <a:t> – Territory inside an urbanized area and inside a principal city (e.g., Los Angeles)</a:t>
            </a:r>
          </a:p>
          <a:p>
            <a:pPr lvl="0"/>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Suburb</a:t>
            </a:r>
            <a:r>
              <a:rPr lang="en-US" sz="1200" kern="1200" dirty="0">
                <a:solidFill>
                  <a:schemeClr val="tx1"/>
                </a:solidFill>
                <a:effectLst/>
                <a:latin typeface="+mn-lt"/>
                <a:ea typeface="+mn-ea"/>
                <a:cs typeface="+mn-cs"/>
              </a:rPr>
              <a:t> – Territory outside a principal city and inside an urbanized area (e.g., Pomona)</a:t>
            </a:r>
          </a:p>
          <a:p>
            <a:pPr lvl="0"/>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Town</a:t>
            </a:r>
            <a:r>
              <a:rPr lang="en-US" sz="1200" kern="1200" dirty="0">
                <a:solidFill>
                  <a:schemeClr val="tx1"/>
                </a:solidFill>
                <a:effectLst/>
                <a:latin typeface="+mn-lt"/>
                <a:ea typeface="+mn-ea"/>
                <a:cs typeface="+mn-cs"/>
              </a:rPr>
              <a:t> – Territory inside an urban cluster but outside an urbanized area (e.g., McKinleyville)</a:t>
            </a:r>
          </a:p>
          <a:p>
            <a:pPr lvl="0"/>
            <a:r>
              <a:rPr lang="en-US" sz="1200" b="1" kern="1200" dirty="0">
                <a:solidFill>
                  <a:schemeClr val="tx1"/>
                </a:solidFill>
                <a:effectLst/>
                <a:latin typeface="+mn-lt"/>
                <a:ea typeface="+mn-ea"/>
                <a:cs typeface="+mn-cs"/>
              </a:rPr>
              <a:t> Rural</a:t>
            </a:r>
            <a:r>
              <a:rPr lang="en-US" sz="1200" kern="1200" dirty="0">
                <a:solidFill>
                  <a:schemeClr val="tx1"/>
                </a:solidFill>
                <a:effectLst/>
                <a:latin typeface="+mn-lt"/>
                <a:ea typeface="+mn-ea"/>
                <a:cs typeface="+mn-cs"/>
              </a:rPr>
              <a:t> – Census-defined rural territory (e.g., Anderson Valley)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https://</a:t>
            </a:r>
            <a:r>
              <a:rPr lang="en-US" sz="1200" kern="1200" dirty="0" err="1">
                <a:solidFill>
                  <a:schemeClr val="tx1"/>
                </a:solidFill>
                <a:effectLst/>
                <a:latin typeface="+mn-lt"/>
                <a:ea typeface="+mn-ea"/>
                <a:cs typeface="+mn-cs"/>
              </a:rPr>
              <a:t>nces.ed.gov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ccd</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CCDLocaleCode.asp</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D838165-6723-471F-B8B0-518486A3293B}" type="slidenum">
              <a:rPr lang="en-US" smtClean="0"/>
              <a:t>24</a:t>
            </a:fld>
            <a:endParaRPr lang="en-US"/>
          </a:p>
        </p:txBody>
      </p:sp>
    </p:spTree>
    <p:extLst>
      <p:ext uri="{BB962C8B-B14F-4D97-AF65-F5344CB8AC3E}">
        <p14:creationId xmlns:p14="http://schemas.microsoft.com/office/powerpoint/2010/main" val="2814492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Racial diversity varies dramatically across counties in California</a:t>
            </a:r>
          </a:p>
          <a:p>
            <a:pPr marL="171450" indent="-171450">
              <a:buFontTx/>
              <a:buChar char="-"/>
            </a:pPr>
            <a:r>
              <a:rPr lang="en-US" dirty="0"/>
              <a:t>Highest rate of Latino/a/x students in Imperial County &amp; Monterey County</a:t>
            </a:r>
          </a:p>
          <a:p>
            <a:pPr marL="171450" indent="-171450">
              <a:buFontTx/>
              <a:buChar char="-"/>
            </a:pPr>
            <a:r>
              <a:rPr lang="en-US" dirty="0"/>
              <a:t>Highest rate of White students in Sierra, Tuolumne and Plumas Counties</a:t>
            </a:r>
          </a:p>
          <a:p>
            <a:pPr marL="171450" indent="-171450">
              <a:buFontTx/>
              <a:buChar char="-"/>
            </a:pPr>
            <a:endParaRPr lang="en-US" dirty="0"/>
          </a:p>
          <a:p>
            <a:pPr marL="171450" indent="-171450">
              <a:buFontTx/>
              <a:buChar char="-"/>
            </a:pPr>
            <a:r>
              <a:rPr lang="en-US" dirty="0"/>
              <a:t>We will provide this information in table format in future report/deliverable for more ease of reading.</a:t>
            </a:r>
          </a:p>
        </p:txBody>
      </p:sp>
      <p:sp>
        <p:nvSpPr>
          <p:cNvPr id="4" name="Slide Number Placeholder 3"/>
          <p:cNvSpPr>
            <a:spLocks noGrp="1"/>
          </p:cNvSpPr>
          <p:nvPr>
            <p:ph type="sldNum" sz="quarter" idx="5"/>
          </p:nvPr>
        </p:nvSpPr>
        <p:spPr/>
        <p:txBody>
          <a:bodyPr/>
          <a:lstStyle/>
          <a:p>
            <a:fld id="{AD838165-6723-471F-B8B0-518486A3293B}" type="slidenum">
              <a:rPr lang="en-US" smtClean="0"/>
              <a:t>25</a:t>
            </a:fld>
            <a:endParaRPr lang="en-US"/>
          </a:p>
        </p:txBody>
      </p:sp>
    </p:spTree>
    <p:extLst>
      <p:ext uri="{BB962C8B-B14F-4D97-AF65-F5344CB8AC3E}">
        <p14:creationId xmlns:p14="http://schemas.microsoft.com/office/powerpoint/2010/main" val="3710529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148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306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White and Latinx students are overrepresented in charter schools compared to traditional public schools </a:t>
            </a:r>
          </a:p>
          <a:p>
            <a:pPr marL="171450" indent="-171450">
              <a:buFontTx/>
              <a:buChar char="-"/>
            </a:pPr>
            <a:r>
              <a:rPr lang="en-US" dirty="0"/>
              <a:t>Virtual schools serve proportionately more white students than any other school type. </a:t>
            </a:r>
          </a:p>
          <a:p>
            <a:pPr marL="171450" indent="-171450">
              <a:buFontTx/>
              <a:buChar char="-"/>
            </a:pPr>
            <a:r>
              <a:rPr lang="en-US" dirty="0"/>
              <a:t>Black students are overrepresented in juvenile justice programs. </a:t>
            </a:r>
          </a:p>
        </p:txBody>
      </p:sp>
      <p:sp>
        <p:nvSpPr>
          <p:cNvPr id="4" name="Slide Number Placeholder 3"/>
          <p:cNvSpPr>
            <a:spLocks noGrp="1"/>
          </p:cNvSpPr>
          <p:nvPr>
            <p:ph type="sldNum" sz="quarter" idx="5"/>
          </p:nvPr>
        </p:nvSpPr>
        <p:spPr/>
        <p:txBody>
          <a:bodyPr/>
          <a:lstStyle/>
          <a:p>
            <a:fld id="{AD838165-6723-471F-B8B0-518486A3293B}" type="slidenum">
              <a:rPr lang="en-US" smtClean="0"/>
              <a:t>28</a:t>
            </a:fld>
            <a:endParaRPr lang="en-US"/>
          </a:p>
        </p:txBody>
      </p:sp>
    </p:spTree>
    <p:extLst>
      <p:ext uri="{BB962C8B-B14F-4D97-AF65-F5344CB8AC3E}">
        <p14:creationId xmlns:p14="http://schemas.microsoft.com/office/powerpoint/2010/main" val="1144286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are 10,071 public schools in California, serving just over 6 million students in grades K-12.</a:t>
            </a:r>
          </a:p>
          <a:p>
            <a:pPr marL="171450" indent="-171450">
              <a:buFontTx/>
              <a:buChar char="-"/>
            </a:pPr>
            <a:r>
              <a:rPr lang="en-US" dirty="0"/>
              <a:t>5,182 of those schools serve nearly 3 million students in grades 7 – 12 (those who we consider adolescents)</a:t>
            </a:r>
          </a:p>
          <a:p>
            <a:pPr marL="171450" indent="-171450">
              <a:buFontTx/>
              <a:buChar char="-"/>
            </a:pPr>
            <a:endParaRPr lang="en-US" dirty="0"/>
          </a:p>
          <a:p>
            <a:pPr marL="171450" indent="-171450">
              <a:buFontTx/>
              <a:buChar char="-"/>
            </a:pPr>
            <a:r>
              <a:rPr lang="en-US" dirty="0"/>
              <a:t>49% of students are female, 51% are male (CDE only collects binary indicator of gender assigned at birth)</a:t>
            </a:r>
          </a:p>
          <a:p>
            <a:pPr marL="171450" indent="-171450">
              <a:buFontTx/>
              <a:buChar char="-"/>
            </a:pPr>
            <a:r>
              <a:rPr lang="en-US" dirty="0"/>
              <a:t>56% of all students are socioeconomically disadvantaged (SED).  </a:t>
            </a:r>
          </a:p>
          <a:p>
            <a:pPr marL="171450" indent="-171450">
              <a:buFontTx/>
              <a:buChar char="-"/>
            </a:pPr>
            <a:r>
              <a:rPr lang="en-US" dirty="0"/>
              <a:t>18% of K-12 students are EL, 13% in 7 -12 graders are EL. </a:t>
            </a:r>
          </a:p>
          <a:p>
            <a:pPr marL="171450" indent="-171450">
              <a:buFontTx/>
              <a:buChar char="-"/>
            </a:pPr>
            <a:endParaRPr lang="en-US" dirty="0"/>
          </a:p>
          <a:p>
            <a:pPr marL="171450" indent="-171450">
              <a:buFontTx/>
              <a:buChar char="-"/>
            </a:pPr>
            <a:r>
              <a:rPr lang="en-US" dirty="0"/>
              <a:t>CDE does not provide public use data by grade level for SED, foster, homeless, migrant.   So, we only have rates for all students in grades K-12. Other research and experience suggest similar (or slightly lower) rates for grades 7 – 12.  </a:t>
            </a:r>
          </a:p>
        </p:txBody>
      </p:sp>
      <p:sp>
        <p:nvSpPr>
          <p:cNvPr id="4" name="Slide Number Placeholder 3"/>
          <p:cNvSpPr>
            <a:spLocks noGrp="1"/>
          </p:cNvSpPr>
          <p:nvPr>
            <p:ph type="sldNum" sz="quarter" idx="5"/>
          </p:nvPr>
        </p:nvSpPr>
        <p:spPr/>
        <p:txBody>
          <a:bodyPr/>
          <a:lstStyle/>
          <a:p>
            <a:fld id="{AD838165-6723-471F-B8B0-518486A3293B}" type="slidenum">
              <a:rPr lang="en-US" smtClean="0"/>
              <a:t>29</a:t>
            </a:fld>
            <a:endParaRPr lang="en-US"/>
          </a:p>
        </p:txBody>
      </p:sp>
    </p:spTree>
    <p:extLst>
      <p:ext uri="{BB962C8B-B14F-4D97-AF65-F5344CB8AC3E}">
        <p14:creationId xmlns:p14="http://schemas.microsoft.com/office/powerpoint/2010/main" val="19539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3</a:t>
            </a:fld>
            <a:endParaRPr lang="en-US"/>
          </a:p>
        </p:txBody>
      </p:sp>
    </p:spTree>
    <p:extLst>
      <p:ext uri="{BB962C8B-B14F-4D97-AF65-F5344CB8AC3E}">
        <p14:creationId xmlns:p14="http://schemas.microsoft.com/office/powerpoint/2010/main" val="337871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a70b21a30_1_3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g11a70b21a30_1_3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dirty="0">
              <a:solidFill>
                <a:srgbClr val="595959"/>
              </a:solidFill>
              <a:latin typeface="Arial"/>
              <a:ea typeface="Arial"/>
              <a:cs typeface="Arial"/>
              <a:sym typeface="Arial"/>
            </a:endParaRPr>
          </a:p>
          <a:p>
            <a:pPr marL="0" lvl="0" indent="0" algn="l" rtl="0">
              <a:spcBef>
                <a:spcPts val="0"/>
              </a:spcBef>
              <a:spcAft>
                <a:spcPts val="0"/>
              </a:spcAft>
              <a:buNone/>
            </a:pPr>
            <a:r>
              <a:rPr lang="en-US" dirty="0"/>
              <a:t>Immigrant generations: sociological variable that is hypothesized to influence the assimilation of immigrants and their descendants. It combines the traditional census measures of nativity (birthplace),</a:t>
            </a:r>
          </a:p>
          <a:p>
            <a:pPr marL="0" lvl="0" indent="0" algn="l" rtl="0">
              <a:spcBef>
                <a:spcPts val="0"/>
              </a:spcBef>
              <a:spcAft>
                <a:spcPts val="0"/>
              </a:spcAft>
              <a:buNone/>
            </a:pPr>
            <a:r>
              <a:rPr lang="en-US" dirty="0"/>
              <a:t>birthplace of parents, and duration of residence of the foreign born. The general logic is to distinguish between1st generation (the foreign born), 2nd generation (the native born children of foreign born (or mixed) parents) and 3rd and higher generations (the native born children of native born parents)</a:t>
            </a:r>
            <a:endParaRPr dirty="0"/>
          </a:p>
        </p:txBody>
      </p:sp>
      <p:sp>
        <p:nvSpPr>
          <p:cNvPr id="223" name="Google Shape;223;g11a70b21a30_1_3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31</a:t>
            </a:fld>
            <a:endParaRPr lang="en-US"/>
          </a:p>
        </p:txBody>
      </p:sp>
    </p:spTree>
    <p:extLst>
      <p:ext uri="{BB962C8B-B14F-4D97-AF65-F5344CB8AC3E}">
        <p14:creationId xmlns:p14="http://schemas.microsoft.com/office/powerpoint/2010/main" val="2887043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4022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different measures used to assess college and career readiness.  In this section, we present a few.</a:t>
            </a:r>
          </a:p>
        </p:txBody>
      </p:sp>
      <p:sp>
        <p:nvSpPr>
          <p:cNvPr id="4" name="Slide Number Placeholder 3"/>
          <p:cNvSpPr>
            <a:spLocks noGrp="1"/>
          </p:cNvSpPr>
          <p:nvPr>
            <p:ph type="sldNum" sz="quarter" idx="5"/>
          </p:nvPr>
        </p:nvSpPr>
        <p:spPr/>
        <p:txBody>
          <a:bodyPr/>
          <a:lstStyle/>
          <a:p>
            <a:fld id="{AD838165-6723-471F-B8B0-518486A3293B}" type="slidenum">
              <a:rPr lang="en-US" smtClean="0"/>
              <a:t>33</a:t>
            </a:fld>
            <a:endParaRPr lang="en-US"/>
          </a:p>
        </p:txBody>
      </p:sp>
    </p:spTree>
    <p:extLst>
      <p:ext uri="{BB962C8B-B14F-4D97-AF65-F5344CB8AC3E}">
        <p14:creationId xmlns:p14="http://schemas.microsoft.com/office/powerpoint/2010/main" val="2578613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11</a:t>
            </a:r>
            <a:r>
              <a:rPr lang="en-US" baseline="30000" dirty="0"/>
              <a:t>th</a:t>
            </a:r>
            <a:r>
              <a:rPr lang="en-US" dirty="0"/>
              <a:t> grade, all students take the statewide standardized assessment in English Language Arts (ELA) and Math.  These assessments known as the Smarter Balanced Assessments are included in the California Assessment of Student Performance and Progress (and accountability framework based on a collection of assessments).</a:t>
            </a:r>
          </a:p>
          <a:p>
            <a:pPr marL="171450" indent="-171450">
              <a:buFontTx/>
              <a:buChar char="-"/>
            </a:pPr>
            <a:r>
              <a:rPr lang="en-US" dirty="0"/>
              <a:t>Less than 1/3 of all 11</a:t>
            </a:r>
            <a:r>
              <a:rPr lang="en-US" baseline="30000" dirty="0"/>
              <a:t>th</a:t>
            </a:r>
            <a:r>
              <a:rPr lang="en-US" dirty="0"/>
              <a:t> graders meet the standards in both ELA and math.  And another 1/3 meeting the standards in one of the subject areas.   That leave 37% of all 11</a:t>
            </a:r>
            <a:r>
              <a:rPr lang="en-US" baseline="30000" dirty="0"/>
              <a:t>th</a:t>
            </a:r>
            <a:r>
              <a:rPr lang="en-US" dirty="0"/>
              <a:t> graders who do meet the grade level standards in ELA and Math, and likely unprepared or underprepared for college. </a:t>
            </a:r>
          </a:p>
          <a:p>
            <a:pPr marL="171450" indent="-171450">
              <a:buFontTx/>
              <a:buChar char="-"/>
            </a:pPr>
            <a:r>
              <a:rPr lang="en-US" dirty="0"/>
              <a:t>Asian American and Pacific Islander students demonstrate the highest performance with 61% of students meeting standards in both ELA and math, followed by White students at 43%.   </a:t>
            </a:r>
          </a:p>
          <a:p>
            <a:pPr marL="171450" indent="-171450">
              <a:buFontTx/>
              <a:buChar char="-"/>
            </a:pPr>
            <a:r>
              <a:rPr lang="en-US" dirty="0"/>
              <a:t>Alarmingly, 48% of Latinx students and 57% of African American/Black students do not meet standards in either subject.  And 87% of English Learners do not meet the standards.</a:t>
            </a:r>
          </a:p>
        </p:txBody>
      </p:sp>
      <p:sp>
        <p:nvSpPr>
          <p:cNvPr id="4" name="Slide Number Placeholder 3"/>
          <p:cNvSpPr>
            <a:spLocks noGrp="1"/>
          </p:cNvSpPr>
          <p:nvPr>
            <p:ph type="sldNum" sz="quarter" idx="5"/>
          </p:nvPr>
        </p:nvSpPr>
        <p:spPr/>
        <p:txBody>
          <a:bodyPr/>
          <a:lstStyle/>
          <a:p>
            <a:fld id="{AD838165-6723-471F-B8B0-518486A3293B}" type="slidenum">
              <a:rPr lang="en-US" smtClean="0"/>
              <a:t>34</a:t>
            </a:fld>
            <a:endParaRPr lang="en-US"/>
          </a:p>
        </p:txBody>
      </p:sp>
    </p:spTree>
    <p:extLst>
      <p:ext uri="{BB962C8B-B14F-4D97-AF65-F5344CB8AC3E}">
        <p14:creationId xmlns:p14="http://schemas.microsoft.com/office/powerpoint/2010/main" val="3324334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For accountability purposes, the California Department of Education measures college and career readiness through the College and Career Readiness Indicator (CCI). </a:t>
            </a:r>
          </a:p>
          <a:p>
            <a:pPr marL="171450" indent="-171450">
              <a:buFontTx/>
              <a:buChar char="-"/>
            </a:pPr>
            <a:r>
              <a:rPr lang="en-US" dirty="0"/>
              <a:t>The CCI consists of eight pathways through which a student can be deemed “prepared” or “approaching prepared” for college/career.  The next slide provides the eight pathways. </a:t>
            </a:r>
          </a:p>
          <a:p>
            <a:pPr marL="171450" indent="-171450">
              <a:buFontTx/>
              <a:buChar char="-"/>
            </a:pPr>
            <a:r>
              <a:rPr lang="en-US" dirty="0"/>
              <a:t>42% of high school graduates in CA are ”prepared” for college and 17% were considered “approaching prepared”</a:t>
            </a:r>
          </a:p>
          <a:p>
            <a:pPr marL="171450" indent="-171450">
              <a:buFontTx/>
              <a:buChar char="-"/>
            </a:pPr>
            <a:r>
              <a:rPr lang="en-US" dirty="0"/>
              <a:t>The rates of preparedness are lower for students from socioeconomically disadvantaged backgrounds and those that are English Learners. </a:t>
            </a:r>
          </a:p>
          <a:p>
            <a:pPr marL="171450" indent="-171450">
              <a:buFontTx/>
              <a:buChar char="-"/>
            </a:pPr>
            <a:r>
              <a:rPr lang="en-US" dirty="0"/>
              <a:t>When considering variation by student race, Asian American/Pacific Islander students have the highest rates of preparedness and African American/Black students have the lowest. </a:t>
            </a:r>
          </a:p>
        </p:txBody>
      </p:sp>
      <p:sp>
        <p:nvSpPr>
          <p:cNvPr id="4" name="Slide Number Placeholder 3"/>
          <p:cNvSpPr>
            <a:spLocks noGrp="1"/>
          </p:cNvSpPr>
          <p:nvPr>
            <p:ph type="sldNum" sz="quarter" idx="5"/>
          </p:nvPr>
        </p:nvSpPr>
        <p:spPr/>
        <p:txBody>
          <a:bodyPr/>
          <a:lstStyle/>
          <a:p>
            <a:fld id="{AD838165-6723-471F-B8B0-518486A3293B}" type="slidenum">
              <a:rPr lang="en-US" smtClean="0"/>
              <a:t>35</a:t>
            </a:fld>
            <a:endParaRPr lang="en-US"/>
          </a:p>
        </p:txBody>
      </p:sp>
    </p:spTree>
    <p:extLst>
      <p:ext uri="{BB962C8B-B14F-4D97-AF65-F5344CB8AC3E}">
        <p14:creationId xmlns:p14="http://schemas.microsoft.com/office/powerpoint/2010/main" val="563972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table displays the percent of high school graduates in each subgroup that met the prepared criteria in each of the eight pathways of the CCI. </a:t>
            </a:r>
          </a:p>
          <a:p>
            <a:pPr marL="171450" indent="-171450">
              <a:buFontTx/>
              <a:buChar char="-"/>
            </a:pPr>
            <a:r>
              <a:rPr lang="en-US" dirty="0"/>
              <a:t>For more information on the pathways, see our report </a:t>
            </a:r>
            <a:r>
              <a:rPr lang="en-US" i="1" dirty="0">
                <a:hlinkClick r:id="rId3"/>
              </a:rPr>
              <a:t>Strengthening the Road to College</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2686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A-G courses are the UC/CSU approved high school courses that students much take in order to be eligible for admission to the State’s public four-year universities. </a:t>
            </a:r>
          </a:p>
          <a:p>
            <a:pPr marL="171450" indent="-171450">
              <a:buFontTx/>
              <a:buChar char="-"/>
            </a:pPr>
            <a:r>
              <a:rPr lang="en-US" dirty="0"/>
              <a:t>40% of students statewide complete the full set of A-G courses. </a:t>
            </a:r>
          </a:p>
          <a:p>
            <a:pPr marL="171450" indent="-171450">
              <a:buFontTx/>
              <a:buChar char="-"/>
            </a:pPr>
            <a:r>
              <a:rPr lang="en-US" dirty="0"/>
              <a:t>As with other indicators of academic performance and college readiness, rates are lower for English Learners and students from socioeconomically disadvantaged backgrounds. </a:t>
            </a:r>
          </a:p>
          <a:p>
            <a:pPr marL="171450" indent="-171450">
              <a:buFontTx/>
              <a:buChar char="-"/>
            </a:pPr>
            <a:r>
              <a:rPr lang="en-US" dirty="0"/>
              <a:t>When considering variation by student race, Asian American/Pacific Islander students have the highest rates of A-G course completion and African American/Black students have the lowest.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AD838165-6723-471F-B8B0-518486A3293B}" type="slidenum">
              <a:rPr lang="en-US" smtClean="0"/>
              <a:t>37</a:t>
            </a:fld>
            <a:endParaRPr lang="en-US"/>
          </a:p>
        </p:txBody>
      </p:sp>
    </p:spTree>
    <p:extLst>
      <p:ext uri="{BB962C8B-B14F-4D97-AF65-F5344CB8AC3E}">
        <p14:creationId xmlns:p14="http://schemas.microsoft.com/office/powerpoint/2010/main" val="31843313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Dual enrollment offers an important opportunity for high school students to gain experience with college-level coursework and the college environment while earning both high school and college credit.  Most commonly, dual enrollment takes place with community colleges (though there are a few programs with the CSU system).  The results report on dual enrollment include only community colleges.</a:t>
            </a:r>
          </a:p>
          <a:p>
            <a:pPr marL="171450" indent="-171450">
              <a:buFontTx/>
              <a:buChar char="-"/>
            </a:pPr>
            <a:r>
              <a:rPr lang="en-US" dirty="0"/>
              <a:t>Participation in dual enrollment in increasing overtime.  In 2015-16, 11.3% of high school graduates participated in dual enrollment at some point during their 4 years of high school.  For the 2018-19 graduating cohort, 18.2% of students participated. </a:t>
            </a:r>
          </a:p>
        </p:txBody>
      </p:sp>
      <p:sp>
        <p:nvSpPr>
          <p:cNvPr id="4" name="Slide Number Placeholder 3"/>
          <p:cNvSpPr>
            <a:spLocks noGrp="1"/>
          </p:cNvSpPr>
          <p:nvPr>
            <p:ph type="sldNum" sz="quarter" idx="5"/>
          </p:nvPr>
        </p:nvSpPr>
        <p:spPr/>
        <p:txBody>
          <a:bodyPr/>
          <a:lstStyle/>
          <a:p>
            <a:fld id="{AD838165-6723-471F-B8B0-518486A3293B}" type="slidenum">
              <a:rPr lang="en-US" smtClean="0"/>
              <a:t>38</a:t>
            </a:fld>
            <a:endParaRPr lang="en-US"/>
          </a:p>
        </p:txBody>
      </p:sp>
    </p:spTree>
    <p:extLst>
      <p:ext uri="{BB962C8B-B14F-4D97-AF65-F5344CB8AC3E}">
        <p14:creationId xmlns:p14="http://schemas.microsoft.com/office/powerpoint/2010/main" val="2623799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Dual enrollment participation is increasing for all students in all racial/ethnic subgroups. </a:t>
            </a:r>
          </a:p>
          <a:p>
            <a:pPr marL="171450" indent="-171450">
              <a:buFontTx/>
              <a:buChar char="-"/>
            </a:pPr>
            <a:r>
              <a:rPr lang="en-US" dirty="0"/>
              <a:t>But, the gaps in participation observed between racial/ethnic subgroups are persisting.</a:t>
            </a:r>
          </a:p>
          <a:p>
            <a:pPr marL="171450" indent="-171450">
              <a:buFontTx/>
              <a:buChar char="-"/>
            </a:pPr>
            <a:r>
              <a:rPr lang="en-US" dirty="0"/>
              <a:t>Asian American/Pacific Islander students participate at a higher rate (26.3%) than students in all other racial/ethnic subgroups.  Black and Latinx students participate at the lowest rates (16.2% and 15.6%, respectively).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230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dirty="0"/>
              <a:t>Students in California have many options for schooling. Moreover, these options have dramatically expanded since the onset of the pandemic necessitated online learning. In fact, previously many independent study and online options were limited to charters and private schools.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Aside from traditional classroom based public schools, they have the option to enroll in a traditional public, charter, or private independent study program, or file a private school affidavit to register as their own private school. Families who choose to enroll in an existing public program are provided with a homeschool curriculum and support, free of charge. A private option might also provide these resources with a price tag attached. Families who choose to file an affidavit to register as their own school will need to supply these resources themselves.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5" name="Google Shape;2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Rates of dual enrollment participation vary across counties in California.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396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829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b="1" dirty="0"/>
              <a:t>Consider an 11</a:t>
            </a:r>
            <a:r>
              <a:rPr lang="en-US" b="1" baseline="30000" dirty="0"/>
              <a:t>th</a:t>
            </a:r>
            <a:r>
              <a:rPr lang="en-US" b="1" dirty="0"/>
              <a:t> grade cohort.  </a:t>
            </a:r>
            <a:endParaRPr lang="en-US" sz="1200" b="1" dirty="0"/>
          </a:p>
          <a:p>
            <a:pPr marL="173422" indent="-173422">
              <a:buFont typeface="Arial" panose="020B0604020202020204" pitchFamily="34" charset="0"/>
              <a:buChar char="•"/>
            </a:pPr>
            <a:r>
              <a:rPr lang="en-US" sz="1200" b="1" dirty="0"/>
              <a:t>Of this cohort, just over 80% (or, about 4 out of 5) will graduate from high school =</a:t>
            </a:r>
            <a:endParaRPr lang="en-US" b="1" dirty="0"/>
          </a:p>
          <a:p>
            <a:pPr marL="173422" indent="-173422">
              <a:buFont typeface="Arial" panose="020B0604020202020204" pitchFamily="34" charset="0"/>
              <a:buChar char="•"/>
            </a:pPr>
            <a:r>
              <a:rPr lang="en-US" b="1" dirty="0"/>
              <a:t>An even smaller proportion will enter college.</a:t>
            </a:r>
          </a:p>
          <a:p>
            <a:pPr marL="173422" indent="-173422">
              <a:buFont typeface="Arial" panose="020B0604020202020204" pitchFamily="34" charset="0"/>
              <a:buChar char="•"/>
            </a:pPr>
            <a:r>
              <a:rPr lang="en-US" b="1" dirty="0"/>
              <a:t>In yellow, you see the largest proportion will enroll in community colleges.</a:t>
            </a:r>
          </a:p>
          <a:p>
            <a:pPr marL="173422" indent="-173422">
              <a:buFont typeface="Arial" panose="020B0604020202020204" pitchFamily="34" charset="0"/>
              <a:buChar char="•"/>
            </a:pPr>
            <a:r>
              <a:rPr lang="en-US" b="1" dirty="0"/>
              <a:t>A smaller proportion – a little over a quarter – will enroll in 4-year colleges.</a:t>
            </a:r>
          </a:p>
          <a:p>
            <a:pPr marL="173422" indent="-173422">
              <a:buFont typeface="Arial" panose="020B0604020202020204" pitchFamily="34" charset="0"/>
              <a:buChar char="•"/>
            </a:pPr>
            <a:r>
              <a:rPr lang="en-US" b="1" dirty="0"/>
              <a:t>So, 37% of high school students will not enroll in college at all. </a:t>
            </a:r>
          </a:p>
          <a:p>
            <a:endParaRPr lang="en-US" dirty="0"/>
          </a:p>
        </p:txBody>
      </p:sp>
    </p:spTree>
    <p:extLst>
      <p:ext uri="{BB962C8B-B14F-4D97-AF65-F5344CB8AC3E}">
        <p14:creationId xmlns:p14="http://schemas.microsoft.com/office/powerpoint/2010/main" val="2267594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Note:  this slide the denominator is students who go to college (whereas the last one was based on a full 11</a:t>
            </a:r>
            <a:r>
              <a:rPr lang="en-US" baseline="30000" dirty="0"/>
              <a:t>th</a:t>
            </a:r>
            <a:r>
              <a:rPr lang="en-US" dirty="0"/>
              <a:t> grade high school cohort).</a:t>
            </a:r>
          </a:p>
        </p:txBody>
      </p:sp>
    </p:spTree>
    <p:extLst>
      <p:ext uri="{BB962C8B-B14F-4D97-AF65-F5344CB8AC3E}">
        <p14:creationId xmlns:p14="http://schemas.microsoft.com/office/powerpoint/2010/main" val="26271081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Rates of college enrollment vary by student race/ethnicity.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Highest rates of college enrollment are observed among Asian American/Pacific Islander students… and these higher rates are driven by 4-year college enrollment, as AA/PI students have the lowest rate of enrollment in community college.</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Black and Latinx students have similar rates, lower than their AAPI and White peers</a:t>
            </a:r>
          </a:p>
        </p:txBody>
      </p:sp>
    </p:spTree>
    <p:extLst>
      <p:ext uri="{BB962C8B-B14F-4D97-AF65-F5344CB8AC3E}">
        <p14:creationId xmlns:p14="http://schemas.microsoft.com/office/powerpoint/2010/main" val="40347918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College enrollment rates vary across counties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5894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7496635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This graph shows the number of semesters of college enrolled for high school students who enroll in college within 16 months of graduation</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19.2% of high school graduates who go to college complete 8 semesters in 6 years and 13.4% complete 10 semesters.   About 35% of students complete fewer than 8 semesters.  Etc.</a:t>
            </a:r>
          </a:p>
        </p:txBody>
      </p:sp>
    </p:spTree>
    <p:extLst>
      <p:ext uri="{BB962C8B-B14F-4D97-AF65-F5344CB8AC3E}">
        <p14:creationId xmlns:p14="http://schemas.microsoft.com/office/powerpoint/2010/main" val="3390107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This graph provides rates of college degree attainment in 6 years amongst high school graduates who first enroll in college within 16 months of graduation. </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Over 40% of students who start earn a degree (38.2% earn a bachelor’s and 6.6% earned a associates).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t>Degree attainment rates are highest for American Asian/Pacific Islander students ad lowest for Latinx students.</a:t>
            </a:r>
          </a:p>
          <a:p>
            <a:pPr marL="171450" marR="0" indent="-171450" algn="l" defTabSz="457200" rtl="0" eaLnBrk="0" fontAlgn="base" latinLnBrk="0" hangingPunct="0">
              <a:lnSpc>
                <a:spcPct val="100000"/>
              </a:lnSpc>
              <a:spcBef>
                <a:spcPct val="30000"/>
              </a:spcBef>
              <a:spcAft>
                <a:spcPct val="0"/>
              </a:spcAft>
              <a:buClrTx/>
              <a:buSzTx/>
              <a:buFontTx/>
              <a:buChar char="-"/>
              <a:tabLst/>
              <a:defRPr/>
            </a:pPr>
            <a:endParaRPr lang="en-US" dirty="0"/>
          </a:p>
        </p:txBody>
      </p:sp>
    </p:spTree>
    <p:extLst>
      <p:ext uri="{BB962C8B-B14F-4D97-AF65-F5344CB8AC3E}">
        <p14:creationId xmlns:p14="http://schemas.microsoft.com/office/powerpoint/2010/main" val="2166114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45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838165-6723-471F-B8B0-518486A329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82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dirty="0">
                <a:solidFill>
                  <a:srgbClr val="595959"/>
                </a:solidFill>
                <a:latin typeface="Arial"/>
                <a:ea typeface="Arial"/>
                <a:cs typeface="Arial"/>
                <a:sym typeface="Arial"/>
              </a:rPr>
              <a:t>The </a:t>
            </a:r>
            <a:r>
              <a:rPr lang="en-US" sz="1400" u="sng" dirty="0">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National Center for Education Statistics</a:t>
            </a:r>
            <a:r>
              <a:rPr lang="en-US" sz="1400" dirty="0">
                <a:solidFill>
                  <a:srgbClr val="595959"/>
                </a:solidFill>
                <a:latin typeface="Arial"/>
                <a:ea typeface="Arial"/>
                <a:cs typeface="Arial"/>
                <a:sym typeface="Arial"/>
              </a:rPr>
              <a:t> (NCES) reported in 2019 (nationally) 90.8% of students were enrolled in a public school (5% at public charters) and 9.2% were enrolled in a private school (7.4% at religious schools). </a:t>
            </a:r>
          </a:p>
          <a:p>
            <a:pPr marL="0" lvl="0" indent="0" algn="l" rtl="0">
              <a:lnSpc>
                <a:spcPct val="115000"/>
              </a:lnSpc>
              <a:spcBef>
                <a:spcPts val="0"/>
              </a:spcBef>
              <a:spcAft>
                <a:spcPts val="0"/>
              </a:spcAft>
              <a:buNone/>
            </a:pPr>
            <a:endParaRPr lang="en-US" sz="1400" dirty="0">
              <a:solidFill>
                <a:srgbClr val="595959"/>
              </a:solidFill>
              <a:latin typeface="Arial"/>
              <a:ea typeface="Arial"/>
              <a:cs typeface="Arial"/>
              <a:sym typeface="Arial"/>
            </a:endParaRPr>
          </a:p>
          <a:p>
            <a:pPr marL="0" lvl="0" indent="0" algn="l" rtl="0">
              <a:lnSpc>
                <a:spcPct val="115000"/>
              </a:lnSpc>
              <a:spcBef>
                <a:spcPts val="0"/>
              </a:spcBef>
              <a:spcAft>
                <a:spcPts val="0"/>
              </a:spcAft>
              <a:buNone/>
            </a:pPr>
            <a:r>
              <a:rPr lang="en-US" sz="1400" dirty="0">
                <a:solidFill>
                  <a:srgbClr val="595959"/>
                </a:solidFill>
                <a:latin typeface="Arial"/>
                <a:ea typeface="Arial"/>
                <a:cs typeface="Arial"/>
                <a:sym typeface="Arial"/>
              </a:rPr>
              <a:t>The </a:t>
            </a:r>
            <a:r>
              <a:rPr lang="en-US" sz="1400" u="sng" dirty="0">
                <a:solidFill>
                  <a:srgbClr val="0097A7"/>
                </a:solidFill>
                <a:latin typeface="Arial"/>
                <a:ea typeface="Arial"/>
                <a:cs typeface="Arial"/>
                <a:sym typeface="Arial"/>
                <a:hlinkClick r:id="rId4">
                  <a:extLst>
                    <a:ext uri="{A12FA001-AC4F-418D-AE19-62706E023703}">
                      <ahyp:hlinkClr xmlns:ahyp="http://schemas.microsoft.com/office/drawing/2018/hyperlinkcolor" val="tx"/>
                    </a:ext>
                  </a:extLst>
                </a:hlinkClick>
              </a:rPr>
              <a:t>California Department of Education</a:t>
            </a:r>
            <a:r>
              <a:rPr lang="en-US" sz="1400" dirty="0">
                <a:solidFill>
                  <a:srgbClr val="595959"/>
                </a:solidFill>
                <a:latin typeface="Arial"/>
                <a:ea typeface="Arial"/>
                <a:cs typeface="Arial"/>
                <a:sym typeface="Arial"/>
              </a:rPr>
              <a:t> (CDE) reported private school enrollment for the 2020-2021 school year was 470,000 or 7.3% of the total state enrollment. This number is lower than previous years when looking at data going back to the late 90’s showing the private school enrollment percentage as 9.9%. </a:t>
            </a:r>
            <a:endParaRPr sz="1400" dirty="0">
              <a:solidFill>
                <a:srgbClr val="595959"/>
              </a:solidFill>
              <a:latin typeface="Arial"/>
              <a:ea typeface="Arial"/>
              <a:cs typeface="Arial"/>
              <a:sym typeface="Arial"/>
            </a:endParaRPr>
          </a:p>
          <a:p>
            <a:pPr marL="0" lvl="0" indent="0" algn="l" rtl="0">
              <a:spcBef>
                <a:spcPts val="0"/>
              </a:spcBef>
              <a:spcAft>
                <a:spcPts val="0"/>
              </a:spcAft>
              <a:buNone/>
            </a:pPr>
            <a:endParaRPr dirty="0"/>
          </a:p>
        </p:txBody>
      </p:sp>
      <p:sp>
        <p:nvSpPr>
          <p:cNvPr id="349" name="Google Shape;34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32389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a70b21a30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11a70b21a30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400" dirty="0">
              <a:solidFill>
                <a:srgbClr val="595959"/>
              </a:solidFill>
              <a:latin typeface="Arial"/>
              <a:ea typeface="Arial"/>
              <a:cs typeface="Arial"/>
              <a:sym typeface="Arial"/>
            </a:endParaRPr>
          </a:p>
          <a:p>
            <a:pPr marL="0" lvl="0" indent="0" algn="l" rtl="0">
              <a:spcBef>
                <a:spcPts val="0"/>
              </a:spcBef>
              <a:spcAft>
                <a:spcPts val="0"/>
              </a:spcAft>
              <a:buNone/>
            </a:pPr>
            <a:endParaRPr dirty="0"/>
          </a:p>
        </p:txBody>
      </p:sp>
      <p:sp>
        <p:nvSpPr>
          <p:cNvPr id="299" name="Google Shape;299;g11a70b21a30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1e1c0f31ea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11e1c0f31ea_1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400" dirty="0">
                <a:solidFill>
                  <a:srgbClr val="595959"/>
                </a:solidFill>
                <a:latin typeface="Arial"/>
                <a:ea typeface="Arial"/>
                <a:cs typeface="Arial"/>
                <a:sym typeface="Arial"/>
              </a:rPr>
              <a:t>In California there has been a recent trend of families seeking to homeschool their children. </a:t>
            </a:r>
          </a:p>
          <a:p>
            <a:pPr marL="0" lvl="0" indent="0" algn="l" rtl="0">
              <a:lnSpc>
                <a:spcPct val="115000"/>
              </a:lnSpc>
              <a:spcBef>
                <a:spcPts val="0"/>
              </a:spcBef>
              <a:spcAft>
                <a:spcPts val="0"/>
              </a:spcAft>
              <a:buNone/>
            </a:pPr>
            <a:endParaRPr lang="en-US" sz="1400" dirty="0">
              <a:solidFill>
                <a:srgbClr val="595959"/>
              </a:solidFill>
              <a:latin typeface="Arial"/>
              <a:ea typeface="Arial"/>
              <a:cs typeface="Arial"/>
              <a:sym typeface="Arial"/>
            </a:endParaRPr>
          </a:p>
          <a:p>
            <a:pPr marL="0" lvl="0" indent="0" algn="l" rtl="0">
              <a:lnSpc>
                <a:spcPct val="115000"/>
              </a:lnSpc>
              <a:spcBef>
                <a:spcPts val="0"/>
              </a:spcBef>
              <a:spcAft>
                <a:spcPts val="0"/>
              </a:spcAft>
              <a:buNone/>
            </a:pPr>
            <a:r>
              <a:rPr lang="en-US" sz="1400" dirty="0">
                <a:solidFill>
                  <a:srgbClr val="595959"/>
                </a:solidFill>
                <a:latin typeface="Arial"/>
                <a:ea typeface="Arial"/>
                <a:cs typeface="Arial"/>
                <a:sym typeface="Arial"/>
              </a:rPr>
              <a:t>According to the California Department of Education, between the 2014-2015 and 2019-2020 school years, the number of private school affidavits filed was around 15,000. An increase was seen in the 2019-2020 school year with around 22,500 affidavits filed, and an estimated 35,000 affidavits during the 2020-2021 school year.</a:t>
            </a:r>
          </a:p>
          <a:p>
            <a:pPr marL="0" lvl="0" indent="0" algn="l" rtl="0">
              <a:lnSpc>
                <a:spcPct val="115000"/>
              </a:lnSpc>
              <a:spcBef>
                <a:spcPts val="0"/>
              </a:spcBef>
              <a:spcAft>
                <a:spcPts val="0"/>
              </a:spcAft>
              <a:buNone/>
            </a:pPr>
            <a:endParaRPr sz="1400" dirty="0">
              <a:solidFill>
                <a:srgbClr val="595959"/>
              </a:solidFill>
              <a:latin typeface="Arial"/>
              <a:ea typeface="Arial"/>
              <a:cs typeface="Arial"/>
              <a:sym typeface="Arial"/>
            </a:endParaRPr>
          </a:p>
          <a:p>
            <a:pPr marL="571500" lvl="0" indent="-571500" algn="l" rtl="0">
              <a:spcBef>
                <a:spcPts val="1000"/>
              </a:spcBef>
              <a:spcAft>
                <a:spcPts val="0"/>
              </a:spcAft>
              <a:buFont typeface="Arial" panose="020B0604020202020204" pitchFamily="34" charset="0"/>
              <a:buChar char="•"/>
            </a:pPr>
            <a:r>
              <a:rPr lang="en-US" sz="1200" b="0" dirty="0">
                <a:latin typeface="+mn-lt"/>
              </a:rPr>
              <a:t>While homeschooling rates appear to be increasing, it is too early to say to what magnitude</a:t>
            </a:r>
          </a:p>
          <a:p>
            <a:pPr marL="571500" lvl="0" indent="-571500" algn="l" rtl="0">
              <a:spcBef>
                <a:spcPts val="1000"/>
              </a:spcBef>
              <a:spcAft>
                <a:spcPts val="0"/>
              </a:spcAft>
              <a:buFont typeface="Arial" panose="020B0604020202020204" pitchFamily="34" charset="0"/>
              <a:buChar char="•"/>
            </a:pPr>
            <a:r>
              <a:rPr lang="en-US" sz="1200" b="0" dirty="0">
                <a:latin typeface="+mn-lt"/>
              </a:rPr>
              <a:t>The inconsistency and complexity of gathering data adds to the challenge of determining the extent of this increase</a:t>
            </a:r>
          </a:p>
          <a:p>
            <a:pPr marL="0" lvl="0" indent="0" algn="l" rtl="0">
              <a:spcBef>
                <a:spcPts val="0"/>
              </a:spcBef>
              <a:spcAft>
                <a:spcPts val="0"/>
              </a:spcAft>
              <a:buNone/>
            </a:pPr>
            <a:endParaRPr dirty="0"/>
          </a:p>
        </p:txBody>
      </p:sp>
      <p:sp>
        <p:nvSpPr>
          <p:cNvPr id="417" name="Google Shape;417;g11e1c0f31ea_1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1e1c0f31ea_1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11e1c0f31ea_1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800" b="0" dirty="0">
                <a:latin typeface="+mn-lt"/>
              </a:rPr>
              <a:t>The inconsistency and complexity of gathering data adds to the challenge of determining the extent of this increase</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800" b="0" dirty="0">
              <a:latin typeface="+mn-lt"/>
            </a:endParaRPr>
          </a:p>
          <a:p>
            <a:pPr marL="0" lvl="0" indent="0" algn="l" rtl="0">
              <a:lnSpc>
                <a:spcPct val="115000"/>
              </a:lnSpc>
              <a:spcBef>
                <a:spcPts val="0"/>
              </a:spcBef>
              <a:spcAft>
                <a:spcPts val="0"/>
              </a:spcAft>
              <a:buNone/>
            </a:pPr>
            <a:r>
              <a:rPr lang="en-US" sz="1800" dirty="0">
                <a:solidFill>
                  <a:srgbClr val="595959"/>
                </a:solidFill>
                <a:latin typeface="Arial"/>
                <a:ea typeface="Arial"/>
                <a:cs typeface="Arial"/>
                <a:sym typeface="Arial"/>
              </a:rPr>
              <a:t>This increase in the rate of homeschooling was seen to differing amounts nationwide since the pandemic began. The </a:t>
            </a:r>
            <a:r>
              <a:rPr lang="en-US" sz="1800" u="sng" dirty="0">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Census Bureau’s Household Pulse Survey</a:t>
            </a:r>
            <a:r>
              <a:rPr lang="en-US" sz="1800" dirty="0">
                <a:solidFill>
                  <a:srgbClr val="595959"/>
                </a:solidFill>
                <a:latin typeface="Arial"/>
                <a:ea typeface="Arial"/>
                <a:cs typeface="Arial"/>
                <a:sym typeface="Arial"/>
              </a:rPr>
              <a:t> shows in September 2020, 8.7% of California students were enrolled in a homeschool program. This is only a 0.1 percentage point change in the percent of homeschoolers in California between April 2020 (Week 1) and September 2020 (Week 16) while many other states such as Alaska, Florida, Oklahoma, and Vermont showed significant changes ranging from 12.4% to 17.9%. </a:t>
            </a:r>
            <a:endParaRPr sz="1800" dirty="0">
              <a:solidFill>
                <a:srgbClr val="595959"/>
              </a:solidFill>
              <a:latin typeface="Arial"/>
              <a:ea typeface="Arial"/>
              <a:cs typeface="Arial"/>
              <a:sym typeface="Arial"/>
            </a:endParaRPr>
          </a:p>
          <a:p>
            <a:pPr marL="0" lvl="0" indent="0" algn="l" rtl="0">
              <a:lnSpc>
                <a:spcPct val="115000"/>
              </a:lnSpc>
              <a:spcBef>
                <a:spcPts val="0"/>
              </a:spcBef>
              <a:spcAft>
                <a:spcPts val="0"/>
              </a:spcAft>
              <a:buNone/>
            </a:pPr>
            <a:endParaRPr sz="1800" dirty="0">
              <a:solidFill>
                <a:srgbClr val="595959"/>
              </a:solidFill>
              <a:latin typeface="Arial"/>
              <a:ea typeface="Arial"/>
              <a:cs typeface="Arial"/>
              <a:sym typeface="Arial"/>
            </a:endParaRPr>
          </a:p>
          <a:p>
            <a:pPr marL="0" lvl="0" indent="0" algn="l" rtl="0">
              <a:lnSpc>
                <a:spcPct val="115000"/>
              </a:lnSpc>
              <a:spcBef>
                <a:spcPts val="0"/>
              </a:spcBef>
              <a:spcAft>
                <a:spcPts val="0"/>
              </a:spcAft>
              <a:buNone/>
            </a:pPr>
            <a:r>
              <a:rPr lang="en-US" sz="1800" dirty="0">
                <a:solidFill>
                  <a:srgbClr val="595959"/>
                </a:solidFill>
                <a:latin typeface="Arial"/>
                <a:ea typeface="Arial"/>
                <a:cs typeface="Arial"/>
                <a:sym typeface="Arial"/>
              </a:rPr>
              <a:t>In the United States as a whole, in April 2020 5.4% of children were homeschooled and by September 2020 that number increased to 11.1% according to the Household Pulse Survey.</a:t>
            </a:r>
            <a:endParaRPr sz="1800" dirty="0">
              <a:solidFill>
                <a:srgbClr val="595959"/>
              </a:solidFill>
              <a:latin typeface="Arial"/>
              <a:ea typeface="Arial"/>
              <a:cs typeface="Arial"/>
              <a:sym typeface="Arial"/>
            </a:endParaRPr>
          </a:p>
          <a:p>
            <a:pPr marL="0" lvl="0" indent="0" algn="l" rtl="0">
              <a:lnSpc>
                <a:spcPct val="115000"/>
              </a:lnSpc>
              <a:spcBef>
                <a:spcPts val="0"/>
              </a:spcBef>
              <a:spcAft>
                <a:spcPts val="0"/>
              </a:spcAft>
              <a:buNone/>
            </a:pPr>
            <a:endParaRPr sz="1400" dirty="0">
              <a:solidFill>
                <a:srgbClr val="595959"/>
              </a:solidFill>
              <a:latin typeface="Arial"/>
              <a:ea typeface="Arial"/>
              <a:cs typeface="Arial"/>
              <a:sym typeface="Arial"/>
            </a:endParaRPr>
          </a:p>
          <a:p>
            <a:pPr marL="0" lvl="0" indent="0" algn="l" rtl="0">
              <a:spcBef>
                <a:spcPts val="0"/>
              </a:spcBef>
              <a:spcAft>
                <a:spcPts val="0"/>
              </a:spcAft>
              <a:buNone/>
            </a:pPr>
            <a:endParaRPr dirty="0"/>
          </a:p>
        </p:txBody>
      </p:sp>
      <p:sp>
        <p:nvSpPr>
          <p:cNvPr id="446" name="Google Shape;446;g11e1c0f31ea_1_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86BA7F-60A3-F941-BD76-9170B81C791A}"/>
              </a:ext>
            </a:extLst>
          </p:cNvPr>
          <p:cNvSpPr/>
          <p:nvPr userDrawn="1"/>
        </p:nvSpPr>
        <p:spPr>
          <a:xfrm>
            <a:off x="0" y="457199"/>
            <a:ext cx="12192000" cy="438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301449-B409-E34B-8204-7A73AF46F622}"/>
              </a:ext>
            </a:extLst>
          </p:cNvPr>
          <p:cNvSpPr/>
          <p:nvPr userDrawn="1"/>
        </p:nvSpPr>
        <p:spPr>
          <a:xfrm>
            <a:off x="0" y="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4681F69-9947-A946-BC1E-84C95C9C0661}"/>
              </a:ext>
            </a:extLst>
          </p:cNvPr>
          <p:cNvSpPr txBox="1"/>
          <p:nvPr userDrawn="1"/>
        </p:nvSpPr>
        <p:spPr>
          <a:xfrm>
            <a:off x="548640" y="137160"/>
            <a:ext cx="1097280" cy="182880"/>
          </a:xfrm>
          <a:prstGeom prst="rect">
            <a:avLst/>
          </a:prstGeom>
          <a:noFill/>
        </p:spPr>
        <p:txBody>
          <a:bodyPr wrap="square" lIns="0" tIns="0" rIns="0" bIns="0" rtlCol="0" anchor="ctr" anchorCtr="0">
            <a:spAutoFit/>
          </a:bodyPr>
          <a:lstStyle/>
          <a:p>
            <a:r>
              <a:rPr lang="en-US" sz="1600" b="1" spc="100" baseline="0" dirty="0">
                <a:latin typeface="Proxima Nova Rg" panose="02000506030000020004" pitchFamily="2" charset="77"/>
              </a:rPr>
              <a:t>REPORT</a:t>
            </a:r>
          </a:p>
        </p:txBody>
      </p:sp>
      <p:pic>
        <p:nvPicPr>
          <p:cNvPr id="24" name="Picture 23" descr="California Education Lab&#10;UC Davis School of Education">
            <a:extLst>
              <a:ext uri="{FF2B5EF4-FFF2-40B4-BE49-F238E27FC236}">
                <a16:creationId xmlns:a16="http://schemas.microsoft.com/office/drawing/2014/main" id="{A1109AAB-93A9-B34E-996E-207B1A279637}"/>
              </a:ext>
            </a:extLst>
          </p:cNvPr>
          <p:cNvPicPr>
            <a:picLocks noChangeAspect="1"/>
          </p:cNvPicPr>
          <p:nvPr userDrawn="1"/>
        </p:nvPicPr>
        <p:blipFill>
          <a:blip r:embed="rId2"/>
          <a:stretch>
            <a:fillRect/>
          </a:stretch>
        </p:blipFill>
        <p:spPr>
          <a:xfrm>
            <a:off x="548640" y="5212080"/>
            <a:ext cx="2852928" cy="1188720"/>
          </a:xfrm>
          <a:prstGeom prst="rect">
            <a:avLst/>
          </a:prstGeom>
        </p:spPr>
      </p:pic>
      <p:sp>
        <p:nvSpPr>
          <p:cNvPr id="25" name="Title 24">
            <a:extLst>
              <a:ext uri="{FF2B5EF4-FFF2-40B4-BE49-F238E27FC236}">
                <a16:creationId xmlns:a16="http://schemas.microsoft.com/office/drawing/2014/main" id="{102094AC-F177-B14E-9136-621B0606FD76}"/>
              </a:ext>
            </a:extLst>
          </p:cNvPr>
          <p:cNvSpPr>
            <a:spLocks noGrp="1"/>
          </p:cNvSpPr>
          <p:nvPr>
            <p:ph type="title"/>
          </p:nvPr>
        </p:nvSpPr>
        <p:spPr>
          <a:xfrm>
            <a:off x="548640" y="1005840"/>
            <a:ext cx="11064240" cy="822960"/>
          </a:xfrm>
        </p:spPr>
        <p:txBody>
          <a:bodyPr/>
          <a:lstStyle>
            <a:lvl1pPr>
              <a:defRPr>
                <a:solidFill>
                  <a:schemeClr val="bg1"/>
                </a:solidFill>
              </a:defRPr>
            </a:lvl1pPr>
          </a:lstStyle>
          <a:p>
            <a:r>
              <a:rPr lang="en-US" dirty="0"/>
              <a:t>Click to edit Master title style</a:t>
            </a:r>
          </a:p>
        </p:txBody>
      </p:sp>
      <p:sp>
        <p:nvSpPr>
          <p:cNvPr id="9" name="Subtitle 2">
            <a:extLst>
              <a:ext uri="{FF2B5EF4-FFF2-40B4-BE49-F238E27FC236}">
                <a16:creationId xmlns:a16="http://schemas.microsoft.com/office/drawing/2014/main" id="{95A8117C-9D07-BC4A-ACD3-0E99C9897B16}"/>
              </a:ext>
            </a:extLst>
          </p:cNvPr>
          <p:cNvSpPr>
            <a:spLocks noGrp="1"/>
          </p:cNvSpPr>
          <p:nvPr>
            <p:ph type="subTitle" idx="1" hasCustomPrompt="1"/>
          </p:nvPr>
        </p:nvSpPr>
        <p:spPr>
          <a:xfrm>
            <a:off x="548640" y="2560320"/>
            <a:ext cx="7315200" cy="359073"/>
          </a:xfrm>
        </p:spPr>
        <p:txBody>
          <a:bodyPr wrap="square" lIns="0" tIns="0" rIns="0" bIns="0">
            <a:spAutoFit/>
          </a:bodyPr>
          <a:lstStyle>
            <a:lvl1pPr marL="0" indent="0" algn="l">
              <a:lnSpc>
                <a:spcPts val="2800"/>
              </a:lnSpc>
              <a:spcBef>
                <a:spcPts val="0"/>
              </a:spcBef>
              <a:spcAft>
                <a:spcPts val="1000"/>
              </a:spcAft>
              <a:buNone/>
              <a:defRPr sz="2400" b="0" i="1">
                <a:solidFill>
                  <a:srgbClr val="FFB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presented to text</a:t>
            </a:r>
          </a:p>
        </p:txBody>
      </p:sp>
      <p:sp>
        <p:nvSpPr>
          <p:cNvPr id="10" name="Text Placeholder 26">
            <a:extLst>
              <a:ext uri="{FF2B5EF4-FFF2-40B4-BE49-F238E27FC236}">
                <a16:creationId xmlns:a16="http://schemas.microsoft.com/office/drawing/2014/main" id="{5B60A3D3-9AA7-7A4C-ACEC-AC1997BD934D}"/>
              </a:ext>
            </a:extLst>
          </p:cNvPr>
          <p:cNvSpPr>
            <a:spLocks noGrp="1"/>
          </p:cNvSpPr>
          <p:nvPr>
            <p:ph type="body" sz="quarter" idx="10" hasCustomPrompt="1"/>
          </p:nvPr>
        </p:nvSpPr>
        <p:spPr>
          <a:xfrm>
            <a:off x="548640" y="3089805"/>
            <a:ext cx="7315200" cy="359073"/>
          </a:xfrm>
        </p:spPr>
        <p:txBody>
          <a:bodyPr lIns="0" tIns="0" rIns="0" bIns="0"/>
          <a:lstStyle>
            <a:lvl1pPr>
              <a:lnSpc>
                <a:spcPts val="2800"/>
              </a:lnSpc>
              <a:spcBef>
                <a:spcPts val="0"/>
              </a:spcBef>
              <a:spcAft>
                <a:spcPts val="1000"/>
              </a:spcAft>
              <a:defRPr sz="2400" b="0">
                <a:solidFill>
                  <a:schemeClr val="tx2"/>
                </a:solidFill>
              </a:defRPr>
            </a:lvl1pPr>
          </a:lstStyle>
          <a:p>
            <a:pPr lvl="0"/>
            <a:r>
              <a:rPr lang="en-US" dirty="0"/>
              <a:t>Click to edit date and author</a:t>
            </a:r>
          </a:p>
        </p:txBody>
      </p:sp>
    </p:spTree>
    <p:extLst>
      <p:ext uri="{BB962C8B-B14F-4D97-AF65-F5344CB8AC3E}">
        <p14:creationId xmlns:p14="http://schemas.microsoft.com/office/powerpoint/2010/main" val="96489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A229AB-AA7D-3041-8B78-A21013988614}"/>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3" name="Slide Number Placeholder 2">
            <a:extLst>
              <a:ext uri="{FF2B5EF4-FFF2-40B4-BE49-F238E27FC236}">
                <a16:creationId xmlns:a16="http://schemas.microsoft.com/office/drawing/2014/main" id="{E4771D8E-0023-5C4A-987F-353C1166244D}"/>
              </a:ext>
            </a:extLst>
          </p:cNvPr>
          <p:cNvSpPr>
            <a:spLocks noGrp="1"/>
          </p:cNvSpPr>
          <p:nvPr>
            <p:ph type="sldNum" sz="quarter" idx="11"/>
          </p:nvPr>
        </p:nvSpPr>
        <p:spPr/>
        <p:txBody>
          <a:bodyPr/>
          <a:lstStyle/>
          <a:p>
            <a:fld id="{C1C216C5-4E61-6A40-B003-F9ADCD24D74A}" type="slidenum">
              <a:rPr lang="en-US" smtClean="0"/>
              <a:pPr/>
              <a:t>‹#›</a:t>
            </a:fld>
            <a:endParaRPr lang="en-US" dirty="0"/>
          </a:p>
        </p:txBody>
      </p:sp>
    </p:spTree>
    <p:extLst>
      <p:ext uri="{BB962C8B-B14F-4D97-AF65-F5344CB8AC3E}">
        <p14:creationId xmlns:p14="http://schemas.microsoft.com/office/powerpoint/2010/main" val="20129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830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FC30-CEFB-7A40-A6FB-730E837E0872}"/>
              </a:ext>
            </a:extLst>
          </p:cNvPr>
          <p:cNvSpPr>
            <a:spLocks noGrp="1"/>
          </p:cNvSpPr>
          <p:nvPr>
            <p:ph type="title" hasCustomPrompt="1"/>
          </p:nvPr>
        </p:nvSpPr>
        <p:spPr/>
        <p:txBody>
          <a:bodyPr/>
          <a:lstStyle/>
          <a:p>
            <a:r>
              <a:rPr lang="en-US" dirty="0"/>
              <a:t>References</a:t>
            </a:r>
          </a:p>
        </p:txBody>
      </p:sp>
      <p:sp>
        <p:nvSpPr>
          <p:cNvPr id="3" name="Footer Placeholder 2">
            <a:extLst>
              <a:ext uri="{FF2B5EF4-FFF2-40B4-BE49-F238E27FC236}">
                <a16:creationId xmlns:a16="http://schemas.microsoft.com/office/drawing/2014/main" id="{B7368D6D-C9AA-E24F-B160-D0E6A302988F}"/>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4" name="Slide Number Placeholder 3">
            <a:extLst>
              <a:ext uri="{FF2B5EF4-FFF2-40B4-BE49-F238E27FC236}">
                <a16:creationId xmlns:a16="http://schemas.microsoft.com/office/drawing/2014/main" id="{8C19D312-A57D-0D4C-8621-75C680CF25EA}"/>
              </a:ext>
            </a:extLst>
          </p:cNvPr>
          <p:cNvSpPr>
            <a:spLocks noGrp="1"/>
          </p:cNvSpPr>
          <p:nvPr>
            <p:ph type="sldNum" sz="quarter" idx="11"/>
          </p:nvPr>
        </p:nvSpPr>
        <p:spPr/>
        <p:txBody>
          <a:bodyPr/>
          <a:lstStyle/>
          <a:p>
            <a:fld id="{C1C216C5-4E61-6A40-B003-F9ADCD24D74A}" type="slidenum">
              <a:rPr lang="en-US" smtClean="0"/>
              <a:pPr/>
              <a:t>‹#›</a:t>
            </a:fld>
            <a:endParaRPr lang="en-US" dirty="0"/>
          </a:p>
        </p:txBody>
      </p:sp>
      <p:sp>
        <p:nvSpPr>
          <p:cNvPr id="10" name="Text Placeholder 26">
            <a:extLst>
              <a:ext uri="{FF2B5EF4-FFF2-40B4-BE49-F238E27FC236}">
                <a16:creationId xmlns:a16="http://schemas.microsoft.com/office/drawing/2014/main" id="{18C9A017-973E-9740-8522-81F9BA8B64C8}"/>
              </a:ext>
            </a:extLst>
          </p:cNvPr>
          <p:cNvSpPr>
            <a:spLocks noGrp="1"/>
          </p:cNvSpPr>
          <p:nvPr>
            <p:ph type="body" sz="quarter" idx="13" hasCustomPrompt="1"/>
          </p:nvPr>
        </p:nvSpPr>
        <p:spPr>
          <a:xfrm>
            <a:off x="548640" y="1828800"/>
            <a:ext cx="11064240" cy="276999"/>
          </a:xfrm>
        </p:spPr>
        <p:txBody>
          <a:bodyPr lIns="0" tIns="0" rIns="0" bIns="0"/>
          <a:lstStyle>
            <a:lvl1pPr>
              <a:lnSpc>
                <a:spcPct val="100000"/>
              </a:lnSpc>
              <a:spcBef>
                <a:spcPts val="0"/>
              </a:spcBef>
              <a:spcAft>
                <a:spcPts val="1000"/>
              </a:spcAft>
              <a:defRPr sz="1800" b="0">
                <a:solidFill>
                  <a:schemeClr val="tx1"/>
                </a:solidFill>
              </a:defRPr>
            </a:lvl1pPr>
          </a:lstStyle>
          <a:p>
            <a:pPr lvl="0"/>
            <a:r>
              <a:rPr lang="en-US" dirty="0"/>
              <a:t>Click to edit references</a:t>
            </a:r>
          </a:p>
        </p:txBody>
      </p:sp>
    </p:spTree>
    <p:extLst>
      <p:ext uri="{BB962C8B-B14F-4D97-AF65-F5344CB8AC3E}">
        <p14:creationId xmlns:p14="http://schemas.microsoft.com/office/powerpoint/2010/main" val="112777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86BA7F-60A3-F941-BD76-9170B81C791A}"/>
              </a:ext>
            </a:extLst>
          </p:cNvPr>
          <p:cNvSpPr/>
          <p:nvPr userDrawn="1"/>
        </p:nvSpPr>
        <p:spPr>
          <a:xfrm>
            <a:off x="0" y="0"/>
            <a:ext cx="12192000" cy="48463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California Education Lab&#10;UC Davis School of Education">
            <a:extLst>
              <a:ext uri="{FF2B5EF4-FFF2-40B4-BE49-F238E27FC236}">
                <a16:creationId xmlns:a16="http://schemas.microsoft.com/office/drawing/2014/main" id="{A1109AAB-93A9-B34E-996E-207B1A279637}"/>
              </a:ext>
            </a:extLst>
          </p:cNvPr>
          <p:cNvPicPr>
            <a:picLocks noChangeAspect="1"/>
          </p:cNvPicPr>
          <p:nvPr userDrawn="1"/>
        </p:nvPicPr>
        <p:blipFill>
          <a:blip r:embed="rId2"/>
          <a:stretch>
            <a:fillRect/>
          </a:stretch>
        </p:blipFill>
        <p:spPr>
          <a:xfrm>
            <a:off x="548640" y="5212080"/>
            <a:ext cx="2852928" cy="1188720"/>
          </a:xfrm>
          <a:prstGeom prst="rect">
            <a:avLst/>
          </a:prstGeom>
        </p:spPr>
      </p:pic>
      <p:sp>
        <p:nvSpPr>
          <p:cNvPr id="25" name="Title 24">
            <a:extLst>
              <a:ext uri="{FF2B5EF4-FFF2-40B4-BE49-F238E27FC236}">
                <a16:creationId xmlns:a16="http://schemas.microsoft.com/office/drawing/2014/main" id="{102094AC-F177-B14E-9136-621B0606FD76}"/>
              </a:ext>
            </a:extLst>
          </p:cNvPr>
          <p:cNvSpPr>
            <a:spLocks noGrp="1"/>
          </p:cNvSpPr>
          <p:nvPr>
            <p:ph type="title" hasCustomPrompt="1"/>
          </p:nvPr>
        </p:nvSpPr>
        <p:spPr>
          <a:xfrm>
            <a:off x="548640" y="640080"/>
            <a:ext cx="11064240" cy="692497"/>
          </a:xfrm>
        </p:spPr>
        <p:txBody>
          <a:bodyPr/>
          <a:lstStyle>
            <a:lvl1pPr>
              <a:defRPr>
                <a:solidFill>
                  <a:schemeClr val="bg1"/>
                </a:solidFill>
              </a:defRPr>
            </a:lvl1pPr>
          </a:lstStyle>
          <a:p>
            <a:r>
              <a:rPr lang="en-US" dirty="0"/>
              <a:t>Thank you</a:t>
            </a:r>
          </a:p>
        </p:txBody>
      </p:sp>
      <p:sp>
        <p:nvSpPr>
          <p:cNvPr id="27" name="Text Placeholder 26">
            <a:extLst>
              <a:ext uri="{FF2B5EF4-FFF2-40B4-BE49-F238E27FC236}">
                <a16:creationId xmlns:a16="http://schemas.microsoft.com/office/drawing/2014/main" id="{26E745BD-72F8-4240-8A8A-201820623E69}"/>
              </a:ext>
            </a:extLst>
          </p:cNvPr>
          <p:cNvSpPr>
            <a:spLocks noGrp="1"/>
          </p:cNvSpPr>
          <p:nvPr>
            <p:ph type="body" sz="quarter" idx="10" hasCustomPrompt="1"/>
          </p:nvPr>
        </p:nvSpPr>
        <p:spPr>
          <a:xfrm>
            <a:off x="548640" y="2286000"/>
            <a:ext cx="11064240" cy="184666"/>
          </a:xfrm>
        </p:spPr>
        <p:txBody>
          <a:bodyPr lIns="0" tIns="0" rIns="0" bIns="0"/>
          <a:lstStyle>
            <a:lvl1pPr>
              <a:lnSpc>
                <a:spcPct val="100000"/>
              </a:lnSpc>
              <a:spcBef>
                <a:spcPts val="0"/>
              </a:spcBef>
              <a:spcAft>
                <a:spcPts val="0"/>
              </a:spcAft>
              <a:defRPr sz="1200" b="0">
                <a:solidFill>
                  <a:schemeClr val="bg1"/>
                </a:solidFill>
              </a:defRPr>
            </a:lvl1pPr>
          </a:lstStyle>
          <a:p>
            <a:pPr lvl="0"/>
            <a:r>
              <a:rPr lang="en-US" dirty="0"/>
              <a:t>Click to edit acknowledgements</a:t>
            </a:r>
          </a:p>
        </p:txBody>
      </p:sp>
    </p:spTree>
    <p:extLst>
      <p:ext uri="{BB962C8B-B14F-4D97-AF65-F5344CB8AC3E}">
        <p14:creationId xmlns:p14="http://schemas.microsoft.com/office/powerpoint/2010/main" val="290605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2 level">
    <p:spTree>
      <p:nvGrpSpPr>
        <p:cNvPr id="1" name=""/>
        <p:cNvGrpSpPr/>
        <p:nvPr/>
      </p:nvGrpSpPr>
      <p:grpSpPr>
        <a:xfrm>
          <a:off x="0" y="0"/>
          <a:ext cx="0" cy="0"/>
          <a:chOff x="0" y="0"/>
          <a:chExt cx="0" cy="0"/>
        </a:xfrm>
      </p:grpSpPr>
      <p:sp>
        <p:nvSpPr>
          <p:cNvPr id="10" name="Rectangle 9"/>
          <p:cNvSpPr/>
          <p:nvPr/>
        </p:nvSpPr>
        <p:spPr>
          <a:xfrm>
            <a:off x="0" y="1"/>
            <a:ext cx="12319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34315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22865" y="1296630"/>
            <a:ext cx="6874626" cy="2031325"/>
          </a:xfrm>
        </p:spPr>
        <p:txBody>
          <a:bodyPr wrap="square" anchor="t">
            <a:spAutoFit/>
          </a:bodyPr>
          <a:lstStyle>
            <a:lvl1pPr algn="l">
              <a:defRPr sz="7000" b="1" i="0">
                <a:latin typeface="Proxima Nova" charset="0"/>
                <a:ea typeface="Proxima Nova" charset="0"/>
                <a:cs typeface="Proxima Nova" charset="0"/>
              </a:defRPr>
            </a:lvl1pPr>
          </a:lstStyle>
          <a:p>
            <a:r>
              <a:rPr lang="en-US" dirty="0"/>
              <a:t>Click to edit Master title style</a:t>
            </a:r>
          </a:p>
        </p:txBody>
      </p:sp>
      <p:sp>
        <p:nvSpPr>
          <p:cNvPr id="3" name="Subtitle 2"/>
          <p:cNvSpPr>
            <a:spLocks noGrp="1"/>
          </p:cNvSpPr>
          <p:nvPr>
            <p:ph type="subTitle" idx="1"/>
          </p:nvPr>
        </p:nvSpPr>
        <p:spPr>
          <a:xfrm>
            <a:off x="4222865" y="4754389"/>
            <a:ext cx="6874625" cy="1311128"/>
          </a:xfrm>
        </p:spPr>
        <p:txBody>
          <a:bodyPr wrap="square">
            <a:spAutoFit/>
          </a:bodyPr>
          <a:lstStyle>
            <a:lvl1pPr marL="0" indent="0" algn="l">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p:cNvCxnSpPr/>
          <p:nvPr/>
        </p:nvCxnSpPr>
        <p:spPr>
          <a:xfrm>
            <a:off x="3431569" y="-34725"/>
            <a:ext cx="0" cy="695638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749" y="1296630"/>
            <a:ext cx="2300913" cy="167508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148" y="5887941"/>
            <a:ext cx="2136116" cy="354244"/>
          </a:xfrm>
          <a:prstGeom prst="rect">
            <a:avLst/>
          </a:prstGeom>
        </p:spPr>
      </p:pic>
    </p:spTree>
    <p:extLst>
      <p:ext uri="{BB962C8B-B14F-4D97-AF65-F5344CB8AC3E}">
        <p14:creationId xmlns:p14="http://schemas.microsoft.com/office/powerpoint/2010/main" val="138531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1 level">
    <p:spTree>
      <p:nvGrpSpPr>
        <p:cNvPr id="1" name=""/>
        <p:cNvGrpSpPr/>
        <p:nvPr/>
      </p:nvGrpSpPr>
      <p:grpSpPr>
        <a:xfrm>
          <a:off x="0" y="0"/>
          <a:ext cx="0" cy="0"/>
          <a:chOff x="0" y="0"/>
          <a:chExt cx="0" cy="0"/>
        </a:xfrm>
      </p:grpSpPr>
      <p:sp>
        <p:nvSpPr>
          <p:cNvPr id="13" name="Rectangle 12"/>
          <p:cNvSpPr/>
          <p:nvPr/>
        </p:nvSpPr>
        <p:spPr>
          <a:xfrm>
            <a:off x="0" y="-1"/>
            <a:ext cx="1231946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4222865" y="1296630"/>
            <a:ext cx="6874626" cy="2031325"/>
          </a:xfrm>
        </p:spPr>
        <p:txBody>
          <a:bodyPr wrap="square" anchor="t">
            <a:spAutoFit/>
          </a:bodyPr>
          <a:lstStyle>
            <a:lvl1pPr algn="l">
              <a:defRPr sz="7000" b="1" i="0">
                <a:latin typeface="Proxima Nova" charset="0"/>
                <a:ea typeface="Proxima Nova" charset="0"/>
                <a:cs typeface="Proxima Nova" charset="0"/>
              </a:defRPr>
            </a:lvl1pPr>
          </a:lstStyle>
          <a:p>
            <a:r>
              <a:rPr lang="en-US" dirty="0"/>
              <a:t>Click to edit Master title style</a:t>
            </a:r>
          </a:p>
        </p:txBody>
      </p:sp>
      <p:sp>
        <p:nvSpPr>
          <p:cNvPr id="6" name="Rectangle 5"/>
          <p:cNvSpPr/>
          <p:nvPr userDrawn="1"/>
        </p:nvSpPr>
        <p:spPr>
          <a:xfrm>
            <a:off x="0" y="0"/>
            <a:ext cx="34315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431569" y="-34725"/>
            <a:ext cx="0" cy="695638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749" y="1296630"/>
            <a:ext cx="2300913" cy="167508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148" y="5887941"/>
            <a:ext cx="2136116" cy="354244"/>
          </a:xfrm>
          <a:prstGeom prst="rect">
            <a:avLst/>
          </a:prstGeom>
        </p:spPr>
      </p:pic>
    </p:spTree>
    <p:extLst>
      <p:ext uri="{BB962C8B-B14F-4D97-AF65-F5344CB8AC3E}">
        <p14:creationId xmlns:p14="http://schemas.microsoft.com/office/powerpoint/2010/main" val="249836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72283"/>
            <a:ext cx="9858153" cy="590931"/>
          </a:xfrm>
        </p:spPr>
        <p:txBody>
          <a:bodyPr/>
          <a:lstStyle>
            <a:lvl1pPr fontAlgn="b">
              <a:defRPr/>
            </a:lvl1pPr>
          </a:lstStyle>
          <a:p>
            <a:r>
              <a:rPr lang="en-US" dirty="0"/>
              <a:t>Click to edit Master title style</a:t>
            </a:r>
          </a:p>
        </p:txBody>
      </p:sp>
      <p:sp>
        <p:nvSpPr>
          <p:cNvPr id="3" name="Content Placeholder 2"/>
          <p:cNvSpPr>
            <a:spLocks noGrp="1"/>
          </p:cNvSpPr>
          <p:nvPr>
            <p:ph idx="1"/>
          </p:nvPr>
        </p:nvSpPr>
        <p:spPr>
          <a:xfrm>
            <a:off x="838200" y="1932976"/>
            <a:ext cx="8449733" cy="1816908"/>
          </a:xfrm>
        </p:spPr>
        <p:txBody>
          <a:bodyPr/>
          <a:lstStyle>
            <a:lvl1pPr marL="0" indent="0">
              <a:buFont typeface="Arial" charset="0"/>
              <a:buNone/>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3A875813-08EA-6C47-A972-2274B9E596B4}"/>
              </a:ext>
            </a:extLst>
          </p:cNvPr>
          <p:cNvSpPr txBox="1"/>
          <p:nvPr userDrawn="1"/>
        </p:nvSpPr>
        <p:spPr>
          <a:xfrm>
            <a:off x="664029" y="6400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672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860744"/>
            <a:ext cx="8371417" cy="701731"/>
          </a:xfrm>
        </p:spPr>
        <p:txBody>
          <a:bodyPr anchor="b">
            <a:sp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0" y="4589463"/>
            <a:ext cx="8371417" cy="480131"/>
          </a:xfrm>
        </p:spPr>
        <p:txBody>
          <a:bodyPr>
            <a:sp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75259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9975112" cy="590931"/>
          </a:xfrm>
        </p:spPr>
        <p:txBody>
          <a:bodyPr>
            <a:normAutofit/>
          </a:bodyPr>
          <a:lstStyle/>
          <a:p>
            <a:r>
              <a:rPr lang="en-US" dirty="0"/>
              <a:t>Click to edit Master title style</a:t>
            </a:r>
          </a:p>
        </p:txBody>
      </p:sp>
      <p:sp>
        <p:nvSpPr>
          <p:cNvPr id="3" name="Content Placeholder 2"/>
          <p:cNvSpPr>
            <a:spLocks noGrp="1"/>
          </p:cNvSpPr>
          <p:nvPr>
            <p:ph sz="half" idx="1"/>
          </p:nvPr>
        </p:nvSpPr>
        <p:spPr>
          <a:xfrm>
            <a:off x="838200" y="1825625"/>
            <a:ext cx="4047067" cy="22047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46133" y="1825625"/>
            <a:ext cx="3928534" cy="22047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285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941626"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4180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80945" cy="31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73134" y="1681163"/>
            <a:ext cx="41994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73134" y="2505075"/>
            <a:ext cx="4199466" cy="31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12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Acknowledgement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286BA7F-60A3-F941-BD76-9170B81C791A}"/>
              </a:ext>
            </a:extLst>
          </p:cNvPr>
          <p:cNvSpPr/>
          <p:nvPr userDrawn="1"/>
        </p:nvSpPr>
        <p:spPr>
          <a:xfrm>
            <a:off x="0" y="457199"/>
            <a:ext cx="12192000" cy="4389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548640" y="2560320"/>
            <a:ext cx="7315200" cy="359073"/>
          </a:xfrm>
        </p:spPr>
        <p:txBody>
          <a:bodyPr wrap="square" lIns="0" tIns="0" rIns="0" bIns="0">
            <a:spAutoFit/>
          </a:bodyPr>
          <a:lstStyle>
            <a:lvl1pPr marL="0" indent="0" algn="l">
              <a:lnSpc>
                <a:spcPts val="2800"/>
              </a:lnSpc>
              <a:spcBef>
                <a:spcPts val="0"/>
              </a:spcBef>
              <a:spcAft>
                <a:spcPts val="1000"/>
              </a:spcAft>
              <a:buNone/>
              <a:defRPr sz="2400" b="0" i="1">
                <a:solidFill>
                  <a:srgbClr val="FFB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presented to text</a:t>
            </a:r>
          </a:p>
        </p:txBody>
      </p:sp>
      <p:sp>
        <p:nvSpPr>
          <p:cNvPr id="18" name="Rectangle 17">
            <a:extLst>
              <a:ext uri="{FF2B5EF4-FFF2-40B4-BE49-F238E27FC236}">
                <a16:creationId xmlns:a16="http://schemas.microsoft.com/office/drawing/2014/main" id="{59301449-B409-E34B-8204-7A73AF46F622}"/>
              </a:ext>
            </a:extLst>
          </p:cNvPr>
          <p:cNvSpPr/>
          <p:nvPr userDrawn="1"/>
        </p:nvSpPr>
        <p:spPr>
          <a:xfrm>
            <a:off x="0" y="0"/>
            <a:ext cx="12192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4681F69-9947-A946-BC1E-84C95C9C0661}"/>
              </a:ext>
            </a:extLst>
          </p:cNvPr>
          <p:cNvSpPr txBox="1"/>
          <p:nvPr userDrawn="1"/>
        </p:nvSpPr>
        <p:spPr>
          <a:xfrm>
            <a:off x="548640" y="137160"/>
            <a:ext cx="1097280" cy="182880"/>
          </a:xfrm>
          <a:prstGeom prst="rect">
            <a:avLst/>
          </a:prstGeom>
          <a:noFill/>
        </p:spPr>
        <p:txBody>
          <a:bodyPr wrap="square" lIns="0" tIns="0" rIns="0" bIns="0" rtlCol="0" anchor="ctr" anchorCtr="0">
            <a:spAutoFit/>
          </a:bodyPr>
          <a:lstStyle/>
          <a:p>
            <a:r>
              <a:rPr lang="en-US" sz="1600" b="1" spc="100" baseline="0" dirty="0">
                <a:latin typeface="Proxima Nova Rg" panose="02000506030000020004" pitchFamily="2" charset="77"/>
              </a:rPr>
              <a:t>REPORT</a:t>
            </a:r>
          </a:p>
        </p:txBody>
      </p:sp>
      <p:pic>
        <p:nvPicPr>
          <p:cNvPr id="24" name="Picture 23" descr="California Education Lab&#10;UC Davis School of Education">
            <a:extLst>
              <a:ext uri="{FF2B5EF4-FFF2-40B4-BE49-F238E27FC236}">
                <a16:creationId xmlns:a16="http://schemas.microsoft.com/office/drawing/2014/main" id="{A1109AAB-93A9-B34E-996E-207B1A279637}"/>
              </a:ext>
            </a:extLst>
          </p:cNvPr>
          <p:cNvPicPr>
            <a:picLocks noChangeAspect="1"/>
          </p:cNvPicPr>
          <p:nvPr userDrawn="1"/>
        </p:nvPicPr>
        <p:blipFill>
          <a:blip r:embed="rId2"/>
          <a:stretch>
            <a:fillRect/>
          </a:stretch>
        </p:blipFill>
        <p:spPr>
          <a:xfrm>
            <a:off x="548640" y="5212080"/>
            <a:ext cx="2852928" cy="1188720"/>
          </a:xfrm>
          <a:prstGeom prst="rect">
            <a:avLst/>
          </a:prstGeom>
        </p:spPr>
      </p:pic>
      <p:sp>
        <p:nvSpPr>
          <p:cNvPr id="25" name="Title 24">
            <a:extLst>
              <a:ext uri="{FF2B5EF4-FFF2-40B4-BE49-F238E27FC236}">
                <a16:creationId xmlns:a16="http://schemas.microsoft.com/office/drawing/2014/main" id="{102094AC-F177-B14E-9136-621B0606FD76}"/>
              </a:ext>
            </a:extLst>
          </p:cNvPr>
          <p:cNvSpPr>
            <a:spLocks noGrp="1"/>
          </p:cNvSpPr>
          <p:nvPr>
            <p:ph type="title"/>
          </p:nvPr>
        </p:nvSpPr>
        <p:spPr>
          <a:xfrm>
            <a:off x="548640" y="1005840"/>
            <a:ext cx="11064240" cy="822960"/>
          </a:xfrm>
        </p:spPr>
        <p:txBody>
          <a:bodyPr/>
          <a:lstStyle>
            <a:lvl1pPr>
              <a:defRPr>
                <a:solidFill>
                  <a:schemeClr val="bg1"/>
                </a:solidFill>
              </a:defRPr>
            </a:lvl1pPr>
          </a:lstStyle>
          <a:p>
            <a:r>
              <a:rPr lang="en-US" dirty="0"/>
              <a:t>Click to edit Master title style</a:t>
            </a:r>
          </a:p>
        </p:txBody>
      </p:sp>
      <p:sp>
        <p:nvSpPr>
          <p:cNvPr id="27" name="Text Placeholder 26">
            <a:extLst>
              <a:ext uri="{FF2B5EF4-FFF2-40B4-BE49-F238E27FC236}">
                <a16:creationId xmlns:a16="http://schemas.microsoft.com/office/drawing/2014/main" id="{26E745BD-72F8-4240-8A8A-201820623E69}"/>
              </a:ext>
            </a:extLst>
          </p:cNvPr>
          <p:cNvSpPr>
            <a:spLocks noGrp="1"/>
          </p:cNvSpPr>
          <p:nvPr>
            <p:ph type="body" sz="quarter" idx="10" hasCustomPrompt="1"/>
          </p:nvPr>
        </p:nvSpPr>
        <p:spPr>
          <a:xfrm>
            <a:off x="548640" y="3089805"/>
            <a:ext cx="7315200" cy="359073"/>
          </a:xfrm>
        </p:spPr>
        <p:txBody>
          <a:bodyPr lIns="0" tIns="0" rIns="0" bIns="0"/>
          <a:lstStyle>
            <a:lvl1pPr>
              <a:lnSpc>
                <a:spcPts val="2800"/>
              </a:lnSpc>
              <a:spcBef>
                <a:spcPts val="0"/>
              </a:spcBef>
              <a:spcAft>
                <a:spcPts val="1000"/>
              </a:spcAft>
              <a:defRPr sz="2400" b="0">
                <a:solidFill>
                  <a:schemeClr val="tx2"/>
                </a:solidFill>
              </a:defRPr>
            </a:lvl1pPr>
          </a:lstStyle>
          <a:p>
            <a:pPr lvl="0"/>
            <a:r>
              <a:rPr lang="en-US" dirty="0"/>
              <a:t>Click to edit date and author</a:t>
            </a:r>
          </a:p>
        </p:txBody>
      </p:sp>
      <p:sp>
        <p:nvSpPr>
          <p:cNvPr id="9" name="Text Placeholder 26">
            <a:extLst>
              <a:ext uri="{FF2B5EF4-FFF2-40B4-BE49-F238E27FC236}">
                <a16:creationId xmlns:a16="http://schemas.microsoft.com/office/drawing/2014/main" id="{105B6672-0E00-2849-A74E-DA419CB3434D}"/>
              </a:ext>
            </a:extLst>
          </p:cNvPr>
          <p:cNvSpPr>
            <a:spLocks noGrp="1"/>
          </p:cNvSpPr>
          <p:nvPr>
            <p:ph type="body" sz="quarter" idx="11" hasCustomPrompt="1"/>
          </p:nvPr>
        </p:nvSpPr>
        <p:spPr>
          <a:xfrm>
            <a:off x="8503920" y="2560319"/>
            <a:ext cx="3108960" cy="184666"/>
          </a:xfrm>
        </p:spPr>
        <p:txBody>
          <a:bodyPr lIns="0" tIns="0" rIns="0" bIns="0"/>
          <a:lstStyle>
            <a:lvl1pPr>
              <a:lnSpc>
                <a:spcPct val="100000"/>
              </a:lnSpc>
              <a:spcBef>
                <a:spcPts val="0"/>
              </a:spcBef>
              <a:spcAft>
                <a:spcPts val="0"/>
              </a:spcAft>
              <a:defRPr sz="1200" b="0">
                <a:solidFill>
                  <a:schemeClr val="bg1"/>
                </a:solidFill>
              </a:defRPr>
            </a:lvl1pPr>
          </a:lstStyle>
          <a:p>
            <a:pPr lvl="0"/>
            <a:r>
              <a:rPr lang="en-US" dirty="0"/>
              <a:t>Click to edit acknowledgements</a:t>
            </a:r>
          </a:p>
        </p:txBody>
      </p:sp>
      <p:cxnSp>
        <p:nvCxnSpPr>
          <p:cNvPr id="6" name="Straight Connector 5">
            <a:extLst>
              <a:ext uri="{FF2B5EF4-FFF2-40B4-BE49-F238E27FC236}">
                <a16:creationId xmlns:a16="http://schemas.microsoft.com/office/drawing/2014/main" id="{53ABE19D-2C71-9649-A66D-9CD89EEC4CE0}"/>
              </a:ext>
            </a:extLst>
          </p:cNvPr>
          <p:cNvCxnSpPr/>
          <p:nvPr userDrawn="1"/>
        </p:nvCxnSpPr>
        <p:spPr>
          <a:xfrm>
            <a:off x="8321040" y="2560320"/>
            <a:ext cx="0" cy="21031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790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75112" cy="1325563"/>
          </a:xfrm>
        </p:spPr>
        <p:txBody>
          <a:bodyPr/>
          <a:lstStyle/>
          <a:p>
            <a:r>
              <a:rPr lang="en-US" dirty="0"/>
              <a:t>Click to edit Master title style</a:t>
            </a:r>
          </a:p>
        </p:txBody>
      </p:sp>
    </p:spTree>
    <p:extLst>
      <p:ext uri="{BB962C8B-B14F-4D97-AF65-F5344CB8AC3E}">
        <p14:creationId xmlns:p14="http://schemas.microsoft.com/office/powerpoint/2010/main" val="2890069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418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78671"/>
            <a:ext cx="3571345" cy="978729"/>
          </a:xfrm>
        </p:spPr>
        <p:txBody>
          <a:bodyPr anchor="b">
            <a:sp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65121" y="987425"/>
            <a:ext cx="48582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571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7024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36814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336521" y="987425"/>
            <a:ext cx="521387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3681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678269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cxnSp>
        <p:nvCxnSpPr>
          <p:cNvPr id="10" name="Straight Connector 9"/>
          <p:cNvCxnSpPr/>
          <p:nvPr userDrawn="1"/>
        </p:nvCxnSpPr>
        <p:spPr>
          <a:xfrm>
            <a:off x="838200" y="1585516"/>
            <a:ext cx="10515600" cy="0"/>
          </a:xfrm>
          <a:prstGeom prst="line">
            <a:avLst/>
          </a:prstGeom>
          <a:ln w="25400">
            <a:solidFill>
              <a:srgbClr val="F3E1C2"/>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p:nvPr>
        </p:nvSpPr>
        <p:spPr>
          <a:xfrm>
            <a:off x="838200" y="591344"/>
            <a:ext cx="10515600" cy="892970"/>
          </a:xfrm>
          <a:prstGeom prst="rect">
            <a:avLst/>
          </a:prstGeom>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12" name="Content Placeholder 2"/>
          <p:cNvSpPr>
            <a:spLocks noGrp="1"/>
          </p:cNvSpPr>
          <p:nvPr>
            <p:ph idx="1"/>
          </p:nvPr>
        </p:nvSpPr>
        <p:spPr>
          <a:xfrm>
            <a:off x="1352049" y="1944551"/>
            <a:ext cx="9487903" cy="2751672"/>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Rectangle 18"/>
          <p:cNvSpPr/>
          <p:nvPr userDrawn="1"/>
        </p:nvSpPr>
        <p:spPr>
          <a:xfrm>
            <a:off x="0" y="6591300"/>
            <a:ext cx="12192000" cy="266700"/>
          </a:xfrm>
          <a:prstGeom prst="rect">
            <a:avLst/>
          </a:prstGeom>
          <a:solidFill>
            <a:srgbClr val="6D8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724854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ingle Image Right">
    <p:spTree>
      <p:nvGrpSpPr>
        <p:cNvPr id="1" name=""/>
        <p:cNvGrpSpPr/>
        <p:nvPr/>
      </p:nvGrpSpPr>
      <p:grpSpPr>
        <a:xfrm>
          <a:off x="0" y="0"/>
          <a:ext cx="0" cy="0"/>
          <a:chOff x="0" y="0"/>
          <a:chExt cx="0" cy="0"/>
        </a:xfrm>
      </p:grpSpPr>
      <p:sp>
        <p:nvSpPr>
          <p:cNvPr id="12" name="Picture Placeholder 10"/>
          <p:cNvSpPr>
            <a:spLocks noGrp="1"/>
          </p:cNvSpPr>
          <p:nvPr>
            <p:ph type="pic" sz="quarter" idx="10" hasCustomPrompt="1"/>
          </p:nvPr>
        </p:nvSpPr>
        <p:spPr>
          <a:xfrm>
            <a:off x="6178552" y="0"/>
            <a:ext cx="6013449" cy="6858000"/>
          </a:xfrm>
          <a:prstGeom prst="rect">
            <a:avLst/>
          </a:prstGeom>
        </p:spPr>
        <p:txBody>
          <a:bodyPr tIns="0" anchor="ctr" anchorCtr="0"/>
          <a:lstStyle>
            <a:lvl1pPr marL="0" indent="0" algn="ctr">
              <a:buNone/>
              <a:defRPr baseline="0"/>
            </a:lvl1pPr>
          </a:lstStyle>
          <a:p>
            <a:r>
              <a:rPr lang="en-US" dirty="0"/>
              <a:t>Double click to insert image</a:t>
            </a:r>
          </a:p>
        </p:txBody>
      </p:sp>
      <p:sp>
        <p:nvSpPr>
          <p:cNvPr id="16" name="Text Placeholder 15"/>
          <p:cNvSpPr>
            <a:spLocks noGrp="1"/>
          </p:cNvSpPr>
          <p:nvPr>
            <p:ph type="body" sz="quarter" idx="12" hasCustomPrompt="1"/>
          </p:nvPr>
        </p:nvSpPr>
        <p:spPr>
          <a:xfrm>
            <a:off x="427567" y="3076833"/>
            <a:ext cx="5071533" cy="3002692"/>
          </a:xfrm>
          <a:prstGeom prst="rect">
            <a:avLst/>
          </a:prstGeom>
        </p:spPr>
        <p:txBody>
          <a:bodyPr/>
          <a:lstStyle>
            <a:lvl1pPr marL="0" indent="0" algn="r">
              <a:buNone/>
              <a:defRPr>
                <a:solidFill>
                  <a:schemeClr val="tx1">
                    <a:lumMod val="75000"/>
                    <a:lumOff val="25000"/>
                  </a:schemeClr>
                </a:solidFill>
                <a:latin typeface="+mn-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add text</a:t>
            </a:r>
          </a:p>
        </p:txBody>
      </p:sp>
      <p:sp>
        <p:nvSpPr>
          <p:cNvPr id="17" name="Text Placeholder 13"/>
          <p:cNvSpPr>
            <a:spLocks noGrp="1"/>
          </p:cNvSpPr>
          <p:nvPr>
            <p:ph type="body" sz="quarter" idx="11" hasCustomPrompt="1"/>
          </p:nvPr>
        </p:nvSpPr>
        <p:spPr>
          <a:xfrm>
            <a:off x="428369" y="630196"/>
            <a:ext cx="5070731" cy="2174789"/>
          </a:xfrm>
          <a:prstGeom prst="rect">
            <a:avLst/>
          </a:prstGeom>
        </p:spPr>
        <p:txBody>
          <a:bodyPr anchor="b" anchorCtr="0"/>
          <a:lstStyle>
            <a:lvl1pPr marL="0" indent="0" algn="r">
              <a:buNone/>
              <a:defRPr sz="3500" b="1" i="0">
                <a:solidFill>
                  <a:schemeClr val="tx1">
                    <a:lumMod val="75000"/>
                    <a:lumOff val="25000"/>
                  </a:schemeClr>
                </a:solidFill>
                <a:latin typeface="+mj-lt"/>
                <a:ea typeface="Avenir Heavy" charset="0"/>
                <a:cs typeface="Avenir Heavy" charset="0"/>
              </a:defRPr>
            </a:lvl1pPr>
            <a:lvl2pPr marL="342900" indent="0">
              <a:buNone/>
              <a:defRPr b="1" i="0">
                <a:latin typeface="Avenir Heavy" charset="0"/>
                <a:ea typeface="Avenir Heavy" charset="0"/>
                <a:cs typeface="Avenir Heavy" charset="0"/>
              </a:defRPr>
            </a:lvl2pPr>
            <a:lvl3pPr marL="685800" indent="0">
              <a:buNone/>
              <a:defRPr b="1" i="0">
                <a:latin typeface="Avenir Heavy" charset="0"/>
                <a:ea typeface="Avenir Heavy" charset="0"/>
                <a:cs typeface="Avenir Heavy" charset="0"/>
              </a:defRPr>
            </a:lvl3pPr>
            <a:lvl4pPr marL="1028700" indent="0">
              <a:buNone/>
              <a:defRPr b="1" i="0">
                <a:latin typeface="Avenir Heavy" charset="0"/>
                <a:ea typeface="Avenir Heavy" charset="0"/>
                <a:cs typeface="Avenir Heavy" charset="0"/>
              </a:defRPr>
            </a:lvl4pPr>
            <a:lvl5pPr marL="1371600" indent="0">
              <a:buNone/>
              <a:defRPr b="1" i="0">
                <a:latin typeface="Avenir Heavy" charset="0"/>
                <a:ea typeface="Avenir Heavy" charset="0"/>
                <a:cs typeface="Avenir Heavy" charset="0"/>
              </a:defRPr>
            </a:lvl5pPr>
          </a:lstStyle>
          <a:p>
            <a:pPr lvl="0"/>
            <a:r>
              <a:rPr lang="en-US" dirty="0"/>
              <a:t>CLICK TO EDIT MASTER TEXT</a:t>
            </a:r>
          </a:p>
        </p:txBody>
      </p:sp>
    </p:spTree>
    <p:extLst>
      <p:ext uri="{BB962C8B-B14F-4D97-AF65-F5344CB8AC3E}">
        <p14:creationId xmlns:p14="http://schemas.microsoft.com/office/powerpoint/2010/main" val="3422740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2 level">
    <p:spTree>
      <p:nvGrpSpPr>
        <p:cNvPr id="1" name=""/>
        <p:cNvGrpSpPr/>
        <p:nvPr/>
      </p:nvGrpSpPr>
      <p:grpSpPr>
        <a:xfrm>
          <a:off x="0" y="0"/>
          <a:ext cx="0" cy="0"/>
          <a:chOff x="0" y="0"/>
          <a:chExt cx="0" cy="0"/>
        </a:xfrm>
      </p:grpSpPr>
      <p:sp>
        <p:nvSpPr>
          <p:cNvPr id="10" name="Rectangle 9"/>
          <p:cNvSpPr/>
          <p:nvPr/>
        </p:nvSpPr>
        <p:spPr>
          <a:xfrm>
            <a:off x="0" y="1"/>
            <a:ext cx="12319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34315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222865" y="1296630"/>
            <a:ext cx="6874626" cy="2031325"/>
          </a:xfrm>
        </p:spPr>
        <p:txBody>
          <a:bodyPr wrap="square" anchor="t">
            <a:spAutoFit/>
          </a:bodyPr>
          <a:lstStyle>
            <a:lvl1pPr algn="l">
              <a:defRPr sz="7000" b="1" i="0">
                <a:latin typeface="Proxima Nova" charset="0"/>
                <a:ea typeface="Proxima Nova" charset="0"/>
                <a:cs typeface="Proxima Nova" charset="0"/>
              </a:defRPr>
            </a:lvl1pPr>
          </a:lstStyle>
          <a:p>
            <a:r>
              <a:rPr lang="en-US" dirty="0"/>
              <a:t>Click to edit Master title style</a:t>
            </a:r>
          </a:p>
        </p:txBody>
      </p:sp>
      <p:sp>
        <p:nvSpPr>
          <p:cNvPr id="3" name="Subtitle 2"/>
          <p:cNvSpPr>
            <a:spLocks noGrp="1"/>
          </p:cNvSpPr>
          <p:nvPr>
            <p:ph type="subTitle" idx="1"/>
          </p:nvPr>
        </p:nvSpPr>
        <p:spPr>
          <a:xfrm>
            <a:off x="4222865" y="4754389"/>
            <a:ext cx="6874625" cy="1311128"/>
          </a:xfrm>
        </p:spPr>
        <p:txBody>
          <a:bodyPr wrap="square">
            <a:spAutoFit/>
          </a:bodyPr>
          <a:lstStyle>
            <a:lvl1pPr marL="0" indent="0" algn="l">
              <a:buNone/>
              <a:defRPr sz="4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9" name="Straight Connector 8"/>
          <p:cNvCxnSpPr/>
          <p:nvPr/>
        </p:nvCxnSpPr>
        <p:spPr>
          <a:xfrm>
            <a:off x="3431569" y="-34725"/>
            <a:ext cx="0" cy="695638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749" y="1296630"/>
            <a:ext cx="2300913" cy="1675086"/>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148" y="5887941"/>
            <a:ext cx="2136116" cy="354244"/>
          </a:xfrm>
          <a:prstGeom prst="rect">
            <a:avLst/>
          </a:prstGeom>
        </p:spPr>
      </p:pic>
    </p:spTree>
    <p:extLst>
      <p:ext uri="{BB962C8B-B14F-4D97-AF65-F5344CB8AC3E}">
        <p14:creationId xmlns:p14="http://schemas.microsoft.com/office/powerpoint/2010/main" val="1286667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1 level">
    <p:spTree>
      <p:nvGrpSpPr>
        <p:cNvPr id="1" name=""/>
        <p:cNvGrpSpPr/>
        <p:nvPr/>
      </p:nvGrpSpPr>
      <p:grpSpPr>
        <a:xfrm>
          <a:off x="0" y="0"/>
          <a:ext cx="0" cy="0"/>
          <a:chOff x="0" y="0"/>
          <a:chExt cx="0" cy="0"/>
        </a:xfrm>
      </p:grpSpPr>
      <p:sp>
        <p:nvSpPr>
          <p:cNvPr id="13" name="Rectangle 12"/>
          <p:cNvSpPr/>
          <p:nvPr/>
        </p:nvSpPr>
        <p:spPr>
          <a:xfrm>
            <a:off x="0" y="-1"/>
            <a:ext cx="1231946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ctrTitle"/>
          </p:nvPr>
        </p:nvSpPr>
        <p:spPr>
          <a:xfrm>
            <a:off x="4222865" y="1296630"/>
            <a:ext cx="6874626" cy="2031325"/>
          </a:xfrm>
        </p:spPr>
        <p:txBody>
          <a:bodyPr wrap="square" anchor="t">
            <a:spAutoFit/>
          </a:bodyPr>
          <a:lstStyle>
            <a:lvl1pPr algn="l">
              <a:defRPr sz="7000" b="1" i="0">
                <a:latin typeface="Proxima Nova" charset="0"/>
                <a:ea typeface="Proxima Nova" charset="0"/>
                <a:cs typeface="Proxima Nova" charset="0"/>
              </a:defRPr>
            </a:lvl1pPr>
          </a:lstStyle>
          <a:p>
            <a:r>
              <a:rPr lang="en-US" dirty="0"/>
              <a:t>Click to edit Master title style</a:t>
            </a:r>
          </a:p>
        </p:txBody>
      </p:sp>
      <p:sp>
        <p:nvSpPr>
          <p:cNvPr id="6" name="Rectangle 5"/>
          <p:cNvSpPr/>
          <p:nvPr userDrawn="1"/>
        </p:nvSpPr>
        <p:spPr>
          <a:xfrm>
            <a:off x="0" y="0"/>
            <a:ext cx="34315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431569" y="-34725"/>
            <a:ext cx="0" cy="695638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749" y="1296630"/>
            <a:ext cx="2300913" cy="1675086"/>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148" y="5887941"/>
            <a:ext cx="2136116" cy="354244"/>
          </a:xfrm>
          <a:prstGeom prst="rect">
            <a:avLst/>
          </a:prstGeom>
        </p:spPr>
      </p:pic>
    </p:spTree>
    <p:extLst>
      <p:ext uri="{BB962C8B-B14F-4D97-AF65-F5344CB8AC3E}">
        <p14:creationId xmlns:p14="http://schemas.microsoft.com/office/powerpoint/2010/main" val="531451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172283"/>
            <a:ext cx="9858153" cy="590931"/>
          </a:xfrm>
        </p:spPr>
        <p:txBody>
          <a:bodyPr/>
          <a:lstStyle>
            <a:lvl1pPr fontAlgn="b">
              <a:defRPr/>
            </a:lvl1pPr>
          </a:lstStyle>
          <a:p>
            <a:r>
              <a:rPr lang="en-US" dirty="0"/>
              <a:t>Click to edit Master title style</a:t>
            </a:r>
          </a:p>
        </p:txBody>
      </p:sp>
      <p:sp>
        <p:nvSpPr>
          <p:cNvPr id="3" name="Content Placeholder 2"/>
          <p:cNvSpPr>
            <a:spLocks noGrp="1"/>
          </p:cNvSpPr>
          <p:nvPr>
            <p:ph idx="1"/>
          </p:nvPr>
        </p:nvSpPr>
        <p:spPr>
          <a:xfrm>
            <a:off x="838200" y="1932976"/>
            <a:ext cx="8449733" cy="1816908"/>
          </a:xfrm>
        </p:spPr>
        <p:txBody>
          <a:bodyPr/>
          <a:lstStyle>
            <a:lvl1pPr marL="0" indent="0">
              <a:buFont typeface="Arial" charset="0"/>
              <a:buNone/>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3A875813-08EA-6C47-A972-2274B9E596B4}"/>
              </a:ext>
            </a:extLst>
          </p:cNvPr>
          <p:cNvSpPr txBox="1"/>
          <p:nvPr userDrawn="1"/>
        </p:nvSpPr>
        <p:spPr>
          <a:xfrm>
            <a:off x="664029" y="6400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42157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860744"/>
            <a:ext cx="8371417" cy="701731"/>
          </a:xfrm>
        </p:spPr>
        <p:txBody>
          <a:bodyPr anchor="b">
            <a:sp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831850" y="4589463"/>
            <a:ext cx="8371417" cy="480131"/>
          </a:xfrm>
        </p:spPr>
        <p:txBody>
          <a:bodyPr>
            <a:sp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06825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EFC30-CEFB-7A40-A6FB-730E837E087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7368D6D-C9AA-E24F-B160-D0E6A302988F}"/>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4" name="Slide Number Placeholder 3">
            <a:extLst>
              <a:ext uri="{FF2B5EF4-FFF2-40B4-BE49-F238E27FC236}">
                <a16:creationId xmlns:a16="http://schemas.microsoft.com/office/drawing/2014/main" id="{8C19D312-A57D-0D4C-8621-75C680CF25EA}"/>
              </a:ext>
            </a:extLst>
          </p:cNvPr>
          <p:cNvSpPr>
            <a:spLocks noGrp="1"/>
          </p:cNvSpPr>
          <p:nvPr>
            <p:ph type="sldNum" sz="quarter" idx="11"/>
          </p:nvPr>
        </p:nvSpPr>
        <p:spPr/>
        <p:txBody>
          <a:bodyPr/>
          <a:lstStyle/>
          <a:p>
            <a:fld id="{C1C216C5-4E61-6A40-B003-F9ADCD24D74A}" type="slidenum">
              <a:rPr lang="en-US" smtClean="0"/>
              <a:pPr/>
              <a:t>‹#›</a:t>
            </a:fld>
            <a:endParaRPr lang="en-US" dirty="0"/>
          </a:p>
        </p:txBody>
      </p:sp>
      <p:sp>
        <p:nvSpPr>
          <p:cNvPr id="6" name="Text Placeholder 5">
            <a:extLst>
              <a:ext uri="{FF2B5EF4-FFF2-40B4-BE49-F238E27FC236}">
                <a16:creationId xmlns:a16="http://schemas.microsoft.com/office/drawing/2014/main" id="{0F4F9DA1-DA46-C341-A1F0-D186833B33E8}"/>
              </a:ext>
            </a:extLst>
          </p:cNvPr>
          <p:cNvSpPr>
            <a:spLocks noGrp="1"/>
          </p:cNvSpPr>
          <p:nvPr>
            <p:ph type="body" sz="quarter" idx="12"/>
          </p:nvPr>
        </p:nvSpPr>
        <p:spPr>
          <a:xfrm>
            <a:off x="549275" y="1828800"/>
            <a:ext cx="10972800" cy="2282676"/>
          </a:xfrm>
        </p:spPr>
        <p:txBody>
          <a:bodyPr lIns="0" tIns="0" rIns="0" bIns="0"/>
          <a:lstStyle/>
          <a:p>
            <a:pPr lvl="0"/>
            <a:r>
              <a:rPr lang="en-US" dirty="0"/>
              <a:t>Click to edit Master text styles</a:t>
            </a:r>
          </a:p>
          <a:p>
            <a:pPr lvl="1"/>
            <a:r>
              <a:rPr lang="en-US" dirty="0"/>
              <a:t>Second level</a:t>
            </a:r>
          </a:p>
          <a:p>
            <a:pPr lvl="2"/>
            <a:r>
              <a:rPr lang="en-US" dirty="0"/>
              <a:t>Third level (Body)</a:t>
            </a:r>
          </a:p>
          <a:p>
            <a:pPr lvl="3"/>
            <a:r>
              <a:rPr lang="en-US" dirty="0"/>
              <a:t>Fourth level (Bullet 1)</a:t>
            </a:r>
          </a:p>
          <a:p>
            <a:pPr lvl="4"/>
            <a:r>
              <a:rPr lang="en-US" dirty="0"/>
              <a:t>Fifth level (Bullet 2)</a:t>
            </a:r>
          </a:p>
        </p:txBody>
      </p:sp>
    </p:spTree>
    <p:extLst>
      <p:ext uri="{BB962C8B-B14F-4D97-AF65-F5344CB8AC3E}">
        <p14:creationId xmlns:p14="http://schemas.microsoft.com/office/powerpoint/2010/main" val="1743867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32441"/>
            <a:ext cx="9975112" cy="590931"/>
          </a:xfrm>
        </p:spPr>
        <p:txBody>
          <a:bodyPr>
            <a:normAutofit/>
          </a:bodyPr>
          <a:lstStyle/>
          <a:p>
            <a:r>
              <a:rPr lang="en-US" dirty="0"/>
              <a:t>Click to edit Master title style</a:t>
            </a:r>
          </a:p>
        </p:txBody>
      </p:sp>
      <p:sp>
        <p:nvSpPr>
          <p:cNvPr id="3" name="Content Placeholder 2"/>
          <p:cNvSpPr>
            <a:spLocks noGrp="1"/>
          </p:cNvSpPr>
          <p:nvPr>
            <p:ph sz="half" idx="1"/>
          </p:nvPr>
        </p:nvSpPr>
        <p:spPr>
          <a:xfrm>
            <a:off x="838200" y="1825625"/>
            <a:ext cx="4047067" cy="22047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46133" y="1825625"/>
            <a:ext cx="3928534" cy="2204706"/>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2898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941626"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418094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80945" cy="31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73134" y="1681163"/>
            <a:ext cx="41994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73134" y="2505075"/>
            <a:ext cx="4199466" cy="318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870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975112" cy="1325563"/>
          </a:xfrm>
        </p:spPr>
        <p:txBody>
          <a:bodyPr/>
          <a:lstStyle/>
          <a:p>
            <a:r>
              <a:rPr lang="en-US" dirty="0"/>
              <a:t>Click to edit Master title style</a:t>
            </a:r>
          </a:p>
        </p:txBody>
      </p:sp>
    </p:spTree>
    <p:extLst>
      <p:ext uri="{BB962C8B-B14F-4D97-AF65-F5344CB8AC3E}">
        <p14:creationId xmlns:p14="http://schemas.microsoft.com/office/powerpoint/2010/main" val="8322987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1819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1078671"/>
            <a:ext cx="3571345" cy="978729"/>
          </a:xfrm>
        </p:spPr>
        <p:txBody>
          <a:bodyPr anchor="b">
            <a:spAutoFit/>
          </a:bodyPr>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565121" y="987425"/>
            <a:ext cx="485827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5713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6880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36814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336521" y="987425"/>
            <a:ext cx="521387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36814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440753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23C37-29F8-0148-A216-E42EF43FFFAC}"/>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8E7B375-9C42-3F4A-9E47-2CB9EFF5ED41}"/>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10" name="Slide Number Placeholder 9">
            <a:extLst>
              <a:ext uri="{FF2B5EF4-FFF2-40B4-BE49-F238E27FC236}">
                <a16:creationId xmlns:a16="http://schemas.microsoft.com/office/drawing/2014/main" id="{B01DE4EF-2369-1F48-BBC7-6557F886584E}"/>
              </a:ext>
            </a:extLst>
          </p:cNvPr>
          <p:cNvSpPr>
            <a:spLocks noGrp="1"/>
          </p:cNvSpPr>
          <p:nvPr>
            <p:ph type="sldNum" sz="quarter" idx="12"/>
          </p:nvPr>
        </p:nvSpPr>
        <p:spPr/>
        <p:txBody>
          <a:bodyPr/>
          <a:lstStyle/>
          <a:p>
            <a:fld id="{C1C216C5-4E61-6A40-B003-F9ADCD24D74A}" type="slidenum">
              <a:rPr lang="en-US" smtClean="0"/>
              <a:pPr/>
              <a:t>‹#›</a:t>
            </a:fld>
            <a:endParaRPr lang="en-US" dirty="0"/>
          </a:p>
        </p:txBody>
      </p:sp>
      <p:sp>
        <p:nvSpPr>
          <p:cNvPr id="12" name="Text Placeholder 11">
            <a:extLst>
              <a:ext uri="{FF2B5EF4-FFF2-40B4-BE49-F238E27FC236}">
                <a16:creationId xmlns:a16="http://schemas.microsoft.com/office/drawing/2014/main" id="{B99C8D3D-6870-9844-B115-CC93A2C31E82}"/>
              </a:ext>
            </a:extLst>
          </p:cNvPr>
          <p:cNvSpPr>
            <a:spLocks noGrp="1"/>
          </p:cNvSpPr>
          <p:nvPr>
            <p:ph type="body" sz="quarter" idx="13"/>
          </p:nvPr>
        </p:nvSpPr>
        <p:spPr>
          <a:xfrm>
            <a:off x="549274" y="1828800"/>
            <a:ext cx="5029200" cy="288797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F0942625-DA6D-4E49-9611-A7CE30D281B5}"/>
              </a:ext>
            </a:extLst>
          </p:cNvPr>
          <p:cNvSpPr>
            <a:spLocks noGrp="1"/>
          </p:cNvSpPr>
          <p:nvPr>
            <p:ph type="body" sz="quarter" idx="14"/>
          </p:nvPr>
        </p:nvSpPr>
        <p:spPr>
          <a:xfrm>
            <a:off x="6492240" y="1828800"/>
            <a:ext cx="5029200" cy="2887970"/>
          </a:xfrm>
        </p:spPr>
        <p:txBody>
          <a:bodyPr l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80058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 Photo">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23C37-29F8-0148-A216-E42EF43FFFAC}"/>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8E7B375-9C42-3F4A-9E47-2CB9EFF5ED41}"/>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10" name="Slide Number Placeholder 9">
            <a:extLst>
              <a:ext uri="{FF2B5EF4-FFF2-40B4-BE49-F238E27FC236}">
                <a16:creationId xmlns:a16="http://schemas.microsoft.com/office/drawing/2014/main" id="{B01DE4EF-2369-1F48-BBC7-6557F886584E}"/>
              </a:ext>
            </a:extLst>
          </p:cNvPr>
          <p:cNvSpPr>
            <a:spLocks noGrp="1"/>
          </p:cNvSpPr>
          <p:nvPr>
            <p:ph type="sldNum" sz="quarter" idx="12"/>
          </p:nvPr>
        </p:nvSpPr>
        <p:spPr/>
        <p:txBody>
          <a:bodyPr/>
          <a:lstStyle/>
          <a:p>
            <a:fld id="{C1C216C5-4E61-6A40-B003-F9ADCD24D74A}" type="slidenum">
              <a:rPr lang="en-US" smtClean="0"/>
              <a:pPr/>
              <a:t>‹#›</a:t>
            </a:fld>
            <a:endParaRPr lang="en-US" dirty="0"/>
          </a:p>
        </p:txBody>
      </p:sp>
      <p:sp>
        <p:nvSpPr>
          <p:cNvPr id="12" name="Text Placeholder 11">
            <a:extLst>
              <a:ext uri="{FF2B5EF4-FFF2-40B4-BE49-F238E27FC236}">
                <a16:creationId xmlns:a16="http://schemas.microsoft.com/office/drawing/2014/main" id="{B99C8D3D-6870-9844-B115-CC93A2C31E82}"/>
              </a:ext>
            </a:extLst>
          </p:cNvPr>
          <p:cNvSpPr>
            <a:spLocks noGrp="1"/>
          </p:cNvSpPr>
          <p:nvPr>
            <p:ph type="body" sz="quarter" idx="13"/>
          </p:nvPr>
        </p:nvSpPr>
        <p:spPr>
          <a:xfrm>
            <a:off x="549274" y="1828800"/>
            <a:ext cx="5029200" cy="288797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01967002-C0C7-FF46-9CEF-B8BAC6837DE2}"/>
              </a:ext>
            </a:extLst>
          </p:cNvPr>
          <p:cNvSpPr>
            <a:spLocks noGrp="1"/>
          </p:cNvSpPr>
          <p:nvPr>
            <p:ph type="pic" sz="quarter" idx="14"/>
          </p:nvPr>
        </p:nvSpPr>
        <p:spPr>
          <a:xfrm>
            <a:off x="6492240" y="1828798"/>
            <a:ext cx="5029200" cy="4023360"/>
          </a:xfrm>
        </p:spPr>
        <p:txBody>
          <a:bodyPr lIns="0" tIns="0" rIns="0" bIns="0"/>
          <a:lstStyle/>
          <a:p>
            <a:endParaRPr lang="en-US"/>
          </a:p>
        </p:txBody>
      </p:sp>
    </p:spTree>
    <p:extLst>
      <p:ext uri="{BB962C8B-B14F-4D97-AF65-F5344CB8AC3E}">
        <p14:creationId xmlns:p14="http://schemas.microsoft.com/office/powerpoint/2010/main" val="97593133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Char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C23C37-29F8-0148-A216-E42EF43FFFAC}"/>
              </a:ext>
            </a:extLst>
          </p:cNvPr>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B8E7B375-9C42-3F4A-9E47-2CB9EFF5ED41}"/>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10" name="Slide Number Placeholder 9">
            <a:extLst>
              <a:ext uri="{FF2B5EF4-FFF2-40B4-BE49-F238E27FC236}">
                <a16:creationId xmlns:a16="http://schemas.microsoft.com/office/drawing/2014/main" id="{B01DE4EF-2369-1F48-BBC7-6557F886584E}"/>
              </a:ext>
            </a:extLst>
          </p:cNvPr>
          <p:cNvSpPr>
            <a:spLocks noGrp="1"/>
          </p:cNvSpPr>
          <p:nvPr>
            <p:ph type="sldNum" sz="quarter" idx="12"/>
          </p:nvPr>
        </p:nvSpPr>
        <p:spPr/>
        <p:txBody>
          <a:bodyPr/>
          <a:lstStyle/>
          <a:p>
            <a:fld id="{C1C216C5-4E61-6A40-B003-F9ADCD24D74A}" type="slidenum">
              <a:rPr lang="en-US" smtClean="0"/>
              <a:pPr/>
              <a:t>‹#›</a:t>
            </a:fld>
            <a:endParaRPr lang="en-US" dirty="0"/>
          </a:p>
        </p:txBody>
      </p:sp>
      <p:sp>
        <p:nvSpPr>
          <p:cNvPr id="12" name="Text Placeholder 11">
            <a:extLst>
              <a:ext uri="{FF2B5EF4-FFF2-40B4-BE49-F238E27FC236}">
                <a16:creationId xmlns:a16="http://schemas.microsoft.com/office/drawing/2014/main" id="{B99C8D3D-6870-9844-B115-CC93A2C31E82}"/>
              </a:ext>
            </a:extLst>
          </p:cNvPr>
          <p:cNvSpPr>
            <a:spLocks noGrp="1"/>
          </p:cNvSpPr>
          <p:nvPr>
            <p:ph type="body" sz="quarter" idx="13"/>
          </p:nvPr>
        </p:nvSpPr>
        <p:spPr>
          <a:xfrm>
            <a:off x="549274" y="1828800"/>
            <a:ext cx="5029200" cy="2887970"/>
          </a:xfrm>
        </p:spPr>
        <p:txBody>
          <a:bodyPr lIns="0" tIns="0" rIns="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hart Placeholder 4">
            <a:extLst>
              <a:ext uri="{FF2B5EF4-FFF2-40B4-BE49-F238E27FC236}">
                <a16:creationId xmlns:a16="http://schemas.microsoft.com/office/drawing/2014/main" id="{AF6BEE99-3DB7-9044-AB6A-798C37EB1C7D}"/>
              </a:ext>
            </a:extLst>
          </p:cNvPr>
          <p:cNvSpPr>
            <a:spLocks noGrp="1"/>
          </p:cNvSpPr>
          <p:nvPr>
            <p:ph type="chart" sz="quarter" idx="14"/>
          </p:nvPr>
        </p:nvSpPr>
        <p:spPr>
          <a:xfrm>
            <a:off x="6492240" y="1828800"/>
            <a:ext cx="5029200" cy="512961"/>
          </a:xfrm>
        </p:spPr>
        <p:txBody>
          <a:bodyPr lIns="0" tIns="0" rIns="0" bIns="0"/>
          <a:lstStyle/>
          <a:p>
            <a:endParaRPr lang="en-US"/>
          </a:p>
        </p:txBody>
      </p:sp>
    </p:spTree>
    <p:extLst>
      <p:ext uri="{BB962C8B-B14F-4D97-AF65-F5344CB8AC3E}">
        <p14:creationId xmlns:p14="http://schemas.microsoft.com/office/powerpoint/2010/main" val="21235900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A229AB-AA7D-3041-8B78-A21013988614}"/>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3" name="Slide Number Placeholder 2">
            <a:extLst>
              <a:ext uri="{FF2B5EF4-FFF2-40B4-BE49-F238E27FC236}">
                <a16:creationId xmlns:a16="http://schemas.microsoft.com/office/drawing/2014/main" id="{E4771D8E-0023-5C4A-987F-353C1166244D}"/>
              </a:ext>
            </a:extLst>
          </p:cNvPr>
          <p:cNvSpPr>
            <a:spLocks noGrp="1"/>
          </p:cNvSpPr>
          <p:nvPr>
            <p:ph type="sldNum" sz="quarter" idx="11"/>
          </p:nvPr>
        </p:nvSpPr>
        <p:spPr/>
        <p:txBody>
          <a:bodyPr/>
          <a:lstStyle/>
          <a:p>
            <a:fld id="{C1C216C5-4E61-6A40-B003-F9ADCD24D74A}" type="slidenum">
              <a:rPr lang="en-US" smtClean="0"/>
              <a:pPr/>
              <a:t>‹#›</a:t>
            </a:fld>
            <a:endParaRPr lang="en-US" dirty="0"/>
          </a:p>
        </p:txBody>
      </p:sp>
      <p:sp>
        <p:nvSpPr>
          <p:cNvPr id="4" name="Rectangle 3">
            <a:extLst>
              <a:ext uri="{FF2B5EF4-FFF2-40B4-BE49-F238E27FC236}">
                <a16:creationId xmlns:a16="http://schemas.microsoft.com/office/drawing/2014/main" id="{B5A06B8D-AA11-A344-AB2E-D74F7EFBF2BB}"/>
              </a:ext>
            </a:extLst>
          </p:cNvPr>
          <p:cNvSpPr/>
          <p:nvPr userDrawn="1"/>
        </p:nvSpPr>
        <p:spPr>
          <a:xfrm>
            <a:off x="0" y="0"/>
            <a:ext cx="3291840" cy="6035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77BD0AE-04E3-6E40-9950-0455590AA6F4}"/>
              </a:ext>
            </a:extLst>
          </p:cNvPr>
          <p:cNvSpPr/>
          <p:nvPr userDrawn="1"/>
        </p:nvSpPr>
        <p:spPr>
          <a:xfrm>
            <a:off x="3291840" y="-2"/>
            <a:ext cx="91440" cy="603504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1">
            <a:extLst>
              <a:ext uri="{FF2B5EF4-FFF2-40B4-BE49-F238E27FC236}">
                <a16:creationId xmlns:a16="http://schemas.microsoft.com/office/drawing/2014/main" id="{FB9BA45A-C1DF-C645-9338-E54BAF018223}"/>
              </a:ext>
            </a:extLst>
          </p:cNvPr>
          <p:cNvSpPr>
            <a:spLocks noGrp="1"/>
          </p:cNvSpPr>
          <p:nvPr>
            <p:ph type="body" sz="quarter" idx="13"/>
          </p:nvPr>
        </p:nvSpPr>
        <p:spPr>
          <a:xfrm>
            <a:off x="0" y="2449737"/>
            <a:ext cx="3291840" cy="1135567"/>
          </a:xfrm>
        </p:spPr>
        <p:txBody>
          <a:bodyPr lIns="365760" tIns="0" rIns="365760" bIns="0" anchor="ctr" anchorCtr="1"/>
          <a:lstStyle>
            <a:lvl1pPr algn="ctr">
              <a:lnSpc>
                <a:spcPts val="3000"/>
              </a:lnSpc>
              <a:spcBef>
                <a:spcPts val="0"/>
              </a:spcBef>
              <a:spcAft>
                <a:spcPts val="0"/>
              </a:spcAft>
              <a:defRPr sz="24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15418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ar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FA229AB-AA7D-3041-8B78-A21013988614}"/>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3" name="Slide Number Placeholder 2">
            <a:extLst>
              <a:ext uri="{FF2B5EF4-FFF2-40B4-BE49-F238E27FC236}">
                <a16:creationId xmlns:a16="http://schemas.microsoft.com/office/drawing/2014/main" id="{E4771D8E-0023-5C4A-987F-353C1166244D}"/>
              </a:ext>
            </a:extLst>
          </p:cNvPr>
          <p:cNvSpPr>
            <a:spLocks noGrp="1"/>
          </p:cNvSpPr>
          <p:nvPr>
            <p:ph type="sldNum" sz="quarter" idx="11"/>
          </p:nvPr>
        </p:nvSpPr>
        <p:spPr/>
        <p:txBody>
          <a:bodyPr/>
          <a:lstStyle/>
          <a:p>
            <a:fld id="{C1C216C5-4E61-6A40-B003-F9ADCD24D74A}" type="slidenum">
              <a:rPr lang="en-US" smtClean="0"/>
              <a:pPr/>
              <a:t>‹#›</a:t>
            </a:fld>
            <a:endParaRPr lang="en-US" dirty="0"/>
          </a:p>
        </p:txBody>
      </p:sp>
      <p:sp>
        <p:nvSpPr>
          <p:cNvPr id="4" name="Rectangle 3">
            <a:extLst>
              <a:ext uri="{FF2B5EF4-FFF2-40B4-BE49-F238E27FC236}">
                <a16:creationId xmlns:a16="http://schemas.microsoft.com/office/drawing/2014/main" id="{B5A06B8D-AA11-A344-AB2E-D74F7EFBF2BB}"/>
              </a:ext>
            </a:extLst>
          </p:cNvPr>
          <p:cNvSpPr/>
          <p:nvPr userDrawn="1"/>
        </p:nvSpPr>
        <p:spPr>
          <a:xfrm>
            <a:off x="8897112" y="-2"/>
            <a:ext cx="3291840" cy="6035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77BD0AE-04E3-6E40-9950-0455590AA6F4}"/>
              </a:ext>
            </a:extLst>
          </p:cNvPr>
          <p:cNvSpPr/>
          <p:nvPr userDrawn="1"/>
        </p:nvSpPr>
        <p:spPr>
          <a:xfrm>
            <a:off x="8805672" y="-2"/>
            <a:ext cx="91440" cy="6035040"/>
          </a:xfrm>
          <a:prstGeom prst="rect">
            <a:avLst/>
          </a:prstGeom>
          <a:solidFill>
            <a:srgbClr val="FFB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1">
            <a:extLst>
              <a:ext uri="{FF2B5EF4-FFF2-40B4-BE49-F238E27FC236}">
                <a16:creationId xmlns:a16="http://schemas.microsoft.com/office/drawing/2014/main" id="{FB9BA45A-C1DF-C645-9338-E54BAF018223}"/>
              </a:ext>
            </a:extLst>
          </p:cNvPr>
          <p:cNvSpPr>
            <a:spLocks noGrp="1"/>
          </p:cNvSpPr>
          <p:nvPr>
            <p:ph type="body" sz="quarter" idx="13"/>
          </p:nvPr>
        </p:nvSpPr>
        <p:spPr>
          <a:xfrm>
            <a:off x="8897112" y="2449735"/>
            <a:ext cx="3291840" cy="1135567"/>
          </a:xfrm>
        </p:spPr>
        <p:txBody>
          <a:bodyPr lIns="365760" tIns="0" rIns="365760" bIns="0" anchor="ctr" anchorCtr="1"/>
          <a:lstStyle>
            <a:lvl1pPr algn="ctr">
              <a:lnSpc>
                <a:spcPts val="3000"/>
              </a:lnSpc>
              <a:spcBef>
                <a:spcPts val="0"/>
              </a:spcBef>
              <a:spcAft>
                <a:spcPts val="0"/>
              </a:spcAft>
              <a:defRPr sz="24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108095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Gold +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8CEE42-9194-FF4A-BF8B-10A6A4D3524E}"/>
              </a:ext>
            </a:extLst>
          </p:cNvPr>
          <p:cNvSpPr/>
          <p:nvPr userDrawn="1"/>
        </p:nvSpPr>
        <p:spPr>
          <a:xfrm>
            <a:off x="0" y="0"/>
            <a:ext cx="12192000" cy="6858000"/>
          </a:xfrm>
          <a:prstGeom prst="rect">
            <a:avLst/>
          </a:prstGeom>
          <a:solidFill>
            <a:srgbClr val="FFF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4FA229AB-AA7D-3041-8B78-A21013988614}"/>
              </a:ext>
            </a:extLst>
          </p:cNvPr>
          <p:cNvSpPr>
            <a:spLocks noGrp="1"/>
          </p:cNvSpPr>
          <p:nvPr>
            <p:ph type="ftr" sz="quarter" idx="10"/>
          </p:nvPr>
        </p:nvSpPr>
        <p:spPr/>
        <p:txBody>
          <a:bodyPr/>
          <a:lstStyle/>
          <a:p>
            <a:pPr algn="l"/>
            <a:r>
              <a:rPr lang="en-US"/>
              <a:t>California Education Lab   </a:t>
            </a:r>
            <a:r>
              <a:rPr lang="en-US">
                <a:solidFill>
                  <a:schemeClr val="tx2"/>
                </a:solidFill>
              </a:rPr>
              <a:t>|</a:t>
            </a:r>
            <a:r>
              <a:rPr lang="en-US"/>
              <a:t>   Report Title   </a:t>
            </a:r>
            <a:r>
              <a:rPr lang="en-US">
                <a:solidFill>
                  <a:schemeClr val="tx2"/>
                </a:solidFill>
              </a:rPr>
              <a:t>|</a:t>
            </a:r>
            <a:r>
              <a:rPr lang="en-US"/>
              <a:t>   Date</a:t>
            </a:r>
            <a:endParaRPr lang="en-US" dirty="0"/>
          </a:p>
        </p:txBody>
      </p:sp>
      <p:sp>
        <p:nvSpPr>
          <p:cNvPr id="3" name="Slide Number Placeholder 2">
            <a:extLst>
              <a:ext uri="{FF2B5EF4-FFF2-40B4-BE49-F238E27FC236}">
                <a16:creationId xmlns:a16="http://schemas.microsoft.com/office/drawing/2014/main" id="{E4771D8E-0023-5C4A-987F-353C1166244D}"/>
              </a:ext>
            </a:extLst>
          </p:cNvPr>
          <p:cNvSpPr>
            <a:spLocks noGrp="1"/>
          </p:cNvSpPr>
          <p:nvPr>
            <p:ph type="sldNum" sz="quarter" idx="11"/>
          </p:nvPr>
        </p:nvSpPr>
        <p:spPr/>
        <p:txBody>
          <a:bodyPr/>
          <a:lstStyle/>
          <a:p>
            <a:fld id="{C1C216C5-4E61-6A40-B003-F9ADCD24D74A}" type="slidenum">
              <a:rPr lang="en-US" smtClean="0"/>
              <a:pPr/>
              <a:t>‹#›</a:t>
            </a:fld>
            <a:endParaRPr lang="en-US" dirty="0"/>
          </a:p>
        </p:txBody>
      </p:sp>
      <p:sp>
        <p:nvSpPr>
          <p:cNvPr id="5" name="Text Placeholder 11">
            <a:extLst>
              <a:ext uri="{FF2B5EF4-FFF2-40B4-BE49-F238E27FC236}">
                <a16:creationId xmlns:a16="http://schemas.microsoft.com/office/drawing/2014/main" id="{E8D29A5E-80E7-994D-984E-EBA4BC84A43E}"/>
              </a:ext>
            </a:extLst>
          </p:cNvPr>
          <p:cNvSpPr>
            <a:spLocks noGrp="1"/>
          </p:cNvSpPr>
          <p:nvPr>
            <p:ph type="body" sz="quarter" idx="13"/>
          </p:nvPr>
        </p:nvSpPr>
        <p:spPr>
          <a:xfrm>
            <a:off x="6035040" y="2788920"/>
            <a:ext cx="5486400" cy="461665"/>
          </a:xfrm>
        </p:spPr>
        <p:txBody>
          <a:bodyPr lIns="0" tIns="0" rIns="0" bIns="0" anchor="ctr" anchorCtr="1"/>
          <a:lstStyle>
            <a:lvl1pPr algn="ctr">
              <a:lnSpc>
                <a:spcPts val="3600"/>
              </a:lnSpc>
              <a:spcBef>
                <a:spcPts val="0"/>
              </a:spcBef>
              <a:spcAft>
                <a:spcPts val="0"/>
              </a:spcAft>
              <a:defRPr sz="3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11345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3.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39" y="457200"/>
            <a:ext cx="10972800" cy="692497"/>
          </a:xfrm>
          <a:prstGeom prst="rect">
            <a:avLst/>
          </a:prstGeom>
        </p:spPr>
        <p:txBody>
          <a:bodyPr vert="horz" wrap="square"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548639" y="1828799"/>
            <a:ext cx="10972800" cy="4023360"/>
          </a:xfrm>
          <a:prstGeom prst="rect">
            <a:avLst/>
          </a:prstGeom>
        </p:spPr>
        <p:txBody>
          <a:bodyPr vert="horz" lIns="91440" tIns="45720" rIns="91440" bIns="45720" rtlCol="0">
            <a:spAutoFit/>
          </a:bodyPr>
          <a:lstStyle/>
          <a:p>
            <a:pPr lvl="0"/>
            <a:r>
              <a:rPr lang="en-US" dirty="0"/>
              <a:t>Click to edit Master text styles</a:t>
            </a:r>
          </a:p>
          <a:p>
            <a:pPr lvl="1"/>
            <a:r>
              <a:rPr lang="en-US" dirty="0"/>
              <a:t>Subhead 2</a:t>
            </a:r>
          </a:p>
          <a:p>
            <a:pPr lvl="2"/>
            <a:r>
              <a:rPr lang="en-US" dirty="0"/>
              <a:t>Body</a:t>
            </a:r>
          </a:p>
          <a:p>
            <a:pPr lvl="3"/>
            <a:r>
              <a:rPr lang="en-US" dirty="0"/>
              <a:t>First level</a:t>
            </a:r>
          </a:p>
          <a:p>
            <a:pPr lvl="4"/>
            <a:r>
              <a:rPr lang="en-US" dirty="0"/>
              <a:t>Second level</a:t>
            </a:r>
          </a:p>
        </p:txBody>
      </p:sp>
      <p:sp>
        <p:nvSpPr>
          <p:cNvPr id="6" name="Footer Placeholder 5">
            <a:extLst>
              <a:ext uri="{FF2B5EF4-FFF2-40B4-BE49-F238E27FC236}">
                <a16:creationId xmlns:a16="http://schemas.microsoft.com/office/drawing/2014/main" id="{93AC8888-612E-1D4D-BA06-BC9203CC9266}"/>
              </a:ext>
            </a:extLst>
          </p:cNvPr>
          <p:cNvSpPr>
            <a:spLocks noGrp="1"/>
          </p:cNvSpPr>
          <p:nvPr>
            <p:ph type="ftr" sz="quarter" idx="3"/>
          </p:nvPr>
        </p:nvSpPr>
        <p:spPr>
          <a:xfrm>
            <a:off x="548640" y="6400800"/>
            <a:ext cx="10058400" cy="182880"/>
          </a:xfrm>
          <a:prstGeom prst="rect">
            <a:avLst/>
          </a:prstGeom>
        </p:spPr>
        <p:txBody>
          <a:bodyPr vert="horz" lIns="0" tIns="0" rIns="0" bIns="0" rtlCol="0" anchor="ctr"/>
          <a:lstStyle>
            <a:lvl1pPr algn="ctr">
              <a:defRPr sz="1200">
                <a:solidFill>
                  <a:srgbClr val="002855"/>
                </a:solidFill>
                <a:latin typeface="Proxima Nova Rg" panose="02000506030000020004" pitchFamily="2" charset="77"/>
              </a:defRPr>
            </a:lvl1pPr>
          </a:lstStyle>
          <a:p>
            <a:pPr algn="l"/>
            <a:r>
              <a:rPr lang="en-US" dirty="0"/>
              <a:t>California Education Lab   </a:t>
            </a:r>
            <a:r>
              <a:rPr lang="en-US" dirty="0">
                <a:solidFill>
                  <a:schemeClr val="tx2"/>
                </a:solidFill>
              </a:rPr>
              <a:t>|</a:t>
            </a:r>
            <a:r>
              <a:rPr lang="en-US" dirty="0"/>
              <a:t>   Report Title   </a:t>
            </a:r>
            <a:r>
              <a:rPr lang="en-US" dirty="0">
                <a:solidFill>
                  <a:schemeClr val="tx2"/>
                </a:solidFill>
              </a:rPr>
              <a:t>|</a:t>
            </a:r>
            <a:r>
              <a:rPr lang="en-US" dirty="0"/>
              <a:t>   Date</a:t>
            </a:r>
          </a:p>
        </p:txBody>
      </p:sp>
      <p:sp>
        <p:nvSpPr>
          <p:cNvPr id="9" name="Slide Number Placeholder 8">
            <a:extLst>
              <a:ext uri="{FF2B5EF4-FFF2-40B4-BE49-F238E27FC236}">
                <a16:creationId xmlns:a16="http://schemas.microsoft.com/office/drawing/2014/main" id="{BECC0BDC-0DCF-C74A-8724-27A2998EED77}"/>
              </a:ext>
            </a:extLst>
          </p:cNvPr>
          <p:cNvSpPr>
            <a:spLocks noGrp="1"/>
          </p:cNvSpPr>
          <p:nvPr>
            <p:ph type="sldNum" sz="quarter" idx="4"/>
          </p:nvPr>
        </p:nvSpPr>
        <p:spPr>
          <a:xfrm>
            <a:off x="11064240" y="6400800"/>
            <a:ext cx="457200" cy="182880"/>
          </a:xfrm>
          <a:prstGeom prst="rect">
            <a:avLst/>
          </a:prstGeom>
        </p:spPr>
        <p:txBody>
          <a:bodyPr vert="horz" lIns="0" tIns="0" rIns="0" bIns="0" rtlCol="0" anchor="ctr"/>
          <a:lstStyle>
            <a:lvl1pPr algn="r">
              <a:defRPr sz="1200" b="1">
                <a:solidFill>
                  <a:schemeClr val="tx1"/>
                </a:solidFill>
                <a:latin typeface="Proxima Nova Rg" panose="02000506030000020004" pitchFamily="2" charset="77"/>
              </a:defRPr>
            </a:lvl1pPr>
          </a:lstStyle>
          <a:p>
            <a:fld id="{C1C216C5-4E61-6A40-B003-F9ADCD24D74A}" type="slidenum">
              <a:rPr lang="en-US" smtClean="0"/>
              <a:pPr/>
              <a:t>‹#›</a:t>
            </a:fld>
            <a:endParaRPr lang="en-US" dirty="0"/>
          </a:p>
        </p:txBody>
      </p:sp>
    </p:spTree>
    <p:extLst>
      <p:ext uri="{BB962C8B-B14F-4D97-AF65-F5344CB8AC3E}">
        <p14:creationId xmlns:p14="http://schemas.microsoft.com/office/powerpoint/2010/main" val="189833170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8" r:id="rId3"/>
    <p:sldLayoutId id="2147483650" r:id="rId4"/>
    <p:sldLayoutId id="2147483659" r:id="rId5"/>
    <p:sldLayoutId id="2147483660" r:id="rId6"/>
    <p:sldLayoutId id="2147483662" r:id="rId7"/>
    <p:sldLayoutId id="2147483663" r:id="rId8"/>
    <p:sldLayoutId id="2147483661" r:id="rId9"/>
    <p:sldLayoutId id="2147483655" r:id="rId10"/>
    <p:sldLayoutId id="2147483657" r:id="rId11"/>
    <p:sldLayoutId id="2147483666" r:id="rId12"/>
    <p:sldLayoutId id="2147483664" r:id="rId13"/>
  </p:sldLayoutIdLst>
  <p:hf hdr="0" dt="0"/>
  <p:txStyles>
    <p:titleStyle>
      <a:lvl1pPr algn="l" defTabSz="914400" rtl="0" eaLnBrk="1" latinLnBrk="0" hangingPunct="1">
        <a:lnSpc>
          <a:spcPts val="5400"/>
        </a:lnSpc>
        <a:spcBef>
          <a:spcPct val="0"/>
        </a:spcBef>
        <a:buNone/>
        <a:defRPr sz="4800" b="1" kern="1200">
          <a:solidFill>
            <a:srgbClr val="002855"/>
          </a:solidFill>
          <a:latin typeface="Proxima Nova Rg" charset="0"/>
          <a:ea typeface="Proxima Nova Rg" charset="0"/>
          <a:cs typeface="Proxima Nova Rg" charset="0"/>
        </a:defRPr>
      </a:lvl1pPr>
    </p:titleStyle>
    <p:bodyStyle>
      <a:lvl1pPr marL="0" indent="0" algn="l" defTabSz="914400" rtl="0" eaLnBrk="1" latinLnBrk="0" hangingPunct="1">
        <a:lnSpc>
          <a:spcPts val="4000"/>
        </a:lnSpc>
        <a:spcBef>
          <a:spcPts val="1000"/>
        </a:spcBef>
        <a:spcAft>
          <a:spcPts val="500"/>
        </a:spcAft>
        <a:buFont typeface="Arial"/>
        <a:buNone/>
        <a:defRPr sz="3600" b="1" kern="1200">
          <a:solidFill>
            <a:srgbClr val="002855"/>
          </a:solidFill>
          <a:latin typeface="Proxima Nova Rg" charset="0"/>
          <a:ea typeface="Proxima Nova Rg" charset="0"/>
          <a:cs typeface="Proxima Nova Rg" charset="0"/>
        </a:defRPr>
      </a:lvl1pPr>
      <a:lvl2pPr marL="0" indent="0" algn="l" defTabSz="914400" rtl="0" eaLnBrk="1" latinLnBrk="0" hangingPunct="1">
        <a:lnSpc>
          <a:spcPts val="3200"/>
        </a:lnSpc>
        <a:spcBef>
          <a:spcPts val="0"/>
        </a:spcBef>
        <a:spcAft>
          <a:spcPts val="500"/>
        </a:spcAft>
        <a:buFont typeface="Arial"/>
        <a:buNone/>
        <a:defRPr sz="2800" b="1" kern="1200">
          <a:solidFill>
            <a:srgbClr val="002855"/>
          </a:solidFill>
          <a:latin typeface="Proxima Nova Rg" charset="0"/>
          <a:ea typeface="Proxima Nova Rg" charset="0"/>
          <a:cs typeface="Proxima Nova Rg" charset="0"/>
        </a:defRPr>
      </a:lvl2pPr>
      <a:lvl3pPr marL="0" indent="0" algn="l" defTabSz="914400" rtl="0" eaLnBrk="1" latinLnBrk="0" hangingPunct="1">
        <a:lnSpc>
          <a:spcPts val="3200"/>
        </a:lnSpc>
        <a:spcBef>
          <a:spcPts val="0"/>
        </a:spcBef>
        <a:buFont typeface="Arial"/>
        <a:buNone/>
        <a:defRPr sz="2800" kern="1200">
          <a:solidFill>
            <a:srgbClr val="002855"/>
          </a:solidFill>
          <a:latin typeface="Proxima Nova Rg" charset="0"/>
          <a:ea typeface="Proxima Nova Rg" charset="0"/>
          <a:cs typeface="Proxima Nova Rg" charset="0"/>
        </a:defRPr>
      </a:lvl3pPr>
      <a:lvl4pPr marL="457200" indent="-228600" algn="l" defTabSz="914400" rtl="0" eaLnBrk="1" latinLnBrk="0" hangingPunct="1">
        <a:lnSpc>
          <a:spcPts val="3200"/>
        </a:lnSpc>
        <a:spcBef>
          <a:spcPts val="0"/>
        </a:spcBef>
        <a:buFont typeface="Arial"/>
        <a:buChar char="•"/>
        <a:defRPr sz="2800" kern="1200">
          <a:solidFill>
            <a:srgbClr val="002855"/>
          </a:solidFill>
          <a:latin typeface="Proxima Nova Rg" charset="0"/>
          <a:ea typeface="Proxima Nova Rg" charset="0"/>
          <a:cs typeface="Proxima Nova Rg" charset="0"/>
        </a:defRPr>
      </a:lvl4pPr>
      <a:lvl5pPr marL="685800" indent="-228600" algn="l" defTabSz="914400" rtl="0" eaLnBrk="1" latinLnBrk="0" hangingPunct="1">
        <a:lnSpc>
          <a:spcPts val="3200"/>
        </a:lnSpc>
        <a:spcBef>
          <a:spcPts val="0"/>
        </a:spcBef>
        <a:buFont typeface="Arial"/>
        <a:buChar char="•"/>
        <a:defRPr sz="2800" kern="1200">
          <a:solidFill>
            <a:srgbClr val="002855"/>
          </a:solidFill>
          <a:latin typeface="Proxima Nova Rg" charset="0"/>
          <a:ea typeface="Proxima Nova Rg" charset="0"/>
          <a:cs typeface="Proxima Nova Rg"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5910349"/>
            <a:ext cx="12192000" cy="947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607791"/>
            <a:ext cx="9741195" cy="840230"/>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8314267" cy="2703304"/>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flipH="1">
            <a:off x="-6350" y="5910349"/>
            <a:ext cx="12198350"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5937" y="6134792"/>
            <a:ext cx="708304" cy="515852"/>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67647" y="6271723"/>
            <a:ext cx="1417343" cy="237143"/>
          </a:xfrm>
          <a:prstGeom prst="rect">
            <a:avLst/>
          </a:prstGeom>
        </p:spPr>
      </p:pic>
    </p:spTree>
    <p:extLst>
      <p:ext uri="{BB962C8B-B14F-4D97-AF65-F5344CB8AC3E}">
        <p14:creationId xmlns:p14="http://schemas.microsoft.com/office/powerpoint/2010/main" val="6927937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hf hdr="0" ftr="0" dt="0"/>
  <p:txStyles>
    <p:title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p:titleStyle>
    <p:bodyStyle>
      <a:lvl1pPr marL="228600" indent="-228600" algn="l" defTabSz="914400" rtl="0" eaLnBrk="1" latinLnBrk="0" hangingPunct="1">
        <a:lnSpc>
          <a:spcPct val="90000"/>
        </a:lnSpc>
        <a:spcBef>
          <a:spcPts val="1000"/>
        </a:spcBef>
        <a:buFont typeface="Arial"/>
        <a:buChar char="•"/>
        <a:defRPr sz="4400" kern="1200">
          <a:solidFill>
            <a:srgbClr val="002855"/>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a:buChar char="•"/>
        <a:defRPr sz="4000" kern="1200">
          <a:solidFill>
            <a:srgbClr val="002855"/>
          </a:solidFill>
          <a:latin typeface="Proxima Nova" charset="0"/>
          <a:ea typeface="Proxima Nova" charset="0"/>
          <a:cs typeface="Proxima Nova" charset="0"/>
        </a:defRPr>
      </a:lvl2pPr>
      <a:lvl3pPr marL="1143000" indent="-228600" algn="l" defTabSz="914400" rtl="0" eaLnBrk="1" latinLnBrk="0" hangingPunct="1">
        <a:lnSpc>
          <a:spcPct val="90000"/>
        </a:lnSpc>
        <a:spcBef>
          <a:spcPts val="500"/>
        </a:spcBef>
        <a:buFont typeface="Arial"/>
        <a:buChar char="•"/>
        <a:defRPr sz="3400" kern="1200">
          <a:solidFill>
            <a:srgbClr val="002855"/>
          </a:solidFill>
          <a:latin typeface="Proxima Nova" charset="0"/>
          <a:ea typeface="Proxima Nova" charset="0"/>
          <a:cs typeface="Proxima Nova" charset="0"/>
        </a:defRPr>
      </a:lvl3pPr>
      <a:lvl4pPr marL="1600200" indent="-228600" algn="l" defTabSz="914400" rtl="0" eaLnBrk="1" latinLnBrk="0" hangingPunct="1">
        <a:lnSpc>
          <a:spcPct val="90000"/>
        </a:lnSpc>
        <a:spcBef>
          <a:spcPts val="500"/>
        </a:spcBef>
        <a:buFont typeface="Arial"/>
        <a:buChar char="•"/>
        <a:defRPr sz="2800" kern="1200">
          <a:solidFill>
            <a:srgbClr val="002855"/>
          </a:solidFill>
          <a:latin typeface="Proxima Nova" charset="0"/>
          <a:ea typeface="Proxima Nova" charset="0"/>
          <a:cs typeface="Proxima Nova" charset="0"/>
        </a:defRPr>
      </a:lvl4pPr>
      <a:lvl5pPr marL="2057400" indent="-228600" algn="l" defTabSz="914400" rtl="0" eaLnBrk="1" latinLnBrk="0" hangingPunct="1">
        <a:lnSpc>
          <a:spcPct val="90000"/>
        </a:lnSpc>
        <a:spcBef>
          <a:spcPts val="500"/>
        </a:spcBef>
        <a:buFont typeface="Arial"/>
        <a:buChar char="•"/>
        <a:defRPr sz="2400" kern="1200">
          <a:solidFill>
            <a:srgbClr val="002855"/>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5910349"/>
            <a:ext cx="12192000" cy="9476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607791"/>
            <a:ext cx="9741195" cy="840230"/>
          </a:xfrm>
          <a:prstGeom prst="rect">
            <a:avLst/>
          </a:prstGeom>
        </p:spPr>
        <p:txBody>
          <a:bodyPr vert="horz" wrap="square" lIns="91440" tIns="45720" rIns="91440" bIns="45720" rtlCol="0" anchor="ctr">
            <a:spAutoFit/>
          </a:bodyPr>
          <a:lstStyle/>
          <a:p>
            <a:r>
              <a:rPr lang="en-US" dirty="0"/>
              <a:t>Click to edit Master title style</a:t>
            </a:r>
          </a:p>
        </p:txBody>
      </p:sp>
      <p:sp>
        <p:nvSpPr>
          <p:cNvPr id="3" name="Text Placeholder 2"/>
          <p:cNvSpPr>
            <a:spLocks noGrp="1"/>
          </p:cNvSpPr>
          <p:nvPr>
            <p:ph type="body" idx="1"/>
          </p:nvPr>
        </p:nvSpPr>
        <p:spPr>
          <a:xfrm>
            <a:off x="838200" y="1825625"/>
            <a:ext cx="8314267" cy="2703304"/>
          </a:xfrm>
          <a:prstGeom prst="rect">
            <a:avLst/>
          </a:prstGeom>
        </p:spPr>
        <p:txBody>
          <a:bodyPr vert="horz" lIns="91440" tIns="45720" rIns="9144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flipH="1">
            <a:off x="-6350" y="5910349"/>
            <a:ext cx="12198350" cy="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937" y="6134792"/>
            <a:ext cx="708304" cy="515852"/>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7647" y="6271723"/>
            <a:ext cx="1417343" cy="237143"/>
          </a:xfrm>
          <a:prstGeom prst="rect">
            <a:avLst/>
          </a:prstGeom>
        </p:spPr>
      </p:pic>
    </p:spTree>
    <p:extLst>
      <p:ext uri="{BB962C8B-B14F-4D97-AF65-F5344CB8AC3E}">
        <p14:creationId xmlns:p14="http://schemas.microsoft.com/office/powerpoint/2010/main" val="96245001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hf hdr="0" ftr="0" dt="0"/>
  <p:txStyles>
    <p:title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p:titleStyle>
    <p:bodyStyle>
      <a:lvl1pPr marL="228600" indent="-228600" algn="l" defTabSz="914400" rtl="0" eaLnBrk="1" latinLnBrk="0" hangingPunct="1">
        <a:lnSpc>
          <a:spcPct val="90000"/>
        </a:lnSpc>
        <a:spcBef>
          <a:spcPts val="1000"/>
        </a:spcBef>
        <a:buFont typeface="Arial"/>
        <a:buChar char="•"/>
        <a:defRPr sz="4400" kern="1200">
          <a:solidFill>
            <a:srgbClr val="002855"/>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a:buChar char="•"/>
        <a:defRPr sz="4000" kern="1200">
          <a:solidFill>
            <a:srgbClr val="002855"/>
          </a:solidFill>
          <a:latin typeface="Proxima Nova" charset="0"/>
          <a:ea typeface="Proxima Nova" charset="0"/>
          <a:cs typeface="Proxima Nova" charset="0"/>
        </a:defRPr>
      </a:lvl2pPr>
      <a:lvl3pPr marL="1143000" indent="-228600" algn="l" defTabSz="914400" rtl="0" eaLnBrk="1" latinLnBrk="0" hangingPunct="1">
        <a:lnSpc>
          <a:spcPct val="90000"/>
        </a:lnSpc>
        <a:spcBef>
          <a:spcPts val="500"/>
        </a:spcBef>
        <a:buFont typeface="Arial"/>
        <a:buChar char="•"/>
        <a:defRPr sz="3400" kern="1200">
          <a:solidFill>
            <a:srgbClr val="002855"/>
          </a:solidFill>
          <a:latin typeface="Proxima Nova" charset="0"/>
          <a:ea typeface="Proxima Nova" charset="0"/>
          <a:cs typeface="Proxima Nova" charset="0"/>
        </a:defRPr>
      </a:lvl3pPr>
      <a:lvl4pPr marL="1600200" indent="-228600" algn="l" defTabSz="914400" rtl="0" eaLnBrk="1" latinLnBrk="0" hangingPunct="1">
        <a:lnSpc>
          <a:spcPct val="90000"/>
        </a:lnSpc>
        <a:spcBef>
          <a:spcPts val="500"/>
        </a:spcBef>
        <a:buFont typeface="Arial"/>
        <a:buChar char="•"/>
        <a:defRPr sz="2800" kern="1200">
          <a:solidFill>
            <a:srgbClr val="002855"/>
          </a:solidFill>
          <a:latin typeface="Proxima Nova" charset="0"/>
          <a:ea typeface="Proxima Nova" charset="0"/>
          <a:cs typeface="Proxima Nova" charset="0"/>
        </a:defRPr>
      </a:lvl4pPr>
      <a:lvl5pPr marL="2057400" indent="-228600" algn="l" defTabSz="914400" rtl="0" eaLnBrk="1" latinLnBrk="0" hangingPunct="1">
        <a:lnSpc>
          <a:spcPct val="90000"/>
        </a:lnSpc>
        <a:spcBef>
          <a:spcPts val="500"/>
        </a:spcBef>
        <a:buFont typeface="Arial"/>
        <a:buChar char="•"/>
        <a:defRPr sz="2400" kern="1200">
          <a:solidFill>
            <a:srgbClr val="002855"/>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hyperlink" Target="https://crpe.org/wp-content/uploads/homeschooling_brief_final.pdf" TargetMode="Externa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census.gov/library/stories/2021/03/homeschooling-on-the-rise-during-covid-19-pandemic.html" TargetMode="Externa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5.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33.xml"/><Relationship Id="rId4" Type="http://schemas.openxmlformats.org/officeDocument/2006/relationships/image" Target="../media/image18.emf"/></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28.xml"/><Relationship Id="rId5" Type="http://schemas.openxmlformats.org/officeDocument/2006/relationships/hyperlink" Target="https://www.pewresearch.org/hispanic/interactives/u-s-unauthorized-immigrants-by-state/" TargetMode="External"/><Relationship Id="rId4" Type="http://schemas.openxmlformats.org/officeDocument/2006/relationships/hyperlink" Target="https://www.migrationpolicy.org/data/unauthorized-immigrant-population/state/C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dq.cde.ca.gov/dataquest/longtermel/Glossary.asp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3.xml"/><Relationship Id="rId5" Type="http://schemas.openxmlformats.org/officeDocument/2006/relationships/hyperlink" Target="https://edpolicyinca.org/publications/strengthening-road-college" TargetMode="Externa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3.xml"/><Relationship Id="rId5" Type="http://schemas.openxmlformats.org/officeDocument/2006/relationships/hyperlink" Target="https://edpolicyinca.org/publications/strengthening-road-college" TargetMode="Externa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hyperlink" Target="https://edpolicyinca.org/publications/strengthening-road-college" TargetMode="Externa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33.xml"/><Relationship Id="rId5" Type="http://schemas.openxmlformats.org/officeDocument/2006/relationships/hyperlink" Target="https://edpolicyinca.org/publications/strengthening-road-college" TargetMode="Externa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33.xml"/><Relationship Id="rId5" Type="http://schemas.openxmlformats.org/officeDocument/2006/relationships/hyperlink" Target="https://education.ucdavis.edu/sites/main/files/wheelhouse_infographic_dual_enrollment_1-page_0.pdf" TargetMode="Externa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education.ucdavis.edu/sites/main/files/wheelhouse_research_brief_vol_6_no_7_final.pdf" TargetMode="Externa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hyperlink" Target="https://education.ucdavis.edu/sites/main/files/wheelhouse_research_brief_vol_6_no_7_final.pdf" TargetMode="External"/><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hyperlink" Target="https://edpolicyinca.org/publications/where-california-high-school-students-attend-college" TargetMode="External"/><Relationship Id="rId2" Type="http://schemas.openxmlformats.org/officeDocument/2006/relationships/notesSlide" Target="../notesSlides/notesSlide42.xml"/><Relationship Id="rId1" Type="http://schemas.openxmlformats.org/officeDocument/2006/relationships/slideLayout" Target="../slideLayouts/slideLayout16.xml"/><Relationship Id="rId6" Type="http://schemas.openxmlformats.org/officeDocument/2006/relationships/image" Target="../media/image33.svg"/><Relationship Id="rId11" Type="http://schemas.openxmlformats.org/officeDocument/2006/relationships/image" Target="../media/image6.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32.xml"/><Relationship Id="rId5" Type="http://schemas.openxmlformats.org/officeDocument/2006/relationships/hyperlink" Target="https://edpolicyinca.org/publications/where-california-high-school-students-attend-college" TargetMode="Externa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4.xml"/><Relationship Id="rId1" Type="http://schemas.openxmlformats.org/officeDocument/2006/relationships/slideLayout" Target="../slideLayouts/slideLayout32.xml"/><Relationship Id="rId5" Type="http://schemas.openxmlformats.org/officeDocument/2006/relationships/hyperlink" Target="https://edpolicyinca.org/publications/where-california-high-school-students-attend-college" TargetMode="Externa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edpolicyinca.org/publications/where-california-high-school-students-attend-colleg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6.xml"/><Relationship Id="rId1" Type="http://schemas.openxmlformats.org/officeDocument/2006/relationships/slideLayout" Target="../slideLayouts/slideLayout32.xml"/><Relationship Id="rId5" Type="http://schemas.openxmlformats.org/officeDocument/2006/relationships/image" Target="../media/image42.png"/><Relationship Id="rId4" Type="http://schemas.openxmlformats.org/officeDocument/2006/relationships/hyperlink" Target="https://edpolicyinca.org/publications/where-california-high-school-students-attend-colleg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32.xml"/><Relationship Id="rId4" Type="http://schemas.openxmlformats.org/officeDocument/2006/relationships/image" Target="../media/image43.emf"/></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32.xml"/><Relationship Id="rId4" Type="http://schemas.openxmlformats.org/officeDocument/2006/relationships/image" Target="../media/image44.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hyperlink" Target="https://www.cde.ca.gov/sp/ps/cefprivinstr.asp" TargetMode="Externa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hyperlink" Target="https://edsource.org/2021/pandemic-drives-sharp-rise-in-families-opening-their-own-homeschools/657233" TargetMode="Externa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hyperlink" Target="https://www.census.gov/library/stories/2021/03/homeschooling-on-the-rise-during-covid-19-pandemic.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78" y="868747"/>
            <a:ext cx="11064240" cy="1384995"/>
          </a:xfrm>
        </p:spPr>
        <p:txBody>
          <a:bodyPr/>
          <a:lstStyle/>
          <a:p>
            <a:pPr algn="ctr"/>
            <a:r>
              <a:rPr lang="en-US" b="0" dirty="0">
                <a:latin typeface="Helvetica" pitchFamily="2" charset="0"/>
              </a:rPr>
              <a:t>A Portrait of California's Adolescents and the Schools that Serve Them</a:t>
            </a:r>
          </a:p>
        </p:txBody>
      </p:sp>
      <p:sp>
        <p:nvSpPr>
          <p:cNvPr id="7" name="Text Placeholder 6">
            <a:extLst>
              <a:ext uri="{FF2B5EF4-FFF2-40B4-BE49-F238E27FC236}">
                <a16:creationId xmlns:a16="http://schemas.microsoft.com/office/drawing/2014/main" id="{6DF53846-F573-7E47-AD0F-BFF5C684B476}"/>
              </a:ext>
            </a:extLst>
          </p:cNvPr>
          <p:cNvSpPr>
            <a:spLocks noGrp="1"/>
          </p:cNvSpPr>
          <p:nvPr>
            <p:ph type="body" sz="quarter" idx="10"/>
          </p:nvPr>
        </p:nvSpPr>
        <p:spPr>
          <a:xfrm>
            <a:off x="1595118" y="2663325"/>
            <a:ext cx="9001761" cy="1292662"/>
          </a:xfrm>
        </p:spPr>
        <p:txBody>
          <a:bodyPr/>
          <a:lstStyle/>
          <a:p>
            <a:pPr algn="ctr">
              <a:lnSpc>
                <a:spcPct val="100000"/>
              </a:lnSpc>
              <a:spcAft>
                <a:spcPts val="0"/>
              </a:spcAft>
            </a:pPr>
            <a:r>
              <a:rPr lang="en-US" sz="2800" dirty="0">
                <a:latin typeface="Helvetica" pitchFamily="2" charset="0"/>
              </a:rPr>
              <a:t>Sherrie Reed, Justin </a:t>
            </a:r>
            <a:r>
              <a:rPr lang="en-US" sz="2800" dirty="0" err="1">
                <a:latin typeface="Helvetica" pitchFamily="2" charset="0"/>
              </a:rPr>
              <a:t>Luu</a:t>
            </a:r>
            <a:r>
              <a:rPr lang="en-US" sz="2800" dirty="0">
                <a:latin typeface="Helvetica" pitchFamily="2" charset="0"/>
              </a:rPr>
              <a:t>, Alexandria Hurtt, </a:t>
            </a:r>
          </a:p>
          <a:p>
            <a:pPr algn="ctr">
              <a:lnSpc>
                <a:spcPct val="100000"/>
              </a:lnSpc>
              <a:spcAft>
                <a:spcPts val="0"/>
              </a:spcAft>
            </a:pPr>
            <a:r>
              <a:rPr lang="en-US" sz="2800" dirty="0">
                <a:latin typeface="Helvetica" pitchFamily="2" charset="0"/>
              </a:rPr>
              <a:t>Erin </a:t>
            </a:r>
            <a:r>
              <a:rPr lang="en-US" sz="2800" dirty="0" err="1">
                <a:latin typeface="Helvetica" pitchFamily="2" charset="0"/>
              </a:rPr>
              <a:t>Olafsson</a:t>
            </a:r>
            <a:r>
              <a:rPr lang="en-US" sz="2800" dirty="0">
                <a:latin typeface="Helvetica" pitchFamily="2" charset="0"/>
              </a:rPr>
              <a:t>-Goldberg, &amp; Michal Kurlaender </a:t>
            </a:r>
          </a:p>
          <a:p>
            <a:pPr algn="ctr">
              <a:lnSpc>
                <a:spcPct val="100000"/>
              </a:lnSpc>
              <a:spcAft>
                <a:spcPts val="0"/>
              </a:spcAft>
            </a:pPr>
            <a:endParaRPr lang="en-US" sz="2800" dirty="0">
              <a:latin typeface="Helvetica" pitchFamily="2" charset="0"/>
            </a:endParaRPr>
          </a:p>
        </p:txBody>
      </p:sp>
      <p:sp>
        <p:nvSpPr>
          <p:cNvPr id="3" name="Rectangle 2">
            <a:extLst>
              <a:ext uri="{FF2B5EF4-FFF2-40B4-BE49-F238E27FC236}">
                <a16:creationId xmlns:a16="http://schemas.microsoft.com/office/drawing/2014/main" id="{AA695993-F754-C241-9728-C211840377C6}"/>
              </a:ext>
            </a:extLst>
          </p:cNvPr>
          <p:cNvSpPr/>
          <p:nvPr/>
        </p:nvSpPr>
        <p:spPr>
          <a:xfrm>
            <a:off x="457200" y="97971"/>
            <a:ext cx="1088571" cy="30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F4FE40A4-ED7D-E04E-A6F4-285FEC90C6AA}"/>
              </a:ext>
            </a:extLst>
          </p:cNvPr>
          <p:cNvSpPr txBox="1">
            <a:spLocks/>
          </p:cNvSpPr>
          <p:nvPr/>
        </p:nvSpPr>
        <p:spPr>
          <a:xfrm>
            <a:off x="3829050" y="5307331"/>
            <a:ext cx="8229600" cy="121840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1pPr>
            <a:lvl2pPr marL="5143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2pPr>
            <a:lvl3pPr marL="8572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3pPr>
            <a:lvl4pPr marL="12001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4pPr>
            <a:lvl5pPr marL="15430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just">
              <a:buNone/>
            </a:pPr>
            <a:r>
              <a:rPr lang="en-US" sz="1200" dirty="0">
                <a:solidFill>
                  <a:srgbClr val="002855"/>
                </a:solidFill>
              </a:rPr>
              <a:t>The research reported here was conducted under research partnership agreements between the University of California, Davis (Michal Kurlaender, PI) and the California Department of Education and the California Community Colleges Chancellor’s Office, respectively. Research was funded by the Stuart Foundation and by the Institute of Education Sciences, U.S. Department of Education, through Grant R305E150006 to the Regents of the University of California. California Education Lab is grateful to College Futures Foundation for their ongoing support. The findings and conclusions here are those of the authors and do not necessarily reflect the positions or policies of the U.S. Department of Education, the California Education Lab, or the agencies providing the data.</a:t>
            </a:r>
          </a:p>
        </p:txBody>
      </p:sp>
      <p:sp>
        <p:nvSpPr>
          <p:cNvPr id="4" name="Rectangle 1">
            <a:extLst>
              <a:ext uri="{FF2B5EF4-FFF2-40B4-BE49-F238E27FC236}">
                <a16:creationId xmlns:a16="http://schemas.microsoft.com/office/drawing/2014/main" id="{56365F04-5C7B-55A7-2B94-631932FB24CB}"/>
              </a:ext>
            </a:extLst>
          </p:cNvPr>
          <p:cNvSpPr>
            <a:spLocks noChangeArrowheads="1"/>
          </p:cNvSpPr>
          <p:nvPr/>
        </p:nvSpPr>
        <p:spPr bwMode="auto">
          <a:xfrm>
            <a:off x="2898775" y="3565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566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11e1c0f31ea_1_102"/>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0" name="Google Shape;500;g11e1c0f31ea_1_102"/>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01" name="Google Shape;501;g11e1c0f31ea_1_102"/>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503" name="Google Shape;503;g11e1c0f31ea_1_102"/>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latin typeface="Helvetica Neue"/>
                <a:ea typeface="Helvetica Neue"/>
                <a:cs typeface="Helvetica Neue"/>
                <a:sym typeface="Helvetica Neue"/>
              </a:rPr>
              <a:t>10</a:t>
            </a:fld>
            <a:endParaRPr sz="1200" b="1" i="0" u="none" strike="noStrike" cap="none">
              <a:latin typeface="Helvetica Neue"/>
              <a:ea typeface="Helvetica Neue"/>
              <a:cs typeface="Helvetica Neue"/>
              <a:sym typeface="Helvetica Neue"/>
            </a:endParaRPr>
          </a:p>
        </p:txBody>
      </p:sp>
      <p:sp>
        <p:nvSpPr>
          <p:cNvPr id="505" name="Google Shape;505;g11e1c0f31ea_1_102"/>
          <p:cNvSpPr txBox="1">
            <a:spLocks noGrp="1"/>
          </p:cNvSpPr>
          <p:nvPr>
            <p:ph type="title" idx="4294967295"/>
          </p:nvPr>
        </p:nvSpPr>
        <p:spPr>
          <a:xfrm>
            <a:off x="376386" y="325999"/>
            <a:ext cx="10454173" cy="590891"/>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None/>
            </a:pPr>
            <a:r>
              <a:rPr lang="en-US" sz="3600" dirty="0">
                <a:latin typeface="Helvetica" pitchFamily="2" charset="0"/>
              </a:rPr>
              <a:t>Characteristics of Homeschooling Students</a:t>
            </a:r>
            <a:endParaRPr sz="4400" dirty="0">
              <a:latin typeface="Helvetica" pitchFamily="2" charset="0"/>
            </a:endParaRPr>
          </a:p>
        </p:txBody>
      </p:sp>
      <p:sp>
        <p:nvSpPr>
          <p:cNvPr id="2" name="Rectangle 1">
            <a:extLst>
              <a:ext uri="{FF2B5EF4-FFF2-40B4-BE49-F238E27FC236}">
                <a16:creationId xmlns:a16="http://schemas.microsoft.com/office/drawing/2014/main" id="{AD6D324C-2625-D704-8E24-9733C100F2C3}"/>
              </a:ext>
            </a:extLst>
          </p:cNvPr>
          <p:cNvSpPr/>
          <p:nvPr/>
        </p:nvSpPr>
        <p:spPr>
          <a:xfrm>
            <a:off x="486918" y="1063279"/>
            <a:ext cx="11382201" cy="3693319"/>
          </a:xfrm>
          <a:prstGeom prst="rect">
            <a:avLst/>
          </a:prstGeom>
        </p:spPr>
        <p:txBody>
          <a:bodyPr wrap="square">
            <a:spAutoFit/>
          </a:bodyPr>
          <a:lstStyle/>
          <a:p>
            <a:pPr marL="285750" lvl="0" indent="-285750">
              <a:spcBef>
                <a:spcPts val="400"/>
              </a:spcBef>
              <a:buFont typeface="Arial" panose="020B0604020202020204" pitchFamily="34" charset="0"/>
              <a:buChar char="•"/>
            </a:pPr>
            <a:r>
              <a:rPr lang="en-US" sz="2800" dirty="0"/>
              <a:t>Homeschool students are increasingly a more diverse group</a:t>
            </a:r>
          </a:p>
          <a:p>
            <a:pPr marL="742950" lvl="1" indent="-285750">
              <a:spcBef>
                <a:spcPts val="400"/>
              </a:spcBef>
              <a:buFont typeface="Arial" panose="020B0604020202020204" pitchFamily="34" charset="0"/>
              <a:buChar char="•"/>
            </a:pPr>
            <a:r>
              <a:rPr lang="en-US" sz="2800" dirty="0"/>
              <a:t>The emergence of accessible programs, access to and growth in technology use, and increased empowerment to align schooling with personal needs and values has contributed to this trend</a:t>
            </a:r>
          </a:p>
          <a:p>
            <a:pPr marL="285750" indent="-285750">
              <a:spcBef>
                <a:spcPts val="400"/>
              </a:spcBef>
              <a:buFont typeface="Arial" panose="020B0604020202020204" pitchFamily="34" charset="0"/>
              <a:buChar char="•"/>
            </a:pPr>
            <a:r>
              <a:rPr lang="en-US" sz="2800" dirty="0"/>
              <a:t>Homeschooling is present regardless of religious or political affiliation, gifted or special education status, or socioeconomic status </a:t>
            </a:r>
          </a:p>
          <a:p>
            <a:pPr marL="285750" indent="-285750">
              <a:spcBef>
                <a:spcPts val="400"/>
              </a:spcBef>
              <a:buFont typeface="Arial" panose="020B0604020202020204" pitchFamily="34" charset="0"/>
              <a:buChar char="•"/>
            </a:pPr>
            <a:r>
              <a:rPr lang="en-US" sz="2800" dirty="0"/>
              <a:t>For those that wish to homeschool but do not, this may be exacerbated by limited knowledge about resources/regulations</a:t>
            </a:r>
          </a:p>
        </p:txBody>
      </p:sp>
      <p:sp>
        <p:nvSpPr>
          <p:cNvPr id="9" name="Google Shape;246;p6">
            <a:extLst>
              <a:ext uri="{FF2B5EF4-FFF2-40B4-BE49-F238E27FC236}">
                <a16:creationId xmlns:a16="http://schemas.microsoft.com/office/drawing/2014/main" id="{D01AF26E-34F1-B0C6-4B37-FD0EDDA75807}"/>
              </a:ext>
            </a:extLst>
          </p:cNvPr>
          <p:cNvSpPr txBox="1"/>
          <p:nvPr/>
        </p:nvSpPr>
        <p:spPr>
          <a:xfrm>
            <a:off x="376387" y="6324600"/>
            <a:ext cx="9631213" cy="21905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Tree>
    <p:extLst>
      <p:ext uri="{BB962C8B-B14F-4D97-AF65-F5344CB8AC3E}">
        <p14:creationId xmlns:p14="http://schemas.microsoft.com/office/powerpoint/2010/main" val="2968078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 name="Picture 3">
            <a:extLst>
              <a:ext uri="{FF2B5EF4-FFF2-40B4-BE49-F238E27FC236}">
                <a16:creationId xmlns:a16="http://schemas.microsoft.com/office/drawing/2014/main" id="{35E4915E-8A78-F0B0-B6A1-6AAB76880367}"/>
              </a:ext>
            </a:extLst>
          </p:cNvPr>
          <p:cNvPicPr>
            <a:picLocks noChangeAspect="1"/>
          </p:cNvPicPr>
          <p:nvPr/>
        </p:nvPicPr>
        <p:blipFill rotWithShape="1">
          <a:blip r:embed="rId3"/>
          <a:srcRect b="12749"/>
          <a:stretch/>
        </p:blipFill>
        <p:spPr>
          <a:xfrm>
            <a:off x="2517421" y="972445"/>
            <a:ext cx="6863677" cy="4100596"/>
          </a:xfrm>
          <a:prstGeom prst="rect">
            <a:avLst/>
          </a:prstGeom>
        </p:spPr>
      </p:pic>
      <p:sp>
        <p:nvSpPr>
          <p:cNvPr id="499" name="Google Shape;499;g11e1c0f31ea_1_102"/>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0" name="Google Shape;500;g11e1c0f31ea_1_102"/>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01" name="Google Shape;501;g11e1c0f31ea_1_102"/>
          <p:cNvPicPr preferRelativeResize="0"/>
          <p:nvPr/>
        </p:nvPicPr>
        <p:blipFill rotWithShape="1">
          <a:blip r:embed="rId4">
            <a:alphaModFix/>
          </a:blip>
          <a:srcRect/>
          <a:stretch/>
        </p:blipFill>
        <p:spPr>
          <a:xfrm>
            <a:off x="10107094" y="6046439"/>
            <a:ext cx="1947746" cy="811561"/>
          </a:xfrm>
          <a:prstGeom prst="rect">
            <a:avLst/>
          </a:prstGeom>
          <a:noFill/>
          <a:ln>
            <a:noFill/>
          </a:ln>
        </p:spPr>
      </p:pic>
      <p:sp>
        <p:nvSpPr>
          <p:cNvPr id="503" name="Google Shape;503;g11e1c0f31ea_1_102"/>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latin typeface="Helvetica Neue"/>
                <a:ea typeface="Helvetica Neue"/>
                <a:cs typeface="Helvetica Neue"/>
                <a:sym typeface="Helvetica Neue"/>
              </a:rPr>
              <a:t>11</a:t>
            </a:fld>
            <a:endParaRPr sz="1600" b="1" i="0" u="none" strike="noStrike" cap="none" dirty="0">
              <a:latin typeface="Helvetica Neue"/>
              <a:ea typeface="Helvetica Neue"/>
              <a:cs typeface="Helvetica Neue"/>
              <a:sym typeface="Helvetica Neue"/>
            </a:endParaRPr>
          </a:p>
        </p:txBody>
      </p:sp>
      <p:sp>
        <p:nvSpPr>
          <p:cNvPr id="505" name="Google Shape;505;g11e1c0f31ea_1_102"/>
          <p:cNvSpPr txBox="1">
            <a:spLocks noGrp="1"/>
          </p:cNvSpPr>
          <p:nvPr>
            <p:ph type="title" idx="4294967295"/>
          </p:nvPr>
        </p:nvSpPr>
        <p:spPr>
          <a:xfrm>
            <a:off x="376387" y="270755"/>
            <a:ext cx="9941700" cy="701690"/>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None/>
            </a:pPr>
            <a:r>
              <a:rPr lang="en-US" sz="4400" dirty="0">
                <a:latin typeface="Helvetica" pitchFamily="2" charset="0"/>
              </a:rPr>
              <a:t>Homeschooling: Historical Trends </a:t>
            </a:r>
            <a:endParaRPr dirty="0">
              <a:latin typeface="Helvetica" pitchFamily="2" charset="0"/>
            </a:endParaRPr>
          </a:p>
        </p:txBody>
      </p:sp>
      <p:sp>
        <p:nvSpPr>
          <p:cNvPr id="9" name="Google Shape;246;p6">
            <a:extLst>
              <a:ext uri="{FF2B5EF4-FFF2-40B4-BE49-F238E27FC236}">
                <a16:creationId xmlns:a16="http://schemas.microsoft.com/office/drawing/2014/main" id="{4F2D0FF5-7C08-300F-9926-F9AFF3EE87E6}"/>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
        <p:nvSpPr>
          <p:cNvPr id="2" name="TextBox 1">
            <a:extLst>
              <a:ext uri="{FF2B5EF4-FFF2-40B4-BE49-F238E27FC236}">
                <a16:creationId xmlns:a16="http://schemas.microsoft.com/office/drawing/2014/main" id="{6835E9FE-6F65-1500-800B-A138E0766CBB}"/>
              </a:ext>
            </a:extLst>
          </p:cNvPr>
          <p:cNvSpPr txBox="1"/>
          <p:nvPr/>
        </p:nvSpPr>
        <p:spPr>
          <a:xfrm>
            <a:off x="2517422" y="1012315"/>
            <a:ext cx="6863676" cy="369332"/>
          </a:xfrm>
          <a:prstGeom prst="rect">
            <a:avLst/>
          </a:prstGeom>
          <a:solidFill>
            <a:schemeClr val="bg1"/>
          </a:solidFill>
        </p:spPr>
        <p:txBody>
          <a:bodyPr vert="horz" wrap="square" lIns="91440" tIns="45720" rIns="91440" bIns="45720" rtlCol="0">
            <a:spAutoFit/>
          </a:bodyPr>
          <a:lstStyle/>
          <a:p>
            <a:pPr algn="ctr"/>
            <a:r>
              <a:rPr lang="en-US" dirty="0">
                <a:latin typeface="Helvetica" pitchFamily="2" charset="0"/>
              </a:rPr>
              <a:t>The Changing Demographics of Homeschooling in the U.S.</a:t>
            </a:r>
          </a:p>
        </p:txBody>
      </p:sp>
      <p:sp>
        <p:nvSpPr>
          <p:cNvPr id="5" name="Google Shape;360;p8">
            <a:extLst>
              <a:ext uri="{FF2B5EF4-FFF2-40B4-BE49-F238E27FC236}">
                <a16:creationId xmlns:a16="http://schemas.microsoft.com/office/drawing/2014/main" id="{40BADDFE-2281-35E4-6E87-F74F1B199DCD}"/>
              </a:ext>
            </a:extLst>
          </p:cNvPr>
          <p:cNvSpPr txBox="1"/>
          <p:nvPr/>
        </p:nvSpPr>
        <p:spPr>
          <a:xfrm>
            <a:off x="137160" y="5380446"/>
            <a:ext cx="1181779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Figure from </a:t>
            </a:r>
            <a:r>
              <a:rPr lang="en-US" sz="1400" dirty="0">
                <a:solidFill>
                  <a:srgbClr val="00B0F0"/>
                </a:solidFill>
                <a:latin typeface="Helvetica" pitchFamily="2" charset="0"/>
                <a:ea typeface="Proxima Nova"/>
                <a:cs typeface="Proxima Nova"/>
                <a:sym typeface="Proxima Nova"/>
                <a:hlinkClick r:id="rId5">
                  <a:extLst>
                    <a:ext uri="{A12FA001-AC4F-418D-AE19-62706E023703}">
                      <ahyp:hlinkClr xmlns:ahyp="http://schemas.microsoft.com/office/drawing/2018/hyperlinkcolor" val="tx"/>
                    </a:ext>
                  </a:extLst>
                </a:hlinkClick>
              </a:rPr>
              <a:t>Center on Reinventing Public Education (2019)</a:t>
            </a:r>
            <a:r>
              <a:rPr lang="en-US" sz="1400" dirty="0">
                <a:latin typeface="Helvetica" pitchFamily="2" charset="0"/>
                <a:ea typeface="Proxima Nova"/>
                <a:cs typeface="Proxima Nova"/>
                <a:sym typeface="Proxima Nova"/>
              </a:rPr>
              <a:t>. Based on data from the National Center for Education Statistics. </a:t>
            </a:r>
            <a:endParaRPr sz="1400" dirty="0">
              <a:latin typeface="Helvetica" pitchFamily="2" charset="0"/>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D9A08821-5CF3-254E-96D5-F979CDF2212D}"/>
              </a:ext>
            </a:extLst>
          </p:cNvPr>
          <p:cNvSpPr txBox="1">
            <a:spLocks/>
          </p:cNvSpPr>
          <p:nvPr/>
        </p:nvSpPr>
        <p:spPr>
          <a:xfrm>
            <a:off x="376386" y="6492240"/>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855"/>
                </a:solidFill>
                <a:latin typeface="Helvetica" pitchFamily="2" charset="0"/>
              </a:rPr>
              <a:t>California Adolescents    </a:t>
            </a:r>
            <a:r>
              <a:rPr lang="en-US" dirty="0">
                <a:solidFill>
                  <a:srgbClr val="FFBF00"/>
                </a:solidFill>
                <a:latin typeface="Helvetica" pitchFamily="2" charset="0"/>
              </a:rPr>
              <a:t>| </a:t>
            </a:r>
            <a:r>
              <a:rPr lang="en-US" dirty="0">
                <a:solidFill>
                  <a:srgbClr val="002855"/>
                </a:solidFill>
                <a:latin typeface="Helvetica" pitchFamily="2" charset="0"/>
              </a:rPr>
              <a:t>  August 2022</a:t>
            </a:r>
          </a:p>
        </p:txBody>
      </p:sp>
      <p:sp>
        <p:nvSpPr>
          <p:cNvPr id="10" name="Rectangle 9">
            <a:extLst>
              <a:ext uri="{FF2B5EF4-FFF2-40B4-BE49-F238E27FC236}">
                <a16:creationId xmlns:a16="http://schemas.microsoft.com/office/drawing/2014/main" id="{FC3666A7-0DA8-CE95-5C81-43E8C372B47B}"/>
              </a:ext>
            </a:extLst>
          </p:cNvPr>
          <p:cNvSpPr/>
          <p:nvPr/>
        </p:nvSpPr>
        <p:spPr>
          <a:xfrm>
            <a:off x="0" y="0"/>
            <a:ext cx="4342272" cy="6400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518;g11e1c0f31ea_1_116">
            <a:extLst>
              <a:ext uri="{FF2B5EF4-FFF2-40B4-BE49-F238E27FC236}">
                <a16:creationId xmlns:a16="http://schemas.microsoft.com/office/drawing/2014/main" id="{C6DFE21C-5188-8DF5-AA99-C222C5D8EE47}"/>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Lst>
          </a:blip>
          <a:srcRect/>
          <a:stretch/>
        </p:blipFill>
        <p:spPr>
          <a:xfrm>
            <a:off x="3130323" y="1016221"/>
            <a:ext cx="6305075" cy="5345762"/>
          </a:xfrm>
          <a:prstGeom prst="rect">
            <a:avLst/>
          </a:prstGeom>
          <a:noFill/>
          <a:ln>
            <a:noFill/>
          </a:ln>
        </p:spPr>
      </p:pic>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358414" y="6413216"/>
            <a:ext cx="457200" cy="182880"/>
          </a:xfrm>
        </p:spPr>
        <p:txBody>
          <a:bodyPr/>
          <a:lstStyle/>
          <a:p>
            <a:fld id="{C1C216C5-4E61-6A40-B003-F9ADCD24D74A}" type="slidenum">
              <a:rPr lang="en-US" smtClean="0">
                <a:latin typeface="Helvetica" pitchFamily="2" charset="0"/>
              </a:rPr>
              <a:pPr/>
              <a:t>12</a:t>
            </a:fld>
            <a:endParaRPr lang="en-US" dirty="0">
              <a:latin typeface="Helvetica" pitchFamily="2" charset="0"/>
            </a:endParaRPr>
          </a:p>
        </p:txBody>
      </p:sp>
      <p:sp>
        <p:nvSpPr>
          <p:cNvPr id="11" name="Google Shape;516;g11e1c0f31ea_1_116">
            <a:extLst>
              <a:ext uri="{FF2B5EF4-FFF2-40B4-BE49-F238E27FC236}">
                <a16:creationId xmlns:a16="http://schemas.microsoft.com/office/drawing/2014/main" id="{716B4C1F-507C-AA80-0459-BBFD400944BD}"/>
              </a:ext>
            </a:extLst>
          </p:cNvPr>
          <p:cNvSpPr txBox="1">
            <a:spLocks/>
          </p:cNvSpPr>
          <p:nvPr/>
        </p:nvSpPr>
        <p:spPr>
          <a:xfrm>
            <a:off x="330202" y="231431"/>
            <a:ext cx="11531596" cy="784790"/>
          </a:xfrm>
          <a:prstGeom prst="rect">
            <a:avLst/>
          </a:prstGeom>
        </p:spPr>
        <p:txBody>
          <a:bodyPr spcFirstLastPara="1" wrap="square" lIns="91425" tIns="45700" rIns="91425" bIns="45700" anchor="b" anchorCtr="0">
            <a:spAutoFit/>
          </a:bodyPr>
          <a:lstStyle>
            <a:lvl1pPr algn="l" defTabSz="914400" rtl="0" eaLnBrk="1" latinLnBrk="0" hangingPunct="1">
              <a:lnSpc>
                <a:spcPts val="5400"/>
              </a:lnSpc>
              <a:spcBef>
                <a:spcPct val="0"/>
              </a:spcBef>
              <a:buNone/>
              <a:defRPr sz="4800" b="1" kern="1200">
                <a:solidFill>
                  <a:srgbClr val="002855"/>
                </a:solidFill>
                <a:latin typeface="Proxima Nova Rg" charset="0"/>
                <a:ea typeface="Proxima Nova Rg" charset="0"/>
                <a:cs typeface="Proxima Nova Rg" charset="0"/>
              </a:defRPr>
            </a:lvl1pPr>
          </a:lstStyle>
          <a:p>
            <a:pPr>
              <a:spcBef>
                <a:spcPts val="0"/>
              </a:spcBef>
            </a:pPr>
            <a:r>
              <a:rPr lang="en-US" sz="4000" dirty="0">
                <a:latin typeface="Helvetica" pitchFamily="2" charset="0"/>
              </a:rPr>
              <a:t>Homeschooling: Current Trends</a:t>
            </a:r>
            <a:endParaRPr lang="en-US" sz="4400" dirty="0">
              <a:latin typeface="Helvetica" pitchFamily="2" charset="0"/>
            </a:endParaRPr>
          </a:p>
        </p:txBody>
      </p:sp>
      <p:sp>
        <p:nvSpPr>
          <p:cNvPr id="2" name="Google Shape;458;g11e1c0f31ea_1_86">
            <a:extLst>
              <a:ext uri="{FF2B5EF4-FFF2-40B4-BE49-F238E27FC236}">
                <a16:creationId xmlns:a16="http://schemas.microsoft.com/office/drawing/2014/main" id="{A767E23F-E7F2-D4BF-7A93-041308FBCCF5}"/>
              </a:ext>
            </a:extLst>
          </p:cNvPr>
          <p:cNvSpPr txBox="1"/>
          <p:nvPr/>
        </p:nvSpPr>
        <p:spPr>
          <a:xfrm>
            <a:off x="4173521" y="6361983"/>
            <a:ext cx="8392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Source: </a:t>
            </a:r>
            <a:r>
              <a:rPr lang="en-US" sz="1400" u="sng" dirty="0">
                <a:solidFill>
                  <a:srgbClr val="00B0F0"/>
                </a:solidFill>
                <a:latin typeface="Helvetica" pitchFamily="2" charset="0"/>
                <a:ea typeface="Proxima Nova"/>
                <a:cs typeface="Proxima Nova"/>
                <a:sym typeface="Proxima Nova"/>
                <a:hlinkClick r:id="rId5">
                  <a:extLst>
                    <a:ext uri="{A12FA001-AC4F-418D-AE19-62706E023703}">
                      <ahyp:hlinkClr xmlns:ahyp="http://schemas.microsoft.com/office/drawing/2018/hyperlinkcolor" val="tx"/>
                    </a:ext>
                  </a:extLst>
                </a:hlinkClick>
              </a:rPr>
              <a:t>Census Bureau’s Household Pulse Survey (2021)</a:t>
            </a:r>
            <a:endParaRPr sz="1400" dirty="0">
              <a:solidFill>
                <a:srgbClr val="00B0F0"/>
              </a:solidFill>
              <a:latin typeface="Helvetica" pitchFamily="2" charset="0"/>
              <a:ea typeface="Proxima Nova"/>
              <a:cs typeface="Proxima Nova"/>
              <a:sym typeface="Proxima Nova"/>
            </a:endParaRPr>
          </a:p>
        </p:txBody>
      </p:sp>
    </p:spTree>
    <p:extLst>
      <p:ext uri="{BB962C8B-B14F-4D97-AF65-F5344CB8AC3E}">
        <p14:creationId xmlns:p14="http://schemas.microsoft.com/office/powerpoint/2010/main" val="2426814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80" y="2722880"/>
            <a:ext cx="11064240" cy="2060051"/>
          </a:xfrm>
        </p:spPr>
        <p:txBody>
          <a:bodyPr anchor="ctr"/>
          <a:lstStyle/>
          <a:p>
            <a:pPr algn="ctr"/>
            <a:br>
              <a:rPr lang="en-US" sz="4400" b="0" dirty="0">
                <a:latin typeface="Helvetica" pitchFamily="2" charset="0"/>
              </a:rPr>
            </a:br>
            <a:r>
              <a:rPr lang="en-US" sz="4400" b="0" dirty="0">
                <a:latin typeface="Helvetica" pitchFamily="2" charset="0"/>
              </a:rPr>
              <a:t>Public Schools </a:t>
            </a:r>
            <a:br>
              <a:rPr lang="en-US" sz="4400" b="0" dirty="0">
                <a:latin typeface="Helvetica" pitchFamily="2" charset="0"/>
              </a:rPr>
            </a:br>
            <a:r>
              <a:rPr lang="en-US" sz="4400" b="0" dirty="0">
                <a:latin typeface="Helvetica" pitchFamily="2" charset="0"/>
              </a:rPr>
              <a:t>Serving Adolescents</a:t>
            </a:r>
          </a:p>
        </p:txBody>
      </p:sp>
      <p:sp>
        <p:nvSpPr>
          <p:cNvPr id="4" name="Slide Number Placeholder 2">
            <a:extLst>
              <a:ext uri="{FF2B5EF4-FFF2-40B4-BE49-F238E27FC236}">
                <a16:creationId xmlns:a16="http://schemas.microsoft.com/office/drawing/2014/main" id="{6989CC9E-77F7-9349-A6A5-ED8AD6E288C7}"/>
              </a:ext>
            </a:extLst>
          </p:cNvPr>
          <p:cNvSpPr txBox="1">
            <a:spLocks/>
          </p:cNvSpPr>
          <p:nvPr/>
        </p:nvSpPr>
        <p:spPr>
          <a:xfrm>
            <a:off x="11358413" y="6286891"/>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13</a:t>
            </a:fld>
            <a:endParaRPr lang="en-US" sz="1200" b="1" dirty="0">
              <a:solidFill>
                <a:schemeClr val="bg1"/>
              </a:solidFill>
              <a:latin typeface="Helvetica" pitchFamily="2" charset="0"/>
            </a:endParaRPr>
          </a:p>
        </p:txBody>
      </p:sp>
      <p:sp>
        <p:nvSpPr>
          <p:cNvPr id="6" name="Footer Placeholder 1">
            <a:extLst>
              <a:ext uri="{FF2B5EF4-FFF2-40B4-BE49-F238E27FC236}">
                <a16:creationId xmlns:a16="http://schemas.microsoft.com/office/drawing/2014/main" id="{16961071-C0D6-784B-D4EC-8CE698AD7CF5}"/>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105482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80" y="2722880"/>
            <a:ext cx="11064240" cy="2060051"/>
          </a:xfrm>
        </p:spPr>
        <p:txBody>
          <a:bodyPr/>
          <a:lstStyle/>
          <a:p>
            <a:pPr algn="ctr"/>
            <a:br>
              <a:rPr lang="en-US" sz="4400" b="0" dirty="0">
                <a:latin typeface="Helvetica" pitchFamily="2" charset="0"/>
              </a:rPr>
            </a:br>
            <a:r>
              <a:rPr lang="en-US" sz="4400" b="0" dirty="0">
                <a:latin typeface="Helvetica" pitchFamily="2" charset="0"/>
              </a:rPr>
              <a:t>Student Enrollment in California Public Schools &amp; Their Characteristics</a:t>
            </a:r>
          </a:p>
        </p:txBody>
      </p:sp>
      <p:sp>
        <p:nvSpPr>
          <p:cNvPr id="3" name="Slide Number Placeholder 2">
            <a:extLst>
              <a:ext uri="{FF2B5EF4-FFF2-40B4-BE49-F238E27FC236}">
                <a16:creationId xmlns:a16="http://schemas.microsoft.com/office/drawing/2014/main" id="{326F5677-6FB0-844A-ACE9-8766713E1478}"/>
              </a:ext>
            </a:extLst>
          </p:cNvPr>
          <p:cNvSpPr txBox="1">
            <a:spLocks/>
          </p:cNvSpPr>
          <p:nvPr/>
        </p:nvSpPr>
        <p:spPr>
          <a:xfrm>
            <a:off x="11482591" y="6269339"/>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14</a:t>
            </a:fld>
            <a:endParaRPr lang="en-US" sz="1200" b="1" dirty="0">
              <a:solidFill>
                <a:schemeClr val="bg1"/>
              </a:solidFill>
              <a:latin typeface="Helvetica" pitchFamily="2" charset="0"/>
            </a:endParaRPr>
          </a:p>
        </p:txBody>
      </p:sp>
      <p:sp>
        <p:nvSpPr>
          <p:cNvPr id="4" name="Footer Placeholder 1">
            <a:extLst>
              <a:ext uri="{FF2B5EF4-FFF2-40B4-BE49-F238E27FC236}">
                <a16:creationId xmlns:a16="http://schemas.microsoft.com/office/drawing/2014/main" id="{D83B6237-1099-D841-A8DD-23470A0C3C75}"/>
              </a:ext>
            </a:extLst>
          </p:cNvPr>
          <p:cNvSpPr txBox="1">
            <a:spLocks/>
          </p:cNvSpPr>
          <p:nvPr/>
        </p:nvSpPr>
        <p:spPr>
          <a:xfrm>
            <a:off x="252209" y="645221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2844666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310525"/>
            <a:ext cx="10972800" cy="759956"/>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Public School Enrollment is Growing Over Time</a:t>
            </a:r>
          </a:p>
        </p:txBody>
      </p:sp>
      <p:pic>
        <p:nvPicPr>
          <p:cNvPr id="3" name="Picture 2">
            <a:extLst>
              <a:ext uri="{FF2B5EF4-FFF2-40B4-BE49-F238E27FC236}">
                <a16:creationId xmlns:a16="http://schemas.microsoft.com/office/drawing/2014/main" id="{EE194058-C859-F943-9451-B1E8FA517669}"/>
              </a:ext>
            </a:extLst>
          </p:cNvPr>
          <p:cNvPicPr>
            <a:picLocks noChangeAspect="1"/>
          </p:cNvPicPr>
          <p:nvPr/>
        </p:nvPicPr>
        <p:blipFill>
          <a:blip r:embed="rId3"/>
          <a:stretch>
            <a:fillRect/>
          </a:stretch>
        </p:blipFill>
        <p:spPr>
          <a:xfrm>
            <a:off x="1288179" y="1202870"/>
            <a:ext cx="9503752" cy="4452259"/>
          </a:xfrm>
          <a:prstGeom prst="rect">
            <a:avLst/>
          </a:prstGeom>
        </p:spPr>
      </p:pic>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4"/>
          <a:stretch>
            <a:fillRect/>
          </a:stretch>
        </p:blipFill>
        <p:spPr>
          <a:xfrm>
            <a:off x="10107094" y="6046439"/>
            <a:ext cx="1947746" cy="811561"/>
          </a:xfrm>
          <a:prstGeom prst="rect">
            <a:avLst/>
          </a:prstGeom>
        </p:spPr>
      </p:pic>
      <p:sp>
        <p:nvSpPr>
          <p:cNvPr id="10" name="Slide Number Placeholder 3">
            <a:extLst>
              <a:ext uri="{FF2B5EF4-FFF2-40B4-BE49-F238E27FC236}">
                <a16:creationId xmlns:a16="http://schemas.microsoft.com/office/drawing/2014/main" id="{8C8B9333-B453-AE4D-834A-3B960D069C7A}"/>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9" name="Footer Placeholder 1">
            <a:extLst>
              <a:ext uri="{FF2B5EF4-FFF2-40B4-BE49-F238E27FC236}">
                <a16:creationId xmlns:a16="http://schemas.microsoft.com/office/drawing/2014/main" id="{CBA49031-02B8-DEB8-610C-745BAD06BA64}"/>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926099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10" name="Slide Number Placeholder 3">
            <a:extLst>
              <a:ext uri="{FF2B5EF4-FFF2-40B4-BE49-F238E27FC236}">
                <a16:creationId xmlns:a16="http://schemas.microsoft.com/office/drawing/2014/main" id="{8C8B9333-B453-AE4D-834A-3B960D069C7A}"/>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9" name="Google Shape;231;g11a70b21a30_1_386">
            <a:extLst>
              <a:ext uri="{FF2B5EF4-FFF2-40B4-BE49-F238E27FC236}">
                <a16:creationId xmlns:a16="http://schemas.microsoft.com/office/drawing/2014/main" id="{84597CF9-C81F-A8B9-C489-B0CEEAC36E31}"/>
              </a:ext>
            </a:extLst>
          </p:cNvPr>
          <p:cNvSpPr txBox="1">
            <a:spLocks/>
          </p:cNvSpPr>
          <p:nvPr/>
        </p:nvSpPr>
        <p:spPr>
          <a:xfrm>
            <a:off x="376387" y="1549680"/>
            <a:ext cx="11108186" cy="3742523"/>
          </a:xfrm>
          <a:prstGeom prst="rect">
            <a:avLst/>
          </a:prstGeom>
        </p:spPr>
        <p:txBody>
          <a:bodyPr spcFirstLastPara="1" wrap="square" lIns="91425" tIns="45700" rIns="91425" bIns="45700" anchor="t" anchorCtr="0">
            <a:spAutoFit/>
          </a:bodyPr>
          <a:lstStyle>
            <a:lvl1pPr marL="228600" indent="-228600" algn="l" defTabSz="914400" rtl="0" eaLnBrk="1" latinLnBrk="0" hangingPunct="1">
              <a:lnSpc>
                <a:spcPct val="90000"/>
              </a:lnSpc>
              <a:spcBef>
                <a:spcPts val="1000"/>
              </a:spcBef>
              <a:buFont typeface="Arial"/>
              <a:buChar char="•"/>
              <a:defRPr sz="4400" kern="1200">
                <a:solidFill>
                  <a:srgbClr val="002855"/>
                </a:solidFill>
                <a:latin typeface="Proxima Nova" charset="0"/>
                <a:ea typeface="Proxima Nova" charset="0"/>
                <a:cs typeface="Proxima Nova" charset="0"/>
              </a:defRPr>
            </a:lvl1pPr>
            <a:lvl2pPr marL="685800" indent="-228600" algn="l" defTabSz="914400" rtl="0" eaLnBrk="1" latinLnBrk="0" hangingPunct="1">
              <a:lnSpc>
                <a:spcPct val="90000"/>
              </a:lnSpc>
              <a:spcBef>
                <a:spcPts val="500"/>
              </a:spcBef>
              <a:buFont typeface="Arial"/>
              <a:buChar char="•"/>
              <a:defRPr sz="4000" kern="1200">
                <a:solidFill>
                  <a:srgbClr val="002855"/>
                </a:solidFill>
                <a:latin typeface="Proxima Nova" charset="0"/>
                <a:ea typeface="Proxima Nova" charset="0"/>
                <a:cs typeface="Proxima Nova" charset="0"/>
              </a:defRPr>
            </a:lvl2pPr>
            <a:lvl3pPr marL="1143000" indent="-228600" algn="l" defTabSz="914400" rtl="0" eaLnBrk="1" latinLnBrk="0" hangingPunct="1">
              <a:lnSpc>
                <a:spcPct val="90000"/>
              </a:lnSpc>
              <a:spcBef>
                <a:spcPts val="500"/>
              </a:spcBef>
              <a:buFont typeface="Arial"/>
              <a:buChar char="•"/>
              <a:defRPr sz="3400" kern="1200">
                <a:solidFill>
                  <a:srgbClr val="002855"/>
                </a:solidFill>
                <a:latin typeface="Proxima Nova" charset="0"/>
                <a:ea typeface="Proxima Nova" charset="0"/>
                <a:cs typeface="Proxima Nova" charset="0"/>
              </a:defRPr>
            </a:lvl3pPr>
            <a:lvl4pPr marL="1600200" indent="-228600" algn="l" defTabSz="914400" rtl="0" eaLnBrk="1" latinLnBrk="0" hangingPunct="1">
              <a:lnSpc>
                <a:spcPct val="90000"/>
              </a:lnSpc>
              <a:spcBef>
                <a:spcPts val="500"/>
              </a:spcBef>
              <a:buFont typeface="Arial"/>
              <a:buChar char="•"/>
              <a:defRPr sz="2800" kern="1200">
                <a:solidFill>
                  <a:srgbClr val="002855"/>
                </a:solidFill>
                <a:latin typeface="Proxima Nova" charset="0"/>
                <a:ea typeface="Proxima Nova" charset="0"/>
                <a:cs typeface="Proxima Nova" charset="0"/>
              </a:defRPr>
            </a:lvl4pPr>
            <a:lvl5pPr marL="2057400" indent="-228600" algn="l" defTabSz="914400" rtl="0" eaLnBrk="1" latinLnBrk="0" hangingPunct="1">
              <a:lnSpc>
                <a:spcPct val="90000"/>
              </a:lnSpc>
              <a:spcBef>
                <a:spcPts val="500"/>
              </a:spcBef>
              <a:buFont typeface="Arial"/>
              <a:buChar char="•"/>
              <a:defRPr sz="2400" kern="1200">
                <a:solidFill>
                  <a:srgbClr val="002855"/>
                </a:solidFill>
                <a:latin typeface="Proxima Nova" charset="0"/>
                <a:ea typeface="Proxima Nova" charset="0"/>
                <a:cs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50838" indent="-350838">
              <a:buFont typeface="Arial" panose="020B0604020202020204" pitchFamily="34" charset="0"/>
              <a:buChar char="•"/>
            </a:pPr>
            <a:r>
              <a:rPr lang="en-US" sz="2800" dirty="0">
                <a:latin typeface="+mn-lt"/>
              </a:rPr>
              <a:t>Elementary schools</a:t>
            </a:r>
          </a:p>
          <a:p>
            <a:pPr marL="804863" lvl="1" indent="-347663">
              <a:buFont typeface="Arial" panose="020B0604020202020204" pitchFamily="34" charset="0"/>
              <a:buChar char="•"/>
            </a:pPr>
            <a:r>
              <a:rPr lang="en-US" sz="2400" dirty="0">
                <a:latin typeface="+mn-lt"/>
              </a:rPr>
              <a:t>Grades K-6, 4-6, 5-6</a:t>
            </a:r>
          </a:p>
          <a:p>
            <a:pPr marL="350838" indent="-350838">
              <a:buFont typeface="Arial" panose="020B0604020202020204" pitchFamily="34" charset="0"/>
              <a:buChar char="•"/>
            </a:pPr>
            <a:r>
              <a:rPr lang="en-US" sz="2800" dirty="0">
                <a:latin typeface="+mn-lt"/>
              </a:rPr>
              <a:t>Middle schools/Junior high schools</a:t>
            </a:r>
          </a:p>
          <a:p>
            <a:pPr marL="804863" lvl="1" indent="-347663">
              <a:buFont typeface="Arial" panose="020B0604020202020204" pitchFamily="34" charset="0"/>
              <a:buChar char="•"/>
            </a:pPr>
            <a:r>
              <a:rPr lang="en-US" sz="2400" dirty="0">
                <a:latin typeface="+mn-lt"/>
              </a:rPr>
              <a:t>Grades 5-8, 6-7, 6-8, 6-7, 7-8, 7-9</a:t>
            </a:r>
          </a:p>
          <a:p>
            <a:pPr marL="350838" indent="-350838">
              <a:buFont typeface="Arial" panose="020B0604020202020204" pitchFamily="34" charset="0"/>
              <a:buChar char="•"/>
            </a:pPr>
            <a:r>
              <a:rPr lang="en-US" sz="2800" dirty="0">
                <a:latin typeface="+mn-lt"/>
              </a:rPr>
              <a:t>High schools</a:t>
            </a:r>
          </a:p>
          <a:p>
            <a:pPr marL="804863" lvl="1" indent="-347663">
              <a:buFont typeface="Arial" panose="020B0604020202020204" pitchFamily="34" charset="0"/>
              <a:buChar char="•"/>
            </a:pPr>
            <a:r>
              <a:rPr lang="en-US" sz="2400" dirty="0">
                <a:latin typeface="+mn-lt"/>
              </a:rPr>
              <a:t>Grades 9-12, 10-12</a:t>
            </a:r>
          </a:p>
          <a:p>
            <a:pPr marL="350838" indent="-350838">
              <a:buFont typeface="Arial" panose="020B0604020202020204" pitchFamily="34" charset="0"/>
              <a:buChar char="•"/>
            </a:pPr>
            <a:r>
              <a:rPr lang="en-US" sz="2800" dirty="0">
                <a:latin typeface="+mn-lt"/>
              </a:rPr>
              <a:t>Other combinations</a:t>
            </a:r>
          </a:p>
          <a:p>
            <a:pPr marL="804863" lvl="1" indent="-347663">
              <a:buFont typeface="Arial" panose="020B0604020202020204" pitchFamily="34" charset="0"/>
              <a:buChar char="•"/>
            </a:pPr>
            <a:r>
              <a:rPr lang="en-US" sz="2400" dirty="0">
                <a:latin typeface="+mn-lt"/>
              </a:rPr>
              <a:t>Grades K-12, K-8, 6-12, 7-12, 8-12</a:t>
            </a:r>
          </a:p>
        </p:txBody>
      </p:sp>
      <p:sp>
        <p:nvSpPr>
          <p:cNvPr id="11" name="Google Shape;230;g11a70b21a30_1_386">
            <a:extLst>
              <a:ext uri="{FF2B5EF4-FFF2-40B4-BE49-F238E27FC236}">
                <a16:creationId xmlns:a16="http://schemas.microsoft.com/office/drawing/2014/main" id="{4FE6C9B5-750E-05D1-9873-9B9226177D99}"/>
              </a:ext>
            </a:extLst>
          </p:cNvPr>
          <p:cNvSpPr txBox="1">
            <a:spLocks/>
          </p:cNvSpPr>
          <p:nvPr/>
        </p:nvSpPr>
        <p:spPr>
          <a:xfrm>
            <a:off x="376387" y="484033"/>
            <a:ext cx="10918013" cy="590891"/>
          </a:xfrm>
          <a:prstGeom prst="rect">
            <a:avLst/>
          </a:prstGeom>
          <a:noFill/>
        </p:spPr>
        <p:txBody>
          <a:bodyPr spcFirstLastPara="1" wrap="square" lIns="91425" tIns="45700" rIns="91425" bIns="45700" anchor="ctr" anchorCtr="0">
            <a:sp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a:spcBef>
                <a:spcPts val="0"/>
              </a:spcBef>
            </a:pPr>
            <a:r>
              <a:rPr lang="en-US" sz="3600" dirty="0">
                <a:latin typeface="Helvetica" pitchFamily="2" charset="0"/>
              </a:rPr>
              <a:t>California Public Schools</a:t>
            </a:r>
          </a:p>
        </p:txBody>
      </p:sp>
      <p:sp>
        <p:nvSpPr>
          <p:cNvPr id="12" name="Footer Placeholder 1">
            <a:extLst>
              <a:ext uri="{FF2B5EF4-FFF2-40B4-BE49-F238E27FC236}">
                <a16:creationId xmlns:a16="http://schemas.microsoft.com/office/drawing/2014/main" id="{63A3A58E-4005-473F-1BB7-D977CAC2CF1B}"/>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3228708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448062" y="6400798"/>
            <a:ext cx="457200" cy="182880"/>
          </a:xfrm>
        </p:spPr>
        <p:txBody>
          <a:bodyPr/>
          <a:lstStyle/>
          <a:p>
            <a:fld id="{C1C216C5-4E61-6A40-B003-F9ADCD24D74A}" type="slidenum">
              <a:rPr lang="en-US" smtClean="0">
                <a:latin typeface="Helvetica" pitchFamily="2" charset="0"/>
              </a:rPr>
              <a:pPr/>
              <a:t>17</a:t>
            </a:fld>
            <a:endParaRPr lang="en-US" dirty="0">
              <a:latin typeface="Helvetica" pitchFamily="2" charset="0"/>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1812872"/>
            <a:ext cx="3291840" cy="1323439"/>
          </a:xfrm>
        </p:spPr>
        <p:txBody>
          <a:bodyPr/>
          <a:lstStyle/>
          <a:p>
            <a:r>
              <a:rPr lang="en-US" sz="3600" dirty="0">
                <a:latin typeface="Helvetica" pitchFamily="2" charset="0"/>
              </a:rPr>
              <a:t>School Type</a:t>
            </a:r>
          </a:p>
          <a:p>
            <a:endParaRPr lang="en-US" sz="3600" dirty="0">
              <a:latin typeface="Helvetica" pitchFamily="2" charset="0"/>
            </a:endParaRPr>
          </a:p>
          <a:p>
            <a:pPr>
              <a:lnSpc>
                <a:spcPct val="100000"/>
              </a:lnSpc>
            </a:pPr>
            <a:r>
              <a:rPr lang="en-US" sz="3600" dirty="0">
                <a:latin typeface="Helvetica" pitchFamily="2" charset="0"/>
              </a:rPr>
              <a:t> Landscape</a:t>
            </a:r>
          </a:p>
        </p:txBody>
      </p:sp>
      <p:graphicFrame>
        <p:nvGraphicFramePr>
          <p:cNvPr id="5" name="Table 4">
            <a:extLst>
              <a:ext uri="{FF2B5EF4-FFF2-40B4-BE49-F238E27FC236}">
                <a16:creationId xmlns:a16="http://schemas.microsoft.com/office/drawing/2014/main" id="{2AB50CC8-56BF-1642-AE99-0737838DF3DD}"/>
              </a:ext>
            </a:extLst>
          </p:cNvPr>
          <p:cNvGraphicFramePr>
            <a:graphicFrameLocks noGrp="1"/>
          </p:cNvGraphicFramePr>
          <p:nvPr>
            <p:extLst>
              <p:ext uri="{D42A27DB-BD31-4B8C-83A1-F6EECF244321}">
                <p14:modId xmlns:p14="http://schemas.microsoft.com/office/powerpoint/2010/main" val="2130706462"/>
              </p:ext>
            </p:extLst>
          </p:nvPr>
        </p:nvGraphicFramePr>
        <p:xfrm>
          <a:off x="3632200" y="729363"/>
          <a:ext cx="8394485" cy="5290437"/>
        </p:xfrm>
        <a:graphic>
          <a:graphicData uri="http://schemas.openxmlformats.org/drawingml/2006/table">
            <a:tbl>
              <a:tblPr firstRow="1" lastRow="1" bandRow="1">
                <a:tableStyleId>{073A0DAA-6AF3-43AB-8588-CEC1D06C72B9}</a:tableStyleId>
              </a:tblPr>
              <a:tblGrid>
                <a:gridCol w="1689100">
                  <a:extLst>
                    <a:ext uri="{9D8B030D-6E8A-4147-A177-3AD203B41FA5}">
                      <a16:colId xmlns:a16="http://schemas.microsoft.com/office/drawing/2014/main" val="493805034"/>
                    </a:ext>
                  </a:extLst>
                </a:gridCol>
                <a:gridCol w="1341077">
                  <a:extLst>
                    <a:ext uri="{9D8B030D-6E8A-4147-A177-3AD203B41FA5}">
                      <a16:colId xmlns:a16="http://schemas.microsoft.com/office/drawing/2014/main" val="243989388"/>
                    </a:ext>
                  </a:extLst>
                </a:gridCol>
                <a:gridCol w="1341077">
                  <a:extLst>
                    <a:ext uri="{9D8B030D-6E8A-4147-A177-3AD203B41FA5}">
                      <a16:colId xmlns:a16="http://schemas.microsoft.com/office/drawing/2014/main" val="3713819031"/>
                    </a:ext>
                  </a:extLst>
                </a:gridCol>
                <a:gridCol w="1341077">
                  <a:extLst>
                    <a:ext uri="{9D8B030D-6E8A-4147-A177-3AD203B41FA5}">
                      <a16:colId xmlns:a16="http://schemas.microsoft.com/office/drawing/2014/main" val="3408236585"/>
                    </a:ext>
                  </a:extLst>
                </a:gridCol>
                <a:gridCol w="1341077">
                  <a:extLst>
                    <a:ext uri="{9D8B030D-6E8A-4147-A177-3AD203B41FA5}">
                      <a16:colId xmlns:a16="http://schemas.microsoft.com/office/drawing/2014/main" val="2944933560"/>
                    </a:ext>
                  </a:extLst>
                </a:gridCol>
                <a:gridCol w="1341077">
                  <a:extLst>
                    <a:ext uri="{9D8B030D-6E8A-4147-A177-3AD203B41FA5}">
                      <a16:colId xmlns:a16="http://schemas.microsoft.com/office/drawing/2014/main" val="3478561638"/>
                    </a:ext>
                  </a:extLst>
                </a:gridCol>
              </a:tblGrid>
              <a:tr h="1517847">
                <a:tc>
                  <a:txBody>
                    <a:bodyPr/>
                    <a:lstStyle/>
                    <a:p>
                      <a:pPr algn="l" fontAlgn="b"/>
                      <a:r>
                        <a:rPr lang="en-US" sz="1800" u="none" strike="noStrike" dirty="0">
                          <a:effectLst/>
                          <a:latin typeface="Helvetica" pitchFamily="2" charset="0"/>
                        </a:rPr>
                        <a:t> </a:t>
                      </a:r>
                      <a:endParaRPr lang="en-US" sz="1800" b="0" i="0" u="none" strike="noStrike" dirty="0">
                        <a:effectLst/>
                        <a:latin typeface="Helvetica" pitchFamily="2" charset="0"/>
                      </a:endParaRPr>
                    </a:p>
                  </a:txBody>
                  <a:tcPr marL="9525" marR="9525" marT="9525" marB="0" anchor="b"/>
                </a:tc>
                <a:tc>
                  <a:txBody>
                    <a:bodyPr/>
                    <a:lstStyle/>
                    <a:p>
                      <a:pPr algn="ctr" fontAlgn="b"/>
                      <a:r>
                        <a:rPr lang="en-US" sz="1800" u="none" strike="noStrike" dirty="0">
                          <a:effectLst/>
                          <a:latin typeface="Helvetica" pitchFamily="2" charset="0"/>
                        </a:rPr>
                        <a:t>Number of </a:t>
                      </a:r>
                    </a:p>
                    <a:p>
                      <a:pPr algn="ctr" fontAlgn="b"/>
                      <a:r>
                        <a:rPr lang="en-US" sz="1800" u="none" strike="noStrike" dirty="0">
                          <a:effectLst/>
                          <a:latin typeface="Helvetica" pitchFamily="2" charset="0"/>
                        </a:rPr>
                        <a:t>Total Schools</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Number of Schools </a:t>
                      </a:r>
                    </a:p>
                    <a:p>
                      <a:pPr algn="ctr" fontAlgn="b"/>
                      <a:r>
                        <a:rPr lang="en-US" sz="1800" u="none" strike="noStrike" dirty="0">
                          <a:effectLst/>
                          <a:latin typeface="Helvetica" pitchFamily="2" charset="0"/>
                        </a:rPr>
                        <a:t>Serving Grades </a:t>
                      </a:r>
                    </a:p>
                    <a:p>
                      <a:pPr algn="ctr" fontAlgn="b"/>
                      <a:r>
                        <a:rPr lang="en-US" sz="1800" u="none" strike="noStrike" dirty="0">
                          <a:effectLst/>
                          <a:latin typeface="Helvetica" pitchFamily="2" charset="0"/>
                        </a:rPr>
                        <a:t>6-12</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Enrollment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Helvetica" pitchFamily="2" charset="0"/>
                        </a:rPr>
                        <a:t>Grades </a:t>
                      </a:r>
                    </a:p>
                    <a:p>
                      <a:pPr algn="ctr" fontAlgn="b"/>
                      <a:r>
                        <a:rPr lang="en-US" sz="1800" u="none" strike="noStrike" dirty="0">
                          <a:effectLst/>
                          <a:latin typeface="Helvetica" pitchFamily="2" charset="0"/>
                        </a:rPr>
                        <a:t>6-12</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Number of Schools </a:t>
                      </a:r>
                    </a:p>
                    <a:p>
                      <a:pPr algn="ctr" fontAlgn="b"/>
                      <a:r>
                        <a:rPr lang="en-US" sz="1800" u="none" strike="noStrike" dirty="0">
                          <a:effectLst/>
                          <a:latin typeface="Helvetica" pitchFamily="2" charset="0"/>
                        </a:rPr>
                        <a:t>Serving Grades </a:t>
                      </a:r>
                    </a:p>
                    <a:p>
                      <a:pPr algn="ctr" fontAlgn="b"/>
                      <a:r>
                        <a:rPr lang="en-US" sz="1800" u="none" strike="noStrike" dirty="0">
                          <a:effectLst/>
                          <a:latin typeface="Helvetica" pitchFamily="2" charset="0"/>
                        </a:rPr>
                        <a:t>7-12</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Enrollment </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a:effectLst/>
                          <a:latin typeface="Helvetica" pitchFamily="2" charset="0"/>
                        </a:rPr>
                        <a:t>Grades </a:t>
                      </a:r>
                    </a:p>
                    <a:p>
                      <a:pPr algn="ctr" fontAlgn="b"/>
                      <a:r>
                        <a:rPr lang="en-US" sz="1800" u="none" strike="noStrike" dirty="0">
                          <a:effectLst/>
                          <a:latin typeface="Helvetica" pitchFamily="2" charset="0"/>
                        </a:rPr>
                        <a:t>7-12</a:t>
                      </a:r>
                      <a:endParaRPr lang="en-US" sz="1800" b="0" i="0" u="none" strike="noStrike" dirty="0">
                        <a:effectLst/>
                        <a:latin typeface="Helvetica" pitchFamily="2" charset="0"/>
                      </a:endParaRPr>
                    </a:p>
                  </a:txBody>
                  <a:tcPr marL="9525" marR="9525" marT="9525" marB="0" anchor="ctr"/>
                </a:tc>
                <a:extLst>
                  <a:ext uri="{0D108BD9-81ED-4DB2-BD59-A6C34878D82A}">
                    <a16:rowId xmlns:a16="http://schemas.microsoft.com/office/drawing/2014/main" val="2454395020"/>
                  </a:ext>
                </a:extLst>
              </a:tr>
              <a:tr h="377259">
                <a:tc>
                  <a:txBody>
                    <a:bodyPr/>
                    <a:lstStyle/>
                    <a:p>
                      <a:pPr algn="l" fontAlgn="b"/>
                      <a:r>
                        <a:rPr lang="en-US" sz="1800" u="none" strike="noStrike" dirty="0">
                          <a:effectLst/>
                          <a:latin typeface="Helvetica" pitchFamily="2" charset="0"/>
                        </a:rPr>
                        <a:t>Traditional</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tc>
                  <a:txBody>
                    <a:bodyPr/>
                    <a:lstStyle/>
                    <a:p>
                      <a:pPr algn="ctr" fontAlgn="b"/>
                      <a:r>
                        <a:rPr lang="en-US" sz="1800" u="none" strike="noStrike" dirty="0">
                          <a:effectLst/>
                          <a:latin typeface="Helvetica" pitchFamily="2" charset="0"/>
                        </a:rPr>
                        <a:t>8,823</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tc>
                  <a:txBody>
                    <a:bodyPr/>
                    <a:lstStyle/>
                    <a:p>
                      <a:pPr algn="ctr" fontAlgn="b"/>
                      <a:r>
                        <a:rPr lang="en-US" sz="1800" b="0" i="0" u="none" strike="noStrike" dirty="0">
                          <a:effectLst/>
                          <a:latin typeface="Helvetica" pitchFamily="2" charset="0"/>
                        </a:rPr>
                        <a:t>6,009</a:t>
                      </a: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tc>
                  <a:txBody>
                    <a:bodyPr/>
                    <a:lstStyle/>
                    <a:p>
                      <a:pPr algn="ctr" fontAlgn="b"/>
                      <a:r>
                        <a:rPr lang="en-US" sz="1800" b="0" i="0" u="none" strike="noStrike" dirty="0">
                          <a:effectLst/>
                          <a:latin typeface="Helvetica" pitchFamily="2" charset="0"/>
                        </a:rPr>
                        <a:t>3,168,768</a:t>
                      </a: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tc>
                  <a:txBody>
                    <a:bodyPr/>
                    <a:lstStyle/>
                    <a:p>
                      <a:pPr algn="ctr" fontAlgn="b"/>
                      <a:r>
                        <a:rPr lang="en-US" sz="1800" u="none" strike="noStrike" dirty="0">
                          <a:effectLst/>
                          <a:latin typeface="Helvetica" pitchFamily="2" charset="0"/>
                        </a:rPr>
                        <a:t>4,018</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tc>
                  <a:txBody>
                    <a:bodyPr/>
                    <a:lstStyle/>
                    <a:p>
                      <a:pPr algn="ctr" fontAlgn="b"/>
                      <a:r>
                        <a:rPr lang="en-US" sz="1800" u="none" strike="noStrike" dirty="0">
                          <a:effectLst/>
                          <a:latin typeface="Helvetica" pitchFamily="2" charset="0"/>
                        </a:rPr>
                        <a:t>2,738,009</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CBCDD2"/>
                    </a:solidFill>
                  </a:tcPr>
                </a:tc>
                <a:extLst>
                  <a:ext uri="{0D108BD9-81ED-4DB2-BD59-A6C34878D82A}">
                    <a16:rowId xmlns:a16="http://schemas.microsoft.com/office/drawing/2014/main" val="3851559290"/>
                  </a:ext>
                </a:extLst>
              </a:tr>
              <a:tr h="377259">
                <a:tc>
                  <a:txBody>
                    <a:bodyPr/>
                    <a:lstStyle/>
                    <a:p>
                      <a:pPr algn="l" fontAlgn="b"/>
                      <a:r>
                        <a:rPr lang="en-US" sz="1800" u="none" strike="noStrike" dirty="0">
                          <a:effectLst/>
                          <a:latin typeface="Helvetica" pitchFamily="2" charset="0"/>
                        </a:rPr>
                        <a:t>Charter</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tc>
                  <a:txBody>
                    <a:bodyPr/>
                    <a:lstStyle/>
                    <a:p>
                      <a:pPr algn="ctr" fontAlgn="b"/>
                      <a:r>
                        <a:rPr lang="en-US" sz="1800" u="none" strike="noStrike">
                          <a:effectLst/>
                          <a:latin typeface="Helvetica" pitchFamily="2" charset="0"/>
                        </a:rPr>
                        <a:t>1,260</a:t>
                      </a:r>
                      <a:endParaRPr lang="en-US" sz="1800" b="0" i="0" u="none" strike="noStrike">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tc>
                  <a:txBody>
                    <a:bodyPr/>
                    <a:lstStyle/>
                    <a:p>
                      <a:pPr algn="ctr" fontAlgn="b"/>
                      <a:r>
                        <a:rPr lang="en-US" sz="1800" b="0" i="0" u="none" strike="noStrike" dirty="0">
                          <a:effectLst/>
                          <a:latin typeface="Helvetica" pitchFamily="2" charset="0"/>
                        </a:rPr>
                        <a:t>957</a:t>
                      </a: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tc>
                  <a:txBody>
                    <a:bodyPr/>
                    <a:lstStyle/>
                    <a:p>
                      <a:pPr algn="ctr" fontAlgn="b"/>
                      <a:r>
                        <a:rPr lang="en-US" sz="1800" b="0" i="0" u="none" strike="noStrike" dirty="0">
                          <a:effectLst/>
                          <a:latin typeface="Helvetica" pitchFamily="2" charset="0"/>
                        </a:rPr>
                        <a:t>351,617</a:t>
                      </a: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tc>
                  <a:txBody>
                    <a:bodyPr/>
                    <a:lstStyle/>
                    <a:p>
                      <a:pPr algn="ctr" fontAlgn="b"/>
                      <a:r>
                        <a:rPr lang="en-US" sz="1800" u="none" strike="noStrike" dirty="0">
                          <a:effectLst/>
                          <a:latin typeface="Helvetica" pitchFamily="2" charset="0"/>
                        </a:rPr>
                        <a:t>989</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tc>
                  <a:txBody>
                    <a:bodyPr/>
                    <a:lstStyle/>
                    <a:p>
                      <a:pPr algn="ctr" fontAlgn="b"/>
                      <a:r>
                        <a:rPr lang="en-US" sz="1800" u="none" strike="noStrike" dirty="0">
                          <a:effectLst/>
                          <a:latin typeface="Helvetica" pitchFamily="2" charset="0"/>
                        </a:rPr>
                        <a:t>349,305</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E7E8EA"/>
                    </a:solidFill>
                  </a:tcPr>
                </a:tc>
                <a:extLst>
                  <a:ext uri="{0D108BD9-81ED-4DB2-BD59-A6C34878D82A}">
                    <a16:rowId xmlns:a16="http://schemas.microsoft.com/office/drawing/2014/main" val="946958913"/>
                  </a:ext>
                </a:extLst>
              </a:tr>
              <a:tr h="377259">
                <a:tc>
                  <a:txBody>
                    <a:bodyPr/>
                    <a:lstStyle/>
                    <a:p>
                      <a:pPr algn="l" fontAlgn="b"/>
                      <a:r>
                        <a:rPr lang="en-US" sz="1800" u="none" strike="noStrike" dirty="0">
                          <a:effectLst/>
                          <a:latin typeface="Helvetica" pitchFamily="2" charset="0"/>
                        </a:rPr>
                        <a:t>Magnet</a:t>
                      </a:r>
                      <a:endParaRPr lang="en-US" sz="1800" b="0" i="0" u="none" strike="noStrike" dirty="0">
                        <a:effectLst/>
                        <a:latin typeface="Helvetica" pitchFamily="2" charset="0"/>
                      </a:endParaRPr>
                    </a:p>
                  </a:txBody>
                  <a:tcPr marL="9525" marR="9525" marT="9525" marB="0" anchor="ctr">
                    <a:solidFill>
                      <a:srgbClr val="E7E8EA"/>
                    </a:solidFill>
                  </a:tcPr>
                </a:tc>
                <a:tc>
                  <a:txBody>
                    <a:bodyPr/>
                    <a:lstStyle/>
                    <a:p>
                      <a:pPr algn="ctr" fontAlgn="b"/>
                      <a:r>
                        <a:rPr lang="en-US" sz="1800" u="none" strike="noStrike" dirty="0">
                          <a:effectLst/>
                          <a:latin typeface="Helvetica" pitchFamily="2" charset="0"/>
                        </a:rPr>
                        <a:t>538</a:t>
                      </a:r>
                      <a:endParaRPr lang="en-US" sz="1800" b="0" i="0" u="none" strike="noStrike" dirty="0">
                        <a:effectLst/>
                        <a:latin typeface="Helvetica" pitchFamily="2" charset="0"/>
                      </a:endParaRPr>
                    </a:p>
                  </a:txBody>
                  <a:tcPr marL="9525" marR="9525" marT="9525" marB="0" anchor="ctr">
                    <a:solidFill>
                      <a:srgbClr val="E7E8EA"/>
                    </a:solidFill>
                  </a:tcPr>
                </a:tc>
                <a:tc>
                  <a:txBody>
                    <a:bodyPr/>
                    <a:lstStyle/>
                    <a:p>
                      <a:pPr algn="ctr" fontAlgn="b"/>
                      <a:r>
                        <a:rPr lang="en-US" sz="1800" b="0" i="0" u="none" strike="noStrike">
                          <a:effectLst/>
                          <a:latin typeface="Helvetica" pitchFamily="2" charset="0"/>
                        </a:rPr>
                        <a:t>367</a:t>
                      </a:r>
                    </a:p>
                  </a:txBody>
                  <a:tcPr marL="9525" marR="9525" marT="9525" marB="0" anchor="ctr">
                    <a:solidFill>
                      <a:srgbClr val="E7E8EA"/>
                    </a:solidFill>
                  </a:tcPr>
                </a:tc>
                <a:tc>
                  <a:txBody>
                    <a:bodyPr/>
                    <a:lstStyle/>
                    <a:p>
                      <a:pPr algn="ctr" fontAlgn="b"/>
                      <a:r>
                        <a:rPr lang="en-US" sz="1800" b="0" i="0" u="none" strike="noStrike" dirty="0">
                          <a:effectLst/>
                          <a:latin typeface="Helvetica" pitchFamily="2" charset="0"/>
                        </a:rPr>
                        <a:t>327,742</a:t>
                      </a:r>
                    </a:p>
                  </a:txBody>
                  <a:tcPr marL="9525" marR="9525" marT="9525" marB="0" anchor="ctr">
                    <a:solidFill>
                      <a:srgbClr val="E7E8EA"/>
                    </a:solidFill>
                  </a:tcPr>
                </a:tc>
                <a:tc>
                  <a:txBody>
                    <a:bodyPr/>
                    <a:lstStyle/>
                    <a:p>
                      <a:pPr algn="ctr" fontAlgn="b"/>
                      <a:r>
                        <a:rPr lang="en-US" sz="1800" u="none" strike="noStrike" dirty="0">
                          <a:effectLst/>
                          <a:latin typeface="Helvetica" pitchFamily="2" charset="0"/>
                        </a:rPr>
                        <a:t>311</a:t>
                      </a:r>
                      <a:endParaRPr lang="en-US" sz="1800" b="0" i="0" u="none" strike="noStrike" dirty="0">
                        <a:effectLst/>
                        <a:latin typeface="Helvetica" pitchFamily="2" charset="0"/>
                      </a:endParaRPr>
                    </a:p>
                  </a:txBody>
                  <a:tcPr marL="9525" marR="9525" marT="9525" marB="0" anchor="ctr">
                    <a:solidFill>
                      <a:srgbClr val="E7E8EA"/>
                    </a:solidFill>
                  </a:tcPr>
                </a:tc>
                <a:tc>
                  <a:txBody>
                    <a:bodyPr/>
                    <a:lstStyle/>
                    <a:p>
                      <a:pPr algn="ctr" fontAlgn="b"/>
                      <a:r>
                        <a:rPr lang="en-US" sz="1800" u="none" strike="noStrike" dirty="0">
                          <a:effectLst/>
                          <a:latin typeface="Helvetica" pitchFamily="2" charset="0"/>
                        </a:rPr>
                        <a:t>311,085</a:t>
                      </a:r>
                      <a:endParaRPr lang="en-US" sz="1800" b="0" i="0" u="none" strike="noStrike" dirty="0">
                        <a:effectLst/>
                        <a:latin typeface="Helvetica" pitchFamily="2" charset="0"/>
                      </a:endParaRPr>
                    </a:p>
                  </a:txBody>
                  <a:tcPr marL="9525" marR="9525" marT="9525" marB="0" anchor="ctr">
                    <a:solidFill>
                      <a:srgbClr val="E7E8EA"/>
                    </a:solidFill>
                  </a:tcPr>
                </a:tc>
                <a:extLst>
                  <a:ext uri="{0D108BD9-81ED-4DB2-BD59-A6C34878D82A}">
                    <a16:rowId xmlns:a16="http://schemas.microsoft.com/office/drawing/2014/main" val="3614220917"/>
                  </a:ext>
                </a:extLst>
              </a:tr>
              <a:tr h="377259">
                <a:tc>
                  <a:txBody>
                    <a:bodyPr/>
                    <a:lstStyle/>
                    <a:p>
                      <a:pPr algn="l" fontAlgn="b"/>
                      <a:r>
                        <a:rPr lang="en-US" sz="1800" u="none" strike="noStrike" dirty="0">
                          <a:effectLst/>
                          <a:latin typeface="Helvetica" pitchFamily="2" charset="0"/>
                        </a:rPr>
                        <a:t>Virtual</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tc>
                  <a:txBody>
                    <a:bodyPr/>
                    <a:lstStyle/>
                    <a:p>
                      <a:pPr algn="ctr" fontAlgn="b"/>
                      <a:r>
                        <a:rPr lang="en-US" sz="1800" u="none" strike="noStrike" dirty="0">
                          <a:effectLst/>
                          <a:latin typeface="Helvetica" pitchFamily="2" charset="0"/>
                        </a:rPr>
                        <a:t>183</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tc>
                  <a:txBody>
                    <a:bodyPr/>
                    <a:lstStyle/>
                    <a:p>
                      <a:pPr algn="ctr" fontAlgn="b"/>
                      <a:r>
                        <a:rPr lang="en-US" sz="1800" b="0" i="0" u="none" strike="noStrike">
                          <a:effectLst/>
                          <a:latin typeface="Helvetica" pitchFamily="2" charset="0"/>
                        </a:rPr>
                        <a:t>180</a:t>
                      </a: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tc>
                  <a:txBody>
                    <a:bodyPr/>
                    <a:lstStyle/>
                    <a:p>
                      <a:pPr algn="ctr" fontAlgn="b"/>
                      <a:r>
                        <a:rPr lang="en-US" sz="1800" b="0" i="0" u="none" strike="noStrike" dirty="0">
                          <a:effectLst/>
                          <a:latin typeface="Helvetica" pitchFamily="2" charset="0"/>
                        </a:rPr>
                        <a:t>64,654</a:t>
                      </a: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tc>
                  <a:txBody>
                    <a:bodyPr/>
                    <a:lstStyle/>
                    <a:p>
                      <a:pPr algn="ctr" fontAlgn="b"/>
                      <a:r>
                        <a:rPr lang="en-US" sz="1800" u="none" strike="noStrike" dirty="0">
                          <a:effectLst/>
                          <a:latin typeface="Helvetica" pitchFamily="2" charset="0"/>
                        </a:rPr>
                        <a:t>176</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tc>
                  <a:txBody>
                    <a:bodyPr/>
                    <a:lstStyle/>
                    <a:p>
                      <a:pPr algn="ctr" fontAlgn="b"/>
                      <a:r>
                        <a:rPr lang="en-US" sz="1800" u="none" strike="noStrike" dirty="0">
                          <a:effectLst/>
                          <a:latin typeface="Helvetica" pitchFamily="2" charset="0"/>
                        </a:rPr>
                        <a:t>56,200</a:t>
                      </a:r>
                      <a:endParaRPr lang="en-US" sz="1800" b="0" i="0" u="none" strike="noStrike" dirty="0">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E7E8EA"/>
                    </a:solidFill>
                  </a:tcPr>
                </a:tc>
                <a:extLst>
                  <a:ext uri="{0D108BD9-81ED-4DB2-BD59-A6C34878D82A}">
                    <a16:rowId xmlns:a16="http://schemas.microsoft.com/office/drawing/2014/main" val="2909911187"/>
                  </a:ext>
                </a:extLst>
              </a:tr>
              <a:tr h="377259">
                <a:tc>
                  <a:txBody>
                    <a:bodyPr/>
                    <a:lstStyle/>
                    <a:p>
                      <a:pPr algn="l" fontAlgn="b"/>
                      <a:r>
                        <a:rPr lang="en-US" sz="1800" u="none" strike="noStrike" dirty="0">
                          <a:effectLst/>
                          <a:latin typeface="Helvetica" pitchFamily="2" charset="0"/>
                        </a:rPr>
                        <a:t>Community Day</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tc>
                  <a:txBody>
                    <a:bodyPr/>
                    <a:lstStyle/>
                    <a:p>
                      <a:pPr algn="ctr" fontAlgn="b"/>
                      <a:r>
                        <a:rPr lang="en-US" sz="1800" u="none" strike="noStrike" dirty="0">
                          <a:effectLst/>
                          <a:latin typeface="Helvetica" pitchFamily="2" charset="0"/>
                        </a:rPr>
                        <a:t>202</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tc>
                  <a:txBody>
                    <a:bodyPr/>
                    <a:lstStyle/>
                    <a:p>
                      <a:pPr algn="ctr" fontAlgn="b"/>
                      <a:r>
                        <a:rPr lang="en-US" sz="1800" b="0" i="0" u="none" strike="noStrike">
                          <a:effectLst/>
                          <a:latin typeface="Helvetica" pitchFamily="2" charset="0"/>
                        </a:rPr>
                        <a:t>196</a:t>
                      </a: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tc>
                  <a:txBody>
                    <a:bodyPr/>
                    <a:lstStyle/>
                    <a:p>
                      <a:pPr algn="ctr" fontAlgn="b"/>
                      <a:r>
                        <a:rPr lang="en-US" sz="1800" b="0" i="0" u="none" strike="noStrike" dirty="0">
                          <a:effectLst/>
                          <a:latin typeface="Helvetica" pitchFamily="2" charset="0"/>
                        </a:rPr>
                        <a:t>15,583</a:t>
                      </a: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tc>
                  <a:txBody>
                    <a:bodyPr/>
                    <a:lstStyle/>
                    <a:p>
                      <a:pPr algn="ctr" fontAlgn="b"/>
                      <a:r>
                        <a:rPr lang="en-US" sz="1800" u="none" strike="noStrike" dirty="0">
                          <a:effectLst/>
                          <a:latin typeface="Helvetica" pitchFamily="2" charset="0"/>
                        </a:rPr>
                        <a:t>188</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tc>
                  <a:txBody>
                    <a:bodyPr/>
                    <a:lstStyle/>
                    <a:p>
                      <a:pPr algn="ctr" fontAlgn="b"/>
                      <a:r>
                        <a:rPr lang="en-US" sz="1800" u="none" strike="noStrike" dirty="0">
                          <a:effectLst/>
                          <a:latin typeface="Helvetica" pitchFamily="2" charset="0"/>
                        </a:rPr>
                        <a:t>15,341</a:t>
                      </a:r>
                      <a:endParaRPr lang="en-US" sz="1800" b="0" i="0" u="none" strike="noStrike" dirty="0">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solidFill>
                      <a:srgbClr val="CBCDD2"/>
                    </a:solidFill>
                  </a:tcPr>
                </a:tc>
                <a:extLst>
                  <a:ext uri="{0D108BD9-81ED-4DB2-BD59-A6C34878D82A}">
                    <a16:rowId xmlns:a16="http://schemas.microsoft.com/office/drawing/2014/main" val="1049003455"/>
                  </a:ext>
                </a:extLst>
              </a:tr>
              <a:tr h="377259">
                <a:tc>
                  <a:txBody>
                    <a:bodyPr/>
                    <a:lstStyle/>
                    <a:p>
                      <a:pPr algn="l" fontAlgn="b"/>
                      <a:r>
                        <a:rPr lang="en-US" sz="1800" u="none" strike="noStrike">
                          <a:effectLst/>
                          <a:latin typeface="Helvetica" pitchFamily="2" charset="0"/>
                        </a:rPr>
                        <a:t>Juvenile Justice</a:t>
                      </a:r>
                      <a:endParaRPr lang="en-US" sz="1800" b="0" i="0" u="none" strike="noStrike">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a:effectLst/>
                          <a:latin typeface="Helvetica" pitchFamily="2" charset="0"/>
                        </a:rPr>
                        <a:t>51</a:t>
                      </a:r>
                      <a:endParaRPr lang="en-US" sz="1800" b="0" i="0" u="none" strike="noStrike">
                        <a:effectLst/>
                        <a:latin typeface="Helvetica" pitchFamily="2" charset="0"/>
                      </a:endParaRPr>
                    </a:p>
                  </a:txBody>
                  <a:tcPr marL="9525" marR="9525" marT="9525" marB="0" anchor="ctr">
                    <a:solidFill>
                      <a:srgbClr val="CBCDD2"/>
                    </a:solidFill>
                  </a:tcPr>
                </a:tc>
                <a:tc>
                  <a:txBody>
                    <a:bodyPr/>
                    <a:lstStyle/>
                    <a:p>
                      <a:pPr algn="ctr" fontAlgn="b"/>
                      <a:r>
                        <a:rPr lang="en-US" sz="1800" b="0" i="0" u="none" strike="noStrike">
                          <a:effectLst/>
                          <a:latin typeface="Helvetica" pitchFamily="2" charset="0"/>
                        </a:rPr>
                        <a:t>19</a:t>
                      </a:r>
                    </a:p>
                  </a:txBody>
                  <a:tcPr marL="9525" marR="9525" marT="9525" marB="0" anchor="ctr">
                    <a:solidFill>
                      <a:srgbClr val="CBCDD2"/>
                    </a:solidFill>
                  </a:tcPr>
                </a:tc>
                <a:tc>
                  <a:txBody>
                    <a:bodyPr/>
                    <a:lstStyle/>
                    <a:p>
                      <a:pPr algn="ctr" fontAlgn="b"/>
                      <a:r>
                        <a:rPr lang="en-US" sz="1800" b="0" i="0" u="none" strike="noStrike" dirty="0">
                          <a:effectLst/>
                          <a:latin typeface="Helvetica" pitchFamily="2" charset="0"/>
                        </a:rPr>
                        <a:t>1,941</a:t>
                      </a: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51</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2,121</a:t>
                      </a:r>
                      <a:endParaRPr lang="en-US" sz="1800" b="0" i="0" u="none" strike="noStrike" dirty="0">
                        <a:effectLst/>
                        <a:latin typeface="Helvetica" pitchFamily="2" charset="0"/>
                      </a:endParaRPr>
                    </a:p>
                  </a:txBody>
                  <a:tcPr marL="9525" marR="9525" marT="9525" marB="0" anchor="ctr">
                    <a:solidFill>
                      <a:srgbClr val="CBCDD2"/>
                    </a:solidFill>
                  </a:tcPr>
                </a:tc>
                <a:extLst>
                  <a:ext uri="{0D108BD9-81ED-4DB2-BD59-A6C34878D82A}">
                    <a16:rowId xmlns:a16="http://schemas.microsoft.com/office/drawing/2014/main" val="2438463024"/>
                  </a:ext>
                </a:extLst>
              </a:tr>
              <a:tr h="377259">
                <a:tc>
                  <a:txBody>
                    <a:bodyPr/>
                    <a:lstStyle/>
                    <a:p>
                      <a:pPr algn="l" fontAlgn="b"/>
                      <a:r>
                        <a:rPr lang="en-US" sz="1800" u="none" strike="noStrike" dirty="0">
                          <a:effectLst/>
                          <a:latin typeface="Helvetica" pitchFamily="2" charset="0"/>
                        </a:rPr>
                        <a:t>Opportunity</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a:effectLst/>
                          <a:latin typeface="Helvetica" pitchFamily="2" charset="0"/>
                        </a:rPr>
                        <a:t>19</a:t>
                      </a:r>
                      <a:endParaRPr lang="en-US" sz="1800" b="0" i="0" u="none" strike="noStrike">
                        <a:effectLst/>
                        <a:latin typeface="Helvetica" pitchFamily="2" charset="0"/>
                      </a:endParaRPr>
                    </a:p>
                  </a:txBody>
                  <a:tcPr marL="9525" marR="9525" marT="9525" marB="0" anchor="ctr">
                    <a:solidFill>
                      <a:srgbClr val="CBCDD2"/>
                    </a:solidFill>
                  </a:tcPr>
                </a:tc>
                <a:tc>
                  <a:txBody>
                    <a:bodyPr/>
                    <a:lstStyle/>
                    <a:p>
                      <a:pPr algn="ctr" fontAlgn="b"/>
                      <a:r>
                        <a:rPr lang="en-US" sz="1800" b="0" i="0" u="none" strike="noStrike">
                          <a:effectLst/>
                          <a:latin typeface="Helvetica" pitchFamily="2" charset="0"/>
                        </a:rPr>
                        <a:t>51</a:t>
                      </a:r>
                    </a:p>
                  </a:txBody>
                  <a:tcPr marL="9525" marR="9525" marT="9525" marB="0" anchor="ctr">
                    <a:solidFill>
                      <a:srgbClr val="CBCDD2"/>
                    </a:solidFill>
                  </a:tcPr>
                </a:tc>
                <a:tc>
                  <a:txBody>
                    <a:bodyPr/>
                    <a:lstStyle/>
                    <a:p>
                      <a:pPr algn="ctr" fontAlgn="b"/>
                      <a:r>
                        <a:rPr lang="en-US" sz="1800" b="0" i="0" u="none" strike="noStrike" dirty="0">
                          <a:effectLst/>
                          <a:latin typeface="Helvetica" pitchFamily="2" charset="0"/>
                        </a:rPr>
                        <a:t>2,124</a:t>
                      </a: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18</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1,896</a:t>
                      </a:r>
                      <a:endParaRPr lang="en-US" sz="1800" b="0" i="0" u="none" strike="noStrike" dirty="0">
                        <a:effectLst/>
                        <a:latin typeface="Helvetica" pitchFamily="2" charset="0"/>
                      </a:endParaRPr>
                    </a:p>
                  </a:txBody>
                  <a:tcPr marL="9525" marR="9525" marT="9525" marB="0" anchor="ctr">
                    <a:solidFill>
                      <a:srgbClr val="CBCDD2"/>
                    </a:solidFill>
                  </a:tcPr>
                </a:tc>
                <a:extLst>
                  <a:ext uri="{0D108BD9-81ED-4DB2-BD59-A6C34878D82A}">
                    <a16:rowId xmlns:a16="http://schemas.microsoft.com/office/drawing/2014/main" val="2998046338"/>
                  </a:ext>
                </a:extLst>
              </a:tr>
              <a:tr h="377259">
                <a:tc>
                  <a:txBody>
                    <a:bodyPr/>
                    <a:lstStyle/>
                    <a:p>
                      <a:pPr algn="l" fontAlgn="b"/>
                      <a:r>
                        <a:rPr lang="en-US" sz="1800" u="none" strike="noStrike" dirty="0">
                          <a:effectLst/>
                          <a:latin typeface="Helvetica" pitchFamily="2" charset="0"/>
                        </a:rPr>
                        <a:t>Special Ed.</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141</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b="0" i="0" u="none" strike="noStrike">
                          <a:effectLst/>
                          <a:latin typeface="Helvetica" pitchFamily="2" charset="0"/>
                        </a:rPr>
                        <a:t>134</a:t>
                      </a:r>
                    </a:p>
                  </a:txBody>
                  <a:tcPr marL="9525" marR="9525" marT="9525" marB="0" anchor="ctr">
                    <a:solidFill>
                      <a:srgbClr val="CBCDD2"/>
                    </a:solidFill>
                  </a:tcPr>
                </a:tc>
                <a:tc>
                  <a:txBody>
                    <a:bodyPr/>
                    <a:lstStyle/>
                    <a:p>
                      <a:pPr algn="ctr" fontAlgn="b"/>
                      <a:r>
                        <a:rPr lang="en-US" sz="1800" b="0" i="0" u="none" strike="noStrike" dirty="0">
                          <a:effectLst/>
                          <a:latin typeface="Helvetica" pitchFamily="2" charset="0"/>
                        </a:rPr>
                        <a:t>13,466</a:t>
                      </a: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127</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12,390</a:t>
                      </a:r>
                      <a:endParaRPr lang="en-US" sz="1800" b="0" i="0" u="none" strike="noStrike" dirty="0">
                        <a:effectLst/>
                        <a:latin typeface="Helvetica" pitchFamily="2" charset="0"/>
                      </a:endParaRPr>
                    </a:p>
                  </a:txBody>
                  <a:tcPr marL="9525" marR="9525" marT="9525" marB="0" anchor="ctr">
                    <a:solidFill>
                      <a:srgbClr val="CBCDD2"/>
                    </a:solidFill>
                  </a:tcPr>
                </a:tc>
                <a:extLst>
                  <a:ext uri="{0D108BD9-81ED-4DB2-BD59-A6C34878D82A}">
                    <a16:rowId xmlns:a16="http://schemas.microsoft.com/office/drawing/2014/main" val="2815982544"/>
                  </a:ext>
                </a:extLst>
              </a:tr>
              <a:tr h="377259">
                <a:tc>
                  <a:txBody>
                    <a:bodyPr/>
                    <a:lstStyle/>
                    <a:p>
                      <a:pPr algn="l" fontAlgn="b"/>
                      <a:r>
                        <a:rPr lang="en-US" sz="1800" u="none" strike="noStrike" dirty="0">
                          <a:effectLst/>
                          <a:latin typeface="Helvetica" pitchFamily="2" charset="0"/>
                        </a:rPr>
                        <a:t>Other</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835</a:t>
                      </a:r>
                      <a:endParaRPr lang="en-US" sz="1800" b="0" i="0" u="none" strike="noStrike" dirty="0">
                        <a:effectLst/>
                        <a:latin typeface="Helvetica" pitchFamily="2" charset="0"/>
                      </a:endParaRPr>
                    </a:p>
                  </a:txBody>
                  <a:tcPr marL="9525" marR="9525" marT="9525" marB="0" anchor="ctr">
                    <a:solidFill>
                      <a:srgbClr val="CBCDD2"/>
                    </a:solidFill>
                  </a:tcPr>
                </a:tc>
                <a:tc>
                  <a:txBody>
                    <a:bodyPr/>
                    <a:lstStyle/>
                    <a:p>
                      <a:pPr algn="ctr" fontAlgn="b"/>
                      <a:r>
                        <a:rPr lang="en-US" sz="1800" b="0" i="0" u="none" strike="noStrike">
                          <a:effectLst/>
                          <a:latin typeface="Helvetica" pitchFamily="2" charset="0"/>
                        </a:rPr>
                        <a:t>796</a:t>
                      </a:r>
                    </a:p>
                  </a:txBody>
                  <a:tcPr marL="9525" marR="9525" marT="9525" marB="0" anchor="ctr">
                    <a:solidFill>
                      <a:srgbClr val="CBCDD2"/>
                    </a:solidFill>
                  </a:tcPr>
                </a:tc>
                <a:tc>
                  <a:txBody>
                    <a:bodyPr/>
                    <a:lstStyle/>
                    <a:p>
                      <a:pPr algn="ctr" fontAlgn="b"/>
                      <a:r>
                        <a:rPr lang="en-US" sz="1800" b="0" i="0" u="none" strike="noStrike" dirty="0">
                          <a:effectLst/>
                          <a:latin typeface="Helvetica" pitchFamily="2" charset="0"/>
                        </a:rPr>
                        <a:t>122,995</a:t>
                      </a:r>
                    </a:p>
                  </a:txBody>
                  <a:tcPr marL="9525" marR="9525" marT="9525" marB="0" anchor="ctr">
                    <a:solidFill>
                      <a:srgbClr val="CBCDD2"/>
                    </a:solidFill>
                  </a:tcPr>
                </a:tc>
                <a:tc>
                  <a:txBody>
                    <a:bodyPr/>
                    <a:lstStyle/>
                    <a:p>
                      <a:pPr algn="ctr" fontAlgn="b"/>
                      <a:r>
                        <a:rPr lang="en-US" sz="1800" u="none" strike="noStrike">
                          <a:effectLst/>
                          <a:latin typeface="Helvetica" pitchFamily="2" charset="0"/>
                        </a:rPr>
                        <a:t>780</a:t>
                      </a:r>
                      <a:endParaRPr lang="en-US" sz="1800" b="0" i="0" u="none" strike="noStrike">
                        <a:effectLst/>
                        <a:latin typeface="Helvetica" pitchFamily="2" charset="0"/>
                      </a:endParaRPr>
                    </a:p>
                  </a:txBody>
                  <a:tcPr marL="9525" marR="9525" marT="9525" marB="0" anchor="ctr">
                    <a:solidFill>
                      <a:srgbClr val="CBCDD2"/>
                    </a:solidFill>
                  </a:tcPr>
                </a:tc>
                <a:tc>
                  <a:txBody>
                    <a:bodyPr/>
                    <a:lstStyle/>
                    <a:p>
                      <a:pPr algn="ctr" fontAlgn="b"/>
                      <a:r>
                        <a:rPr lang="en-US" sz="1800" u="none" strike="noStrike" dirty="0">
                          <a:effectLst/>
                          <a:latin typeface="Helvetica" pitchFamily="2" charset="0"/>
                        </a:rPr>
                        <a:t>115,320</a:t>
                      </a:r>
                      <a:endParaRPr lang="en-US" sz="1800" b="0" i="0" u="none" strike="noStrike" dirty="0">
                        <a:effectLst/>
                        <a:latin typeface="Helvetica" pitchFamily="2" charset="0"/>
                      </a:endParaRPr>
                    </a:p>
                  </a:txBody>
                  <a:tcPr marL="9525" marR="9525" marT="9525" marB="0" anchor="ctr">
                    <a:solidFill>
                      <a:srgbClr val="CBCDD2"/>
                    </a:solidFill>
                  </a:tcPr>
                </a:tc>
                <a:extLst>
                  <a:ext uri="{0D108BD9-81ED-4DB2-BD59-A6C34878D82A}">
                    <a16:rowId xmlns:a16="http://schemas.microsoft.com/office/drawing/2014/main" val="587896850"/>
                  </a:ext>
                </a:extLst>
              </a:tr>
              <a:tr h="377259">
                <a:tc>
                  <a:txBody>
                    <a:bodyPr/>
                    <a:lstStyle/>
                    <a:p>
                      <a:pPr algn="ctr" fontAlgn="b"/>
                      <a:r>
                        <a:rPr lang="en-US" sz="1800" u="none" strike="noStrike" dirty="0">
                          <a:effectLst/>
                          <a:latin typeface="Helvetica" pitchFamily="2" charset="0"/>
                        </a:rPr>
                        <a:t>Total</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10,071</a:t>
                      </a:r>
                      <a:endParaRPr lang="en-US" sz="1800" b="0" i="0" u="none" strike="noStrike" dirty="0">
                        <a:effectLst/>
                        <a:latin typeface="Helvetica" pitchFamily="2" charset="0"/>
                      </a:endParaRPr>
                    </a:p>
                  </a:txBody>
                  <a:tcPr marL="9525" marR="9525" marT="9525" marB="0" anchor="ctr"/>
                </a:tc>
                <a:tc>
                  <a:txBody>
                    <a:bodyPr/>
                    <a:lstStyle/>
                    <a:p>
                      <a:pPr algn="ctr" fontAlgn="b"/>
                      <a:r>
                        <a:rPr lang="en-US" sz="1800" b="1" i="0" u="none" strike="noStrike" dirty="0">
                          <a:effectLst/>
                          <a:latin typeface="Helvetica" pitchFamily="2" charset="0"/>
                        </a:rPr>
                        <a:t>7,205</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800" b="1" i="0" u="none" strike="noStrike" dirty="0">
                          <a:effectLst/>
                          <a:latin typeface="Helvetica" pitchFamily="2" charset="0"/>
                        </a:rPr>
                        <a:t>3,324,877</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latin typeface="Helvetica" pitchFamily="2" charset="0"/>
                        </a:rPr>
                        <a:t>5,182</a:t>
                      </a:r>
                      <a:endParaRPr lang="en-US" sz="1800" b="0" i="0" u="none" strike="noStrike">
                        <a:effectLst/>
                        <a:latin typeface="Helvetica" pitchFamily="2" charset="0"/>
                      </a:endParaRPr>
                    </a:p>
                  </a:txBody>
                  <a:tcPr marL="9525" marR="9525" marT="9525" marB="0" anchor="ctr"/>
                </a:tc>
                <a:tc>
                  <a:txBody>
                    <a:bodyPr/>
                    <a:lstStyle/>
                    <a:p>
                      <a:pPr algn="ctr" fontAlgn="b"/>
                      <a:r>
                        <a:rPr lang="en-US" sz="1800" u="none" strike="noStrike" dirty="0">
                          <a:effectLst/>
                          <a:latin typeface="Helvetica" pitchFamily="2" charset="0"/>
                        </a:rPr>
                        <a:t>2,885,077</a:t>
                      </a:r>
                      <a:endParaRPr lang="en-US" sz="1800" b="0" i="0" u="none" strike="noStrike" dirty="0">
                        <a:effectLst/>
                        <a:latin typeface="Helvetica" pitchFamily="2" charset="0"/>
                      </a:endParaRPr>
                    </a:p>
                  </a:txBody>
                  <a:tcPr marL="9525" marR="9525" marT="9525" marB="0" anchor="ctr"/>
                </a:tc>
                <a:extLst>
                  <a:ext uri="{0D108BD9-81ED-4DB2-BD59-A6C34878D82A}">
                    <a16:rowId xmlns:a16="http://schemas.microsoft.com/office/drawing/2014/main" val="2174993142"/>
                  </a:ext>
                </a:extLst>
              </a:tr>
            </a:tbl>
          </a:graphicData>
        </a:graphic>
      </p:graphicFrame>
      <p:sp>
        <p:nvSpPr>
          <p:cNvPr id="7" name="Footer Placeholder 1">
            <a:extLst>
              <a:ext uri="{FF2B5EF4-FFF2-40B4-BE49-F238E27FC236}">
                <a16:creationId xmlns:a16="http://schemas.microsoft.com/office/drawing/2014/main" id="{904F4CC0-027B-5C1B-A5E6-2EC09FEE39CC}"/>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855"/>
                </a:solidFill>
                <a:latin typeface="Helvetica" pitchFamily="2" charset="0"/>
              </a:rPr>
              <a:t>California Adolescents    </a:t>
            </a:r>
            <a:r>
              <a:rPr lang="en-US" dirty="0">
                <a:solidFill>
                  <a:srgbClr val="FFBF00"/>
                </a:solidFill>
                <a:latin typeface="Helvetica" pitchFamily="2" charset="0"/>
              </a:rPr>
              <a:t>| </a:t>
            </a:r>
            <a:r>
              <a:rPr lang="en-US" dirty="0">
                <a:solidFill>
                  <a:srgbClr val="002855"/>
                </a:solidFill>
                <a:latin typeface="Helvetica" pitchFamily="2" charset="0"/>
              </a:rPr>
              <a:t>  August 2022</a:t>
            </a:r>
          </a:p>
        </p:txBody>
      </p:sp>
    </p:spTree>
    <p:extLst>
      <p:ext uri="{BB962C8B-B14F-4D97-AF65-F5344CB8AC3E}">
        <p14:creationId xmlns:p14="http://schemas.microsoft.com/office/powerpoint/2010/main" val="1385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74849"/>
            <a:ext cx="10972800" cy="64008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School Type Varies by Locale</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12" name="Slide Number Placeholder 3">
            <a:extLst>
              <a:ext uri="{FF2B5EF4-FFF2-40B4-BE49-F238E27FC236}">
                <a16:creationId xmlns:a16="http://schemas.microsoft.com/office/drawing/2014/main" id="{728A0817-D9AB-A349-AAA6-98A99B365EAA}"/>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88FF5647-9E50-473B-6DE0-3CDCA0940C47}"/>
              </a:ext>
            </a:extLst>
          </p:cNvPr>
          <p:cNvPicPr>
            <a:picLocks noChangeAspect="1"/>
          </p:cNvPicPr>
          <p:nvPr/>
        </p:nvPicPr>
        <p:blipFill>
          <a:blip r:embed="rId4"/>
          <a:stretch>
            <a:fillRect/>
          </a:stretch>
        </p:blipFill>
        <p:spPr>
          <a:xfrm>
            <a:off x="1246558" y="1056771"/>
            <a:ext cx="9232457" cy="4744457"/>
          </a:xfrm>
          <a:prstGeom prst="rect">
            <a:avLst/>
          </a:prstGeom>
        </p:spPr>
      </p:pic>
      <p:sp>
        <p:nvSpPr>
          <p:cNvPr id="11" name="Footer Placeholder 1">
            <a:extLst>
              <a:ext uri="{FF2B5EF4-FFF2-40B4-BE49-F238E27FC236}">
                <a16:creationId xmlns:a16="http://schemas.microsoft.com/office/drawing/2014/main" id="{CCDC873C-A340-BE6F-15C8-CB3537EE1A44}"/>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4184199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77018"/>
            <a:ext cx="10972800" cy="114300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School Type Varies by County</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10" name="Slide Number Placeholder 3">
            <a:extLst>
              <a:ext uri="{FF2B5EF4-FFF2-40B4-BE49-F238E27FC236}">
                <a16:creationId xmlns:a16="http://schemas.microsoft.com/office/drawing/2014/main" id="{82C222FF-34FB-1C44-8DB2-4663FDCCE885}"/>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D8C5E9CC-197A-21DE-B371-93415DB51254}"/>
              </a:ext>
            </a:extLst>
          </p:cNvPr>
          <p:cNvPicPr>
            <a:picLocks noChangeAspect="1"/>
          </p:cNvPicPr>
          <p:nvPr/>
        </p:nvPicPr>
        <p:blipFill>
          <a:blip r:embed="rId4"/>
          <a:stretch>
            <a:fillRect/>
          </a:stretch>
        </p:blipFill>
        <p:spPr>
          <a:xfrm>
            <a:off x="254000" y="946150"/>
            <a:ext cx="11658600" cy="4881242"/>
          </a:xfrm>
          <a:prstGeom prst="rect">
            <a:avLst/>
          </a:prstGeom>
        </p:spPr>
      </p:pic>
      <p:sp>
        <p:nvSpPr>
          <p:cNvPr id="12" name="Footer Placeholder 1">
            <a:extLst>
              <a:ext uri="{FF2B5EF4-FFF2-40B4-BE49-F238E27FC236}">
                <a16:creationId xmlns:a16="http://schemas.microsoft.com/office/drawing/2014/main" id="{E05BC5E6-6B78-0E8D-E111-7DD7AE36EA32}"/>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3331076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48640" y="0"/>
            <a:ext cx="11064240" cy="1412240"/>
          </a:xfrm>
        </p:spPr>
        <p:txBody>
          <a:bodyPr/>
          <a:lstStyle/>
          <a:p>
            <a:pPr algn="ctr"/>
            <a:br>
              <a:rPr lang="en-US" sz="4400" b="0" dirty="0">
                <a:latin typeface="Helvetica" pitchFamily="2" charset="0"/>
              </a:rPr>
            </a:br>
            <a:r>
              <a:rPr lang="en-US" sz="4400" b="0" dirty="0">
                <a:latin typeface="Helvetica" pitchFamily="2" charset="0"/>
              </a:rPr>
              <a:t>A Portrait of California’s Adolescents </a:t>
            </a:r>
          </a:p>
        </p:txBody>
      </p:sp>
      <p:sp>
        <p:nvSpPr>
          <p:cNvPr id="8" name="Text Box 44">
            <a:extLst>
              <a:ext uri="{FF2B5EF4-FFF2-40B4-BE49-F238E27FC236}">
                <a16:creationId xmlns:a16="http://schemas.microsoft.com/office/drawing/2014/main" id="{5463884C-4136-5644-BD65-A0275D11B44A}"/>
              </a:ext>
            </a:extLst>
          </p:cNvPr>
          <p:cNvSpPr txBox="1"/>
          <p:nvPr/>
        </p:nvSpPr>
        <p:spPr>
          <a:xfrm>
            <a:off x="1174865" y="1832572"/>
            <a:ext cx="9842269" cy="4107874"/>
          </a:xfrm>
          <a:prstGeom prst="rect">
            <a:avLst/>
          </a:prstGeom>
          <a:solidFill>
            <a:schemeClr val="tx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0"/>
              </a:spcAft>
            </a:pPr>
            <a:r>
              <a:rPr lang="en-US" sz="2000" dirty="0">
                <a:solidFill>
                  <a:srgbClr val="FFFFFF"/>
                </a:solidFill>
                <a:effectLst/>
                <a:latin typeface="Helvetica" pitchFamily="2" charset="0"/>
                <a:ea typeface="Calibri" panose="020F0502020204030204" pitchFamily="34" charset="0"/>
                <a:cs typeface="Times New Roman" panose="02020603050405020304" pitchFamily="18" charset="0"/>
              </a:rPr>
              <a:t>DATA and METHODS</a:t>
            </a:r>
            <a:endParaRPr lang="en-US" sz="2000" dirty="0">
              <a:effectLst/>
              <a:latin typeface="Helvetica" pitchFamily="2"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solidFill>
                  <a:srgbClr val="FFFFFF"/>
                </a:solidFill>
                <a:effectLst/>
                <a:latin typeface="Helvetica" pitchFamily="2" charset="0"/>
                <a:ea typeface="Calibri" panose="020F0502020204030204" pitchFamily="34" charset="0"/>
                <a:cs typeface="Times New Roman" panose="02020603050405020304" pitchFamily="18" charset="0"/>
              </a:rPr>
              <a:t> </a:t>
            </a:r>
            <a:endParaRPr lang="en-US" sz="2000" dirty="0">
              <a:effectLst/>
              <a:latin typeface="Helvetica" pitchFamily="2" charset="0"/>
              <a:ea typeface="Calibri" panose="020F0502020204030204" pitchFamily="34" charset="0"/>
              <a:cs typeface="Times New Roman" panose="02020603050405020304" pitchFamily="18" charset="0"/>
            </a:endParaRPr>
          </a:p>
          <a:p>
            <a:pPr algn="just">
              <a:lnSpc>
                <a:spcPct val="115000"/>
              </a:lnSpc>
            </a:pPr>
            <a:r>
              <a:rPr lang="en-US" sz="2000" dirty="0">
                <a:solidFill>
                  <a:srgbClr val="FFFFFF"/>
                </a:solidFill>
                <a:effectLst/>
                <a:latin typeface="Helvetica" pitchFamily="2" charset="0"/>
                <a:ea typeface="Calibri" panose="020F0502020204030204" pitchFamily="34" charset="0"/>
                <a:cs typeface="Times New Roman" panose="02020603050405020304" pitchFamily="18" charset="0"/>
              </a:rPr>
              <a:t>This presentation consists of descriptive statistics calculated from the most recent school- and district-level data publicly available from the California Department of Education. </a:t>
            </a:r>
            <a:r>
              <a:rPr lang="en-US" sz="2000" dirty="0">
                <a:solidFill>
                  <a:srgbClr val="FFFFFF"/>
                </a:solidFill>
                <a:latin typeface="Helvetica" pitchFamily="2" charset="0"/>
                <a:ea typeface="Calibri" panose="020F0502020204030204" pitchFamily="34" charset="0"/>
                <a:cs typeface="Times New Roman" panose="02020603050405020304" pitchFamily="18" charset="0"/>
              </a:rPr>
              <a:t>School- and district-level data were aggregated to locale-level (suburban, urban, rural, and town) using the locale codes assigned to each district by the National Center for Education Statistics. Findings from previously published work (as cited) result from analysis of </a:t>
            </a:r>
            <a:r>
              <a:rPr lang="en-US" sz="2000" dirty="0">
                <a:solidFill>
                  <a:srgbClr val="FFFFFF"/>
                </a:solidFill>
                <a:effectLst/>
                <a:latin typeface="Helvetica" pitchFamily="2" charset="0"/>
                <a:ea typeface="Calibri" panose="020F0502020204030204" pitchFamily="34" charset="0"/>
                <a:cs typeface="Times New Roman" panose="02020603050405020304" pitchFamily="18" charset="0"/>
              </a:rPr>
              <a:t>student-level data provided </a:t>
            </a:r>
            <a:r>
              <a:rPr lang="en-US" sz="2000" dirty="0">
                <a:solidFill>
                  <a:srgbClr val="FFFFFF"/>
                </a:solidFill>
                <a:latin typeface="Helvetica" pitchFamily="2" charset="0"/>
                <a:ea typeface="Calibri" panose="020F0502020204030204" pitchFamily="34" charset="0"/>
                <a:cs typeface="Times New Roman" panose="02020603050405020304" pitchFamily="18" charset="0"/>
              </a:rPr>
              <a:t>by the California Department of Education. </a:t>
            </a:r>
            <a:r>
              <a:rPr lang="en-US" sz="2000" dirty="0">
                <a:solidFill>
                  <a:srgbClr val="FFFFFF"/>
                </a:solidFill>
                <a:effectLst/>
                <a:latin typeface="Helvetica" pitchFamily="2" charset="0"/>
                <a:ea typeface="Calibri" panose="020F0502020204030204" pitchFamily="34" charset="0"/>
                <a:cs typeface="Times New Roman" panose="02020603050405020304" pitchFamily="18" charset="0"/>
              </a:rPr>
              <a:t>No findings in this report should be considered as causal or deterministic in nature. </a:t>
            </a:r>
            <a:endParaRPr lang="en-US" sz="2000" dirty="0">
              <a:effectLst/>
              <a:latin typeface="Helvetica" pitchFamily="2" charset="0"/>
              <a:ea typeface="Calibri" panose="020F0502020204030204" pitchFamily="34" charset="0"/>
              <a:cs typeface="Times New Roman" panose="02020603050405020304" pitchFamily="18" charset="0"/>
            </a:endParaRPr>
          </a:p>
        </p:txBody>
      </p:sp>
      <p:sp>
        <p:nvSpPr>
          <p:cNvPr id="4" name="Footer Placeholder 1">
            <a:extLst>
              <a:ext uri="{FF2B5EF4-FFF2-40B4-BE49-F238E27FC236}">
                <a16:creationId xmlns:a16="http://schemas.microsoft.com/office/drawing/2014/main" id="{059C8B80-0094-B443-A830-B741CCB141D0}"/>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6" name="Slide Number Placeholder 2">
            <a:extLst>
              <a:ext uri="{FF2B5EF4-FFF2-40B4-BE49-F238E27FC236}">
                <a16:creationId xmlns:a16="http://schemas.microsoft.com/office/drawing/2014/main" id="{A3E7F596-A699-6143-834E-B033F2D3C6D2}"/>
              </a:ext>
            </a:extLst>
          </p:cNvPr>
          <p:cNvSpPr txBox="1">
            <a:spLocks/>
          </p:cNvSpPr>
          <p:nvPr/>
        </p:nvSpPr>
        <p:spPr>
          <a:xfrm>
            <a:off x="11587013" y="6360779"/>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2</a:t>
            </a:fld>
            <a:endParaRPr lang="en-US" sz="1200" b="1" dirty="0">
              <a:solidFill>
                <a:schemeClr val="bg1"/>
              </a:solidFill>
              <a:latin typeface="Helvetica" pitchFamily="2" charset="0"/>
            </a:endParaRPr>
          </a:p>
        </p:txBody>
      </p:sp>
    </p:spTree>
    <p:extLst>
      <p:ext uri="{BB962C8B-B14F-4D97-AF65-F5344CB8AC3E}">
        <p14:creationId xmlns:p14="http://schemas.microsoft.com/office/powerpoint/2010/main" val="418630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859147-2144-314C-9E56-6BA0A70DFE6A}"/>
              </a:ext>
            </a:extLst>
          </p:cNvPr>
          <p:cNvPicPr>
            <a:picLocks noChangeAspect="1"/>
          </p:cNvPicPr>
          <p:nvPr/>
        </p:nvPicPr>
        <p:blipFill>
          <a:blip r:embed="rId3"/>
          <a:stretch>
            <a:fillRect/>
          </a:stretch>
        </p:blipFill>
        <p:spPr>
          <a:xfrm>
            <a:off x="2432050" y="967154"/>
            <a:ext cx="7327900" cy="4923692"/>
          </a:xfrm>
          <a:prstGeom prst="rect">
            <a:avLst/>
          </a:prstGeom>
        </p:spPr>
      </p:pic>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338472"/>
            <a:ext cx="10972800" cy="114300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Schools of Choice</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4"/>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11" name="Slide Number Placeholder 3">
            <a:extLst>
              <a:ext uri="{FF2B5EF4-FFF2-40B4-BE49-F238E27FC236}">
                <a16:creationId xmlns:a16="http://schemas.microsoft.com/office/drawing/2014/main" id="{4E561949-A59C-B242-869C-798D7DCD6A5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908DC4FA-EBAC-2B42-BE47-4A796F44BA34}"/>
              </a:ext>
            </a:extLst>
          </p:cNvPr>
          <p:cNvSpPr txBox="1"/>
          <p:nvPr/>
        </p:nvSpPr>
        <p:spPr>
          <a:xfrm>
            <a:off x="9400606" y="1214252"/>
            <a:ext cx="2062013" cy="646331"/>
          </a:xfrm>
          <a:prstGeom prst="rect">
            <a:avLst/>
          </a:prstGeom>
        </p:spPr>
        <p:txBody>
          <a:bodyPr vert="horz" wrap="square" lIns="91440" tIns="45720" rIns="91440" bIns="45720" rtlCol="0">
            <a:spAutoFit/>
          </a:bodyPr>
          <a:lstStyle/>
          <a:p>
            <a:pPr algn="ctr"/>
            <a:r>
              <a:rPr lang="en-US" dirty="0">
                <a:latin typeface="Helvetica" pitchFamily="2" charset="0"/>
              </a:rPr>
              <a:t>Students in Grades 7-12</a:t>
            </a:r>
          </a:p>
        </p:txBody>
      </p:sp>
    </p:spTree>
    <p:extLst>
      <p:ext uri="{BB962C8B-B14F-4D97-AF65-F5344CB8AC3E}">
        <p14:creationId xmlns:p14="http://schemas.microsoft.com/office/powerpoint/2010/main" val="586158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310525"/>
            <a:ext cx="10972800" cy="586062"/>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Schools for High Needs Students</a:t>
            </a:r>
          </a:p>
          <a:p>
            <a:endParaRPr lang="en-US" sz="3600" dirty="0">
              <a:latin typeface="Helvetica" pitchFamily="2" charset="0"/>
            </a:endParaRP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11" name="Slide Number Placeholder 3">
            <a:extLst>
              <a:ext uri="{FF2B5EF4-FFF2-40B4-BE49-F238E27FC236}">
                <a16:creationId xmlns:a16="http://schemas.microsoft.com/office/drawing/2014/main" id="{59EFA3EF-CB38-B143-A449-177783B9491C}"/>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3C18D1C8-4F8C-B840-A075-0C3ECFAC397E}"/>
              </a:ext>
            </a:extLst>
          </p:cNvPr>
          <p:cNvPicPr>
            <a:picLocks noChangeAspect="1"/>
          </p:cNvPicPr>
          <p:nvPr/>
        </p:nvPicPr>
        <p:blipFill>
          <a:blip r:embed="rId4"/>
          <a:stretch>
            <a:fillRect/>
          </a:stretch>
        </p:blipFill>
        <p:spPr>
          <a:xfrm>
            <a:off x="2198837" y="1028976"/>
            <a:ext cx="7327900" cy="4800048"/>
          </a:xfrm>
          <a:prstGeom prst="rect">
            <a:avLst/>
          </a:prstGeom>
        </p:spPr>
      </p:pic>
      <p:sp>
        <p:nvSpPr>
          <p:cNvPr id="10" name="TextBox 9">
            <a:extLst>
              <a:ext uri="{FF2B5EF4-FFF2-40B4-BE49-F238E27FC236}">
                <a16:creationId xmlns:a16="http://schemas.microsoft.com/office/drawing/2014/main" id="{3BF389E4-BBCB-B948-8E61-01E0F03739D4}"/>
              </a:ext>
            </a:extLst>
          </p:cNvPr>
          <p:cNvSpPr txBox="1"/>
          <p:nvPr/>
        </p:nvSpPr>
        <p:spPr>
          <a:xfrm>
            <a:off x="9076087" y="1390650"/>
            <a:ext cx="2062013" cy="646331"/>
          </a:xfrm>
          <a:prstGeom prst="rect">
            <a:avLst/>
          </a:prstGeom>
        </p:spPr>
        <p:txBody>
          <a:bodyPr vert="horz" wrap="square" lIns="91440" tIns="45720" rIns="91440" bIns="45720" rtlCol="0">
            <a:spAutoFit/>
          </a:bodyPr>
          <a:lstStyle/>
          <a:p>
            <a:pPr algn="ctr"/>
            <a:r>
              <a:rPr lang="en-US" dirty="0">
                <a:latin typeface="Helvetica" pitchFamily="2" charset="0"/>
              </a:rPr>
              <a:t>Students in Grades 7-12</a:t>
            </a:r>
          </a:p>
        </p:txBody>
      </p:sp>
    </p:spTree>
    <p:extLst>
      <p:ext uri="{BB962C8B-B14F-4D97-AF65-F5344CB8AC3E}">
        <p14:creationId xmlns:p14="http://schemas.microsoft.com/office/powerpoint/2010/main" val="3696466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609600" y="247650"/>
            <a:ext cx="10972800" cy="114300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855"/>
                </a:solidFill>
                <a:effectLst/>
                <a:uLnTx/>
                <a:uFillTx/>
                <a:latin typeface="Helvetica" pitchFamily="2" charset="0"/>
              </a:rPr>
              <a:t>California Adolescents are Racially Diverse</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March 2022</a:t>
            </a:r>
          </a:p>
        </p:txBody>
      </p:sp>
      <p:pic>
        <p:nvPicPr>
          <p:cNvPr id="10" name="Picture 9">
            <a:extLst>
              <a:ext uri="{FF2B5EF4-FFF2-40B4-BE49-F238E27FC236}">
                <a16:creationId xmlns:a16="http://schemas.microsoft.com/office/drawing/2014/main" id="{F7141375-878B-1B4D-BBEE-94EF61CA8197}"/>
              </a:ext>
            </a:extLst>
          </p:cNvPr>
          <p:cNvPicPr>
            <a:picLocks noChangeAspect="1"/>
          </p:cNvPicPr>
          <p:nvPr/>
        </p:nvPicPr>
        <p:blipFill>
          <a:blip r:embed="rId4"/>
          <a:stretch>
            <a:fillRect/>
          </a:stretch>
        </p:blipFill>
        <p:spPr>
          <a:xfrm>
            <a:off x="2438400" y="1002530"/>
            <a:ext cx="7315200" cy="4852940"/>
          </a:xfrm>
          <a:prstGeom prst="rect">
            <a:avLst/>
          </a:prstGeom>
        </p:spPr>
      </p:pic>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600" b="1" i="0" u="none" strike="noStrike" kern="1200" cap="none" spc="0" normalizeH="0" baseline="0" noProof="0" smtClean="0">
                <a:ln>
                  <a:noFill/>
                </a:ln>
                <a:solidFill>
                  <a:srgbClr val="002855">
                    <a:lumMod val="90000"/>
                    <a:lumOff val="1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1" i="0" u="none" strike="noStrike" kern="1200" cap="none" spc="0" normalizeH="0" baseline="0" noProof="0" dirty="0">
              <a:ln>
                <a:noFill/>
              </a:ln>
              <a:solidFill>
                <a:srgbClr val="002855">
                  <a:lumMod val="90000"/>
                  <a:lumOff val="10000"/>
                </a:srgbClr>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EAA28AF3-FD41-E844-B909-7708DC07A889}"/>
              </a:ext>
            </a:extLst>
          </p:cNvPr>
          <p:cNvSpPr txBox="1"/>
          <p:nvPr/>
        </p:nvSpPr>
        <p:spPr>
          <a:xfrm>
            <a:off x="9076087" y="1390650"/>
            <a:ext cx="2062013" cy="646331"/>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Helvetica" pitchFamily="2" charset="0"/>
                <a:ea typeface="+mn-ea"/>
                <a:cs typeface="+mn-cs"/>
              </a:rPr>
              <a:t>Students in Grades 7 - 12</a:t>
            </a:r>
          </a:p>
        </p:txBody>
      </p:sp>
    </p:spTree>
    <p:extLst>
      <p:ext uri="{BB962C8B-B14F-4D97-AF65-F5344CB8AC3E}">
        <p14:creationId xmlns:p14="http://schemas.microsoft.com/office/powerpoint/2010/main" val="3627590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34807"/>
            <a:ext cx="10972800" cy="970879"/>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4000" dirty="0">
                <a:latin typeface="Helvetica" pitchFamily="2" charset="0"/>
              </a:rPr>
              <a:t>Racial Diversity is Shifting Over Time</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pic>
        <p:nvPicPr>
          <p:cNvPr id="9" name="Picture 8">
            <a:extLst>
              <a:ext uri="{FF2B5EF4-FFF2-40B4-BE49-F238E27FC236}">
                <a16:creationId xmlns:a16="http://schemas.microsoft.com/office/drawing/2014/main" id="{ACDC7C9D-E348-5B44-A4C4-8EE16028FABD}"/>
              </a:ext>
            </a:extLst>
          </p:cNvPr>
          <p:cNvPicPr>
            <a:picLocks noChangeAspect="1"/>
          </p:cNvPicPr>
          <p:nvPr/>
        </p:nvPicPr>
        <p:blipFill>
          <a:blip r:embed="rId4"/>
          <a:stretch>
            <a:fillRect/>
          </a:stretch>
        </p:blipFill>
        <p:spPr>
          <a:xfrm>
            <a:off x="1291589" y="1205271"/>
            <a:ext cx="9608821" cy="4447458"/>
          </a:xfrm>
          <a:prstGeom prst="rect">
            <a:avLst/>
          </a:prstGeom>
        </p:spPr>
      </p:pic>
      <p:sp>
        <p:nvSpPr>
          <p:cNvPr id="11" name="Slide Number Placeholder 3">
            <a:extLst>
              <a:ext uri="{FF2B5EF4-FFF2-40B4-BE49-F238E27FC236}">
                <a16:creationId xmlns:a16="http://schemas.microsoft.com/office/drawing/2014/main" id="{E6FD1784-B38E-7446-A64F-747535A4C4C1}"/>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9A9DD1DD-279B-4542-91E1-33C60C858263}"/>
              </a:ext>
            </a:extLst>
          </p:cNvPr>
          <p:cNvSpPr txBox="1"/>
          <p:nvPr/>
        </p:nvSpPr>
        <p:spPr>
          <a:xfrm>
            <a:off x="9209872" y="1364293"/>
            <a:ext cx="2062013" cy="646331"/>
          </a:xfrm>
          <a:prstGeom prst="rect">
            <a:avLst/>
          </a:prstGeom>
        </p:spPr>
        <p:txBody>
          <a:bodyPr vert="horz" wrap="square" lIns="91440" tIns="45720" rIns="91440" bIns="45720" rtlCol="0">
            <a:spAutoFit/>
          </a:bodyPr>
          <a:lstStyle/>
          <a:p>
            <a:pPr algn="ctr"/>
            <a:r>
              <a:rPr lang="en-US" dirty="0">
                <a:latin typeface="Helvetica" pitchFamily="2" charset="0"/>
              </a:rPr>
              <a:t>Students in Grades 7-12</a:t>
            </a:r>
          </a:p>
        </p:txBody>
      </p:sp>
      <p:sp>
        <p:nvSpPr>
          <p:cNvPr id="12" name="Footer Placeholder 1">
            <a:extLst>
              <a:ext uri="{FF2B5EF4-FFF2-40B4-BE49-F238E27FC236}">
                <a16:creationId xmlns:a16="http://schemas.microsoft.com/office/drawing/2014/main" id="{4ACCD247-7A28-4990-1515-9470397F2446}"/>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3636029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29752"/>
            <a:ext cx="10972800" cy="1143000"/>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4000" dirty="0">
                <a:latin typeface="Helvetica" pitchFamily="2" charset="0"/>
              </a:rPr>
              <a:t>Racial Diversity Varies Across Locale</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11" name="Slide Number Placeholder 3">
            <a:extLst>
              <a:ext uri="{FF2B5EF4-FFF2-40B4-BE49-F238E27FC236}">
                <a16:creationId xmlns:a16="http://schemas.microsoft.com/office/drawing/2014/main" id="{015D05A2-9FCE-F246-8962-557EC3794D8C}"/>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10" name="Footer Placeholder 1">
            <a:extLst>
              <a:ext uri="{FF2B5EF4-FFF2-40B4-BE49-F238E27FC236}">
                <a16:creationId xmlns:a16="http://schemas.microsoft.com/office/drawing/2014/main" id="{DF88F305-C71E-5122-331E-CECEA22C6606}"/>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pic>
        <p:nvPicPr>
          <p:cNvPr id="3" name="Picture 2">
            <a:extLst>
              <a:ext uri="{FF2B5EF4-FFF2-40B4-BE49-F238E27FC236}">
                <a16:creationId xmlns:a16="http://schemas.microsoft.com/office/drawing/2014/main" id="{67392B89-D3C0-AD95-76E1-47FAA2B5D475}"/>
              </a:ext>
            </a:extLst>
          </p:cNvPr>
          <p:cNvPicPr>
            <a:picLocks noChangeAspect="1"/>
          </p:cNvPicPr>
          <p:nvPr/>
        </p:nvPicPr>
        <p:blipFill>
          <a:blip r:embed="rId4"/>
          <a:stretch>
            <a:fillRect/>
          </a:stretch>
        </p:blipFill>
        <p:spPr>
          <a:xfrm>
            <a:off x="2023027" y="1062922"/>
            <a:ext cx="7679519" cy="4732156"/>
          </a:xfrm>
          <a:prstGeom prst="rect">
            <a:avLst/>
          </a:prstGeom>
        </p:spPr>
      </p:pic>
      <p:sp>
        <p:nvSpPr>
          <p:cNvPr id="6" name="TextBox 5">
            <a:extLst>
              <a:ext uri="{FF2B5EF4-FFF2-40B4-BE49-F238E27FC236}">
                <a16:creationId xmlns:a16="http://schemas.microsoft.com/office/drawing/2014/main" id="{2952A9AF-FD13-813C-C9F8-9AEDBDB9F309}"/>
              </a:ext>
            </a:extLst>
          </p:cNvPr>
          <p:cNvSpPr txBox="1"/>
          <p:nvPr/>
        </p:nvSpPr>
        <p:spPr>
          <a:xfrm>
            <a:off x="9494860" y="1203138"/>
            <a:ext cx="2062013" cy="646331"/>
          </a:xfrm>
          <a:prstGeom prst="rect">
            <a:avLst/>
          </a:prstGeom>
        </p:spPr>
        <p:txBody>
          <a:bodyPr vert="horz" wrap="square" lIns="91440" tIns="45720" rIns="91440" bIns="45720" rtlCol="0">
            <a:spAutoFit/>
          </a:bodyPr>
          <a:lstStyle/>
          <a:p>
            <a:pPr algn="ctr"/>
            <a:r>
              <a:rPr lang="en-US" dirty="0">
                <a:latin typeface="Helvetica" pitchFamily="2" charset="0"/>
              </a:rPr>
              <a:t>Students in Grades 7-12</a:t>
            </a:r>
          </a:p>
        </p:txBody>
      </p:sp>
    </p:spTree>
    <p:extLst>
      <p:ext uri="{BB962C8B-B14F-4D97-AF65-F5344CB8AC3E}">
        <p14:creationId xmlns:p14="http://schemas.microsoft.com/office/powerpoint/2010/main" val="2228645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2142C-D612-6043-8F1D-7D62E437930B}"/>
              </a:ext>
            </a:extLst>
          </p:cNvPr>
          <p:cNvPicPr>
            <a:picLocks noChangeAspect="1"/>
          </p:cNvPicPr>
          <p:nvPr/>
        </p:nvPicPr>
        <p:blipFill>
          <a:blip r:embed="rId3"/>
          <a:stretch>
            <a:fillRect/>
          </a:stretch>
        </p:blipFill>
        <p:spPr>
          <a:xfrm>
            <a:off x="388225" y="1143000"/>
            <a:ext cx="11370387" cy="4572000"/>
          </a:xfrm>
          <a:prstGeom prst="rect">
            <a:avLst/>
          </a:prstGeom>
        </p:spPr>
      </p:pic>
      <p:sp>
        <p:nvSpPr>
          <p:cNvPr id="2" name="Title 1">
            <a:extLst>
              <a:ext uri="{FF2B5EF4-FFF2-40B4-BE49-F238E27FC236}">
                <a16:creationId xmlns:a16="http://schemas.microsoft.com/office/drawing/2014/main" id="{03FF6BD8-D404-1346-BF6F-C67B7B2C1056}"/>
              </a:ext>
            </a:extLst>
          </p:cNvPr>
          <p:cNvSpPr txBox="1">
            <a:spLocks/>
          </p:cNvSpPr>
          <p:nvPr/>
        </p:nvSpPr>
        <p:spPr>
          <a:xfrm>
            <a:off x="388225" y="267503"/>
            <a:ext cx="10972800" cy="776273"/>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4000" dirty="0">
                <a:latin typeface="Helvetica" pitchFamily="2" charset="0"/>
              </a:rPr>
              <a:t>Racial Diversity Varies Across Counties</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4"/>
          <a:stretch>
            <a:fillRect/>
          </a:stretch>
        </p:blipFill>
        <p:spPr>
          <a:xfrm>
            <a:off x="10107094" y="6046439"/>
            <a:ext cx="1947746" cy="811561"/>
          </a:xfrm>
          <a:prstGeom prst="rect">
            <a:avLst/>
          </a:prstGeom>
        </p:spPr>
      </p:pic>
      <p:sp>
        <p:nvSpPr>
          <p:cNvPr id="11" name="Slide Number Placeholder 3">
            <a:extLst>
              <a:ext uri="{FF2B5EF4-FFF2-40B4-BE49-F238E27FC236}">
                <a16:creationId xmlns:a16="http://schemas.microsoft.com/office/drawing/2014/main" id="{50795BD5-8CF8-9345-9F95-5916AB67BF92}"/>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1" i="0" u="none" strike="noStrike" kern="1200" cap="none" spc="0" normalizeH="0" baseline="0" noProof="0" dirty="0">
              <a:ln>
                <a:noFill/>
              </a:ln>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4141264B-8375-E349-B396-B8C342033B05}"/>
              </a:ext>
            </a:extLst>
          </p:cNvPr>
          <p:cNvSpPr txBox="1"/>
          <p:nvPr/>
        </p:nvSpPr>
        <p:spPr>
          <a:xfrm>
            <a:off x="9877285" y="5114991"/>
            <a:ext cx="1881327" cy="584775"/>
          </a:xfrm>
          <a:prstGeom prst="rect">
            <a:avLst/>
          </a:prstGeom>
        </p:spPr>
        <p:txBody>
          <a:bodyPr vert="horz" wrap="square" lIns="91440" tIns="45720" rIns="91440" bIns="45720" rtlCol="0">
            <a:spAutoFit/>
          </a:bodyPr>
          <a:lstStyle/>
          <a:p>
            <a:pPr algn="ctr"/>
            <a:r>
              <a:rPr lang="en-US" sz="1600" dirty="0">
                <a:latin typeface="Helvetica" pitchFamily="2" charset="0"/>
              </a:rPr>
              <a:t>Students in Grades 7-12</a:t>
            </a:r>
          </a:p>
        </p:txBody>
      </p:sp>
      <p:sp>
        <p:nvSpPr>
          <p:cNvPr id="12" name="Footer Placeholder 1">
            <a:extLst>
              <a:ext uri="{FF2B5EF4-FFF2-40B4-BE49-F238E27FC236}">
                <a16:creationId xmlns:a16="http://schemas.microsoft.com/office/drawing/2014/main" id="{274D7368-A6FE-87BA-2B75-2A8C95077857}"/>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Tree>
    <p:extLst>
      <p:ext uri="{BB962C8B-B14F-4D97-AF65-F5344CB8AC3E}">
        <p14:creationId xmlns:p14="http://schemas.microsoft.com/office/powerpoint/2010/main" val="1661580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448062"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solidFill>
                  <a:srgbClr val="002855"/>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srgbClr val="002855"/>
              </a:solidFill>
              <a:effectLst/>
              <a:uLnTx/>
              <a:uFillTx/>
              <a:latin typeface="Helvetica" pitchFamily="2" charset="0"/>
              <a:ea typeface="+mn-ea"/>
              <a:cs typeface="+mn-cs"/>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767841"/>
            <a:ext cx="3291840" cy="4431983"/>
          </a:xfrm>
        </p:spPr>
        <p:txBody>
          <a:bodyPr/>
          <a:lstStyle/>
          <a:p>
            <a:pPr>
              <a:lnSpc>
                <a:spcPct val="100000"/>
              </a:lnSpc>
            </a:pPr>
            <a:r>
              <a:rPr lang="en-US" sz="3600" dirty="0">
                <a:latin typeface="Helvetica" pitchFamily="2" charset="0"/>
              </a:rPr>
              <a:t>Racial Diversity Varies Across Districts within Counties</a:t>
            </a:r>
            <a:endParaRPr lang="en-US" sz="3600" dirty="0">
              <a:solidFill>
                <a:srgbClr val="FF0000"/>
              </a:solidFill>
              <a:latin typeface="Helvetica" pitchFamily="2" charset="0"/>
            </a:endParaRPr>
          </a:p>
          <a:p>
            <a:pPr>
              <a:lnSpc>
                <a:spcPct val="100000"/>
              </a:lnSpc>
            </a:pPr>
            <a:endParaRPr lang="en-US" sz="3600" dirty="0">
              <a:latin typeface="Helvetica" pitchFamily="2" charset="0"/>
            </a:endParaRPr>
          </a:p>
        </p:txBody>
      </p:sp>
      <p:sp>
        <p:nvSpPr>
          <p:cNvPr id="7" name="Footer Placeholder 1">
            <a:extLst>
              <a:ext uri="{FF2B5EF4-FFF2-40B4-BE49-F238E27FC236}">
                <a16:creationId xmlns:a16="http://schemas.microsoft.com/office/drawing/2014/main" id="{904F4CC0-027B-5C1B-A5E6-2EC09FEE39CC}"/>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pic>
        <p:nvPicPr>
          <p:cNvPr id="2" name="Picture 1">
            <a:extLst>
              <a:ext uri="{FF2B5EF4-FFF2-40B4-BE49-F238E27FC236}">
                <a16:creationId xmlns:a16="http://schemas.microsoft.com/office/drawing/2014/main" id="{D9AA0BEE-0E95-1FEB-D793-6567AEB33E7D}"/>
              </a:ext>
            </a:extLst>
          </p:cNvPr>
          <p:cNvPicPr>
            <a:picLocks noChangeAspect="1"/>
          </p:cNvPicPr>
          <p:nvPr/>
        </p:nvPicPr>
        <p:blipFill>
          <a:blip r:embed="rId3"/>
          <a:stretch>
            <a:fillRect/>
          </a:stretch>
        </p:blipFill>
        <p:spPr>
          <a:xfrm>
            <a:off x="3561347" y="274322"/>
            <a:ext cx="8518357" cy="5574264"/>
          </a:xfrm>
          <a:prstGeom prst="rect">
            <a:avLst/>
          </a:prstGeom>
        </p:spPr>
      </p:pic>
      <p:sp>
        <p:nvSpPr>
          <p:cNvPr id="6" name="TextBox 5">
            <a:extLst>
              <a:ext uri="{FF2B5EF4-FFF2-40B4-BE49-F238E27FC236}">
                <a16:creationId xmlns:a16="http://schemas.microsoft.com/office/drawing/2014/main" id="{A1A3F684-9545-D726-A768-A5EDC6EA6CD7}"/>
              </a:ext>
            </a:extLst>
          </p:cNvPr>
          <p:cNvSpPr txBox="1"/>
          <p:nvPr/>
        </p:nvSpPr>
        <p:spPr>
          <a:xfrm>
            <a:off x="5378114" y="6031466"/>
            <a:ext cx="6069948" cy="369332"/>
          </a:xfrm>
          <a:prstGeom prst="rect">
            <a:avLst/>
          </a:prstGeom>
        </p:spPr>
        <p:txBody>
          <a:bodyPr vert="horz" wrap="square" lIns="91440" tIns="45720" rIns="91440" bIns="45720" rtlCol="0">
            <a:spAutoFit/>
          </a:bodyPr>
          <a:lstStyle/>
          <a:p>
            <a:pPr algn="ctr"/>
            <a:r>
              <a:rPr lang="en-US" dirty="0">
                <a:latin typeface="Helvetica" pitchFamily="2" charset="0"/>
              </a:rPr>
              <a:t>Students in Grades 7-12 in Districts in Orange County</a:t>
            </a:r>
          </a:p>
        </p:txBody>
      </p:sp>
    </p:spTree>
    <p:extLst>
      <p:ext uri="{BB962C8B-B14F-4D97-AF65-F5344CB8AC3E}">
        <p14:creationId xmlns:p14="http://schemas.microsoft.com/office/powerpoint/2010/main" val="1244592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448062"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solidFill>
                  <a:srgbClr val="002855"/>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002855"/>
              </a:solidFill>
              <a:effectLst/>
              <a:uLnTx/>
              <a:uFillTx/>
              <a:latin typeface="Helvetica" pitchFamily="2" charset="0"/>
              <a:ea typeface="+mn-ea"/>
              <a:cs typeface="+mn-cs"/>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767841"/>
            <a:ext cx="3291840" cy="4431983"/>
          </a:xfrm>
        </p:spPr>
        <p:txBody>
          <a:bodyPr/>
          <a:lstStyle/>
          <a:p>
            <a:pPr>
              <a:lnSpc>
                <a:spcPct val="100000"/>
              </a:lnSpc>
            </a:pPr>
            <a:r>
              <a:rPr lang="en-US" sz="3600" dirty="0">
                <a:latin typeface="Helvetica" pitchFamily="2" charset="0"/>
              </a:rPr>
              <a:t>Racial Diversity Varies Across Schools within Districts</a:t>
            </a:r>
            <a:endParaRPr lang="en-US" sz="3600" dirty="0">
              <a:solidFill>
                <a:srgbClr val="FF0000"/>
              </a:solidFill>
              <a:latin typeface="Helvetica" pitchFamily="2" charset="0"/>
            </a:endParaRPr>
          </a:p>
          <a:p>
            <a:pPr>
              <a:lnSpc>
                <a:spcPct val="100000"/>
              </a:lnSpc>
            </a:pPr>
            <a:endParaRPr lang="en-US" sz="3600" dirty="0">
              <a:latin typeface="Helvetica" pitchFamily="2" charset="0"/>
            </a:endParaRPr>
          </a:p>
        </p:txBody>
      </p:sp>
      <p:sp>
        <p:nvSpPr>
          <p:cNvPr id="7" name="Footer Placeholder 1">
            <a:extLst>
              <a:ext uri="{FF2B5EF4-FFF2-40B4-BE49-F238E27FC236}">
                <a16:creationId xmlns:a16="http://schemas.microsoft.com/office/drawing/2014/main" id="{904F4CC0-027B-5C1B-A5E6-2EC09FEE39CC}"/>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sp>
        <p:nvSpPr>
          <p:cNvPr id="6" name="TextBox 5">
            <a:extLst>
              <a:ext uri="{FF2B5EF4-FFF2-40B4-BE49-F238E27FC236}">
                <a16:creationId xmlns:a16="http://schemas.microsoft.com/office/drawing/2014/main" id="{A1A3F684-9545-D726-A768-A5EDC6EA6CD7}"/>
              </a:ext>
            </a:extLst>
          </p:cNvPr>
          <p:cNvSpPr txBox="1"/>
          <p:nvPr/>
        </p:nvSpPr>
        <p:spPr>
          <a:xfrm>
            <a:off x="5378114" y="6031466"/>
            <a:ext cx="6069948" cy="369332"/>
          </a:xfrm>
          <a:prstGeom prst="rect">
            <a:avLst/>
          </a:prstGeom>
        </p:spPr>
        <p:txBody>
          <a:bodyPr vert="horz"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Helvetica" pitchFamily="2" charset="0"/>
                <a:ea typeface="+mn-ea"/>
                <a:cs typeface="+mn-cs"/>
              </a:rPr>
              <a:t>Students in Grades 7-12 in Schools in Anaheim Union</a:t>
            </a:r>
          </a:p>
        </p:txBody>
      </p:sp>
      <p:pic>
        <p:nvPicPr>
          <p:cNvPr id="5" name="Picture 4">
            <a:extLst>
              <a:ext uri="{FF2B5EF4-FFF2-40B4-BE49-F238E27FC236}">
                <a16:creationId xmlns:a16="http://schemas.microsoft.com/office/drawing/2014/main" id="{07DBC554-9591-F13A-9844-87D23C6BE7DF}"/>
              </a:ext>
            </a:extLst>
          </p:cNvPr>
          <p:cNvPicPr>
            <a:picLocks noChangeAspect="1"/>
          </p:cNvPicPr>
          <p:nvPr/>
        </p:nvPicPr>
        <p:blipFill>
          <a:blip r:embed="rId3"/>
          <a:stretch>
            <a:fillRect/>
          </a:stretch>
        </p:blipFill>
        <p:spPr>
          <a:xfrm>
            <a:off x="3577389" y="234282"/>
            <a:ext cx="8444497" cy="5614304"/>
          </a:xfrm>
          <a:prstGeom prst="rect">
            <a:avLst/>
          </a:prstGeom>
        </p:spPr>
      </p:pic>
    </p:spTree>
    <p:extLst>
      <p:ext uri="{BB962C8B-B14F-4D97-AF65-F5344CB8AC3E}">
        <p14:creationId xmlns:p14="http://schemas.microsoft.com/office/powerpoint/2010/main" val="1071998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609600" y="247650"/>
            <a:ext cx="10972800" cy="114300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Racial Composition by School Type</a:t>
            </a:r>
          </a:p>
          <a:p>
            <a:endParaRPr lang="en-US" sz="3600" dirty="0">
              <a:latin typeface="Helvetica" pitchFamily="2" charset="0"/>
            </a:endParaRP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12" name="Slide Number Placeholder 3">
            <a:extLst>
              <a:ext uri="{FF2B5EF4-FFF2-40B4-BE49-F238E27FC236}">
                <a16:creationId xmlns:a16="http://schemas.microsoft.com/office/drawing/2014/main" id="{C4D5915D-FF27-A142-8988-15C93E6991E8}"/>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36A4E22E-0879-5A42-A627-06D48AA6E287}"/>
              </a:ext>
            </a:extLst>
          </p:cNvPr>
          <p:cNvSpPr txBox="1"/>
          <p:nvPr/>
        </p:nvSpPr>
        <p:spPr>
          <a:xfrm>
            <a:off x="9076087" y="1390650"/>
            <a:ext cx="2062013" cy="646331"/>
          </a:xfrm>
          <a:prstGeom prst="rect">
            <a:avLst/>
          </a:prstGeom>
        </p:spPr>
        <p:txBody>
          <a:bodyPr vert="horz" wrap="square" lIns="91440" tIns="45720" rIns="91440" bIns="45720" rtlCol="0">
            <a:spAutoFit/>
          </a:bodyPr>
          <a:lstStyle/>
          <a:p>
            <a:pPr algn="ctr"/>
            <a:r>
              <a:rPr lang="en-US" dirty="0">
                <a:latin typeface="Helvetica" pitchFamily="2" charset="0"/>
              </a:rPr>
              <a:t>Students in Grades 7-12</a:t>
            </a:r>
          </a:p>
        </p:txBody>
      </p:sp>
      <p:pic>
        <p:nvPicPr>
          <p:cNvPr id="11" name="Picture 10">
            <a:extLst>
              <a:ext uri="{FF2B5EF4-FFF2-40B4-BE49-F238E27FC236}">
                <a16:creationId xmlns:a16="http://schemas.microsoft.com/office/drawing/2014/main" id="{F1D8B25F-C721-334E-9774-4CC57CEE865A}"/>
              </a:ext>
            </a:extLst>
          </p:cNvPr>
          <p:cNvPicPr>
            <a:picLocks noChangeAspect="1"/>
          </p:cNvPicPr>
          <p:nvPr/>
        </p:nvPicPr>
        <p:blipFill>
          <a:blip r:embed="rId4"/>
          <a:stretch>
            <a:fillRect/>
          </a:stretch>
        </p:blipFill>
        <p:spPr>
          <a:xfrm>
            <a:off x="1629786" y="819150"/>
            <a:ext cx="7551601" cy="4984529"/>
          </a:xfrm>
          <a:prstGeom prst="rect">
            <a:avLst/>
          </a:prstGeom>
        </p:spPr>
      </p:pic>
    </p:spTree>
    <p:extLst>
      <p:ext uri="{BB962C8B-B14F-4D97-AF65-F5344CB8AC3E}">
        <p14:creationId xmlns:p14="http://schemas.microsoft.com/office/powerpoint/2010/main" val="429881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54CD2-5263-754A-93D5-91CC4D5756F7}"/>
              </a:ext>
            </a:extLst>
          </p:cNvPr>
          <p:cNvSpPr>
            <a:spLocks noGrp="1"/>
          </p:cNvSpPr>
          <p:nvPr>
            <p:ph type="sldNum" sz="quarter" idx="11"/>
          </p:nvPr>
        </p:nvSpPr>
        <p:spPr>
          <a:xfrm>
            <a:off x="11353800" y="6400798"/>
            <a:ext cx="457200" cy="182880"/>
          </a:xfrm>
        </p:spPr>
        <p:txBody>
          <a:bodyPr/>
          <a:lstStyle/>
          <a:p>
            <a:fld id="{C1C216C5-4E61-6A40-B003-F9ADCD24D74A}" type="slidenum">
              <a:rPr lang="en-US" smtClean="0">
                <a:latin typeface="Helvetica" pitchFamily="2" charset="0"/>
              </a:rPr>
              <a:pPr/>
              <a:t>29</a:t>
            </a:fld>
            <a:endParaRPr lang="en-US" dirty="0">
              <a:latin typeface="Helvetica" pitchFamily="2" charset="0"/>
            </a:endParaRPr>
          </a:p>
        </p:txBody>
      </p:sp>
      <p:sp>
        <p:nvSpPr>
          <p:cNvPr id="4" name="Text Placeholder 3">
            <a:extLst>
              <a:ext uri="{FF2B5EF4-FFF2-40B4-BE49-F238E27FC236}">
                <a16:creationId xmlns:a16="http://schemas.microsoft.com/office/drawing/2014/main" id="{CCB0D4E2-6775-474D-8B18-6590FDD6D368}"/>
              </a:ext>
            </a:extLst>
          </p:cNvPr>
          <p:cNvSpPr>
            <a:spLocks noGrp="1"/>
          </p:cNvSpPr>
          <p:nvPr>
            <p:ph type="body" sz="quarter" idx="13"/>
          </p:nvPr>
        </p:nvSpPr>
        <p:spPr>
          <a:xfrm>
            <a:off x="0" y="1284055"/>
            <a:ext cx="3138311" cy="3355678"/>
          </a:xfrm>
        </p:spPr>
        <p:txBody>
          <a:bodyPr/>
          <a:lstStyle/>
          <a:p>
            <a:pPr>
              <a:lnSpc>
                <a:spcPct val="100000"/>
              </a:lnSpc>
            </a:pPr>
            <a:r>
              <a:rPr lang="en-US" sz="3600" dirty="0">
                <a:latin typeface="Helvetica" pitchFamily="2" charset="0"/>
              </a:rPr>
              <a:t>California Public Schools</a:t>
            </a:r>
          </a:p>
          <a:p>
            <a:r>
              <a:rPr lang="en-US" sz="3600" dirty="0">
                <a:latin typeface="Helvetica" pitchFamily="2" charset="0"/>
              </a:rPr>
              <a:t>&amp; </a:t>
            </a:r>
          </a:p>
          <a:p>
            <a:r>
              <a:rPr lang="en-US" sz="3600" dirty="0">
                <a:latin typeface="Helvetica" pitchFamily="2" charset="0"/>
              </a:rPr>
              <a:t> Students</a:t>
            </a:r>
          </a:p>
        </p:txBody>
      </p:sp>
      <p:graphicFrame>
        <p:nvGraphicFramePr>
          <p:cNvPr id="7" name="Table 6">
            <a:extLst>
              <a:ext uri="{FF2B5EF4-FFF2-40B4-BE49-F238E27FC236}">
                <a16:creationId xmlns:a16="http://schemas.microsoft.com/office/drawing/2014/main" id="{979EDB30-9415-A54F-BFE2-2B352A1B9672}"/>
              </a:ext>
            </a:extLst>
          </p:cNvPr>
          <p:cNvGraphicFramePr>
            <a:graphicFrameLocks noGrp="1"/>
          </p:cNvGraphicFramePr>
          <p:nvPr>
            <p:extLst>
              <p:ext uri="{D42A27DB-BD31-4B8C-83A1-F6EECF244321}">
                <p14:modId xmlns:p14="http://schemas.microsoft.com/office/powerpoint/2010/main" val="136186753"/>
              </p:ext>
            </p:extLst>
          </p:nvPr>
        </p:nvGraphicFramePr>
        <p:xfrm>
          <a:off x="3775768" y="511770"/>
          <a:ext cx="7675333" cy="5774733"/>
        </p:xfrm>
        <a:graphic>
          <a:graphicData uri="http://schemas.openxmlformats.org/drawingml/2006/table">
            <a:tbl>
              <a:tblPr>
                <a:tableStyleId>{5C22544A-7EE6-4342-B048-85BDC9FD1C3A}</a:tableStyleId>
              </a:tblPr>
              <a:tblGrid>
                <a:gridCol w="44450">
                  <a:extLst>
                    <a:ext uri="{9D8B030D-6E8A-4147-A177-3AD203B41FA5}">
                      <a16:colId xmlns:a16="http://schemas.microsoft.com/office/drawing/2014/main" val="4187530669"/>
                    </a:ext>
                  </a:extLst>
                </a:gridCol>
                <a:gridCol w="3543780">
                  <a:extLst>
                    <a:ext uri="{9D8B030D-6E8A-4147-A177-3AD203B41FA5}">
                      <a16:colId xmlns:a16="http://schemas.microsoft.com/office/drawing/2014/main" val="3601410972"/>
                    </a:ext>
                  </a:extLst>
                </a:gridCol>
                <a:gridCol w="1207400">
                  <a:extLst>
                    <a:ext uri="{9D8B030D-6E8A-4147-A177-3AD203B41FA5}">
                      <a16:colId xmlns:a16="http://schemas.microsoft.com/office/drawing/2014/main" val="1484779620"/>
                    </a:ext>
                  </a:extLst>
                </a:gridCol>
                <a:gridCol w="1366405">
                  <a:extLst>
                    <a:ext uri="{9D8B030D-6E8A-4147-A177-3AD203B41FA5}">
                      <a16:colId xmlns:a16="http://schemas.microsoft.com/office/drawing/2014/main" val="3044301803"/>
                    </a:ext>
                  </a:extLst>
                </a:gridCol>
                <a:gridCol w="1513298">
                  <a:extLst>
                    <a:ext uri="{9D8B030D-6E8A-4147-A177-3AD203B41FA5}">
                      <a16:colId xmlns:a16="http://schemas.microsoft.com/office/drawing/2014/main" val="4283769751"/>
                    </a:ext>
                  </a:extLst>
                </a:gridCol>
              </a:tblGrid>
              <a:tr h="350543">
                <a:tc gridSpan="2">
                  <a:txBody>
                    <a:bodyPr/>
                    <a:lstStyle/>
                    <a:p>
                      <a:pPr algn="l" fontAlgn="b"/>
                      <a:endParaRPr lang="en-US" sz="1800" b="1" i="0" u="none" strike="noStrike" dirty="0">
                        <a:solidFill>
                          <a:srgbClr val="FF0000"/>
                        </a:solidFill>
                        <a:effectLst/>
                        <a:latin typeface="Helvetica" pitchFamily="2" charset="0"/>
                      </a:endParaRPr>
                    </a:p>
                  </a:txBody>
                  <a:tcPr marL="9525" marR="9525" marT="9525" marB="0" anchor="b">
                    <a:lnB w="1270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gridSpan="3">
                  <a:txBody>
                    <a:bodyPr/>
                    <a:lstStyle/>
                    <a:p>
                      <a:pPr algn="ctr" fontAlgn="ctr"/>
                      <a:r>
                        <a:rPr lang="en-US" sz="2000" b="0" i="0" u="none" strike="noStrike" dirty="0">
                          <a:solidFill>
                            <a:srgbClr val="002855"/>
                          </a:solidFill>
                          <a:effectLst/>
                          <a:latin typeface="Helvetica" pitchFamily="2" charset="0"/>
                        </a:rPr>
                        <a:t>Grade Levels Included</a:t>
                      </a:r>
                    </a:p>
                  </a:txBody>
                  <a:tcPr marL="9525" marR="9525" marT="9525" marB="0" anchor="ctr">
                    <a:lnB w="1270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pPr algn="ctr" fontAlgn="ctr"/>
                      <a:endParaRPr lang="en-US" sz="2000" b="1" i="0" u="none" strike="noStrike" dirty="0">
                        <a:solidFill>
                          <a:schemeClr val="bg1"/>
                        </a:solidFill>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28385406"/>
                  </a:ext>
                </a:extLst>
              </a:tr>
              <a:tr h="543296">
                <a:tc gridSpan="2">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l" fontAlgn="b"/>
                      <a:endParaRPr lang="en-US" sz="1000" b="0" i="0" u="none" strike="noStrike" dirty="0">
                        <a:solidFill>
                          <a:schemeClr val="bg1"/>
                        </a:solidFill>
                        <a:effectLst/>
                        <a:latin typeface="Helvetica" pitchFamily="2" charset="0"/>
                      </a:endParaRPr>
                    </a:p>
                  </a:txBody>
                  <a:tcPr marL="9525" marR="9525" marT="9525" marB="0" anchor="b">
                    <a:solidFill>
                      <a:srgbClr val="002855"/>
                    </a:solidFill>
                  </a:tcPr>
                </a:tc>
                <a:tc>
                  <a:txBody>
                    <a:bodyPr/>
                    <a:lstStyle/>
                    <a:p>
                      <a:pPr algn="ctr" fontAlgn="ctr"/>
                      <a:r>
                        <a:rPr lang="en-US" sz="2000" b="1" u="none" strike="noStrike" dirty="0">
                          <a:solidFill>
                            <a:schemeClr val="bg1"/>
                          </a:solidFill>
                          <a:effectLst/>
                          <a:latin typeface="Helvetica" pitchFamily="2" charset="0"/>
                        </a:rPr>
                        <a:t>K-12</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F00"/>
                    </a:solidFill>
                  </a:tcPr>
                </a:tc>
                <a:tc>
                  <a:txBody>
                    <a:bodyPr/>
                    <a:lstStyle/>
                    <a:p>
                      <a:pPr algn="ctr" fontAlgn="ctr"/>
                      <a:r>
                        <a:rPr lang="en-US" sz="2000" b="1" u="none" strike="noStrike" dirty="0">
                          <a:solidFill>
                            <a:schemeClr val="bg1"/>
                          </a:solidFill>
                          <a:effectLst/>
                          <a:latin typeface="Helvetica" pitchFamily="2" charset="0"/>
                        </a:rPr>
                        <a:t>6-12</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55"/>
                    </a:solidFill>
                  </a:tcPr>
                </a:tc>
                <a:tc>
                  <a:txBody>
                    <a:bodyPr/>
                    <a:lstStyle/>
                    <a:p>
                      <a:pPr algn="ctr" fontAlgn="ctr"/>
                      <a:r>
                        <a:rPr lang="en-US" sz="2000" b="1" u="none" strike="noStrike" dirty="0">
                          <a:solidFill>
                            <a:schemeClr val="bg1"/>
                          </a:solidFill>
                          <a:effectLst/>
                          <a:latin typeface="Helvetica" pitchFamily="2" charset="0"/>
                        </a:rPr>
                        <a:t>7-12 </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855"/>
                    </a:solidFill>
                  </a:tcPr>
                </a:tc>
                <a:extLst>
                  <a:ext uri="{0D108BD9-81ED-4DB2-BD59-A6C34878D82A}">
                    <a16:rowId xmlns:a16="http://schemas.microsoft.com/office/drawing/2014/main" val="2892757776"/>
                  </a:ext>
                </a:extLst>
              </a:tr>
              <a:tr h="602222">
                <a:tc gridSpan="2">
                  <a:txBody>
                    <a:bodyPr/>
                    <a:lstStyle/>
                    <a:p>
                      <a:pPr algn="l" fontAlgn="ctr"/>
                      <a:r>
                        <a:rPr lang="en-US" sz="1800" b="0" i="0" u="none" strike="noStrike" dirty="0">
                          <a:solidFill>
                            <a:srgbClr val="002855"/>
                          </a:solidFill>
                          <a:effectLst/>
                          <a:latin typeface="Helvetica" pitchFamily="2" charset="0"/>
                        </a:rPr>
                        <a:t>Public Schools</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a:lnSpc>
                          <a:spcPct val="100000"/>
                        </a:lnSpc>
                      </a:pPr>
                      <a:r>
                        <a:rPr lang="en-US" sz="1800" dirty="0">
                          <a:latin typeface="Helvetica" pitchFamily="2" charset="0"/>
                        </a:rPr>
                        <a:t>10,071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800" dirty="0">
                          <a:latin typeface="Helvetica" pitchFamily="2" charset="0"/>
                        </a:rPr>
                        <a:t>7,205</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0000"/>
                        </a:lnSpc>
                      </a:pPr>
                      <a:r>
                        <a:rPr lang="en-US" sz="1800" dirty="0">
                          <a:latin typeface="Helvetica" pitchFamily="2" charset="0"/>
                        </a:rPr>
                        <a:t>5,182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73852237"/>
                  </a:ext>
                </a:extLst>
              </a:tr>
              <a:tr h="602222">
                <a:tc gridSpan="2">
                  <a:txBody>
                    <a:bodyPr/>
                    <a:lstStyle/>
                    <a:p>
                      <a:pPr algn="l" fontAlgn="ctr"/>
                      <a:r>
                        <a:rPr lang="en-US" sz="1800" u="none" strike="noStrike" dirty="0">
                          <a:effectLst/>
                          <a:latin typeface="Helvetica" pitchFamily="2" charset="0"/>
                        </a:rPr>
                        <a:t>Total Students</a:t>
                      </a:r>
                      <a:endParaRPr lang="en-US" sz="1800" b="0" i="0" u="none" strike="noStrike" dirty="0">
                        <a:solidFill>
                          <a:srgbClr val="000000"/>
                        </a:solidFill>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ctr"/>
                      <a:r>
                        <a:rPr lang="en-US" sz="1800" u="none" strike="noStrike" dirty="0">
                          <a:effectLst/>
                          <a:latin typeface="Helvetica" pitchFamily="2" charset="0"/>
                        </a:rPr>
                        <a:t>6,002,393</a:t>
                      </a:r>
                      <a:endParaRPr lang="en-US" sz="1800" b="0" i="0" u="none" strike="noStrike" dirty="0">
                        <a:solidFill>
                          <a:srgbClr val="000000"/>
                        </a:solidFill>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chemeClr val="tx1"/>
                          </a:solidFill>
                          <a:effectLst/>
                          <a:latin typeface="Helvetica" pitchFamily="2" charset="0"/>
                        </a:rPr>
                        <a:t>3,324,877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u="none" strike="noStrike" dirty="0">
                          <a:effectLst/>
                          <a:latin typeface="Helvetica" pitchFamily="2" charset="0"/>
                        </a:rPr>
                        <a:t>2,889,560</a:t>
                      </a:r>
                      <a:endParaRPr lang="en-US" sz="1800" b="0" i="0" u="none" strike="noStrike" dirty="0">
                        <a:solidFill>
                          <a:srgbClr val="000000"/>
                        </a:solidFill>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8033708"/>
                  </a:ext>
                </a:extLst>
              </a:tr>
              <a:tr h="664928">
                <a:tc gridSpan="2">
                  <a:txBody>
                    <a:bodyPr/>
                    <a:lstStyle/>
                    <a:p>
                      <a:pPr algn="l" fontAlgn="ctr"/>
                      <a:r>
                        <a:rPr lang="en-US" sz="1800" b="0" i="0" u="none" strike="noStrike" dirty="0">
                          <a:solidFill>
                            <a:srgbClr val="002855"/>
                          </a:solidFill>
                          <a:effectLst/>
                          <a:latin typeface="Helvetica" pitchFamily="2" charset="0"/>
                        </a:rPr>
                        <a:t>Female</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hMerge="1">
                  <a:txBody>
                    <a:bodyPr/>
                    <a:lstStyle/>
                    <a:p>
                      <a:endParaRPr lang="en-US"/>
                    </a:p>
                  </a:txBody>
                  <a:tcPr/>
                </a:tc>
                <a:tc>
                  <a:txBody>
                    <a:bodyPr/>
                    <a:lstStyle/>
                    <a:p>
                      <a:pPr algn="ctr" fontAlgn="ctr"/>
                      <a:r>
                        <a:rPr lang="en-US" sz="1800" b="0" i="0" u="none" strike="noStrike" dirty="0">
                          <a:solidFill>
                            <a:srgbClr val="002855"/>
                          </a:solidFill>
                          <a:effectLst/>
                          <a:latin typeface="Helvetica" pitchFamily="2" charset="0"/>
                        </a:rPr>
                        <a:t>48.7%</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48.7%</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48.6%</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14232136"/>
                  </a:ext>
                </a:extLst>
              </a:tr>
              <a:tr h="602634">
                <a:tc gridSpan="2">
                  <a:txBody>
                    <a:bodyPr/>
                    <a:lstStyle/>
                    <a:p>
                      <a:pPr algn="l" fontAlgn="ctr"/>
                      <a:r>
                        <a:rPr lang="en-US" sz="1800" u="none" strike="noStrike" dirty="0">
                          <a:solidFill>
                            <a:srgbClr val="002855"/>
                          </a:solidFill>
                          <a:effectLst/>
                          <a:latin typeface="Helvetica" pitchFamily="2" charset="0"/>
                        </a:rPr>
                        <a:t>Socioeconomically Disadvantaged</a:t>
                      </a:r>
                      <a:endParaRPr lang="en-US" sz="1800" b="0" i="0" u="none" strike="noStrike" dirty="0">
                        <a:solidFill>
                          <a:srgbClr val="002855"/>
                        </a:solidFill>
                        <a:effectLst/>
                        <a:latin typeface="Helvetica" pitchFamily="2" charset="0"/>
                      </a:endParaRPr>
                    </a:p>
                  </a:txBody>
                  <a:tcPr marL="9525" marR="9525" marT="9525" marB="0" anchor="ctr">
                    <a:solidFill>
                      <a:schemeClr val="bg1">
                        <a:lumMod val="95000"/>
                      </a:schemeClr>
                    </a:solidFill>
                  </a:tcPr>
                </a:tc>
                <a:tc hMerge="1">
                  <a:txBody>
                    <a:bodyPr/>
                    <a:lstStyle/>
                    <a:p>
                      <a:pPr algn="l" fontAlgn="ctr"/>
                      <a:r>
                        <a:rPr lang="en-US" sz="1800" u="none" strike="noStrike" dirty="0">
                          <a:effectLst/>
                          <a:latin typeface="Helvetica" pitchFamily="2" charset="0"/>
                        </a:rPr>
                        <a:t>Free &amp; Reduced-Price Meals</a:t>
                      </a:r>
                      <a:endParaRPr lang="en-US" sz="1800" b="0" i="0" u="none" strike="noStrike" dirty="0">
                        <a:solidFill>
                          <a:srgbClr val="000000"/>
                        </a:solidFill>
                        <a:effectLst/>
                        <a:latin typeface="Helvetica" pitchFamily="2" charset="0"/>
                      </a:endParaRP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55.7%</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extLst>
                  <a:ext uri="{0D108BD9-81ED-4DB2-BD59-A6C34878D82A}">
                    <a16:rowId xmlns:a16="http://schemas.microsoft.com/office/drawing/2014/main" val="455662661"/>
                  </a:ext>
                </a:extLst>
              </a:tr>
              <a:tr h="602222">
                <a:tc>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solidFill>
                      <a:schemeClr val="bg1">
                        <a:lumMod val="95000"/>
                      </a:schemeClr>
                    </a:solidFill>
                  </a:tcPr>
                </a:tc>
                <a:tc>
                  <a:txBody>
                    <a:bodyPr/>
                    <a:lstStyle/>
                    <a:p>
                      <a:pPr algn="l" fontAlgn="ctr"/>
                      <a:r>
                        <a:rPr lang="en-US" sz="1800" u="none" strike="noStrike" dirty="0">
                          <a:solidFill>
                            <a:srgbClr val="002855"/>
                          </a:solidFill>
                          <a:effectLst/>
                          <a:latin typeface="Helvetica" pitchFamily="2" charset="0"/>
                        </a:rPr>
                        <a:t>English Learners</a:t>
                      </a:r>
                      <a:endParaRPr lang="en-US" sz="1800" b="0" i="0" u="none" strike="noStrike" dirty="0">
                        <a:solidFill>
                          <a:srgbClr val="002855"/>
                        </a:solidFill>
                        <a:effectLst/>
                        <a:latin typeface="Helvetica" pitchFamily="2" charset="0"/>
                      </a:endParaRP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17.7%</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13.5%</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12.6%</a:t>
                      </a:r>
                    </a:p>
                  </a:txBody>
                  <a:tcPr marL="9525" marR="9525" marT="9525" marB="0" anchor="ctr">
                    <a:solidFill>
                      <a:schemeClr val="bg1">
                        <a:lumMod val="95000"/>
                      </a:schemeClr>
                    </a:solidFill>
                  </a:tcPr>
                </a:tc>
                <a:extLst>
                  <a:ext uri="{0D108BD9-81ED-4DB2-BD59-A6C34878D82A}">
                    <a16:rowId xmlns:a16="http://schemas.microsoft.com/office/drawing/2014/main" val="3653452130"/>
                  </a:ext>
                </a:extLst>
              </a:tr>
              <a:tr h="602222">
                <a:tc>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solidFill>
                      <a:schemeClr val="bg1">
                        <a:lumMod val="95000"/>
                      </a:schemeClr>
                    </a:solidFill>
                  </a:tcPr>
                </a:tc>
                <a:tc>
                  <a:txBody>
                    <a:bodyPr/>
                    <a:lstStyle/>
                    <a:p>
                      <a:pPr algn="l" fontAlgn="ctr"/>
                      <a:r>
                        <a:rPr lang="en-US" sz="1800" u="none" strike="noStrike" dirty="0">
                          <a:solidFill>
                            <a:srgbClr val="002855"/>
                          </a:solidFill>
                          <a:effectLst/>
                          <a:latin typeface="Helvetica" pitchFamily="2" charset="0"/>
                        </a:rPr>
                        <a:t>Foster Youth</a:t>
                      </a:r>
                      <a:endParaRPr lang="en-US" sz="1800" b="0" i="0" u="none" strike="noStrike" dirty="0">
                        <a:solidFill>
                          <a:srgbClr val="002855"/>
                        </a:solidFill>
                        <a:effectLst/>
                        <a:latin typeface="Helvetica" pitchFamily="2" charset="0"/>
                      </a:endParaRP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0.5%</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extLst>
                  <a:ext uri="{0D108BD9-81ED-4DB2-BD59-A6C34878D82A}">
                    <a16:rowId xmlns:a16="http://schemas.microsoft.com/office/drawing/2014/main" val="3630861912"/>
                  </a:ext>
                </a:extLst>
              </a:tr>
              <a:tr h="602222">
                <a:tc>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solidFill>
                      <a:schemeClr val="bg1">
                        <a:lumMod val="95000"/>
                      </a:schemeClr>
                    </a:solidFill>
                  </a:tcPr>
                </a:tc>
                <a:tc>
                  <a:txBody>
                    <a:bodyPr/>
                    <a:lstStyle/>
                    <a:p>
                      <a:pPr algn="l" fontAlgn="ctr"/>
                      <a:r>
                        <a:rPr lang="en-US" sz="1800" u="none" strike="noStrike" dirty="0">
                          <a:solidFill>
                            <a:srgbClr val="002855"/>
                          </a:solidFill>
                          <a:effectLst/>
                          <a:latin typeface="Helvetica" pitchFamily="2" charset="0"/>
                        </a:rPr>
                        <a:t>Homeless</a:t>
                      </a:r>
                      <a:endParaRPr lang="en-US" sz="1800" b="0" i="0" u="none" strike="noStrike" dirty="0">
                        <a:solidFill>
                          <a:srgbClr val="002855"/>
                        </a:solidFill>
                        <a:effectLst/>
                        <a:latin typeface="Helvetica" pitchFamily="2" charset="0"/>
                      </a:endParaRP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3.1%</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solidFill>
                      <a:schemeClr val="bg1">
                        <a:lumMod val="95000"/>
                      </a:schemeClr>
                    </a:solidFill>
                  </a:tcPr>
                </a:tc>
                <a:extLst>
                  <a:ext uri="{0D108BD9-81ED-4DB2-BD59-A6C34878D82A}">
                    <a16:rowId xmlns:a16="http://schemas.microsoft.com/office/drawing/2014/main" val="1487124536"/>
                  </a:ext>
                </a:extLst>
              </a:tr>
              <a:tr h="602222">
                <a:tc>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solidFill>
                      <a:schemeClr val="bg1">
                        <a:lumMod val="95000"/>
                      </a:schemeClr>
                    </a:solidFill>
                  </a:tcPr>
                </a:tc>
                <a:tc>
                  <a:txBody>
                    <a:bodyPr/>
                    <a:lstStyle/>
                    <a:p>
                      <a:pPr algn="l" fontAlgn="ctr"/>
                      <a:r>
                        <a:rPr lang="en-US" sz="1800" u="none" strike="noStrike" dirty="0">
                          <a:solidFill>
                            <a:srgbClr val="002855"/>
                          </a:solidFill>
                          <a:effectLst/>
                          <a:latin typeface="Helvetica" pitchFamily="2" charset="0"/>
                        </a:rPr>
                        <a:t>Migrant</a:t>
                      </a:r>
                      <a:endParaRPr lang="en-US" sz="1800" b="0" i="0" u="none" strike="noStrike" dirty="0">
                        <a:solidFill>
                          <a:srgbClr val="002855"/>
                        </a:solidFill>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0.8%</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2714805"/>
                  </a:ext>
                </a:extLst>
              </a:tr>
            </a:tbl>
          </a:graphicData>
        </a:graphic>
      </p:graphicFrame>
      <p:sp>
        <p:nvSpPr>
          <p:cNvPr id="5" name="Footer Placeholder 1">
            <a:extLst>
              <a:ext uri="{FF2B5EF4-FFF2-40B4-BE49-F238E27FC236}">
                <a16:creationId xmlns:a16="http://schemas.microsoft.com/office/drawing/2014/main" id="{5DEB4E94-FA86-0E4F-A54D-23CACEE14667}"/>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855"/>
                </a:solidFill>
                <a:latin typeface="Helvetica" pitchFamily="2" charset="0"/>
              </a:rPr>
              <a:t>California Adolescents    </a:t>
            </a:r>
            <a:r>
              <a:rPr lang="en-US" dirty="0">
                <a:solidFill>
                  <a:srgbClr val="FFBF00"/>
                </a:solidFill>
                <a:latin typeface="Helvetica" pitchFamily="2" charset="0"/>
              </a:rPr>
              <a:t>| </a:t>
            </a:r>
            <a:r>
              <a:rPr lang="en-US" dirty="0">
                <a:solidFill>
                  <a:srgbClr val="002855"/>
                </a:solidFill>
                <a:latin typeface="Helvetica" pitchFamily="2" charset="0"/>
              </a:rPr>
              <a:t>  August 2022</a:t>
            </a:r>
          </a:p>
        </p:txBody>
      </p:sp>
    </p:spTree>
    <p:extLst>
      <p:ext uri="{BB962C8B-B14F-4D97-AF65-F5344CB8AC3E}">
        <p14:creationId xmlns:p14="http://schemas.microsoft.com/office/powerpoint/2010/main" val="286896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5417-74EC-54B4-2BE6-F4DD7FC6A07C}"/>
              </a:ext>
            </a:extLst>
          </p:cNvPr>
          <p:cNvSpPr>
            <a:spLocks noGrp="1"/>
          </p:cNvSpPr>
          <p:nvPr>
            <p:ph type="title"/>
          </p:nvPr>
        </p:nvSpPr>
        <p:spPr>
          <a:xfrm>
            <a:off x="377339" y="392527"/>
            <a:ext cx="10744200" cy="660950"/>
          </a:xfrm>
        </p:spPr>
        <p:txBody>
          <a:bodyPr/>
          <a:lstStyle/>
          <a:p>
            <a:r>
              <a:rPr lang="en-US" sz="3600" dirty="0">
                <a:latin typeface="Helvetica" pitchFamily="2" charset="0"/>
              </a:rPr>
              <a:t>Defining “Adolescent”</a:t>
            </a:r>
          </a:p>
        </p:txBody>
      </p:sp>
      <p:sp>
        <p:nvSpPr>
          <p:cNvPr id="4" name="Slide Number Placeholder 3">
            <a:extLst>
              <a:ext uri="{FF2B5EF4-FFF2-40B4-BE49-F238E27FC236}">
                <a16:creationId xmlns:a16="http://schemas.microsoft.com/office/drawing/2014/main" id="{A6F43B27-272E-9099-394A-C670EA4B68E6}"/>
              </a:ext>
            </a:extLst>
          </p:cNvPr>
          <p:cNvSpPr>
            <a:spLocks noGrp="1"/>
          </p:cNvSpPr>
          <p:nvPr>
            <p:ph type="sldNum" sz="quarter" idx="12"/>
          </p:nvPr>
        </p:nvSpPr>
        <p:spPr>
          <a:xfrm>
            <a:off x="11357461" y="6400800"/>
            <a:ext cx="457200" cy="182880"/>
          </a:xfrm>
        </p:spPr>
        <p:txBody>
          <a:bodyPr/>
          <a:lstStyle/>
          <a:p>
            <a:fld id="{C1C216C5-4E61-6A40-B003-F9ADCD24D74A}" type="slidenum">
              <a:rPr lang="en-US" smtClean="0">
                <a:latin typeface="Helvetica" pitchFamily="2" charset="0"/>
              </a:rPr>
              <a:pPr/>
              <a:t>3</a:t>
            </a:fld>
            <a:endParaRPr lang="en-US" dirty="0">
              <a:latin typeface="Helvetica" pitchFamily="2" charset="0"/>
            </a:endParaRPr>
          </a:p>
        </p:txBody>
      </p:sp>
      <p:sp>
        <p:nvSpPr>
          <p:cNvPr id="5" name="Text Placeholder 4">
            <a:extLst>
              <a:ext uri="{FF2B5EF4-FFF2-40B4-BE49-F238E27FC236}">
                <a16:creationId xmlns:a16="http://schemas.microsoft.com/office/drawing/2014/main" id="{1A98370B-2779-1516-D914-2B957E7ECF83}"/>
              </a:ext>
            </a:extLst>
          </p:cNvPr>
          <p:cNvSpPr>
            <a:spLocks noGrp="1"/>
          </p:cNvSpPr>
          <p:nvPr>
            <p:ph type="body" sz="quarter" idx="13"/>
          </p:nvPr>
        </p:nvSpPr>
        <p:spPr>
          <a:xfrm>
            <a:off x="548639" y="2248161"/>
            <a:ext cx="5252085" cy="3675622"/>
          </a:xfrm>
        </p:spPr>
        <p:txBody>
          <a:bodyPr/>
          <a:lstStyle/>
          <a:p>
            <a:pPr marL="285750" lvl="1" indent="-285750">
              <a:spcAft>
                <a:spcPts val="0"/>
              </a:spcAft>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California Children’s Report Card</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Children ages 0 to 26</a:t>
            </a:r>
          </a:p>
          <a:p>
            <a:pPr lvl="2">
              <a:buClr>
                <a:srgbClr val="002855"/>
              </a:buClr>
              <a:buSzPts val="2000"/>
            </a:pPr>
            <a:endParaRPr lang="en-US" sz="1200" dirty="0">
              <a:latin typeface="Helvetica" pitchFamily="2" charset="0"/>
              <a:ea typeface="Proxima Nova"/>
              <a:cs typeface="Proxima Nova"/>
              <a:sym typeface="Proxima Nova"/>
            </a:endParaRPr>
          </a:p>
          <a:p>
            <a:pPr marL="342900" lvl="2" indent="-342900">
              <a:buClr>
                <a:srgbClr val="002855"/>
              </a:buClr>
              <a:buSzPts val="2000"/>
              <a:buFont typeface="Arial" panose="020B0604020202020204" pitchFamily="34" charset="0"/>
              <a:buChar char="•"/>
            </a:pPr>
            <a:r>
              <a:rPr lang="en-US" sz="2400" b="1" dirty="0">
                <a:latin typeface="Helvetica" pitchFamily="2" charset="0"/>
                <a:ea typeface="Proxima Nova"/>
                <a:cs typeface="Proxima Nova"/>
                <a:sym typeface="Proxima Nova"/>
              </a:rPr>
              <a:t>Children Now</a:t>
            </a:r>
          </a:p>
          <a:p>
            <a:pPr marL="800100" lvl="3" indent="-34290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Children ages 0 to 17</a:t>
            </a:r>
          </a:p>
          <a:p>
            <a:pPr lvl="3" indent="0">
              <a:buClr>
                <a:srgbClr val="002855"/>
              </a:buClr>
              <a:buSzPts val="2000"/>
              <a:buNone/>
            </a:pPr>
            <a:endParaRPr lang="en-US" sz="1600" dirty="0">
              <a:latin typeface="Helvetica" pitchFamily="2" charset="0"/>
              <a:ea typeface="Proxima Nova"/>
              <a:cs typeface="Proxima Nova"/>
              <a:sym typeface="Proxima Nova"/>
            </a:endParaRPr>
          </a:p>
          <a:p>
            <a:pPr marL="285750" lvl="2"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Often this age group is not defined by actual age, but instead by grade level (TK-12th)</a:t>
            </a:r>
          </a:p>
        </p:txBody>
      </p:sp>
      <p:sp>
        <p:nvSpPr>
          <p:cNvPr id="7" name="TextBox 6">
            <a:extLst>
              <a:ext uri="{FF2B5EF4-FFF2-40B4-BE49-F238E27FC236}">
                <a16:creationId xmlns:a16="http://schemas.microsoft.com/office/drawing/2014/main" id="{3BB081AD-982B-17CB-BF93-00B2DCC07A77}"/>
              </a:ext>
            </a:extLst>
          </p:cNvPr>
          <p:cNvSpPr txBox="1"/>
          <p:nvPr/>
        </p:nvSpPr>
        <p:spPr>
          <a:xfrm>
            <a:off x="548639" y="1497615"/>
            <a:ext cx="5029201" cy="523220"/>
          </a:xfrm>
          <a:prstGeom prst="rect">
            <a:avLst/>
          </a:prstGeom>
          <a:noFill/>
        </p:spPr>
        <p:txBody>
          <a:bodyPr wrap="square" rtlCol="0">
            <a:spAutoFit/>
          </a:bodyPr>
          <a:lstStyle/>
          <a:p>
            <a:pPr algn="ctr"/>
            <a:r>
              <a:rPr lang="en-US" sz="2800" b="1" u="sng" dirty="0">
                <a:latin typeface="Helvetica" pitchFamily="2" charset="0"/>
              </a:rPr>
              <a:t>School Age</a:t>
            </a:r>
          </a:p>
        </p:txBody>
      </p:sp>
      <p:sp>
        <p:nvSpPr>
          <p:cNvPr id="8" name="TextBox 7">
            <a:extLst>
              <a:ext uri="{FF2B5EF4-FFF2-40B4-BE49-F238E27FC236}">
                <a16:creationId xmlns:a16="http://schemas.microsoft.com/office/drawing/2014/main" id="{700C5746-EF27-13C4-DDEF-A995147FF2A3}"/>
              </a:ext>
            </a:extLst>
          </p:cNvPr>
          <p:cNvSpPr txBox="1"/>
          <p:nvPr/>
        </p:nvSpPr>
        <p:spPr>
          <a:xfrm>
            <a:off x="6096000" y="1497615"/>
            <a:ext cx="5029201" cy="523220"/>
          </a:xfrm>
          <a:prstGeom prst="rect">
            <a:avLst/>
          </a:prstGeom>
          <a:noFill/>
        </p:spPr>
        <p:txBody>
          <a:bodyPr wrap="square" rtlCol="0">
            <a:spAutoFit/>
          </a:bodyPr>
          <a:lstStyle/>
          <a:p>
            <a:pPr algn="ctr"/>
            <a:r>
              <a:rPr lang="en-US" sz="2800" b="1" u="sng" dirty="0">
                <a:latin typeface="Helvetica" pitchFamily="2" charset="0"/>
              </a:rPr>
              <a:t>Adolescent</a:t>
            </a:r>
          </a:p>
        </p:txBody>
      </p:sp>
      <p:sp>
        <p:nvSpPr>
          <p:cNvPr id="9" name="Text Placeholder 4">
            <a:extLst>
              <a:ext uri="{FF2B5EF4-FFF2-40B4-BE49-F238E27FC236}">
                <a16:creationId xmlns:a16="http://schemas.microsoft.com/office/drawing/2014/main" id="{B8DDB462-CF96-FCF1-9F7E-89795BF6B16E}"/>
              </a:ext>
            </a:extLst>
          </p:cNvPr>
          <p:cNvSpPr txBox="1">
            <a:spLocks/>
          </p:cNvSpPr>
          <p:nvPr/>
        </p:nvSpPr>
        <p:spPr>
          <a:xfrm>
            <a:off x="6391278" y="2167822"/>
            <a:ext cx="5423383" cy="4085990"/>
          </a:xfrm>
          <a:prstGeom prst="rect">
            <a:avLst/>
          </a:prstGeom>
        </p:spPr>
        <p:txBody>
          <a:bodyPr vert="horz" wrap="square" lIns="0" tIns="0" rIns="0" bIns="0" rtlCol="0">
            <a:spAutoFit/>
          </a:bodyPr>
          <a:lstStyle>
            <a:lvl1pPr marL="0" indent="0" algn="l" defTabSz="914400" rtl="0" eaLnBrk="1" latinLnBrk="0" hangingPunct="1">
              <a:lnSpc>
                <a:spcPts val="4000"/>
              </a:lnSpc>
              <a:spcBef>
                <a:spcPts val="1000"/>
              </a:spcBef>
              <a:spcAft>
                <a:spcPts val="500"/>
              </a:spcAft>
              <a:buFont typeface="Arial"/>
              <a:buNone/>
              <a:defRPr sz="3600" b="1" kern="1200">
                <a:solidFill>
                  <a:srgbClr val="002855"/>
                </a:solidFill>
                <a:latin typeface="Proxima Nova Rg" charset="0"/>
                <a:ea typeface="Proxima Nova Rg" charset="0"/>
                <a:cs typeface="Proxima Nova Rg" charset="0"/>
              </a:defRPr>
            </a:lvl1pPr>
            <a:lvl2pPr marL="0" indent="0" algn="l" defTabSz="914400" rtl="0" eaLnBrk="1" latinLnBrk="0" hangingPunct="1">
              <a:lnSpc>
                <a:spcPts val="3200"/>
              </a:lnSpc>
              <a:spcBef>
                <a:spcPts val="0"/>
              </a:spcBef>
              <a:spcAft>
                <a:spcPts val="500"/>
              </a:spcAft>
              <a:buFont typeface="Arial"/>
              <a:buNone/>
              <a:defRPr sz="2800" b="1" kern="1200">
                <a:solidFill>
                  <a:srgbClr val="002855"/>
                </a:solidFill>
                <a:latin typeface="Proxima Nova Rg" charset="0"/>
                <a:ea typeface="Proxima Nova Rg" charset="0"/>
                <a:cs typeface="Proxima Nova Rg" charset="0"/>
              </a:defRPr>
            </a:lvl2pPr>
            <a:lvl3pPr marL="0" indent="0" algn="l" defTabSz="914400" rtl="0" eaLnBrk="1" latinLnBrk="0" hangingPunct="1">
              <a:lnSpc>
                <a:spcPts val="3200"/>
              </a:lnSpc>
              <a:spcBef>
                <a:spcPts val="0"/>
              </a:spcBef>
              <a:buFont typeface="Arial"/>
              <a:buNone/>
              <a:defRPr sz="2800" kern="1200">
                <a:solidFill>
                  <a:srgbClr val="002855"/>
                </a:solidFill>
                <a:latin typeface="Proxima Nova Rg" charset="0"/>
                <a:ea typeface="Proxima Nova Rg" charset="0"/>
                <a:cs typeface="Proxima Nova Rg" charset="0"/>
              </a:defRPr>
            </a:lvl3pPr>
            <a:lvl4pPr marL="457200" indent="-228600" algn="l" defTabSz="914400" rtl="0" eaLnBrk="1" latinLnBrk="0" hangingPunct="1">
              <a:lnSpc>
                <a:spcPts val="3200"/>
              </a:lnSpc>
              <a:spcBef>
                <a:spcPts val="0"/>
              </a:spcBef>
              <a:buFont typeface="Arial"/>
              <a:buChar char="•"/>
              <a:defRPr sz="2800" kern="1200">
                <a:solidFill>
                  <a:srgbClr val="002855"/>
                </a:solidFill>
                <a:latin typeface="Proxima Nova Rg" charset="0"/>
                <a:ea typeface="Proxima Nova Rg" charset="0"/>
                <a:cs typeface="Proxima Nova Rg" charset="0"/>
              </a:defRPr>
            </a:lvl4pPr>
            <a:lvl5pPr marL="685800" indent="-228600" algn="l" defTabSz="914400" rtl="0" eaLnBrk="1" latinLnBrk="0" hangingPunct="1">
              <a:lnSpc>
                <a:spcPts val="3200"/>
              </a:lnSpc>
              <a:spcBef>
                <a:spcPts val="0"/>
              </a:spcBef>
              <a:buFont typeface="Arial"/>
              <a:buChar char="•"/>
              <a:defRPr sz="2800" kern="1200">
                <a:solidFill>
                  <a:srgbClr val="002855"/>
                </a:solidFill>
                <a:latin typeface="Proxima Nova Rg" charset="0"/>
                <a:ea typeface="Proxima Nova Rg" charset="0"/>
                <a:cs typeface="Proxima Nova Rg"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lvl="1" indent="-285750">
              <a:spcAft>
                <a:spcPts val="0"/>
              </a:spcAft>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Middle School Students</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Typically ages 10 to 14</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Grade levels 6-8</a:t>
            </a:r>
          </a:p>
          <a:p>
            <a:pPr marL="285750" lvl="1" indent="-285750">
              <a:spcAft>
                <a:spcPts val="0"/>
              </a:spcAft>
              <a:buClr>
                <a:srgbClr val="002855"/>
              </a:buClr>
              <a:buSzPts val="2000"/>
              <a:buFont typeface="Arial" panose="020B0604020202020204" pitchFamily="34" charset="0"/>
              <a:buChar char="•"/>
            </a:pPr>
            <a:endParaRPr lang="en-US" sz="2400" dirty="0">
              <a:latin typeface="Helvetica" pitchFamily="2" charset="0"/>
              <a:ea typeface="Proxima Nova"/>
              <a:cs typeface="Proxima Nova"/>
              <a:sym typeface="Proxima Nova"/>
            </a:endParaRPr>
          </a:p>
          <a:p>
            <a:pPr marL="285750" lvl="1" indent="-285750">
              <a:spcAft>
                <a:spcPts val="0"/>
              </a:spcAft>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High School Students</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Typically ages 14 to 18</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Grade levels 9-12</a:t>
            </a:r>
          </a:p>
          <a:p>
            <a:pPr lvl="3" indent="0">
              <a:buClr>
                <a:srgbClr val="002855"/>
              </a:buClr>
              <a:buSzPts val="2000"/>
              <a:buNone/>
            </a:pPr>
            <a:endParaRPr lang="en-US" sz="2400" dirty="0">
              <a:latin typeface="Helvetica" pitchFamily="2" charset="0"/>
              <a:ea typeface="Proxima Nova"/>
              <a:cs typeface="Proxima Nova"/>
              <a:sym typeface="Proxima Nova"/>
            </a:endParaRPr>
          </a:p>
          <a:p>
            <a:pPr marL="285750" lvl="2"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Broad definition</a:t>
            </a:r>
          </a:p>
          <a:p>
            <a:pPr marL="742950" lvl="3" indent="-285750">
              <a:buClr>
                <a:srgbClr val="002855"/>
              </a:buClr>
              <a:buSzPts val="2000"/>
              <a:buFont typeface="Arial" panose="020B0604020202020204" pitchFamily="34" charset="0"/>
              <a:buChar char="•"/>
            </a:pPr>
            <a:r>
              <a:rPr lang="en-US" sz="2400" dirty="0">
                <a:latin typeface="Helvetica" pitchFamily="2" charset="0"/>
                <a:ea typeface="Proxima Nova"/>
                <a:cs typeface="Proxima Nova"/>
                <a:sym typeface="Proxima Nova"/>
              </a:rPr>
              <a:t>Ages 10 to 22</a:t>
            </a:r>
          </a:p>
        </p:txBody>
      </p:sp>
      <p:sp>
        <p:nvSpPr>
          <p:cNvPr id="13" name="Footer Placeholder 1">
            <a:extLst>
              <a:ext uri="{FF2B5EF4-FFF2-40B4-BE49-F238E27FC236}">
                <a16:creationId xmlns:a16="http://schemas.microsoft.com/office/drawing/2014/main" id="{DA84E2F9-35D0-DBF1-2B1B-6F4A39872059}"/>
              </a:ext>
            </a:extLst>
          </p:cNvPr>
          <p:cNvSpPr txBox="1">
            <a:spLocks/>
          </p:cNvSpPr>
          <p:nvPr/>
        </p:nvSpPr>
        <p:spPr>
          <a:xfrm>
            <a:off x="377339" y="6400800"/>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855"/>
                </a:solidFill>
                <a:latin typeface="Helvetica" pitchFamily="2" charset="0"/>
              </a:rPr>
              <a:t>California Adolescents    </a:t>
            </a:r>
            <a:r>
              <a:rPr lang="en-US" dirty="0">
                <a:solidFill>
                  <a:srgbClr val="FFBF00"/>
                </a:solidFill>
                <a:latin typeface="Helvetica" pitchFamily="2" charset="0"/>
              </a:rPr>
              <a:t>| </a:t>
            </a:r>
            <a:r>
              <a:rPr lang="en-US" dirty="0">
                <a:solidFill>
                  <a:srgbClr val="002855"/>
                </a:solidFill>
                <a:latin typeface="Helvetica" pitchFamily="2" charset="0"/>
              </a:rPr>
              <a:t>  August 2022</a:t>
            </a:r>
          </a:p>
        </p:txBody>
      </p:sp>
    </p:spTree>
    <p:extLst>
      <p:ext uri="{BB962C8B-B14F-4D97-AF65-F5344CB8AC3E}">
        <p14:creationId xmlns:p14="http://schemas.microsoft.com/office/powerpoint/2010/main" val="2453321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1a70b21a30_1_386"/>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6" name="Google Shape;226;g11a70b21a30_1_386"/>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27" name="Google Shape;227;g11a70b21a30_1_386"/>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229" name="Google Shape;229;g11a70b21a30_1_386"/>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latin typeface="Helvetica" pitchFamily="2" charset="0"/>
                <a:ea typeface="Helvetica Neue"/>
                <a:cs typeface="Helvetica Neue"/>
                <a:sym typeface="Helvetica Neue"/>
              </a:rPr>
              <a:t>30</a:t>
            </a:fld>
            <a:endParaRPr sz="1600" b="1" i="0" u="none" strike="noStrike" cap="none" dirty="0">
              <a:latin typeface="Helvetica" pitchFamily="2" charset="0"/>
              <a:ea typeface="Helvetica Neue"/>
              <a:cs typeface="Helvetica Neue"/>
              <a:sym typeface="Helvetica Neue"/>
            </a:endParaRPr>
          </a:p>
        </p:txBody>
      </p:sp>
      <p:sp>
        <p:nvSpPr>
          <p:cNvPr id="9" name="Footer Placeholder 1">
            <a:extLst>
              <a:ext uri="{FF2B5EF4-FFF2-40B4-BE49-F238E27FC236}">
                <a16:creationId xmlns:a16="http://schemas.microsoft.com/office/drawing/2014/main" id="{A3C46D35-2D07-F0D3-81E6-E904D6CACD7D}"/>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2" name="Rectangle 1">
            <a:extLst>
              <a:ext uri="{FF2B5EF4-FFF2-40B4-BE49-F238E27FC236}">
                <a16:creationId xmlns:a16="http://schemas.microsoft.com/office/drawing/2014/main" id="{FDB97770-414F-BD42-EC1A-B914E3C41947}"/>
              </a:ext>
            </a:extLst>
          </p:cNvPr>
          <p:cNvSpPr/>
          <p:nvPr/>
        </p:nvSpPr>
        <p:spPr>
          <a:xfrm>
            <a:off x="404898" y="1335260"/>
            <a:ext cx="11382201" cy="3313728"/>
          </a:xfrm>
          <a:prstGeom prst="rect">
            <a:avLst/>
          </a:prstGeom>
        </p:spPr>
        <p:txBody>
          <a:bodyPr wrap="square">
            <a:spAutoFit/>
          </a:bodyPr>
          <a:lstStyle/>
          <a:p>
            <a:pPr marL="285750" lvl="0" indent="-285750">
              <a:spcBef>
                <a:spcPts val="400"/>
              </a:spcBef>
              <a:buFont typeface="Arial" panose="020B0604020202020204" pitchFamily="34" charset="0"/>
              <a:buChar char="•"/>
            </a:pPr>
            <a:r>
              <a:rPr lang="en-US" sz="2800" dirty="0"/>
              <a:t>Difficult to determine exact figures due to underreporting and privacy laws</a:t>
            </a:r>
          </a:p>
          <a:p>
            <a:pPr marL="285750" lvl="0" indent="-285750">
              <a:spcBef>
                <a:spcPts val="400"/>
              </a:spcBef>
              <a:buFont typeface="Arial" panose="020B0604020202020204" pitchFamily="34" charset="0"/>
              <a:buChar char="•"/>
            </a:pPr>
            <a:r>
              <a:rPr lang="en-US" sz="2800" dirty="0"/>
              <a:t>About 13.3% of K-12 students in California are estimated to have undocumented parents</a:t>
            </a:r>
          </a:p>
          <a:p>
            <a:pPr marL="285750" lvl="0" indent="-285750">
              <a:spcBef>
                <a:spcPts val="400"/>
              </a:spcBef>
              <a:buFont typeface="Arial" panose="020B0604020202020204" pitchFamily="34" charset="0"/>
              <a:buChar char="•"/>
            </a:pPr>
            <a:r>
              <a:rPr lang="en-US" sz="2800" dirty="0"/>
              <a:t>Additional estimates suggest 92% of children that are undocumented and between the ages of 3 to 17 are enrolled in school</a:t>
            </a:r>
          </a:p>
          <a:p>
            <a:pPr marL="742950" lvl="1" indent="-285750">
              <a:spcBef>
                <a:spcPts val="400"/>
              </a:spcBef>
              <a:buFont typeface="Arial" panose="020B0604020202020204" pitchFamily="34" charset="0"/>
              <a:buChar char="•"/>
            </a:pPr>
            <a:r>
              <a:rPr lang="en-US" sz="2800" dirty="0"/>
              <a:t>Ages 3-12: 88%</a:t>
            </a:r>
          </a:p>
          <a:p>
            <a:pPr marL="742950" lvl="1" indent="-285750">
              <a:spcBef>
                <a:spcPts val="400"/>
              </a:spcBef>
              <a:buFont typeface="Arial" panose="020B0604020202020204" pitchFamily="34" charset="0"/>
              <a:buChar char="•"/>
            </a:pPr>
            <a:r>
              <a:rPr lang="en-US" sz="2800" dirty="0"/>
              <a:t>Ages 13-17: 95%</a:t>
            </a:r>
          </a:p>
        </p:txBody>
      </p:sp>
      <p:sp>
        <p:nvSpPr>
          <p:cNvPr id="5" name="Title 1">
            <a:extLst>
              <a:ext uri="{FF2B5EF4-FFF2-40B4-BE49-F238E27FC236}">
                <a16:creationId xmlns:a16="http://schemas.microsoft.com/office/drawing/2014/main" id="{A38DF5B6-99EF-6A9B-9D59-3597377601AB}"/>
              </a:ext>
            </a:extLst>
          </p:cNvPr>
          <p:cNvSpPr txBox="1">
            <a:spLocks/>
          </p:cNvSpPr>
          <p:nvPr/>
        </p:nvSpPr>
        <p:spPr>
          <a:xfrm>
            <a:off x="404898" y="419977"/>
            <a:ext cx="10972800" cy="759956"/>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r>
              <a:rPr lang="en-US" sz="3600" dirty="0">
                <a:latin typeface="Helvetica" pitchFamily="2" charset="0"/>
              </a:rPr>
              <a:t>K-12 Education and Immigration Status</a:t>
            </a:r>
          </a:p>
        </p:txBody>
      </p:sp>
      <p:sp>
        <p:nvSpPr>
          <p:cNvPr id="7" name="Google Shape;458;g11e1c0f31ea_1_86">
            <a:extLst>
              <a:ext uri="{FF2B5EF4-FFF2-40B4-BE49-F238E27FC236}">
                <a16:creationId xmlns:a16="http://schemas.microsoft.com/office/drawing/2014/main" id="{CF5BA812-05B9-778E-5CFA-0414D60CDACF}"/>
              </a:ext>
            </a:extLst>
          </p:cNvPr>
          <p:cNvSpPr txBox="1"/>
          <p:nvPr/>
        </p:nvSpPr>
        <p:spPr>
          <a:xfrm>
            <a:off x="137160" y="5362806"/>
            <a:ext cx="10601179" cy="400079"/>
          </a:xfrm>
          <a:prstGeom prst="rect">
            <a:avLst/>
          </a:prstGeom>
          <a:noFill/>
          <a:ln>
            <a:noFill/>
          </a:ln>
        </p:spPr>
        <p:txBody>
          <a:bodyPr spcFirstLastPara="1" wrap="square" lIns="91425" tIns="91425" rIns="91425" bIns="91425" anchor="t" anchorCtr="0">
            <a:spAutoFit/>
          </a:bodyPr>
          <a:lstStyle/>
          <a:p>
            <a:pPr lvl="0"/>
            <a:r>
              <a:rPr lang="en-US" sz="1400" dirty="0">
                <a:solidFill>
                  <a:srgbClr val="002855"/>
                </a:solidFill>
                <a:latin typeface="Helvetica" pitchFamily="2" charset="0"/>
                <a:ea typeface="Proxima Nova"/>
                <a:cs typeface="Proxima Nova"/>
                <a:sym typeface="Proxima Nova"/>
              </a:rPr>
              <a:t>Source: </a:t>
            </a:r>
            <a:r>
              <a:rPr lang="en-US" sz="1400" dirty="0">
                <a:solidFill>
                  <a:srgbClr val="00B0F0"/>
                </a:solidFill>
                <a:latin typeface="Helvetica" pitchFamily="2" charset="0"/>
                <a:ea typeface="Proxima Nova"/>
                <a:cs typeface="Proxima Nova"/>
                <a:sym typeface="Proxima Nova"/>
                <a:hlinkClick r:id="rId4">
                  <a:extLst>
                    <a:ext uri="{A12FA001-AC4F-418D-AE19-62706E023703}">
                      <ahyp:hlinkClr xmlns:ahyp="http://schemas.microsoft.com/office/drawing/2018/hyperlinkcolor" val="tx"/>
                    </a:ext>
                  </a:extLst>
                </a:hlinkClick>
              </a:rPr>
              <a:t>Migration Policy Institute (2021)</a:t>
            </a:r>
            <a:r>
              <a:rPr lang="en-US" sz="1400" dirty="0">
                <a:solidFill>
                  <a:srgbClr val="00B0F0"/>
                </a:solidFill>
                <a:latin typeface="Helvetica" pitchFamily="2" charset="0"/>
                <a:ea typeface="Proxima Nova"/>
                <a:cs typeface="Proxima Nova"/>
                <a:sym typeface="Proxima Nova"/>
              </a:rPr>
              <a:t>; </a:t>
            </a:r>
            <a:r>
              <a:rPr lang="en-US" sz="1400" dirty="0">
                <a:solidFill>
                  <a:srgbClr val="00B0F0"/>
                </a:solidFill>
                <a:latin typeface="Helvetica" pitchFamily="2" charset="0"/>
                <a:ea typeface="Proxima Nova"/>
                <a:cs typeface="Proxima Nova"/>
                <a:sym typeface="Proxima Nova"/>
                <a:hlinkClick r:id="rId5">
                  <a:extLst>
                    <a:ext uri="{A12FA001-AC4F-418D-AE19-62706E023703}">
                      <ahyp:hlinkClr xmlns:ahyp="http://schemas.microsoft.com/office/drawing/2018/hyperlinkcolor" val="tx"/>
                    </a:ext>
                  </a:extLst>
                </a:hlinkClick>
              </a:rPr>
              <a:t>Pew Research Center (2019)</a:t>
            </a:r>
            <a:endParaRPr sz="1400" dirty="0">
              <a:solidFill>
                <a:srgbClr val="00B0F0"/>
              </a:solidFill>
              <a:latin typeface="Helvetica" pitchFamily="2" charset="0"/>
              <a:ea typeface="Proxima Nova"/>
              <a:cs typeface="Proxima Nova"/>
              <a:sym typeface="Proxima Nov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D0BFD4-ADEE-CEE3-6075-F289C478AE77}"/>
              </a:ext>
            </a:extLst>
          </p:cNvPr>
          <p:cNvSpPr>
            <a:spLocks noGrp="1"/>
          </p:cNvSpPr>
          <p:nvPr>
            <p:ph type="title"/>
          </p:nvPr>
        </p:nvSpPr>
        <p:spPr>
          <a:xfrm>
            <a:off x="377190" y="287050"/>
            <a:ext cx="10972800" cy="692497"/>
          </a:xfrm>
        </p:spPr>
        <p:txBody>
          <a:bodyPr/>
          <a:lstStyle/>
          <a:p>
            <a:r>
              <a:rPr lang="en-US" dirty="0">
                <a:latin typeface="Helvetica" pitchFamily="2" charset="0"/>
              </a:rPr>
              <a:t>A Closer Look at English Learners</a:t>
            </a:r>
            <a:endParaRPr lang="en-US" dirty="0"/>
          </a:p>
        </p:txBody>
      </p:sp>
      <p:sp>
        <p:nvSpPr>
          <p:cNvPr id="3" name="Slide Number Placeholder 2">
            <a:extLst>
              <a:ext uri="{FF2B5EF4-FFF2-40B4-BE49-F238E27FC236}">
                <a16:creationId xmlns:a16="http://schemas.microsoft.com/office/drawing/2014/main" id="{F1754CD2-5263-754A-93D5-91CC4D5756F7}"/>
              </a:ext>
            </a:extLst>
          </p:cNvPr>
          <p:cNvSpPr>
            <a:spLocks noGrp="1"/>
          </p:cNvSpPr>
          <p:nvPr>
            <p:ph type="sldNum" sz="quarter" idx="11"/>
          </p:nvPr>
        </p:nvSpPr>
        <p:spPr>
          <a:xfrm>
            <a:off x="11414762" y="6400798"/>
            <a:ext cx="457200" cy="182880"/>
          </a:xfrm>
        </p:spPr>
        <p:txBody>
          <a:bodyPr/>
          <a:lstStyle/>
          <a:p>
            <a:fld id="{C1C216C5-4E61-6A40-B003-F9ADCD24D74A}" type="slidenum">
              <a:rPr lang="en-US" smtClean="0">
                <a:latin typeface="Helvetica" pitchFamily="2" charset="0"/>
              </a:rPr>
              <a:pPr/>
              <a:t>31</a:t>
            </a:fld>
            <a:endParaRPr lang="en-US" dirty="0">
              <a:latin typeface="Helvetica" pitchFamily="2" charset="0"/>
            </a:endParaRPr>
          </a:p>
        </p:txBody>
      </p:sp>
      <p:graphicFrame>
        <p:nvGraphicFramePr>
          <p:cNvPr id="7" name="Table 6">
            <a:extLst>
              <a:ext uri="{FF2B5EF4-FFF2-40B4-BE49-F238E27FC236}">
                <a16:creationId xmlns:a16="http://schemas.microsoft.com/office/drawing/2014/main" id="{979EDB30-9415-A54F-BFE2-2B352A1B9672}"/>
              </a:ext>
            </a:extLst>
          </p:cNvPr>
          <p:cNvGraphicFramePr>
            <a:graphicFrameLocks noGrp="1"/>
          </p:cNvGraphicFramePr>
          <p:nvPr>
            <p:extLst>
              <p:ext uri="{D42A27DB-BD31-4B8C-83A1-F6EECF244321}">
                <p14:modId xmlns:p14="http://schemas.microsoft.com/office/powerpoint/2010/main" val="1314560642"/>
              </p:ext>
            </p:extLst>
          </p:nvPr>
        </p:nvGraphicFramePr>
        <p:xfrm>
          <a:off x="377190" y="1149696"/>
          <a:ext cx="11266172" cy="5075005"/>
        </p:xfrm>
        <a:graphic>
          <a:graphicData uri="http://schemas.openxmlformats.org/drawingml/2006/table">
            <a:tbl>
              <a:tblPr>
                <a:tableStyleId>{5C22544A-7EE6-4342-B048-85BDC9FD1C3A}</a:tableStyleId>
              </a:tblPr>
              <a:tblGrid>
                <a:gridCol w="4246765">
                  <a:extLst>
                    <a:ext uri="{9D8B030D-6E8A-4147-A177-3AD203B41FA5}">
                      <a16:colId xmlns:a16="http://schemas.microsoft.com/office/drawing/2014/main" val="4187530669"/>
                    </a:ext>
                  </a:extLst>
                </a:gridCol>
                <a:gridCol w="3844397">
                  <a:extLst>
                    <a:ext uri="{9D8B030D-6E8A-4147-A177-3AD203B41FA5}">
                      <a16:colId xmlns:a16="http://schemas.microsoft.com/office/drawing/2014/main" val="2353123238"/>
                    </a:ext>
                  </a:extLst>
                </a:gridCol>
                <a:gridCol w="1502156">
                  <a:extLst>
                    <a:ext uri="{9D8B030D-6E8A-4147-A177-3AD203B41FA5}">
                      <a16:colId xmlns:a16="http://schemas.microsoft.com/office/drawing/2014/main" val="1484779620"/>
                    </a:ext>
                  </a:extLst>
                </a:gridCol>
                <a:gridCol w="1672854">
                  <a:extLst>
                    <a:ext uri="{9D8B030D-6E8A-4147-A177-3AD203B41FA5}">
                      <a16:colId xmlns:a16="http://schemas.microsoft.com/office/drawing/2014/main" val="3044301803"/>
                    </a:ext>
                  </a:extLst>
                </a:gridCol>
              </a:tblGrid>
              <a:tr h="456420">
                <a:tc>
                  <a:txBody>
                    <a:bodyPr/>
                    <a:lstStyle/>
                    <a:p>
                      <a:pPr algn="l" fontAlgn="b"/>
                      <a:endParaRPr lang="en-US" sz="1800" b="1" i="0" u="none" strike="noStrike" dirty="0">
                        <a:solidFill>
                          <a:srgbClr val="FF0000"/>
                        </a:solidFill>
                        <a:effectLst/>
                        <a:latin typeface="Helvetica" pitchFamily="2" charset="0"/>
                      </a:endParaRPr>
                    </a:p>
                  </a:txBody>
                  <a:tcPr marL="9525" marR="9525" marT="9525" marB="0" anchor="b">
                    <a:lnB w="12700" cap="flat" cmpd="sng" algn="ctr">
                      <a:noFill/>
                      <a:prstDash val="solid"/>
                      <a:round/>
                      <a:headEnd type="none" w="med" len="med"/>
                      <a:tailEnd type="none" w="med" len="med"/>
                    </a:lnB>
                    <a:solidFill>
                      <a:schemeClr val="bg1">
                        <a:lumMod val="95000"/>
                      </a:schemeClr>
                    </a:solidFill>
                  </a:tcPr>
                </a:tc>
                <a:tc rowSpan="2">
                  <a:txBody>
                    <a:bodyPr/>
                    <a:lstStyle/>
                    <a:p>
                      <a:pPr algn="ctr" fontAlgn="ctr"/>
                      <a:r>
                        <a:rPr lang="en-US" sz="2000" b="0" u="none" strike="noStrike" dirty="0">
                          <a:solidFill>
                            <a:srgbClr val="002855"/>
                          </a:solidFill>
                          <a:effectLst/>
                          <a:latin typeface="Helvetica" pitchFamily="2" charset="0"/>
                        </a:rPr>
                        <a:t>Description*</a:t>
                      </a:r>
                    </a:p>
                  </a:txBody>
                  <a:tcPr marL="9525" marR="9525" marT="9525" marB="0" anchor="ctr">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en-US" sz="2000" b="0" i="0" u="none" strike="noStrike" dirty="0">
                          <a:solidFill>
                            <a:srgbClr val="002855"/>
                          </a:solidFill>
                          <a:effectLst/>
                          <a:latin typeface="Helvetica" pitchFamily="2" charset="0"/>
                        </a:rPr>
                        <a:t>Grade Levels Included</a:t>
                      </a:r>
                    </a:p>
                  </a:txBody>
                  <a:tcPr marL="9525" marR="9525" marT="9525" marB="0" anchor="ctr">
                    <a:lnB w="1270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extLst>
                  <a:ext uri="{0D108BD9-81ED-4DB2-BD59-A6C34878D82A}">
                    <a16:rowId xmlns:a16="http://schemas.microsoft.com/office/drawing/2014/main" val="1028385406"/>
                  </a:ext>
                </a:extLst>
              </a:tr>
              <a:tr h="487192">
                <a:tc>
                  <a:txBody>
                    <a:bodyPr/>
                    <a:lstStyle/>
                    <a:p>
                      <a:pPr algn="l" fontAlgn="b"/>
                      <a:endParaRPr lang="en-US" sz="1800" b="0" i="0" u="none" strike="noStrike" dirty="0">
                        <a:solidFill>
                          <a:srgbClr val="000000"/>
                        </a:solidFill>
                        <a:effectLst/>
                        <a:latin typeface="Helvetica" pitchFamily="2" charset="0"/>
                      </a:endParaRP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algn="ctr" fontAlgn="ctr"/>
                      <a:r>
                        <a:rPr lang="en-US" sz="2000" b="0" u="none" strike="noStrike" dirty="0">
                          <a:solidFill>
                            <a:srgbClr val="002855"/>
                          </a:solidFill>
                          <a:effectLst/>
                          <a:latin typeface="Helvetica" pitchFamily="2" charset="0"/>
                        </a:rPr>
                        <a:t>Description</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000" b="1" u="none" strike="noStrike" dirty="0">
                          <a:solidFill>
                            <a:schemeClr val="bg1"/>
                          </a:solidFill>
                          <a:effectLst/>
                          <a:latin typeface="Helvetica" pitchFamily="2" charset="0"/>
                        </a:rPr>
                        <a:t>K-12</a:t>
                      </a:r>
                    </a:p>
                  </a:txBody>
                  <a:tcPr marL="9525" marR="9525" marT="9525" marB="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F00"/>
                    </a:solidFill>
                  </a:tcPr>
                </a:tc>
                <a:tc>
                  <a:txBody>
                    <a:bodyPr/>
                    <a:lstStyle/>
                    <a:p>
                      <a:pPr algn="ctr" fontAlgn="ctr"/>
                      <a:r>
                        <a:rPr lang="en-US" sz="2000" b="1" u="none" strike="noStrike" dirty="0">
                          <a:solidFill>
                            <a:schemeClr val="bg1"/>
                          </a:solidFill>
                          <a:effectLst/>
                          <a:latin typeface="Helvetica"/>
                        </a:rPr>
                        <a:t>7-12</a:t>
                      </a:r>
                      <a:endParaRPr lang="en-US" sz="2000" b="1" u="none" strike="noStrike" dirty="0">
                        <a:solidFill>
                          <a:schemeClr val="bg1"/>
                        </a:solidFill>
                        <a:effectLst/>
                        <a:latin typeface="Helvetica" pitchFamily="2" charset="0"/>
                      </a:endParaRPr>
                    </a:p>
                  </a:txBody>
                  <a:tcPr marL="9525" marR="9525" marT="9525" marB="0" anchor="ctr">
                    <a:lnB w="12700" cap="flat" cmpd="sng" algn="ctr">
                      <a:solidFill>
                        <a:schemeClr val="tx1"/>
                      </a:solidFill>
                      <a:prstDash val="solid"/>
                      <a:round/>
                      <a:headEnd type="none" w="med" len="med"/>
                      <a:tailEnd type="none" w="med" len="med"/>
                    </a:lnB>
                    <a:solidFill>
                      <a:srgbClr val="002855"/>
                    </a:solidFill>
                  </a:tcPr>
                </a:tc>
                <a:extLst>
                  <a:ext uri="{0D108BD9-81ED-4DB2-BD59-A6C34878D82A}">
                    <a16:rowId xmlns:a16="http://schemas.microsoft.com/office/drawing/2014/main" val="2892757776"/>
                  </a:ext>
                </a:extLst>
              </a:tr>
              <a:tr h="1044882">
                <a:tc>
                  <a:txBody>
                    <a:bodyPr/>
                    <a:lstStyle/>
                    <a:p>
                      <a:pPr marL="228600" indent="0" algn="l" fontAlgn="ctr">
                        <a:tabLst/>
                      </a:pPr>
                      <a:r>
                        <a:rPr lang="en-US" sz="1600" u="none" strike="noStrike" dirty="0">
                          <a:solidFill>
                            <a:srgbClr val="002855"/>
                          </a:solidFill>
                          <a:effectLst/>
                          <a:latin typeface="Helvetica" pitchFamily="2" charset="0"/>
                        </a:rPr>
                        <a:t>English Learner (EL)</a:t>
                      </a:r>
                      <a:endParaRPr lang="en-US" sz="1600" b="0" i="0" u="none" strike="noStrike" dirty="0">
                        <a:solidFill>
                          <a:srgbClr val="002855"/>
                        </a:solidFill>
                        <a:effectLst/>
                        <a:latin typeface="Helvetica" pitchFamily="2"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r>
                        <a:rPr lang="en-US" sz="1100" b="0" i="0" u="none" strike="noStrike" dirty="0">
                          <a:solidFill>
                            <a:srgbClr val="002855"/>
                          </a:solidFill>
                          <a:effectLst/>
                          <a:latin typeface="Helvetica" pitchFamily="2" charset="0"/>
                        </a:rPr>
                        <a:t>A student in K-12 for whom there is a report of a language other than English on the Home Language Survey (HLS) and who, upon initial assessment, is determined to require additional English language skills in listening, speaking, reading, and/or writing necessary to succeed in the school's regular instructional programs.</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17.7%</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1800" b="0" i="0" u="none" strike="noStrike" dirty="0">
                          <a:solidFill>
                            <a:srgbClr val="002855"/>
                          </a:solidFill>
                          <a:effectLst/>
                          <a:latin typeface="Helvetica"/>
                        </a:rPr>
                        <a:t>12.6%</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98033708"/>
                  </a:ext>
                </a:extLst>
              </a:tr>
              <a:tr h="784113">
                <a:tc>
                  <a:txBody>
                    <a:bodyPr/>
                    <a:lstStyle/>
                    <a:p>
                      <a:pPr marL="228600" indent="0" algn="l" fontAlgn="ctr">
                        <a:tabLst/>
                      </a:pPr>
                      <a:r>
                        <a:rPr lang="en-US" sz="1600" b="0" i="0" u="none" strike="noStrike" dirty="0">
                          <a:solidFill>
                            <a:srgbClr val="002855"/>
                          </a:solidFill>
                          <a:effectLst/>
                          <a:latin typeface="Helvetica" pitchFamily="2" charset="0"/>
                        </a:rPr>
                        <a:t>Fluent English Proficient (FEP)</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l" fontAlgn="ctr"/>
                      <a:r>
                        <a:rPr lang="en-US" sz="1100" b="0" i="0" u="none" strike="noStrike" dirty="0">
                          <a:solidFill>
                            <a:srgbClr val="002855"/>
                          </a:solidFill>
                          <a:effectLst/>
                          <a:latin typeface="Helvetica" pitchFamily="2" charset="0"/>
                        </a:rPr>
                        <a:t>A student in K-12 for whom a language other than English is reported on the HLS and who, upon initial assessment is determined to be proficient in English. (aka Initial Fluent English Proficient or IFEP)</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21.8%</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tc>
                  <a:txBody>
                    <a:bodyPr/>
                    <a:lstStyle/>
                    <a:p>
                      <a:pPr algn="ctr" fontAlgn="ctr"/>
                      <a:r>
                        <a:rPr lang="en-US" sz="1800" b="0" i="0" u="none" strike="noStrike" dirty="0">
                          <a:solidFill>
                            <a:srgbClr val="002855"/>
                          </a:solidFill>
                          <a:effectLst/>
                          <a:latin typeface="Helvetica"/>
                        </a:rPr>
                        <a:t>32.0%</a:t>
                      </a:r>
                    </a:p>
                  </a:txBody>
                  <a:tcPr marL="9525" marR="9525" marT="9525" marB="0" anchor="ctr">
                    <a:lnT w="12700" cap="flat" cmpd="sng" algn="ctr">
                      <a:solidFill>
                        <a:schemeClr val="tx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110852309"/>
                  </a:ext>
                </a:extLst>
              </a:tr>
              <a:tr h="784113">
                <a:tc>
                  <a:txBody>
                    <a:bodyPr/>
                    <a:lstStyle/>
                    <a:p>
                      <a:pPr marL="228600" indent="0" algn="l" fontAlgn="ctr">
                        <a:tabLst/>
                      </a:pPr>
                      <a:r>
                        <a:rPr lang="en-US" sz="1600" b="0" i="0" u="none" strike="noStrike" dirty="0">
                          <a:solidFill>
                            <a:srgbClr val="002855"/>
                          </a:solidFill>
                          <a:effectLst/>
                          <a:latin typeface="Helvetica" pitchFamily="2" charset="0"/>
                        </a:rPr>
                        <a:t>Reclassified Fluent English Proficient (RFEP)</a:t>
                      </a:r>
                    </a:p>
                  </a:txBody>
                  <a:tcPr marL="9525" marR="9525" marT="9525" marB="0" anchor="ctr">
                    <a:solidFill>
                      <a:schemeClr val="bg1">
                        <a:lumMod val="95000"/>
                      </a:schemeClr>
                    </a:solidFill>
                  </a:tcPr>
                </a:tc>
                <a:tc>
                  <a:txBody>
                    <a:bodyPr/>
                    <a:lstStyle/>
                    <a:p>
                      <a:pPr algn="l" fontAlgn="ctr"/>
                      <a:r>
                        <a:rPr lang="en-US" sz="1100" b="0" i="0" u="none" strike="noStrike" dirty="0">
                          <a:solidFill>
                            <a:srgbClr val="002855"/>
                          </a:solidFill>
                          <a:effectLst/>
                          <a:latin typeface="Helvetica" pitchFamily="2" charset="0"/>
                        </a:rPr>
                        <a:t>A student in K-12 who, upon entering public school, is identified as an EL and subsequently reclassified/redesignated as proficient in English.</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17.6%</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a:rPr>
                        <a:t>27.6%</a:t>
                      </a:r>
                    </a:p>
                  </a:txBody>
                  <a:tcPr marL="9525" marR="9525" marT="9525" marB="0" anchor="ctr">
                    <a:solidFill>
                      <a:schemeClr val="bg1">
                        <a:lumMod val="95000"/>
                      </a:schemeClr>
                    </a:solidFill>
                  </a:tcPr>
                </a:tc>
                <a:extLst>
                  <a:ext uri="{0D108BD9-81ED-4DB2-BD59-A6C34878D82A}">
                    <a16:rowId xmlns:a16="http://schemas.microsoft.com/office/drawing/2014/main" val="1291112309"/>
                  </a:ext>
                </a:extLst>
              </a:tr>
              <a:tr h="1389585">
                <a:tc>
                  <a:txBody>
                    <a:bodyPr/>
                    <a:lstStyle/>
                    <a:p>
                      <a:pPr marL="228600" indent="0" algn="l" fontAlgn="ctr">
                        <a:tabLst/>
                      </a:pPr>
                      <a:r>
                        <a:rPr lang="en-US" sz="1600" b="0" i="0" u="none" strike="noStrike" dirty="0">
                          <a:solidFill>
                            <a:srgbClr val="002855"/>
                          </a:solidFill>
                          <a:effectLst/>
                          <a:latin typeface="Helvetica" pitchFamily="2" charset="0"/>
                        </a:rPr>
                        <a:t>Long Term English Learner (LTEL)</a:t>
                      </a:r>
                    </a:p>
                  </a:txBody>
                  <a:tcPr marL="9525" marR="9525" marT="9525" marB="0" anchor="ctr">
                    <a:solidFill>
                      <a:schemeClr val="bg1">
                        <a:lumMod val="95000"/>
                      </a:schemeClr>
                    </a:solidFill>
                  </a:tcPr>
                </a:tc>
                <a:tc>
                  <a:txBody>
                    <a:bodyPr/>
                    <a:lstStyle/>
                    <a:p>
                      <a:pPr algn="l" fontAlgn="ctr"/>
                      <a:r>
                        <a:rPr lang="en-US" sz="1100" b="0" i="0" u="none" strike="noStrike" dirty="0">
                          <a:solidFill>
                            <a:srgbClr val="002855"/>
                          </a:solidFill>
                          <a:effectLst/>
                          <a:latin typeface="Helvetica" pitchFamily="2" charset="0"/>
                        </a:rPr>
                        <a:t>An EL student to which all of the following apply: (1) is enrolled on Census Day (the first Wednesday in October) in grades 6-12; (2) has been enrolled in a U.S. school for 6+ years; (3) has remained at the same English language proficiency level for two or more consecutive prior years, or has regressed to a lower English language proficiency level; and (4) for students in grades 6-9, has scored at the “Standard Not Met” level on the prior year administration of the CAASPP-ELA.</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pitchFamily="2" charset="0"/>
                        </a:rPr>
                        <a:t>6.0%</a:t>
                      </a:r>
                    </a:p>
                  </a:txBody>
                  <a:tcPr marL="9525" marR="9525" marT="9525" marB="0" anchor="ctr">
                    <a:solidFill>
                      <a:schemeClr val="bg1">
                        <a:lumMod val="95000"/>
                      </a:schemeClr>
                    </a:solidFill>
                  </a:tcPr>
                </a:tc>
                <a:tc>
                  <a:txBody>
                    <a:bodyPr/>
                    <a:lstStyle/>
                    <a:p>
                      <a:pPr algn="ctr" fontAlgn="ctr"/>
                      <a:r>
                        <a:rPr lang="en-US" sz="1800" b="0" i="0" u="none" strike="noStrike" dirty="0">
                          <a:solidFill>
                            <a:srgbClr val="002855"/>
                          </a:solidFill>
                          <a:effectLst/>
                          <a:latin typeface="Helvetica"/>
                        </a:rPr>
                        <a:t>10.0%</a:t>
                      </a:r>
                      <a:endParaRPr lang="en-US" sz="1800" b="0" i="0" u="none" strike="noStrike" dirty="0">
                        <a:solidFill>
                          <a:srgbClr val="002855"/>
                        </a:solidFill>
                        <a:effectLst/>
                        <a:latin typeface="Helvetica" pitchFamily="2" charset="0"/>
                      </a:endParaRPr>
                    </a:p>
                  </a:txBody>
                  <a:tcPr marL="9525" marR="9525" marT="9525" marB="0" anchor="ctr">
                    <a:solidFill>
                      <a:schemeClr val="bg1">
                        <a:lumMod val="95000"/>
                      </a:schemeClr>
                    </a:solidFill>
                  </a:tcPr>
                </a:tc>
                <a:extLst>
                  <a:ext uri="{0D108BD9-81ED-4DB2-BD59-A6C34878D82A}">
                    <a16:rowId xmlns:a16="http://schemas.microsoft.com/office/drawing/2014/main" val="248194776"/>
                  </a:ext>
                </a:extLst>
              </a:tr>
            </a:tbl>
          </a:graphicData>
        </a:graphic>
      </p:graphicFrame>
      <p:sp>
        <p:nvSpPr>
          <p:cNvPr id="5" name="Footer Placeholder 1">
            <a:extLst>
              <a:ext uri="{FF2B5EF4-FFF2-40B4-BE49-F238E27FC236}">
                <a16:creationId xmlns:a16="http://schemas.microsoft.com/office/drawing/2014/main" id="{5DEB4E94-FA86-0E4F-A54D-23CACEE14667}"/>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2855"/>
                </a:solidFill>
                <a:latin typeface="Helvetica" pitchFamily="2" charset="0"/>
              </a:rPr>
              <a:t>California Adolescents    </a:t>
            </a:r>
            <a:r>
              <a:rPr lang="en-US" dirty="0">
                <a:solidFill>
                  <a:srgbClr val="FFBF00"/>
                </a:solidFill>
                <a:latin typeface="Helvetica" pitchFamily="2" charset="0"/>
              </a:rPr>
              <a:t>| </a:t>
            </a:r>
            <a:r>
              <a:rPr lang="en-US" dirty="0">
                <a:solidFill>
                  <a:srgbClr val="002855"/>
                </a:solidFill>
                <a:latin typeface="Helvetica" pitchFamily="2" charset="0"/>
              </a:rPr>
              <a:t>  August 2022</a:t>
            </a:r>
          </a:p>
        </p:txBody>
      </p:sp>
      <p:sp>
        <p:nvSpPr>
          <p:cNvPr id="2" name="TextBox 1">
            <a:extLst>
              <a:ext uri="{FF2B5EF4-FFF2-40B4-BE49-F238E27FC236}">
                <a16:creationId xmlns:a16="http://schemas.microsoft.com/office/drawing/2014/main" id="{1B8AD91C-5F1E-1D42-859E-DCA8AF1C90EB}"/>
              </a:ext>
            </a:extLst>
          </p:cNvPr>
          <p:cNvSpPr txBox="1"/>
          <p:nvPr/>
        </p:nvSpPr>
        <p:spPr>
          <a:xfrm>
            <a:off x="6096000" y="6326301"/>
            <a:ext cx="5839691" cy="307777"/>
          </a:xfrm>
          <a:prstGeom prst="rect">
            <a:avLst/>
          </a:prstGeom>
          <a:noFill/>
        </p:spPr>
        <p:txBody>
          <a:bodyPr wrap="square" rtlCol="0">
            <a:spAutoFit/>
          </a:bodyPr>
          <a:lstStyle/>
          <a:p>
            <a:r>
              <a:rPr lang="en-US" sz="1400" dirty="0">
                <a:latin typeface="Helvetica" pitchFamily="2" charset="0"/>
              </a:rPr>
              <a:t>*Adapted from </a:t>
            </a:r>
            <a:r>
              <a:rPr lang="en-US" sz="1400" dirty="0">
                <a:solidFill>
                  <a:srgbClr val="00B0F0"/>
                </a:solidFill>
                <a:latin typeface="Helvetica" pitchFamily="2" charset="0"/>
                <a:hlinkClick r:id="rId3">
                  <a:extLst>
                    <a:ext uri="{A12FA001-AC4F-418D-AE19-62706E023703}">
                      <ahyp:hlinkClr xmlns:ahyp="http://schemas.microsoft.com/office/drawing/2018/hyperlinkcolor" val="tx"/>
                    </a:ext>
                  </a:extLst>
                </a:hlinkClick>
              </a:rPr>
              <a:t>CDE Glossary</a:t>
            </a:r>
            <a:endParaRPr lang="en-US" sz="1400" dirty="0">
              <a:solidFill>
                <a:srgbClr val="00B0F0"/>
              </a:solidFill>
              <a:latin typeface="Helvetica" pitchFamily="2" charset="0"/>
            </a:endParaRPr>
          </a:p>
        </p:txBody>
      </p:sp>
    </p:spTree>
    <p:extLst>
      <p:ext uri="{BB962C8B-B14F-4D97-AF65-F5344CB8AC3E}">
        <p14:creationId xmlns:p14="http://schemas.microsoft.com/office/powerpoint/2010/main" val="2221144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80" y="2722880"/>
            <a:ext cx="11064240" cy="2060051"/>
          </a:xfrm>
        </p:spPr>
        <p:txBody>
          <a:bodyPr/>
          <a:lstStyle/>
          <a:p>
            <a:pPr algn="ctr"/>
            <a:br>
              <a:rPr lang="en-US" sz="4400" b="0" dirty="0">
                <a:latin typeface="Helvetica" pitchFamily="2" charset="0"/>
              </a:rPr>
            </a:br>
            <a:r>
              <a:rPr lang="en-US" sz="4400" b="0" dirty="0">
                <a:latin typeface="Helvetica" pitchFamily="2" charset="0"/>
              </a:rPr>
              <a:t>Students’ Academic Performance and College &amp; Career Readiness</a:t>
            </a:r>
          </a:p>
        </p:txBody>
      </p:sp>
      <p:sp>
        <p:nvSpPr>
          <p:cNvPr id="3" name="Footer Placeholder 1">
            <a:extLst>
              <a:ext uri="{FF2B5EF4-FFF2-40B4-BE49-F238E27FC236}">
                <a16:creationId xmlns:a16="http://schemas.microsoft.com/office/drawing/2014/main" id="{ED4440A8-A1B8-EA45-BB29-43AF43F658F2}"/>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4" name="Slide Number Placeholder 2">
            <a:extLst>
              <a:ext uri="{FF2B5EF4-FFF2-40B4-BE49-F238E27FC236}">
                <a16:creationId xmlns:a16="http://schemas.microsoft.com/office/drawing/2014/main" id="{A360BED8-49DB-734E-8515-F6F4749B78EF}"/>
              </a:ext>
            </a:extLst>
          </p:cNvPr>
          <p:cNvSpPr txBox="1">
            <a:spLocks/>
          </p:cNvSpPr>
          <p:nvPr/>
        </p:nvSpPr>
        <p:spPr>
          <a:xfrm>
            <a:off x="11399520" y="6269339"/>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32</a:t>
            </a:fld>
            <a:endParaRPr lang="en-US" sz="1200" b="1" dirty="0">
              <a:solidFill>
                <a:schemeClr val="bg1"/>
              </a:solidFill>
              <a:latin typeface="Helvetica" pitchFamily="2" charset="0"/>
            </a:endParaRPr>
          </a:p>
        </p:txBody>
      </p:sp>
    </p:spTree>
    <p:extLst>
      <p:ext uri="{BB962C8B-B14F-4D97-AF65-F5344CB8AC3E}">
        <p14:creationId xmlns:p14="http://schemas.microsoft.com/office/powerpoint/2010/main" val="3351614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81000" y="249832"/>
            <a:ext cx="10972800" cy="959243"/>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lvl="0"/>
            <a:r>
              <a:rPr lang="en-US" sz="3600" dirty="0">
                <a:latin typeface="Helvetica" pitchFamily="2" charset="0"/>
              </a:rPr>
              <a:t>Indicators of College and Career Readiness</a:t>
            </a:r>
            <a:endParaRPr kumimoji="0" lang="en-US" sz="3600" b="1" i="0" u="none" strike="noStrike" kern="1200" cap="none" spc="0" normalizeH="0" baseline="0" noProof="0" dirty="0">
              <a:ln>
                <a:noFill/>
              </a:ln>
              <a:solidFill>
                <a:srgbClr val="002855"/>
              </a:solidFill>
              <a:effectLst/>
              <a:uLnTx/>
              <a:uFillTx/>
              <a:latin typeface="Helvetica" pitchFamily="2" charset="0"/>
            </a:endParaRP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96C90256-61EC-014B-8015-520925E0DD6C}"/>
              </a:ext>
            </a:extLst>
          </p:cNvPr>
          <p:cNvSpPr txBox="1"/>
          <p:nvPr/>
        </p:nvSpPr>
        <p:spPr>
          <a:xfrm>
            <a:off x="637309" y="1382707"/>
            <a:ext cx="10259291"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Calibri" panose="020F0502020204030204" pitchFamily="34" charset="0"/>
              </a:rPr>
              <a:t>Multiple measures used at the state and district level</a:t>
            </a:r>
          </a:p>
          <a:p>
            <a:pPr marL="742950" marR="0" lvl="1" indent="-285750" algn="l" defTabSz="914400" rtl="0" eaLnBrk="1" fontAlgn="auto" latinLnBrk="0" hangingPunct="1">
              <a:lnSpc>
                <a:spcPct val="100000"/>
              </a:lnSpc>
              <a:buClrTx/>
              <a:buSzTx/>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Calibri" panose="020F0502020204030204" pitchFamily="34" charset="0"/>
              </a:rPr>
              <a:t>Assessment performance (i.e., CAASPP)</a:t>
            </a:r>
          </a:p>
          <a:p>
            <a:pPr marL="742950" marR="0" lvl="1" indent="-285750" algn="l" defTabSz="914400" rtl="0" eaLnBrk="1" fontAlgn="auto" latinLnBrk="0" hangingPunct="1">
              <a:lnSpc>
                <a:spcPct val="100000"/>
              </a:lnSpc>
              <a:buClrTx/>
              <a:buSzTx/>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Calibri" panose="020F0502020204030204" pitchFamily="34" charset="0"/>
              </a:rPr>
              <a:t>College/Career Indicator (CCI), California School Dashboard</a:t>
            </a:r>
          </a:p>
          <a:p>
            <a:pPr marL="742950" lvl="1" indent="-285750">
              <a:buFont typeface="Arial" panose="020B0604020202020204" pitchFamily="34" charset="0"/>
              <a:buChar char="•"/>
              <a:defRPr/>
            </a:pPr>
            <a:r>
              <a:rPr lang="en-US" sz="2800" dirty="0">
                <a:cs typeface="Calibri" panose="020F0502020204030204" pitchFamily="34" charset="0"/>
              </a:rPr>
              <a:t>Coursework performance (e.g., A-G course completion)</a:t>
            </a:r>
            <a:endParaRPr kumimoji="0" lang="en-US" sz="2800" b="0" i="0" u="none" strike="noStrike" kern="1200" cap="none" spc="0" normalizeH="0" baseline="0" noProof="0" dirty="0">
              <a:ln>
                <a:noFill/>
              </a:ln>
              <a:effectLst/>
              <a:uLnTx/>
              <a:uFillTx/>
              <a:ea typeface="+mn-ea"/>
              <a:cs typeface="Calibri" panose="020F0502020204030204" pitchFamily="34" charset="0"/>
            </a:endParaRPr>
          </a:p>
          <a:p>
            <a:pPr marL="742950" marR="0" lvl="1" indent="-285750" algn="l" defTabSz="914400" rtl="0" eaLnBrk="1" fontAlgn="auto" latinLnBrk="0" hangingPunct="1">
              <a:lnSpc>
                <a:spcPct val="100000"/>
              </a:lnSpc>
              <a:buClrTx/>
              <a:buSzTx/>
              <a:buFont typeface="Arial" panose="020B0604020202020204" pitchFamily="34" charset="0"/>
              <a:buChar char="•"/>
              <a:defRPr/>
            </a:pPr>
            <a:r>
              <a:rPr kumimoji="0" lang="en-US" sz="2800" b="0" i="0" u="none" strike="noStrike" kern="1200" cap="none" spc="0" normalizeH="0" baseline="0" noProof="0" dirty="0">
                <a:ln>
                  <a:noFill/>
                </a:ln>
                <a:effectLst/>
                <a:uLnTx/>
                <a:uFillTx/>
                <a:ea typeface="+mn-ea"/>
                <a:cs typeface="Calibri" panose="020F0502020204030204" pitchFamily="34" charset="0"/>
              </a:rPr>
              <a:t>College admissions exams (e.g., PSAT, SAT, ACT)</a:t>
            </a:r>
          </a:p>
          <a:p>
            <a:pPr marL="742950" marR="0" lvl="1" indent="-285750" algn="l" defTabSz="914400" rtl="0" eaLnBrk="1" fontAlgn="auto" latinLnBrk="0" hangingPunct="1">
              <a:lnSpc>
                <a:spcPct val="100000"/>
              </a:lnSpc>
              <a:buClrTx/>
              <a:buSzTx/>
              <a:buFont typeface="Arial" panose="020B0604020202020204" pitchFamily="34" charset="0"/>
              <a:buChar char="•"/>
              <a:defRPr/>
            </a:pPr>
            <a:endParaRPr kumimoji="0" lang="en-US" sz="2800" b="0" i="0" u="none" strike="noStrike" kern="1200" cap="none" spc="0" normalizeH="0" baseline="0" noProof="0" dirty="0">
              <a:ln>
                <a:noFill/>
              </a:ln>
              <a:effectLst/>
              <a:uLnTx/>
              <a:uFillTx/>
              <a:ea typeface="+mn-ea"/>
              <a:cs typeface="Calibri" panose="020F0502020204030204" pitchFamily="34" charset="0"/>
            </a:endParaRPr>
          </a:p>
          <a:p>
            <a:pPr marL="457200" marR="0" lvl="0" indent="-457200" algn="l" defTabSz="914400" rtl="0" eaLnBrk="1" fontAlgn="auto" latinLnBrk="0" hangingPunct="1">
              <a:lnSpc>
                <a:spcPct val="100000"/>
              </a:lnSpc>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Calibri" panose="020F0502020204030204" pitchFamily="34" charset="0"/>
              </a:rPr>
              <a:t>Different indicators suggest different levels of preparedness</a:t>
            </a:r>
          </a:p>
          <a:p>
            <a:pPr marL="457200" marR="0" lvl="0" indent="-457200" algn="l" defTabSz="914400" rtl="0" eaLnBrk="1" fontAlgn="auto" latinLnBrk="0" hangingPunct="1">
              <a:lnSpc>
                <a:spcPct val="100000"/>
              </a:lnSpc>
              <a:buClrTx/>
              <a:buSzTx/>
              <a:buFont typeface="Arial" panose="020B0604020202020204" pitchFamily="34" charset="0"/>
              <a:buChar char="•"/>
              <a:tabLst/>
              <a:defRPr/>
            </a:pPr>
            <a:r>
              <a:rPr kumimoji="0" lang="en-US" sz="2800" b="0" i="0" u="none" strike="noStrike" kern="1200" cap="none" spc="0" normalizeH="0" baseline="0" noProof="0" dirty="0">
                <a:ln>
                  <a:noFill/>
                </a:ln>
                <a:effectLst/>
                <a:uLnTx/>
                <a:uFillTx/>
                <a:ea typeface="+mn-ea"/>
                <a:cs typeface="Calibri" panose="020F0502020204030204" pitchFamily="34" charset="0"/>
              </a:rPr>
              <a:t>Persistent disparities by race/ethnicity, socioeconomic status, and EL status</a:t>
            </a:r>
          </a:p>
        </p:txBody>
      </p:sp>
    </p:spTree>
    <p:extLst>
      <p:ext uri="{BB962C8B-B14F-4D97-AF65-F5344CB8AC3E}">
        <p14:creationId xmlns:p14="http://schemas.microsoft.com/office/powerpoint/2010/main" val="2740485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A729A682-140D-3148-8E35-44B4F303D076}"/>
              </a:ext>
            </a:extLst>
          </p:cNvPr>
          <p:cNvPicPr>
            <a:picLocks noChangeAspect="1"/>
          </p:cNvPicPr>
          <p:nvPr/>
        </p:nvPicPr>
        <p:blipFill rotWithShape="1">
          <a:blip r:embed="rId4">
            <a:extLst>
              <a:ext uri="{28A0092B-C50C-407E-A947-70E740481C1C}">
                <a14:useLocalDpi xmlns:a14="http://schemas.microsoft.com/office/drawing/2010/main" val="0"/>
              </a:ext>
            </a:extLst>
          </a:blip>
          <a:srcRect t="12859"/>
          <a:stretch/>
        </p:blipFill>
        <p:spPr>
          <a:xfrm>
            <a:off x="2171700" y="1351586"/>
            <a:ext cx="7848600" cy="4154828"/>
          </a:xfrm>
          <a:prstGeom prst="rect">
            <a:avLst/>
          </a:prstGeom>
        </p:spPr>
      </p:pic>
      <p:sp>
        <p:nvSpPr>
          <p:cNvPr id="12" name="TextBox 11">
            <a:extLst>
              <a:ext uri="{FF2B5EF4-FFF2-40B4-BE49-F238E27FC236}">
                <a16:creationId xmlns:a16="http://schemas.microsoft.com/office/drawing/2014/main" id="{E8C32B71-2953-2545-9E3C-BE11EE73AE7F}"/>
              </a:ext>
            </a:extLst>
          </p:cNvPr>
          <p:cNvSpPr txBox="1"/>
          <p:nvPr/>
        </p:nvSpPr>
        <p:spPr>
          <a:xfrm>
            <a:off x="137160" y="5463416"/>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Strengthening the Road to College</a:t>
            </a:r>
            <a:endParaRPr lang="en-US" sz="1400" i="1" dirty="0">
              <a:solidFill>
                <a:srgbClr val="00B0F0"/>
              </a:solidFill>
            </a:endParaRPr>
          </a:p>
        </p:txBody>
      </p:sp>
      <p:sp>
        <p:nvSpPr>
          <p:cNvPr id="3" name="TextBox 2">
            <a:extLst>
              <a:ext uri="{FF2B5EF4-FFF2-40B4-BE49-F238E27FC236}">
                <a16:creationId xmlns:a16="http://schemas.microsoft.com/office/drawing/2014/main" id="{A0F6F123-9A96-6B29-612D-659263E9CC82}"/>
              </a:ext>
            </a:extLst>
          </p:cNvPr>
          <p:cNvSpPr txBox="1"/>
          <p:nvPr/>
        </p:nvSpPr>
        <p:spPr>
          <a:xfrm>
            <a:off x="1948161" y="1026792"/>
            <a:ext cx="9401026" cy="369332"/>
          </a:xfrm>
          <a:prstGeom prst="rect">
            <a:avLst/>
          </a:prstGeom>
          <a:solidFill>
            <a:schemeClr val="bg1"/>
          </a:solidFill>
        </p:spPr>
        <p:txBody>
          <a:bodyPr vert="horz" wrap="square" lIns="91440" tIns="45720" rIns="91440" bIns="45720" rtlCol="0">
            <a:spAutoFit/>
          </a:bodyPr>
          <a:lstStyle/>
          <a:p>
            <a:pPr algn="ctr"/>
            <a:r>
              <a:rPr lang="en-US" dirty="0">
                <a:latin typeface="Helvetica" pitchFamily="2" charset="0"/>
              </a:rPr>
              <a:t>Student Performance on the 11</a:t>
            </a:r>
            <a:r>
              <a:rPr lang="en-US" baseline="30000" dirty="0">
                <a:latin typeface="Helvetica" pitchFamily="2" charset="0"/>
              </a:rPr>
              <a:t>th</a:t>
            </a:r>
            <a:r>
              <a:rPr lang="en-US" dirty="0">
                <a:latin typeface="Helvetica" pitchFamily="2" charset="0"/>
              </a:rPr>
              <a:t> Grade Smarter Balanced Assessments, by Subgroup</a:t>
            </a:r>
          </a:p>
        </p:txBody>
      </p:sp>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68937"/>
            <a:ext cx="10972800" cy="640080"/>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lvl="0"/>
            <a:r>
              <a:rPr lang="en-US" sz="3600" dirty="0">
                <a:latin typeface="Helvetica" pitchFamily="2" charset="0"/>
              </a:rPr>
              <a:t>Standardized Assessment Performance</a:t>
            </a:r>
            <a:endParaRPr kumimoji="0" lang="en-US" sz="3600" b="1" i="0" u="none" strike="noStrike" kern="1200" cap="none" spc="0" normalizeH="0" baseline="0" noProof="0" dirty="0">
              <a:ln>
                <a:noFill/>
              </a:ln>
              <a:solidFill>
                <a:srgbClr val="002855"/>
              </a:solidFill>
              <a:effectLst/>
              <a:uLnTx/>
              <a:uFillTx/>
              <a:latin typeface="Helvetica" pitchFamily="2" charset="0"/>
            </a:endParaRPr>
          </a:p>
        </p:txBody>
      </p:sp>
    </p:spTree>
    <p:extLst>
      <p:ext uri="{BB962C8B-B14F-4D97-AF65-F5344CB8AC3E}">
        <p14:creationId xmlns:p14="http://schemas.microsoft.com/office/powerpoint/2010/main" val="2324095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70669"/>
            <a:ext cx="10972800" cy="640080"/>
          </a:xfrm>
          <a:prstGeom prst="rect">
            <a:avLst/>
          </a:prstGeom>
        </p:spPr>
        <p:txBody>
          <a:bodyP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lvl="0"/>
            <a:r>
              <a:rPr lang="en-US" sz="3600" dirty="0">
                <a:latin typeface="Helvetica" pitchFamily="2" charset="0"/>
              </a:rPr>
              <a:t>College &amp; Career Readiness Indicator</a:t>
            </a:r>
            <a:endParaRPr kumimoji="0" lang="en-US" sz="3600" b="1" i="0" u="none" strike="noStrike" kern="1200" cap="none" spc="0" normalizeH="0" baseline="0" noProof="0" dirty="0">
              <a:ln>
                <a:noFill/>
              </a:ln>
              <a:solidFill>
                <a:srgbClr val="002855"/>
              </a:solidFill>
              <a:effectLst/>
              <a:uLnTx/>
              <a:uFillTx/>
              <a:latin typeface="Helvetica" pitchFamily="2" charset="0"/>
            </a:endParaRP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636ED772-B329-654D-BAC5-31B669D6C60A}"/>
              </a:ext>
            </a:extLst>
          </p:cNvPr>
          <p:cNvPicPr>
            <a:picLocks noChangeAspect="1"/>
          </p:cNvPicPr>
          <p:nvPr/>
        </p:nvPicPr>
        <p:blipFill rotWithShape="1">
          <a:blip r:embed="rId4">
            <a:extLst>
              <a:ext uri="{28A0092B-C50C-407E-A947-70E740481C1C}">
                <a14:useLocalDpi xmlns:a14="http://schemas.microsoft.com/office/drawing/2010/main" val="0"/>
              </a:ext>
            </a:extLst>
          </a:blip>
          <a:srcRect t="7965"/>
          <a:stretch/>
        </p:blipFill>
        <p:spPr>
          <a:xfrm>
            <a:off x="2162175" y="1294572"/>
            <a:ext cx="7867650" cy="4267982"/>
          </a:xfrm>
          <a:prstGeom prst="rect">
            <a:avLst/>
          </a:prstGeom>
        </p:spPr>
      </p:pic>
      <p:sp>
        <p:nvSpPr>
          <p:cNvPr id="12" name="TextBox 11">
            <a:extLst>
              <a:ext uri="{FF2B5EF4-FFF2-40B4-BE49-F238E27FC236}">
                <a16:creationId xmlns:a16="http://schemas.microsoft.com/office/drawing/2014/main" id="{10139BD8-E4B4-8247-B518-F1E03D768DA0}"/>
              </a:ext>
            </a:extLst>
          </p:cNvPr>
          <p:cNvSpPr txBox="1"/>
          <p:nvPr/>
        </p:nvSpPr>
        <p:spPr>
          <a:xfrm>
            <a:off x="137160" y="5474099"/>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Strengthening the Road to College</a:t>
            </a:r>
            <a:endParaRPr lang="en-US" sz="1400" i="1" dirty="0">
              <a:solidFill>
                <a:srgbClr val="00B0F0"/>
              </a:solidFill>
            </a:endParaRPr>
          </a:p>
        </p:txBody>
      </p:sp>
      <p:sp>
        <p:nvSpPr>
          <p:cNvPr id="3" name="TextBox 2">
            <a:extLst>
              <a:ext uri="{FF2B5EF4-FFF2-40B4-BE49-F238E27FC236}">
                <a16:creationId xmlns:a16="http://schemas.microsoft.com/office/drawing/2014/main" id="{30AC7BE8-54C6-710A-43E2-1F2C68911459}"/>
              </a:ext>
            </a:extLst>
          </p:cNvPr>
          <p:cNvSpPr txBox="1"/>
          <p:nvPr/>
        </p:nvSpPr>
        <p:spPr>
          <a:xfrm>
            <a:off x="2162175" y="925240"/>
            <a:ext cx="8155869" cy="369332"/>
          </a:xfrm>
          <a:prstGeom prst="rect">
            <a:avLst/>
          </a:prstGeom>
          <a:solidFill>
            <a:schemeClr val="bg1"/>
          </a:solidFill>
        </p:spPr>
        <p:txBody>
          <a:bodyPr vert="horz" wrap="square" lIns="91440" tIns="45720" rIns="91440" bIns="45720" rtlCol="0">
            <a:spAutoFit/>
          </a:bodyPr>
          <a:lstStyle/>
          <a:p>
            <a:pPr algn="ctr"/>
            <a:r>
              <a:rPr lang="en-US" dirty="0">
                <a:latin typeface="Helvetica" pitchFamily="2" charset="0"/>
              </a:rPr>
              <a:t>Percentage of Students </a:t>
            </a:r>
            <a:r>
              <a:rPr lang="en-US" i="1" dirty="0">
                <a:latin typeface="Helvetica" pitchFamily="2" charset="0"/>
              </a:rPr>
              <a:t>Prepared</a:t>
            </a:r>
            <a:r>
              <a:rPr lang="en-US" dirty="0">
                <a:latin typeface="Helvetica" pitchFamily="2" charset="0"/>
              </a:rPr>
              <a:t> and </a:t>
            </a:r>
            <a:r>
              <a:rPr lang="en-US" i="1" dirty="0">
                <a:latin typeface="Helvetica" pitchFamily="2" charset="0"/>
              </a:rPr>
              <a:t>Approaching Prepared</a:t>
            </a:r>
            <a:r>
              <a:rPr lang="en-US" dirty="0">
                <a:latin typeface="Helvetica" pitchFamily="2" charset="0"/>
              </a:rPr>
              <a:t>, by Subgroup</a:t>
            </a:r>
          </a:p>
        </p:txBody>
      </p:sp>
    </p:spTree>
    <p:extLst>
      <p:ext uri="{BB962C8B-B14F-4D97-AF65-F5344CB8AC3E}">
        <p14:creationId xmlns:p14="http://schemas.microsoft.com/office/powerpoint/2010/main" val="3957847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353800"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effectLst/>
                <a:uLnTx/>
                <a:uFillTx/>
                <a:latin typeface="Helvetica"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effectLst/>
              <a:uLnTx/>
              <a:uFillTx/>
              <a:latin typeface="Helvetica" pitchFamily="2" charset="0"/>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1469571"/>
            <a:ext cx="3291840" cy="2274584"/>
          </a:xfrm>
        </p:spPr>
        <p:txBody>
          <a:bodyPr/>
          <a:lstStyle/>
          <a:p>
            <a:pPr lvl="0">
              <a:lnSpc>
                <a:spcPct val="100000"/>
              </a:lnSpc>
            </a:pPr>
            <a:r>
              <a:rPr lang="en-US" sz="3600" dirty="0">
                <a:latin typeface="Helvetica" pitchFamily="2" charset="0"/>
              </a:rPr>
              <a:t>College &amp; Career Readiness Indicator</a:t>
            </a:r>
            <a:endParaRPr lang="en-US" sz="3600" b="1" dirty="0">
              <a:solidFill>
                <a:srgbClr val="002855"/>
              </a:solidFill>
              <a:latin typeface="Helvetica" pitchFamily="2" charset="0"/>
            </a:endParaRPr>
          </a:p>
        </p:txBody>
      </p:sp>
      <p:sp>
        <p:nvSpPr>
          <p:cNvPr id="6" name="Footer Placeholder 1">
            <a:extLst>
              <a:ext uri="{FF2B5EF4-FFF2-40B4-BE49-F238E27FC236}">
                <a16:creationId xmlns:a16="http://schemas.microsoft.com/office/drawing/2014/main" id="{D9A08821-5CF3-254E-96D5-F979CDF2212D}"/>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pic>
        <p:nvPicPr>
          <p:cNvPr id="5" name="Picture 4">
            <a:extLst>
              <a:ext uri="{FF2B5EF4-FFF2-40B4-BE49-F238E27FC236}">
                <a16:creationId xmlns:a16="http://schemas.microsoft.com/office/drawing/2014/main" id="{8682FFF2-C894-0D42-8A5D-C2BB132F14E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11122" y="136404"/>
            <a:ext cx="7669892" cy="6039747"/>
          </a:xfrm>
          <a:prstGeom prst="rect">
            <a:avLst/>
          </a:prstGeom>
        </p:spPr>
      </p:pic>
      <p:sp>
        <p:nvSpPr>
          <p:cNvPr id="9" name="TextBox 8">
            <a:extLst>
              <a:ext uri="{FF2B5EF4-FFF2-40B4-BE49-F238E27FC236}">
                <a16:creationId xmlns:a16="http://schemas.microsoft.com/office/drawing/2014/main" id="{66BCEC82-F005-F94C-A154-9F615A7A46CA}"/>
              </a:ext>
            </a:extLst>
          </p:cNvPr>
          <p:cNvSpPr txBox="1"/>
          <p:nvPr/>
        </p:nvSpPr>
        <p:spPr>
          <a:xfrm>
            <a:off x="3711122" y="6122906"/>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Strengthening the Road to College</a:t>
            </a:r>
            <a:endParaRPr lang="en-US" sz="1400" i="1" dirty="0">
              <a:solidFill>
                <a:srgbClr val="00B0F0"/>
              </a:solidFill>
            </a:endParaRPr>
          </a:p>
        </p:txBody>
      </p:sp>
      <p:sp>
        <p:nvSpPr>
          <p:cNvPr id="2" name="TextBox 1">
            <a:extLst>
              <a:ext uri="{FF2B5EF4-FFF2-40B4-BE49-F238E27FC236}">
                <a16:creationId xmlns:a16="http://schemas.microsoft.com/office/drawing/2014/main" id="{FEAE9A78-6C1C-FB56-4E45-67F8D8F66C29}"/>
              </a:ext>
            </a:extLst>
          </p:cNvPr>
          <p:cNvSpPr txBox="1"/>
          <p:nvPr/>
        </p:nvSpPr>
        <p:spPr>
          <a:xfrm>
            <a:off x="3426531" y="136404"/>
            <a:ext cx="8155869" cy="646331"/>
          </a:xfrm>
          <a:prstGeom prst="rect">
            <a:avLst/>
          </a:prstGeom>
          <a:solidFill>
            <a:schemeClr val="bg1"/>
          </a:solidFill>
        </p:spPr>
        <p:txBody>
          <a:bodyPr vert="horz" wrap="square" lIns="91440" tIns="45720" rIns="91440" bIns="45720" rtlCol="0">
            <a:spAutoFit/>
          </a:bodyPr>
          <a:lstStyle/>
          <a:p>
            <a:pPr algn="ctr"/>
            <a:r>
              <a:rPr lang="en-US" dirty="0">
                <a:latin typeface="Helvetica" pitchFamily="2" charset="0"/>
              </a:rPr>
              <a:t>Percentage of Students </a:t>
            </a:r>
            <a:r>
              <a:rPr lang="en-US" i="1" dirty="0">
                <a:latin typeface="Helvetica" pitchFamily="2" charset="0"/>
              </a:rPr>
              <a:t>Prepared</a:t>
            </a:r>
            <a:r>
              <a:rPr lang="en-US" dirty="0">
                <a:latin typeface="Helvetica" pitchFamily="2" charset="0"/>
              </a:rPr>
              <a:t> and </a:t>
            </a:r>
            <a:r>
              <a:rPr lang="en-US" i="1" dirty="0">
                <a:latin typeface="Helvetica" pitchFamily="2" charset="0"/>
              </a:rPr>
              <a:t>Approaching Prepared </a:t>
            </a:r>
            <a:r>
              <a:rPr lang="en-US" dirty="0">
                <a:latin typeface="Helvetica" pitchFamily="2" charset="0"/>
              </a:rPr>
              <a:t>on the CCI Pathways, by Subgroup</a:t>
            </a:r>
          </a:p>
        </p:txBody>
      </p:sp>
    </p:spTree>
    <p:extLst>
      <p:ext uri="{BB962C8B-B14F-4D97-AF65-F5344CB8AC3E}">
        <p14:creationId xmlns:p14="http://schemas.microsoft.com/office/powerpoint/2010/main" val="1283102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270669"/>
            <a:ext cx="10972800" cy="733300"/>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lvl="0"/>
            <a:r>
              <a:rPr lang="en-US" sz="3600" dirty="0">
                <a:latin typeface="Helvetica" pitchFamily="2" charset="0"/>
              </a:rPr>
              <a:t>A-G Coursework</a:t>
            </a:r>
            <a:endParaRPr kumimoji="0" lang="en-US" sz="3600" b="1" i="0" u="none" strike="noStrike" kern="1200" cap="none" spc="0" normalizeH="0" baseline="0" noProof="0" dirty="0">
              <a:ln>
                <a:noFill/>
              </a:ln>
              <a:effectLst/>
              <a:uLnTx/>
              <a:uFillTx/>
              <a:latin typeface="Helvetica" pitchFamily="2" charset="0"/>
            </a:endParaRP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9" name="Picture 8">
            <a:extLst>
              <a:ext uri="{FF2B5EF4-FFF2-40B4-BE49-F238E27FC236}">
                <a16:creationId xmlns:a16="http://schemas.microsoft.com/office/drawing/2014/main" id="{CD358DD9-6B08-2943-8F75-2B8BC4BB02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598" y="953460"/>
            <a:ext cx="8355496" cy="4604657"/>
          </a:xfrm>
          <a:prstGeom prst="rect">
            <a:avLst/>
          </a:prstGeom>
        </p:spPr>
      </p:pic>
      <p:sp>
        <p:nvSpPr>
          <p:cNvPr id="12" name="TextBox 11">
            <a:extLst>
              <a:ext uri="{FF2B5EF4-FFF2-40B4-BE49-F238E27FC236}">
                <a16:creationId xmlns:a16="http://schemas.microsoft.com/office/drawing/2014/main" id="{BD19AEC8-A65A-BA44-AE27-D8B113F6AA7C}"/>
              </a:ext>
            </a:extLst>
          </p:cNvPr>
          <p:cNvSpPr txBox="1"/>
          <p:nvPr/>
        </p:nvSpPr>
        <p:spPr>
          <a:xfrm>
            <a:off x="137160" y="5469662"/>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Strengthening the Road to College</a:t>
            </a:r>
            <a:endParaRPr lang="en-US" sz="1400" i="1" dirty="0">
              <a:solidFill>
                <a:srgbClr val="00B0F0"/>
              </a:solidFill>
            </a:endParaRPr>
          </a:p>
        </p:txBody>
      </p:sp>
      <p:sp>
        <p:nvSpPr>
          <p:cNvPr id="3" name="TextBox 2">
            <a:extLst>
              <a:ext uri="{FF2B5EF4-FFF2-40B4-BE49-F238E27FC236}">
                <a16:creationId xmlns:a16="http://schemas.microsoft.com/office/drawing/2014/main" id="{A0B66C94-C288-955F-EA3A-2AFFE5872CC7}"/>
              </a:ext>
            </a:extLst>
          </p:cNvPr>
          <p:cNvSpPr txBox="1"/>
          <p:nvPr/>
        </p:nvSpPr>
        <p:spPr>
          <a:xfrm>
            <a:off x="1441440" y="941696"/>
            <a:ext cx="8993347" cy="369332"/>
          </a:xfrm>
          <a:prstGeom prst="rect">
            <a:avLst/>
          </a:prstGeom>
          <a:solidFill>
            <a:schemeClr val="bg1"/>
          </a:solidFill>
        </p:spPr>
        <p:txBody>
          <a:bodyPr vert="horz" wrap="square" lIns="91440" tIns="45720" rIns="91440" bIns="45720" rtlCol="0">
            <a:spAutoFit/>
          </a:bodyPr>
          <a:lstStyle/>
          <a:p>
            <a:pPr algn="ctr"/>
            <a:r>
              <a:rPr lang="en-US" dirty="0">
                <a:latin typeface="Helvetica" pitchFamily="2" charset="0"/>
              </a:rPr>
              <a:t>Percentage of Students Successfully Completing A-G Coursework, by Subgroup</a:t>
            </a:r>
          </a:p>
        </p:txBody>
      </p:sp>
    </p:spTree>
    <p:extLst>
      <p:ext uri="{BB962C8B-B14F-4D97-AF65-F5344CB8AC3E}">
        <p14:creationId xmlns:p14="http://schemas.microsoft.com/office/powerpoint/2010/main" val="151412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6BD8-D404-1346-BF6F-C67B7B2C1056}"/>
              </a:ext>
            </a:extLst>
          </p:cNvPr>
          <p:cNvSpPr txBox="1">
            <a:spLocks/>
          </p:cNvSpPr>
          <p:nvPr/>
        </p:nvSpPr>
        <p:spPr>
          <a:xfrm>
            <a:off x="376387" y="345401"/>
            <a:ext cx="10972800" cy="756268"/>
          </a:xfrm>
          <a:prstGeom prst="rect">
            <a:avLst/>
          </a:prstGeom>
        </p:spPr>
        <p:txBody>
          <a:bodyPr anchor="ctr">
            <a:normAutofit/>
          </a:bodyPr>
          <a:lstStyle>
            <a:lvl1pPr algn="l" defTabSz="914400" rtl="0" eaLnBrk="1"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855"/>
                </a:solidFill>
                <a:effectLst/>
                <a:uLnTx/>
                <a:uFillTx/>
                <a:latin typeface="Helvetica" pitchFamily="2" charset="0"/>
              </a:rPr>
              <a:t>Participation in Dual Enrollment is Growing </a:t>
            </a:r>
          </a:p>
        </p:txBody>
      </p:sp>
      <p:sp>
        <p:nvSpPr>
          <p:cNvPr id="5" name="Rectangle 4">
            <a:extLst>
              <a:ext uri="{FF2B5EF4-FFF2-40B4-BE49-F238E27FC236}">
                <a16:creationId xmlns:a16="http://schemas.microsoft.com/office/drawing/2014/main" id="{37CBF78A-C4A5-664F-AE90-9F4C2E1A0D4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484C968-D4EE-5B44-8017-6CE061C6B990}"/>
              </a:ext>
            </a:extLst>
          </p:cNvPr>
          <p:cNvSpPr/>
          <p:nvPr/>
        </p:nvSpPr>
        <p:spPr>
          <a:xfrm>
            <a:off x="9877287" y="6022656"/>
            <a:ext cx="1881326"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C5A40D0-FCA5-8F4E-A818-8A6401E83CB2}"/>
              </a:ext>
            </a:extLst>
          </p:cNvPr>
          <p:cNvPicPr>
            <a:picLocks noChangeAspect="1"/>
          </p:cNvPicPr>
          <p:nvPr/>
        </p:nvPicPr>
        <p:blipFill>
          <a:blip r:embed="rId3"/>
          <a:stretch>
            <a:fillRect/>
          </a:stretch>
        </p:blipFill>
        <p:spPr>
          <a:xfrm>
            <a:off x="10107094" y="6046439"/>
            <a:ext cx="1947746" cy="811561"/>
          </a:xfrm>
          <a:prstGeom prst="rect">
            <a:avLst/>
          </a:prstGeom>
        </p:spPr>
      </p:pic>
      <p:sp>
        <p:nvSpPr>
          <p:cNvPr id="8" name="Footer Placeholder 1">
            <a:extLst>
              <a:ext uri="{FF2B5EF4-FFF2-40B4-BE49-F238E27FC236}">
                <a16:creationId xmlns:a16="http://schemas.microsoft.com/office/drawing/2014/main" id="{75BE957F-2A25-0040-B565-AC19FA7D10A8}"/>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1" name="Slide Number Placeholder 3">
            <a:extLst>
              <a:ext uri="{FF2B5EF4-FFF2-40B4-BE49-F238E27FC236}">
                <a16:creationId xmlns:a16="http://schemas.microsoft.com/office/drawing/2014/main" id="{44BF21DD-F112-D64A-88A4-E0B0B42ADC30}"/>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CBD98FFE-7B59-5A4E-BA93-446D7DBE3E0A}"/>
              </a:ext>
            </a:extLst>
          </p:cNvPr>
          <p:cNvPicPr>
            <a:picLocks noChangeAspect="1"/>
          </p:cNvPicPr>
          <p:nvPr/>
        </p:nvPicPr>
        <p:blipFill>
          <a:blip r:embed="rId4"/>
          <a:stretch>
            <a:fillRect/>
          </a:stretch>
        </p:blipFill>
        <p:spPr>
          <a:xfrm>
            <a:off x="609600" y="1354006"/>
            <a:ext cx="10972800" cy="3627742"/>
          </a:xfrm>
          <a:prstGeom prst="rect">
            <a:avLst/>
          </a:prstGeom>
        </p:spPr>
      </p:pic>
      <p:sp>
        <p:nvSpPr>
          <p:cNvPr id="12" name="TextBox 11">
            <a:extLst>
              <a:ext uri="{FF2B5EF4-FFF2-40B4-BE49-F238E27FC236}">
                <a16:creationId xmlns:a16="http://schemas.microsoft.com/office/drawing/2014/main" id="{AE7F2C04-64CD-A44D-940F-325A2482BDF4}"/>
              </a:ext>
            </a:extLst>
          </p:cNvPr>
          <p:cNvSpPr txBox="1"/>
          <p:nvPr/>
        </p:nvSpPr>
        <p:spPr>
          <a:xfrm>
            <a:off x="241069" y="5354208"/>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A Rising Tide</a:t>
            </a:r>
            <a:endParaRPr lang="en-US" sz="1400" i="1" dirty="0">
              <a:solidFill>
                <a:srgbClr val="00B0F0"/>
              </a:solidFill>
            </a:endParaRPr>
          </a:p>
        </p:txBody>
      </p:sp>
    </p:spTree>
    <p:extLst>
      <p:ext uri="{BB962C8B-B14F-4D97-AF65-F5344CB8AC3E}">
        <p14:creationId xmlns:p14="http://schemas.microsoft.com/office/powerpoint/2010/main" val="1771109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220104"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effectLst/>
                <a:uLnTx/>
                <a:uFillTx/>
                <a:latin typeface="Helvetica"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effectLst/>
              <a:uLnTx/>
              <a:uFillTx/>
              <a:latin typeface="Helvetica" pitchFamily="2" charset="0"/>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1574106"/>
            <a:ext cx="3291840" cy="2769989"/>
          </a:xfrm>
        </p:spPr>
        <p:txBody>
          <a:bodyPr/>
          <a:lstStyle/>
          <a:p>
            <a:pPr algn="l">
              <a:lnSpc>
                <a:spcPct val="100000"/>
              </a:lnSpc>
              <a:spcBef>
                <a:spcPct val="0"/>
              </a:spcBef>
              <a:defRPr/>
            </a:pPr>
            <a:r>
              <a:rPr lang="en-US" sz="3600" dirty="0">
                <a:latin typeface="Helvetica" pitchFamily="2" charset="0"/>
              </a:rPr>
              <a:t>Persistent Disparities by Race in Dual Enrollment</a:t>
            </a:r>
          </a:p>
        </p:txBody>
      </p:sp>
      <p:sp>
        <p:nvSpPr>
          <p:cNvPr id="6" name="Footer Placeholder 1">
            <a:extLst>
              <a:ext uri="{FF2B5EF4-FFF2-40B4-BE49-F238E27FC236}">
                <a16:creationId xmlns:a16="http://schemas.microsoft.com/office/drawing/2014/main" id="{D9A08821-5CF3-254E-96D5-F979CDF2212D}"/>
              </a:ext>
            </a:extLst>
          </p:cNvPr>
          <p:cNvSpPr txBox="1">
            <a:spLocks/>
          </p:cNvSpPr>
          <p:nvPr/>
        </p:nvSpPr>
        <p:spPr>
          <a:xfrm>
            <a:off x="514696"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pic>
        <p:nvPicPr>
          <p:cNvPr id="7" name="Picture 6" descr="Chart, line chart&#10;&#10;Description automatically generated">
            <a:extLst>
              <a:ext uri="{FF2B5EF4-FFF2-40B4-BE49-F238E27FC236}">
                <a16:creationId xmlns:a16="http://schemas.microsoft.com/office/drawing/2014/main" id="{C621FC37-4502-634D-902F-85DF58535F5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00291" y="274320"/>
            <a:ext cx="7321149" cy="5893469"/>
          </a:xfrm>
          <a:prstGeom prst="rect">
            <a:avLst/>
          </a:prstGeom>
          <a:ln>
            <a:noFill/>
          </a:ln>
        </p:spPr>
      </p:pic>
      <p:sp>
        <p:nvSpPr>
          <p:cNvPr id="8" name="TextBox 7">
            <a:extLst>
              <a:ext uri="{FF2B5EF4-FFF2-40B4-BE49-F238E27FC236}">
                <a16:creationId xmlns:a16="http://schemas.microsoft.com/office/drawing/2014/main" id="{2724F629-F68D-3542-BF60-D38E05A008C5}"/>
              </a:ext>
            </a:extLst>
          </p:cNvPr>
          <p:cNvSpPr txBox="1"/>
          <p:nvPr/>
        </p:nvSpPr>
        <p:spPr>
          <a:xfrm>
            <a:off x="4200291" y="6307572"/>
            <a:ext cx="6564691"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A Foot in the Door</a:t>
            </a:r>
            <a:endParaRPr lang="en-US" sz="1400" i="1" dirty="0">
              <a:solidFill>
                <a:srgbClr val="00B0F0"/>
              </a:solidFill>
            </a:endParaRPr>
          </a:p>
        </p:txBody>
      </p:sp>
      <p:sp>
        <p:nvSpPr>
          <p:cNvPr id="2" name="TextBox 1">
            <a:extLst>
              <a:ext uri="{FF2B5EF4-FFF2-40B4-BE49-F238E27FC236}">
                <a16:creationId xmlns:a16="http://schemas.microsoft.com/office/drawing/2014/main" id="{F6B558C6-F9C6-D835-A5F5-243AEFF0EB67}"/>
              </a:ext>
            </a:extLst>
          </p:cNvPr>
          <p:cNvSpPr txBox="1"/>
          <p:nvPr/>
        </p:nvSpPr>
        <p:spPr>
          <a:xfrm>
            <a:off x="4200291" y="181094"/>
            <a:ext cx="7233507" cy="369332"/>
          </a:xfrm>
          <a:prstGeom prst="rect">
            <a:avLst/>
          </a:prstGeom>
          <a:solidFill>
            <a:schemeClr val="bg1"/>
          </a:solidFill>
        </p:spPr>
        <p:txBody>
          <a:bodyPr wrap="square" rtlCol="0">
            <a:spAutoFit/>
          </a:bodyPr>
          <a:lstStyle/>
          <a:p>
            <a:r>
              <a:rPr lang="en-US" dirty="0"/>
              <a:t> Dual Enrollment Participation by Student Race/Ethnicity and Over Time</a:t>
            </a:r>
          </a:p>
        </p:txBody>
      </p:sp>
    </p:spTree>
    <p:extLst>
      <p:ext uri="{BB962C8B-B14F-4D97-AF65-F5344CB8AC3E}">
        <p14:creationId xmlns:p14="http://schemas.microsoft.com/office/powerpoint/2010/main" val="1085077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cxnSp>
        <p:nvCxnSpPr>
          <p:cNvPr id="237" name="Google Shape;237;p6"/>
          <p:cNvCxnSpPr/>
          <p:nvPr/>
        </p:nvCxnSpPr>
        <p:spPr>
          <a:xfrm rot="-5400000">
            <a:off x="3033854" y="3095547"/>
            <a:ext cx="467400" cy="600"/>
          </a:xfrm>
          <a:prstGeom prst="bentConnector3">
            <a:avLst>
              <a:gd name="adj1" fmla="val 50010"/>
            </a:avLst>
          </a:prstGeom>
          <a:noFill/>
          <a:ln w="9525" cap="flat" cmpd="sng">
            <a:solidFill>
              <a:srgbClr val="C2C2C2"/>
            </a:solidFill>
            <a:prstDash val="solid"/>
            <a:round/>
            <a:headEnd type="none" w="sm" len="sm"/>
            <a:tailEnd type="none" w="sm" len="sm"/>
          </a:ln>
        </p:spPr>
      </p:cxnSp>
      <p:cxnSp>
        <p:nvCxnSpPr>
          <p:cNvPr id="238" name="Google Shape;238;p6"/>
          <p:cNvCxnSpPr/>
          <p:nvPr/>
        </p:nvCxnSpPr>
        <p:spPr>
          <a:xfrm rot="-5400000">
            <a:off x="4696858" y="3788592"/>
            <a:ext cx="467700" cy="600"/>
          </a:xfrm>
          <a:prstGeom prst="bentConnector3">
            <a:avLst>
              <a:gd name="adj1" fmla="val 49989"/>
            </a:avLst>
          </a:prstGeom>
          <a:noFill/>
          <a:ln w="9525" cap="flat" cmpd="sng">
            <a:solidFill>
              <a:srgbClr val="C2C2C2"/>
            </a:solidFill>
            <a:prstDash val="solid"/>
            <a:round/>
            <a:headEnd type="none" w="sm" len="sm"/>
            <a:tailEnd type="none" w="sm" len="sm"/>
          </a:ln>
        </p:spPr>
      </p:cxnSp>
      <p:cxnSp>
        <p:nvCxnSpPr>
          <p:cNvPr id="242" name="Google Shape;242;p6"/>
          <p:cNvCxnSpPr/>
          <p:nvPr/>
        </p:nvCxnSpPr>
        <p:spPr>
          <a:xfrm rot="-5400000">
            <a:off x="4661238" y="4628163"/>
            <a:ext cx="467400" cy="600"/>
          </a:xfrm>
          <a:prstGeom prst="bentConnector3">
            <a:avLst>
              <a:gd name="adj1" fmla="val 50013"/>
            </a:avLst>
          </a:prstGeom>
          <a:noFill/>
          <a:ln w="9525" cap="flat" cmpd="sng">
            <a:solidFill>
              <a:srgbClr val="C2C2C2"/>
            </a:solidFill>
            <a:prstDash val="solid"/>
            <a:round/>
            <a:headEnd type="none" w="sm" len="sm"/>
            <a:tailEnd type="none" w="sm" len="sm"/>
          </a:ln>
        </p:spPr>
      </p:cxnSp>
      <p:sp>
        <p:nvSpPr>
          <p:cNvPr id="243" name="Google Shape;243;p6"/>
          <p:cNvSpPr/>
          <p:nvPr/>
        </p:nvSpPr>
        <p:spPr>
          <a:xfrm>
            <a:off x="137160" y="6096000"/>
            <a:ext cx="1026534"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44" name="Google Shape;244;p6"/>
          <p:cNvSpPr/>
          <p:nvPr/>
        </p:nvSpPr>
        <p:spPr>
          <a:xfrm>
            <a:off x="9877287" y="6022656"/>
            <a:ext cx="1881326"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5" name="Google Shape;245;p6"/>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246" name="Google Shape;246;p6"/>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
        <p:nvSpPr>
          <p:cNvPr id="247" name="Google Shape;247;p6"/>
          <p:cNvSpPr txBox="1"/>
          <p:nvPr/>
        </p:nvSpPr>
        <p:spPr>
          <a:xfrm>
            <a:off x="7252185" y="199917"/>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solidFill>
                  <a:srgbClr val="003A7F"/>
                </a:solidFill>
                <a:latin typeface="Helvetica Neue"/>
                <a:ea typeface="Helvetica Neue"/>
                <a:cs typeface="Helvetica Neue"/>
                <a:sym typeface="Helvetica Neue"/>
              </a:rPr>
              <a:t>4</a:t>
            </a:fld>
            <a:endParaRPr sz="1200" b="1" i="0" u="none" strike="noStrike" cap="none" dirty="0">
              <a:solidFill>
                <a:srgbClr val="003A7F"/>
              </a:solidFill>
              <a:latin typeface="Helvetica Neue"/>
              <a:ea typeface="Helvetica Neue"/>
              <a:cs typeface="Helvetica Neue"/>
              <a:sym typeface="Helvetica Neue"/>
            </a:endParaRPr>
          </a:p>
        </p:txBody>
      </p:sp>
      <p:sp>
        <p:nvSpPr>
          <p:cNvPr id="248" name="Google Shape;248;p6"/>
          <p:cNvSpPr/>
          <p:nvPr/>
        </p:nvSpPr>
        <p:spPr>
          <a:xfrm>
            <a:off x="5022826" y="1251926"/>
            <a:ext cx="1673700" cy="453000"/>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California Schools</a:t>
            </a:r>
            <a:endParaRPr sz="1900">
              <a:solidFill>
                <a:srgbClr val="FFFFFF"/>
              </a:solidFill>
            </a:endParaRPr>
          </a:p>
        </p:txBody>
      </p:sp>
      <p:cxnSp>
        <p:nvCxnSpPr>
          <p:cNvPr id="255" name="Google Shape;255;p6"/>
          <p:cNvCxnSpPr>
            <a:stCxn id="248" idx="2"/>
            <a:endCxn id="249" idx="0"/>
          </p:cNvCxnSpPr>
          <p:nvPr/>
        </p:nvCxnSpPr>
        <p:spPr>
          <a:xfrm rot="16200000" flipH="1">
            <a:off x="7183231" y="381371"/>
            <a:ext cx="469855" cy="3116964"/>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256" name="Google Shape;256;p6"/>
          <p:cNvCxnSpPr>
            <a:cxnSpLocks/>
          </p:cNvCxnSpPr>
          <p:nvPr/>
        </p:nvCxnSpPr>
        <p:spPr>
          <a:xfrm>
            <a:off x="336897" y="1934362"/>
            <a:ext cx="5522779" cy="515"/>
          </a:xfrm>
          <a:prstGeom prst="bentConnector3">
            <a:avLst>
              <a:gd name="adj1"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65" name="Google Shape;265;p6"/>
          <p:cNvCxnSpPr>
            <a:cxnSpLocks/>
          </p:cNvCxnSpPr>
          <p:nvPr/>
        </p:nvCxnSpPr>
        <p:spPr>
          <a:xfrm rot="5400000" flipH="1" flipV="1">
            <a:off x="3039255" y="3778138"/>
            <a:ext cx="467496" cy="7"/>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273" name="Google Shape;273;p6"/>
          <p:cNvSpPr txBox="1"/>
          <p:nvPr/>
        </p:nvSpPr>
        <p:spPr>
          <a:xfrm>
            <a:off x="373364" y="397500"/>
            <a:ext cx="10581185" cy="640200"/>
          </a:xfrm>
          <a:prstGeom prst="rect">
            <a:avLst/>
          </a:prstGeom>
          <a:noFill/>
          <a:ln>
            <a:noFill/>
          </a:ln>
        </p:spPr>
        <p:txBody>
          <a:bodyPr spcFirstLastPara="1" wrap="square" lIns="91425" tIns="45700" rIns="91425" bIns="45700" anchor="t" anchorCtr="0">
            <a:normAutofit/>
          </a:bodyPr>
          <a:lstStyle/>
          <a:p>
            <a:pPr marL="0" marR="0" lvl="0" indent="0" rtl="0">
              <a:lnSpc>
                <a:spcPct val="90000"/>
              </a:lnSpc>
              <a:spcBef>
                <a:spcPts val="0"/>
              </a:spcBef>
              <a:spcAft>
                <a:spcPts val="0"/>
              </a:spcAft>
              <a:buClr>
                <a:srgbClr val="002855"/>
              </a:buClr>
              <a:buSzPts val="3600"/>
              <a:buFont typeface="Helvetica Neue"/>
              <a:buNone/>
            </a:pPr>
            <a:r>
              <a:rPr lang="en-US" sz="3600" b="1" dirty="0">
                <a:solidFill>
                  <a:srgbClr val="002855"/>
                </a:solidFill>
                <a:latin typeface="Helvetica" pitchFamily="2" charset="0"/>
                <a:ea typeface="Proxima Nova"/>
                <a:cs typeface="Proxima Nova"/>
                <a:sym typeface="Proxima Nova"/>
              </a:rPr>
              <a:t>Schooling Options</a:t>
            </a:r>
            <a:endParaRPr sz="3600" b="1" dirty="0">
              <a:latin typeface="Helvetica" pitchFamily="2" charset="0"/>
            </a:endParaRPr>
          </a:p>
        </p:txBody>
      </p:sp>
      <p:grpSp>
        <p:nvGrpSpPr>
          <p:cNvPr id="5" name="Group 4">
            <a:extLst>
              <a:ext uri="{FF2B5EF4-FFF2-40B4-BE49-F238E27FC236}">
                <a16:creationId xmlns:a16="http://schemas.microsoft.com/office/drawing/2014/main" id="{CB3C2DD2-DC28-A7B8-2762-9B80EB22C30C}"/>
              </a:ext>
            </a:extLst>
          </p:cNvPr>
          <p:cNvGrpSpPr/>
          <p:nvPr/>
        </p:nvGrpSpPr>
        <p:grpSpPr>
          <a:xfrm>
            <a:off x="868307" y="2165546"/>
            <a:ext cx="4783998" cy="3111163"/>
            <a:chOff x="374108" y="2167185"/>
            <a:chExt cx="4783998" cy="3111163"/>
          </a:xfrm>
        </p:grpSpPr>
        <p:sp>
          <p:nvSpPr>
            <p:cNvPr id="250" name="Google Shape;250;p6"/>
            <p:cNvSpPr/>
            <p:nvPr/>
          </p:nvSpPr>
          <p:spPr>
            <a:xfrm>
              <a:off x="1934391" y="2167185"/>
              <a:ext cx="1673700" cy="453000"/>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Private</a:t>
              </a:r>
              <a:endParaRPr sz="1900">
                <a:solidFill>
                  <a:srgbClr val="FFFFFF"/>
                </a:solidFill>
              </a:endParaRPr>
            </a:p>
          </p:txBody>
        </p:sp>
        <p:sp>
          <p:nvSpPr>
            <p:cNvPr id="251" name="Google Shape;251;p6"/>
            <p:cNvSpPr/>
            <p:nvPr/>
          </p:nvSpPr>
          <p:spPr>
            <a:xfrm>
              <a:off x="2024058" y="3093032"/>
              <a:ext cx="1484100" cy="4530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rgbClr val="FFFFFF"/>
                  </a:solidFill>
                  <a:latin typeface="Roboto"/>
                  <a:ea typeface="Roboto"/>
                  <a:cs typeface="Roboto"/>
                  <a:sym typeface="Roboto"/>
                </a:rPr>
                <a:t>Classroom-Based</a:t>
              </a:r>
              <a:endParaRPr sz="1900" dirty="0">
                <a:solidFill>
                  <a:srgbClr val="FFFFFF"/>
                </a:solidFill>
              </a:endParaRPr>
            </a:p>
          </p:txBody>
        </p:sp>
        <p:sp>
          <p:nvSpPr>
            <p:cNvPr id="252" name="Google Shape;252;p6"/>
            <p:cNvSpPr/>
            <p:nvPr/>
          </p:nvSpPr>
          <p:spPr>
            <a:xfrm>
              <a:off x="3674006" y="3093032"/>
              <a:ext cx="1484100" cy="4530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Affidavit</a:t>
              </a:r>
              <a:endParaRPr sz="1900">
                <a:solidFill>
                  <a:srgbClr val="FFFFFF"/>
                </a:solidFill>
              </a:endParaRPr>
            </a:p>
          </p:txBody>
        </p:sp>
        <p:cxnSp>
          <p:nvCxnSpPr>
            <p:cNvPr id="257" name="Google Shape;257;p6"/>
            <p:cNvCxnSpPr>
              <a:cxnSpLocks/>
              <a:stCxn id="250" idx="2"/>
              <a:endCxn id="252" idx="0"/>
            </p:cNvCxnSpPr>
            <p:nvPr/>
          </p:nvCxnSpPr>
          <p:spPr>
            <a:xfrm rot="-5400000" flipH="1">
              <a:off x="3357291" y="2034135"/>
              <a:ext cx="472800" cy="1644900"/>
            </a:xfrm>
            <a:prstGeom prst="bentConnector3">
              <a:avLst>
                <a:gd name="adj1" fmla="val 50005"/>
              </a:avLst>
            </a:prstGeom>
            <a:noFill/>
            <a:ln w="9525" cap="flat" cmpd="sng">
              <a:solidFill>
                <a:srgbClr val="C2C2C2"/>
              </a:solidFill>
              <a:prstDash val="solid"/>
              <a:round/>
              <a:headEnd type="none" w="sm" len="sm"/>
              <a:tailEnd type="none" w="sm" len="sm"/>
            </a:ln>
          </p:spPr>
        </p:cxnSp>
        <p:cxnSp>
          <p:nvCxnSpPr>
            <p:cNvPr id="258" name="Google Shape;258;p6"/>
            <p:cNvCxnSpPr>
              <a:cxnSpLocks/>
              <a:stCxn id="259" idx="0"/>
              <a:endCxn id="250" idx="2"/>
            </p:cNvCxnSpPr>
            <p:nvPr/>
          </p:nvCxnSpPr>
          <p:spPr>
            <a:xfrm rot="-5400000">
              <a:off x="1707308" y="2029082"/>
              <a:ext cx="472800" cy="1655100"/>
            </a:xfrm>
            <a:prstGeom prst="bentConnector3">
              <a:avLst>
                <a:gd name="adj1" fmla="val 50005"/>
              </a:avLst>
            </a:prstGeom>
            <a:noFill/>
            <a:ln w="9525" cap="flat" cmpd="sng">
              <a:solidFill>
                <a:srgbClr val="C2C2C2"/>
              </a:solidFill>
              <a:prstDash val="solid"/>
              <a:round/>
              <a:headEnd type="none" w="sm" len="sm"/>
              <a:tailEnd type="none" w="sm" len="sm"/>
            </a:ln>
          </p:spPr>
        </p:cxnSp>
        <p:sp>
          <p:nvSpPr>
            <p:cNvPr id="241" name="Google Shape;241;p6"/>
            <p:cNvSpPr/>
            <p:nvPr/>
          </p:nvSpPr>
          <p:spPr>
            <a:xfrm>
              <a:off x="2024051" y="4013528"/>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Independent Study &amp; Online </a:t>
              </a:r>
              <a:endParaRPr sz="1900">
                <a:solidFill>
                  <a:srgbClr val="FFFFFF"/>
                </a:solidFill>
              </a:endParaRPr>
            </a:p>
          </p:txBody>
        </p:sp>
        <p:sp>
          <p:nvSpPr>
            <p:cNvPr id="262" name="Google Shape;262;p6"/>
            <p:cNvSpPr/>
            <p:nvPr/>
          </p:nvSpPr>
          <p:spPr>
            <a:xfrm>
              <a:off x="3673988" y="4013528"/>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rgbClr val="FFFFFF"/>
                  </a:solidFill>
                  <a:latin typeface="Roboto"/>
                  <a:ea typeface="Roboto"/>
                  <a:cs typeface="Roboto"/>
                  <a:sym typeface="Roboto"/>
                </a:rPr>
                <a:t>Start own school</a:t>
              </a:r>
              <a:endParaRPr sz="1900" dirty="0">
                <a:solidFill>
                  <a:srgbClr val="FFFFFF"/>
                </a:solidFill>
              </a:endParaRPr>
            </a:p>
          </p:txBody>
        </p:sp>
        <p:sp>
          <p:nvSpPr>
            <p:cNvPr id="268" name="Google Shape;268;p6"/>
            <p:cNvSpPr/>
            <p:nvPr/>
          </p:nvSpPr>
          <p:spPr>
            <a:xfrm>
              <a:off x="3674001" y="4825348"/>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Supply own resources</a:t>
              </a:r>
              <a:endParaRPr sz="1900">
                <a:solidFill>
                  <a:srgbClr val="FFFFFF"/>
                </a:solidFill>
              </a:endParaRPr>
            </a:p>
          </p:txBody>
        </p:sp>
        <p:sp>
          <p:nvSpPr>
            <p:cNvPr id="259" name="Google Shape;259;p6"/>
            <p:cNvSpPr/>
            <p:nvPr/>
          </p:nvSpPr>
          <p:spPr>
            <a:xfrm>
              <a:off x="374108" y="3093032"/>
              <a:ext cx="1484100" cy="4530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Online</a:t>
              </a:r>
              <a:endParaRPr sz="1900">
                <a:solidFill>
                  <a:srgbClr val="FFFFFF"/>
                </a:solidFill>
              </a:endParaRPr>
            </a:p>
          </p:txBody>
        </p:sp>
        <p:sp>
          <p:nvSpPr>
            <p:cNvPr id="274" name="Google Shape;274;p6"/>
            <p:cNvSpPr/>
            <p:nvPr/>
          </p:nvSpPr>
          <p:spPr>
            <a:xfrm>
              <a:off x="421644" y="4024381"/>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rgbClr val="FFFFFF"/>
                  </a:solidFill>
                  <a:latin typeface="Roboto"/>
                  <a:ea typeface="Roboto"/>
                  <a:cs typeface="Roboto"/>
                  <a:sym typeface="Roboto"/>
                </a:rPr>
                <a:t>Resources Provided</a:t>
              </a:r>
              <a:endParaRPr sz="1900" dirty="0">
                <a:solidFill>
                  <a:srgbClr val="FFFFFF"/>
                </a:solidFill>
              </a:endParaRPr>
            </a:p>
          </p:txBody>
        </p:sp>
      </p:grpSp>
      <p:grpSp>
        <p:nvGrpSpPr>
          <p:cNvPr id="4" name="Group 3">
            <a:extLst>
              <a:ext uri="{FF2B5EF4-FFF2-40B4-BE49-F238E27FC236}">
                <a16:creationId xmlns:a16="http://schemas.microsoft.com/office/drawing/2014/main" id="{B0E06182-D42E-C2ED-00BC-6CC7756E498B}"/>
              </a:ext>
            </a:extLst>
          </p:cNvPr>
          <p:cNvGrpSpPr/>
          <p:nvPr/>
        </p:nvGrpSpPr>
        <p:grpSpPr>
          <a:xfrm>
            <a:off x="5747065" y="2174781"/>
            <a:ext cx="6307775" cy="2284143"/>
            <a:chOff x="5510760" y="2172460"/>
            <a:chExt cx="6307775" cy="2284143"/>
          </a:xfrm>
        </p:grpSpPr>
        <p:sp>
          <p:nvSpPr>
            <p:cNvPr id="249" name="Google Shape;249;p6"/>
            <p:cNvSpPr/>
            <p:nvPr/>
          </p:nvSpPr>
          <p:spPr>
            <a:xfrm>
              <a:off x="7903485" y="2172460"/>
              <a:ext cx="1673700" cy="453000"/>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Public</a:t>
              </a:r>
              <a:endParaRPr sz="1900">
                <a:solidFill>
                  <a:srgbClr val="FFFFFF"/>
                </a:solidFill>
              </a:endParaRPr>
            </a:p>
          </p:txBody>
        </p:sp>
        <p:sp>
          <p:nvSpPr>
            <p:cNvPr id="253" name="Google Shape;253;p6"/>
            <p:cNvSpPr/>
            <p:nvPr/>
          </p:nvSpPr>
          <p:spPr>
            <a:xfrm>
              <a:off x="6419384" y="3088020"/>
              <a:ext cx="1484100" cy="4530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Charter</a:t>
              </a:r>
              <a:endParaRPr sz="1900">
                <a:solidFill>
                  <a:srgbClr val="FFFFFF"/>
                </a:solidFill>
              </a:endParaRPr>
            </a:p>
          </p:txBody>
        </p:sp>
        <p:sp>
          <p:nvSpPr>
            <p:cNvPr id="254" name="Google Shape;254;p6"/>
            <p:cNvSpPr/>
            <p:nvPr/>
          </p:nvSpPr>
          <p:spPr>
            <a:xfrm>
              <a:off x="9471882" y="3093020"/>
              <a:ext cx="1484100" cy="453000"/>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Traditional</a:t>
              </a:r>
              <a:endParaRPr sz="1900">
                <a:solidFill>
                  <a:srgbClr val="FFFFFF"/>
                </a:solidFill>
              </a:endParaRPr>
            </a:p>
          </p:txBody>
        </p:sp>
        <p:cxnSp>
          <p:nvCxnSpPr>
            <p:cNvPr id="260" name="Google Shape;260;p6"/>
            <p:cNvCxnSpPr>
              <a:stCxn id="249" idx="2"/>
              <a:endCxn id="254" idx="0"/>
            </p:cNvCxnSpPr>
            <p:nvPr/>
          </p:nvCxnSpPr>
          <p:spPr>
            <a:xfrm rot="-5400000" flipH="1">
              <a:off x="9243285" y="2122510"/>
              <a:ext cx="467700" cy="1473600"/>
            </a:xfrm>
            <a:prstGeom prst="bentConnector3">
              <a:avLst>
                <a:gd name="adj1" fmla="val 49985"/>
              </a:avLst>
            </a:prstGeom>
            <a:noFill/>
            <a:ln w="9525" cap="flat" cmpd="sng">
              <a:solidFill>
                <a:srgbClr val="C2C2C2"/>
              </a:solidFill>
              <a:prstDash val="solid"/>
              <a:round/>
              <a:headEnd type="none" w="sm" len="sm"/>
              <a:tailEnd type="none" w="sm" len="sm"/>
            </a:ln>
          </p:spPr>
        </p:cxnSp>
        <p:cxnSp>
          <p:nvCxnSpPr>
            <p:cNvPr id="261" name="Google Shape;261;p6"/>
            <p:cNvCxnSpPr>
              <a:stCxn id="253" idx="0"/>
              <a:endCxn id="249" idx="2"/>
            </p:cNvCxnSpPr>
            <p:nvPr/>
          </p:nvCxnSpPr>
          <p:spPr>
            <a:xfrm rot="-5400000">
              <a:off x="7719584" y="2067270"/>
              <a:ext cx="462600" cy="1578900"/>
            </a:xfrm>
            <a:prstGeom prst="bentConnector3">
              <a:avLst>
                <a:gd name="adj1" fmla="val 49996"/>
              </a:avLst>
            </a:prstGeom>
            <a:noFill/>
            <a:ln w="9525" cap="flat" cmpd="sng">
              <a:solidFill>
                <a:srgbClr val="C2C2C2"/>
              </a:solidFill>
              <a:prstDash val="solid"/>
              <a:round/>
              <a:headEnd type="none" w="sm" len="sm"/>
              <a:tailEnd type="none" w="sm" len="sm"/>
            </a:ln>
          </p:spPr>
        </p:cxnSp>
        <p:sp>
          <p:nvSpPr>
            <p:cNvPr id="263" name="Google Shape;263;p6"/>
            <p:cNvSpPr/>
            <p:nvPr/>
          </p:nvSpPr>
          <p:spPr>
            <a:xfrm>
              <a:off x="5510760" y="4003603"/>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chemeClr val="lt1"/>
                  </a:solidFill>
                  <a:latin typeface="Roboto"/>
                  <a:ea typeface="Roboto"/>
                  <a:cs typeface="Roboto"/>
                  <a:sym typeface="Roboto"/>
                </a:rPr>
                <a:t>Classroom-Based</a:t>
              </a:r>
              <a:endParaRPr sz="1900" dirty="0">
                <a:solidFill>
                  <a:srgbClr val="FFFFFF"/>
                </a:solidFill>
              </a:endParaRPr>
            </a:p>
          </p:txBody>
        </p:sp>
        <p:sp>
          <p:nvSpPr>
            <p:cNvPr id="264" name="Google Shape;264;p6"/>
            <p:cNvSpPr/>
            <p:nvPr/>
          </p:nvSpPr>
          <p:spPr>
            <a:xfrm>
              <a:off x="7160735" y="4003603"/>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Independent Study &amp; Online</a:t>
              </a:r>
              <a:endParaRPr sz="1900">
                <a:solidFill>
                  <a:srgbClr val="FFFFFF"/>
                </a:solidFill>
              </a:endParaRPr>
            </a:p>
          </p:txBody>
        </p:sp>
        <p:cxnSp>
          <p:nvCxnSpPr>
            <p:cNvPr id="266" name="Google Shape;266;p6"/>
            <p:cNvCxnSpPr>
              <a:stCxn id="263" idx="0"/>
              <a:endCxn id="253" idx="2"/>
            </p:cNvCxnSpPr>
            <p:nvPr/>
          </p:nvCxnSpPr>
          <p:spPr>
            <a:xfrm rot="-5400000">
              <a:off x="6475860" y="3317953"/>
              <a:ext cx="462600" cy="908700"/>
            </a:xfrm>
            <a:prstGeom prst="bentConnector3">
              <a:avLst>
                <a:gd name="adj1" fmla="val 49998"/>
              </a:avLst>
            </a:prstGeom>
            <a:noFill/>
            <a:ln w="9525" cap="flat" cmpd="sng">
              <a:solidFill>
                <a:srgbClr val="C2C2C2"/>
              </a:solidFill>
              <a:prstDash val="solid"/>
              <a:round/>
              <a:headEnd type="none" w="sm" len="sm"/>
              <a:tailEnd type="none" w="sm" len="sm"/>
            </a:ln>
          </p:spPr>
        </p:cxnSp>
        <p:cxnSp>
          <p:nvCxnSpPr>
            <p:cNvPr id="267" name="Google Shape;267;p6"/>
            <p:cNvCxnSpPr>
              <a:stCxn id="264" idx="0"/>
              <a:endCxn id="253" idx="2"/>
            </p:cNvCxnSpPr>
            <p:nvPr/>
          </p:nvCxnSpPr>
          <p:spPr>
            <a:xfrm rot="5400000" flipH="1">
              <a:off x="7300835" y="3401653"/>
              <a:ext cx="462600" cy="741300"/>
            </a:xfrm>
            <a:prstGeom prst="bentConnector3">
              <a:avLst>
                <a:gd name="adj1" fmla="val 49998"/>
              </a:avLst>
            </a:prstGeom>
            <a:noFill/>
            <a:ln w="9525" cap="flat" cmpd="sng">
              <a:solidFill>
                <a:srgbClr val="C2C2C2"/>
              </a:solidFill>
              <a:prstDash val="solid"/>
              <a:round/>
              <a:headEnd type="none" w="sm" len="sm"/>
              <a:tailEnd type="none" w="sm" len="sm"/>
            </a:ln>
          </p:spPr>
        </p:cxnSp>
        <p:sp>
          <p:nvSpPr>
            <p:cNvPr id="275" name="Google Shape;275;p6"/>
            <p:cNvSpPr/>
            <p:nvPr/>
          </p:nvSpPr>
          <p:spPr>
            <a:xfrm>
              <a:off x="8684460" y="3985953"/>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chemeClr val="lt1"/>
                  </a:solidFill>
                  <a:latin typeface="Roboto"/>
                  <a:ea typeface="Roboto"/>
                  <a:cs typeface="Roboto"/>
                  <a:sym typeface="Roboto"/>
                </a:rPr>
                <a:t>Classroom-Based</a:t>
              </a:r>
              <a:endParaRPr sz="1900" dirty="0">
                <a:solidFill>
                  <a:srgbClr val="FFFFFF"/>
                </a:solidFill>
              </a:endParaRPr>
            </a:p>
          </p:txBody>
        </p:sp>
        <p:sp>
          <p:nvSpPr>
            <p:cNvPr id="276" name="Google Shape;276;p6"/>
            <p:cNvSpPr/>
            <p:nvPr/>
          </p:nvSpPr>
          <p:spPr>
            <a:xfrm>
              <a:off x="10334435" y="3985953"/>
              <a:ext cx="1484100" cy="453000"/>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Independent Study &amp; Online</a:t>
              </a:r>
              <a:endParaRPr sz="1900">
                <a:solidFill>
                  <a:srgbClr val="FFFFFF"/>
                </a:solidFill>
              </a:endParaRPr>
            </a:p>
          </p:txBody>
        </p:sp>
        <p:cxnSp>
          <p:nvCxnSpPr>
            <p:cNvPr id="277" name="Google Shape;277;p6"/>
            <p:cNvCxnSpPr>
              <a:stCxn id="275" idx="0"/>
              <a:endCxn id="254" idx="2"/>
            </p:cNvCxnSpPr>
            <p:nvPr/>
          </p:nvCxnSpPr>
          <p:spPr>
            <a:xfrm rot="-5400000">
              <a:off x="9600360" y="3372303"/>
              <a:ext cx="439800" cy="787500"/>
            </a:xfrm>
            <a:prstGeom prst="bentConnector3">
              <a:avLst>
                <a:gd name="adj1" fmla="val 50009"/>
              </a:avLst>
            </a:prstGeom>
            <a:noFill/>
            <a:ln w="9525" cap="flat" cmpd="sng">
              <a:solidFill>
                <a:srgbClr val="C2C2C2"/>
              </a:solidFill>
              <a:prstDash val="solid"/>
              <a:round/>
              <a:headEnd type="none" w="sm" len="sm"/>
              <a:tailEnd type="none" w="sm" len="sm"/>
            </a:ln>
          </p:spPr>
        </p:cxnSp>
        <p:cxnSp>
          <p:nvCxnSpPr>
            <p:cNvPr id="282" name="Google Shape;282;p6"/>
            <p:cNvCxnSpPr>
              <a:stCxn id="276" idx="0"/>
              <a:endCxn id="254" idx="2"/>
            </p:cNvCxnSpPr>
            <p:nvPr/>
          </p:nvCxnSpPr>
          <p:spPr>
            <a:xfrm rot="5400000" flipH="1">
              <a:off x="10425335" y="3334803"/>
              <a:ext cx="439800" cy="862500"/>
            </a:xfrm>
            <a:prstGeom prst="bentConnector3">
              <a:avLst>
                <a:gd name="adj1" fmla="val 50009"/>
              </a:avLst>
            </a:prstGeom>
            <a:noFill/>
            <a:ln w="9525" cap="flat" cmpd="sng">
              <a:solidFill>
                <a:srgbClr val="C2C2C2"/>
              </a:solidFill>
              <a:prstDash val="solid"/>
              <a:round/>
              <a:headEnd type="none" w="sm" len="sm"/>
              <a:tailEnd type="none" w="sm" len="sm"/>
            </a:ln>
          </p:spPr>
        </p:cxnSp>
      </p:grpSp>
      <p:cxnSp>
        <p:nvCxnSpPr>
          <p:cNvPr id="283" name="Google Shape;283;p6"/>
          <p:cNvCxnSpPr/>
          <p:nvPr/>
        </p:nvCxnSpPr>
        <p:spPr>
          <a:xfrm rot="-5400000">
            <a:off x="1389652" y="3788125"/>
            <a:ext cx="467400" cy="600"/>
          </a:xfrm>
          <a:prstGeom prst="bentConnector3">
            <a:avLst>
              <a:gd name="adj1" fmla="val 50010"/>
            </a:avLst>
          </a:prstGeom>
          <a:noFill/>
          <a:ln w="9525" cap="flat" cmpd="sng">
            <a:solidFill>
              <a:srgbClr val="C2C2C2"/>
            </a:solidFill>
            <a:prstDash val="solid"/>
            <a:round/>
            <a:headEnd type="none" w="sm" len="sm"/>
            <a:tailEnd type="none" w="sm" len="sm"/>
          </a:ln>
        </p:spPr>
      </p:cxnSp>
      <p:cxnSp>
        <p:nvCxnSpPr>
          <p:cNvPr id="13" name="Google Shape;265;p6">
            <a:extLst>
              <a:ext uri="{FF2B5EF4-FFF2-40B4-BE49-F238E27FC236}">
                <a16:creationId xmlns:a16="http://schemas.microsoft.com/office/drawing/2014/main" id="{B5137087-34CD-5C7C-98B1-9896D29728F6}"/>
              </a:ext>
            </a:extLst>
          </p:cNvPr>
          <p:cNvCxnSpPr>
            <a:cxnSpLocks/>
          </p:cNvCxnSpPr>
          <p:nvPr/>
        </p:nvCxnSpPr>
        <p:spPr>
          <a:xfrm rot="5400000" flipH="1" flipV="1">
            <a:off x="-1426280" y="3696679"/>
            <a:ext cx="3515390" cy="10963"/>
          </a:xfrm>
          <a:prstGeom prst="bentConnector3">
            <a:avLst>
              <a:gd name="adj1" fmla="val 50000"/>
            </a:avLst>
          </a:prstGeom>
          <a:noFill/>
          <a:ln w="9525" cap="flat" cmpd="sng">
            <a:solidFill>
              <a:srgbClr val="C2C2C2"/>
            </a:solidFill>
            <a:prstDash val="solid"/>
            <a:round/>
            <a:headEnd type="none" w="sm" len="sm"/>
            <a:tailEnd type="none" w="sm" len="sm"/>
          </a:ln>
        </p:spPr>
      </p:cxnSp>
      <p:cxnSp>
        <p:nvCxnSpPr>
          <p:cNvPr id="19" name="Google Shape;265;p6">
            <a:extLst>
              <a:ext uri="{FF2B5EF4-FFF2-40B4-BE49-F238E27FC236}">
                <a16:creationId xmlns:a16="http://schemas.microsoft.com/office/drawing/2014/main" id="{6B4A09B1-B2F7-6E48-5456-6F928BF38BC4}"/>
              </a:ext>
            </a:extLst>
          </p:cNvPr>
          <p:cNvCxnSpPr>
            <a:cxnSpLocks/>
            <a:stCxn id="250" idx="0"/>
          </p:cNvCxnSpPr>
          <p:nvPr/>
        </p:nvCxnSpPr>
        <p:spPr>
          <a:xfrm rot="16200000" flipV="1">
            <a:off x="3131988" y="2032094"/>
            <a:ext cx="261764" cy="5140"/>
          </a:xfrm>
          <a:prstGeom prst="bentConnector3">
            <a:avLst>
              <a:gd name="adj1" fmla="val 50000"/>
            </a:avLst>
          </a:prstGeom>
          <a:noFill/>
          <a:ln w="9525" cap="flat" cmpd="sng">
            <a:solidFill>
              <a:srgbClr val="C2C2C2"/>
            </a:solidFill>
            <a:prstDash val="solid"/>
            <a:round/>
            <a:headEnd type="none" w="sm" len="sm"/>
            <a:tailEnd type="none" w="sm" len="sm"/>
          </a:ln>
        </p:spPr>
      </p:cxnSp>
      <p:sp>
        <p:nvSpPr>
          <p:cNvPr id="23" name="Google Shape;250;p6">
            <a:extLst>
              <a:ext uri="{FF2B5EF4-FFF2-40B4-BE49-F238E27FC236}">
                <a16:creationId xmlns:a16="http://schemas.microsoft.com/office/drawing/2014/main" id="{7E803444-C41F-F03B-8568-978F64EF477D}"/>
              </a:ext>
            </a:extLst>
          </p:cNvPr>
          <p:cNvSpPr/>
          <p:nvPr/>
        </p:nvSpPr>
        <p:spPr>
          <a:xfrm>
            <a:off x="868307" y="5233355"/>
            <a:ext cx="1673700" cy="453000"/>
          </a:xfrm>
          <a:prstGeom prst="roundRect">
            <a:avLst>
              <a:gd name="adj" fmla="val 50000"/>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dirty="0">
                <a:solidFill>
                  <a:srgbClr val="FFFFFF"/>
                </a:solidFill>
                <a:latin typeface="Roboto"/>
                <a:ea typeface="Roboto"/>
                <a:cs typeface="Roboto"/>
                <a:sym typeface="Roboto"/>
              </a:rPr>
              <a:t>Home School</a:t>
            </a:r>
            <a:endParaRPr sz="1900" dirty="0">
              <a:solidFill>
                <a:srgbClr val="FFFFFF"/>
              </a:solidFill>
            </a:endParaRPr>
          </a:p>
        </p:txBody>
      </p:sp>
      <p:cxnSp>
        <p:nvCxnSpPr>
          <p:cNvPr id="25" name="Google Shape;256;p6">
            <a:extLst>
              <a:ext uri="{FF2B5EF4-FFF2-40B4-BE49-F238E27FC236}">
                <a16:creationId xmlns:a16="http://schemas.microsoft.com/office/drawing/2014/main" id="{99F67B2F-5ED4-D373-A7CF-36182532809A}"/>
              </a:ext>
            </a:extLst>
          </p:cNvPr>
          <p:cNvCxnSpPr>
            <a:cxnSpLocks/>
          </p:cNvCxnSpPr>
          <p:nvPr/>
        </p:nvCxnSpPr>
        <p:spPr>
          <a:xfrm flipV="1">
            <a:off x="348040" y="5461335"/>
            <a:ext cx="844203" cy="3287"/>
          </a:xfrm>
          <a:prstGeom prst="bentConnector3">
            <a:avLst>
              <a:gd name="adj1" fmla="val 50000"/>
            </a:avLst>
          </a:prstGeom>
          <a:ln>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7" name="Google Shape;258;p6">
            <a:extLst>
              <a:ext uri="{FF2B5EF4-FFF2-40B4-BE49-F238E27FC236}">
                <a16:creationId xmlns:a16="http://schemas.microsoft.com/office/drawing/2014/main" id="{4DFF2491-0A54-DC64-79F6-324973ED3085}"/>
              </a:ext>
            </a:extLst>
          </p:cNvPr>
          <p:cNvCxnSpPr>
            <a:cxnSpLocks/>
          </p:cNvCxnSpPr>
          <p:nvPr/>
        </p:nvCxnSpPr>
        <p:spPr>
          <a:xfrm rot="16200000">
            <a:off x="3133157" y="4428990"/>
            <a:ext cx="472800" cy="1655100"/>
          </a:xfrm>
          <a:prstGeom prst="bentConnector3">
            <a:avLst>
              <a:gd name="adj1" fmla="val 50005"/>
            </a:avLst>
          </a:prstGeom>
          <a:noFill/>
          <a:ln w="9525" cap="flat" cmpd="sng">
            <a:solidFill>
              <a:srgbClr val="C2C2C2"/>
            </a:solidFill>
            <a:prstDash val="solid"/>
            <a:round/>
            <a:headEnd type="none" w="sm" len="sm"/>
            <a:tailEnd type="none" w="sm" len="sm"/>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230495"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effectLst/>
                <a:uLnTx/>
                <a:uFillTx/>
                <a:latin typeface="Helvetica"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dirty="0">
              <a:ln>
                <a:noFill/>
              </a:ln>
              <a:effectLst/>
              <a:uLnTx/>
              <a:uFillTx/>
              <a:latin typeface="Helvetica" pitchFamily="2" charset="0"/>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0" y="1851104"/>
            <a:ext cx="3291840" cy="2215991"/>
          </a:xfrm>
        </p:spPr>
        <p:txBody>
          <a:bodyPr/>
          <a:lstStyle/>
          <a:p>
            <a:pPr algn="l">
              <a:lnSpc>
                <a:spcPct val="100000"/>
              </a:lnSpc>
              <a:spcBef>
                <a:spcPct val="0"/>
              </a:spcBef>
              <a:defRPr/>
            </a:pPr>
            <a:r>
              <a:rPr lang="en-US" sz="3600" dirty="0">
                <a:latin typeface="Helvetica" pitchFamily="2" charset="0"/>
              </a:rPr>
              <a:t>Dual Enrollment</a:t>
            </a:r>
          </a:p>
          <a:p>
            <a:pPr algn="l">
              <a:lnSpc>
                <a:spcPct val="100000"/>
              </a:lnSpc>
              <a:spcBef>
                <a:spcPct val="0"/>
              </a:spcBef>
              <a:defRPr/>
            </a:pPr>
            <a:r>
              <a:rPr lang="en-US" sz="3600" dirty="0">
                <a:latin typeface="Helvetica" pitchFamily="2" charset="0"/>
              </a:rPr>
              <a:t>Varies by County</a:t>
            </a:r>
          </a:p>
        </p:txBody>
      </p:sp>
      <p:sp>
        <p:nvSpPr>
          <p:cNvPr id="6" name="Footer Placeholder 1">
            <a:extLst>
              <a:ext uri="{FF2B5EF4-FFF2-40B4-BE49-F238E27FC236}">
                <a16:creationId xmlns:a16="http://schemas.microsoft.com/office/drawing/2014/main" id="{D9A08821-5CF3-254E-96D5-F979CDF2212D}"/>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pic>
        <p:nvPicPr>
          <p:cNvPr id="8" name="Picture 7" descr="Chart, map&#10;&#10;Description automatically generated with medium confidence">
            <a:extLst>
              <a:ext uri="{FF2B5EF4-FFF2-40B4-BE49-F238E27FC236}">
                <a16:creationId xmlns:a16="http://schemas.microsoft.com/office/drawing/2014/main" id="{9982D893-F8E8-9948-9A2A-DA1FC038C7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66141" y="1"/>
            <a:ext cx="5516802" cy="6129779"/>
          </a:xfrm>
          <a:prstGeom prst="rect">
            <a:avLst/>
          </a:prstGeom>
        </p:spPr>
      </p:pic>
      <p:sp>
        <p:nvSpPr>
          <p:cNvPr id="5" name="TextBox 4">
            <a:extLst>
              <a:ext uri="{FF2B5EF4-FFF2-40B4-BE49-F238E27FC236}">
                <a16:creationId xmlns:a16="http://schemas.microsoft.com/office/drawing/2014/main" id="{8B5CA0E0-04C1-D077-095A-AD8A1536E049}"/>
              </a:ext>
            </a:extLst>
          </p:cNvPr>
          <p:cNvSpPr txBox="1"/>
          <p:nvPr/>
        </p:nvSpPr>
        <p:spPr>
          <a:xfrm>
            <a:off x="4221073" y="6214346"/>
            <a:ext cx="6843167"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A Foot in the Door</a:t>
            </a:r>
            <a:endParaRPr lang="en-US" sz="1400" i="1" dirty="0">
              <a:solidFill>
                <a:srgbClr val="00B0F0"/>
              </a:solidFill>
            </a:endParaRPr>
          </a:p>
        </p:txBody>
      </p:sp>
      <p:sp>
        <p:nvSpPr>
          <p:cNvPr id="7" name="TextBox 6">
            <a:extLst>
              <a:ext uri="{FF2B5EF4-FFF2-40B4-BE49-F238E27FC236}">
                <a16:creationId xmlns:a16="http://schemas.microsoft.com/office/drawing/2014/main" id="{B209B612-81E5-7101-9928-DDD3BA2FD381}"/>
              </a:ext>
            </a:extLst>
          </p:cNvPr>
          <p:cNvSpPr txBox="1"/>
          <p:nvPr/>
        </p:nvSpPr>
        <p:spPr>
          <a:xfrm>
            <a:off x="7401949" y="81889"/>
            <a:ext cx="4057146" cy="646331"/>
          </a:xfrm>
          <a:prstGeom prst="rect">
            <a:avLst/>
          </a:prstGeom>
          <a:solidFill>
            <a:schemeClr val="bg1"/>
          </a:solidFill>
        </p:spPr>
        <p:txBody>
          <a:bodyPr wrap="square" rtlCol="0">
            <a:spAutoFit/>
          </a:bodyPr>
          <a:lstStyle/>
          <a:p>
            <a:r>
              <a:rPr lang="en-US" dirty="0"/>
              <a:t>Dual Enrollment across California Community Colleges and Counties</a:t>
            </a:r>
          </a:p>
        </p:txBody>
      </p:sp>
    </p:spTree>
    <p:extLst>
      <p:ext uri="{BB962C8B-B14F-4D97-AF65-F5344CB8AC3E}">
        <p14:creationId xmlns:p14="http://schemas.microsoft.com/office/powerpoint/2010/main" val="16078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80" y="2745223"/>
            <a:ext cx="11064240" cy="1367554"/>
          </a:xfrm>
        </p:spPr>
        <p:txBody>
          <a:bodyPr/>
          <a:lstStyle/>
          <a:p>
            <a:pPr algn="ctr"/>
            <a:br>
              <a:rPr lang="en-US" sz="4400" b="0" dirty="0">
                <a:latin typeface="Helvetica" pitchFamily="2" charset="0"/>
              </a:rPr>
            </a:br>
            <a:r>
              <a:rPr lang="en-US" sz="4400" b="0" dirty="0">
                <a:latin typeface="Helvetica" pitchFamily="2" charset="0"/>
              </a:rPr>
              <a:t>College Enrollment &amp; Persistence</a:t>
            </a:r>
          </a:p>
        </p:txBody>
      </p:sp>
      <p:sp>
        <p:nvSpPr>
          <p:cNvPr id="3" name="Footer Placeholder 1">
            <a:extLst>
              <a:ext uri="{FF2B5EF4-FFF2-40B4-BE49-F238E27FC236}">
                <a16:creationId xmlns:a16="http://schemas.microsoft.com/office/drawing/2014/main" id="{1F62D512-8EF6-FA4E-A1EA-C7CC1DEA9B2A}"/>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Helvetica" pitchFamily="2" charset="0"/>
              </a:rPr>
              <a:t>California Adolescents    |   August 2022</a:t>
            </a:r>
          </a:p>
        </p:txBody>
      </p:sp>
      <p:sp>
        <p:nvSpPr>
          <p:cNvPr id="4" name="Slide Number Placeholder 2">
            <a:extLst>
              <a:ext uri="{FF2B5EF4-FFF2-40B4-BE49-F238E27FC236}">
                <a16:creationId xmlns:a16="http://schemas.microsoft.com/office/drawing/2014/main" id="{ADA571DB-E76B-8644-91C2-84578A698859}"/>
              </a:ext>
            </a:extLst>
          </p:cNvPr>
          <p:cNvSpPr txBox="1">
            <a:spLocks/>
          </p:cNvSpPr>
          <p:nvPr/>
        </p:nvSpPr>
        <p:spPr>
          <a:xfrm>
            <a:off x="11399520" y="6341540"/>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41</a:t>
            </a:fld>
            <a:endParaRPr lang="en-US" sz="1600" b="1" dirty="0">
              <a:solidFill>
                <a:schemeClr val="bg1"/>
              </a:solidFill>
              <a:latin typeface="Helvetica" pitchFamily="2" charset="0"/>
            </a:endParaRPr>
          </a:p>
        </p:txBody>
      </p:sp>
    </p:spTree>
    <p:extLst>
      <p:ext uri="{BB962C8B-B14F-4D97-AF65-F5344CB8AC3E}">
        <p14:creationId xmlns:p14="http://schemas.microsoft.com/office/powerpoint/2010/main" val="117175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387" y="362678"/>
            <a:ext cx="11454197" cy="501356"/>
          </a:xfrm>
        </p:spPr>
        <p:txBody>
          <a:bodyPr lIns="0" tIns="0" rIns="0" bIns="0" anchor="ctr" anchorCtr="0"/>
          <a:lstStyle/>
          <a:p>
            <a:pPr lvl="0" fontAlgn="auto">
              <a:spcBef>
                <a:spcPts val="1000"/>
              </a:spcBef>
            </a:pPr>
            <a:r>
              <a:rPr lang="en-US" sz="3600" dirty="0">
                <a:latin typeface="Helvetica" pitchFamily="2" charset="0"/>
              </a:rPr>
              <a:t>63% of public high school students enroll in college</a:t>
            </a:r>
          </a:p>
        </p:txBody>
      </p:sp>
      <p:sp>
        <p:nvSpPr>
          <p:cNvPr id="112" name="Title 1">
            <a:extLst>
              <a:ext uri="{FF2B5EF4-FFF2-40B4-BE49-F238E27FC236}">
                <a16:creationId xmlns:a16="http://schemas.microsoft.com/office/drawing/2014/main" id="{8AEE449F-F7C3-E74D-B2B5-C457206F41E9}"/>
              </a:ext>
            </a:extLst>
          </p:cNvPr>
          <p:cNvSpPr txBox="1">
            <a:spLocks/>
          </p:cNvSpPr>
          <p:nvPr/>
        </p:nvSpPr>
        <p:spPr>
          <a:xfrm>
            <a:off x="7745386" y="1236169"/>
            <a:ext cx="1614963" cy="664797"/>
          </a:xfrm>
          <a:prstGeom prst="rect">
            <a:avLst/>
          </a:prstGeom>
        </p:spPr>
        <p:txBody>
          <a:bodyPr vert="horz" wrap="square" lIns="0" tIns="0" rIns="0" bIns="0" rtlCol="0" anchor="ctr">
            <a:spAutoFit/>
          </a:bodyPr>
          <a:lstStyle>
            <a:lvl1pPr algn="l" defTabSz="914400" rtl="0" eaLnBrk="1" fontAlgn="b"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bg2">
                    <a:lumMod val="10000"/>
                  </a:schemeClr>
                </a:solidFill>
                <a:effectLst/>
                <a:uLnTx/>
                <a:uFillTx/>
                <a:latin typeface="Helvetica" pitchFamily="2" charset="0"/>
              </a:rPr>
              <a:t>37%</a:t>
            </a:r>
            <a:br>
              <a:rPr kumimoji="0" lang="en-US" sz="2800" b="0" i="0" u="none" strike="noStrike" kern="1200" cap="none" spc="0" normalizeH="0" baseline="0" noProof="0" dirty="0">
                <a:ln>
                  <a:noFill/>
                </a:ln>
                <a:solidFill>
                  <a:schemeClr val="bg2">
                    <a:lumMod val="10000"/>
                  </a:schemeClr>
                </a:solidFill>
                <a:effectLst/>
                <a:uLnTx/>
                <a:uFillTx/>
                <a:latin typeface="Helvetica" pitchFamily="2" charset="0"/>
              </a:rPr>
            </a:br>
            <a:r>
              <a:rPr kumimoji="0" lang="en-US" sz="1600" b="0" i="0" u="none" strike="noStrike" kern="1200" cap="none" spc="0" normalizeH="0" baseline="0" noProof="0" dirty="0">
                <a:ln>
                  <a:noFill/>
                </a:ln>
                <a:solidFill>
                  <a:schemeClr val="bg2">
                    <a:lumMod val="10000"/>
                  </a:schemeClr>
                </a:solidFill>
                <a:effectLst/>
                <a:uLnTx/>
                <a:uFillTx/>
                <a:latin typeface="Helvetica" pitchFamily="2" charset="0"/>
              </a:rPr>
              <a:t>No College</a:t>
            </a:r>
            <a:endParaRPr kumimoji="0" lang="en-US" sz="1600" b="1" i="0" u="none" strike="noStrike" kern="1200" cap="none" spc="0" normalizeH="0" baseline="0" noProof="0" dirty="0">
              <a:ln>
                <a:noFill/>
              </a:ln>
              <a:solidFill>
                <a:schemeClr val="bg2">
                  <a:lumMod val="10000"/>
                </a:schemeClr>
              </a:solidFill>
              <a:effectLst/>
              <a:uLnTx/>
              <a:uFillTx/>
              <a:latin typeface="Helvetica" pitchFamily="2" charset="0"/>
            </a:endParaRPr>
          </a:p>
        </p:txBody>
      </p:sp>
      <p:pic>
        <p:nvPicPr>
          <p:cNvPr id="114" name="Graphic 113">
            <a:extLst>
              <a:ext uri="{FF2B5EF4-FFF2-40B4-BE49-F238E27FC236}">
                <a16:creationId xmlns:a16="http://schemas.microsoft.com/office/drawing/2014/main" id="{4D3732EE-78EB-5A41-9426-B6D3B38BA1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9384" y="2285999"/>
            <a:ext cx="502920" cy="503161"/>
          </a:xfrm>
          <a:prstGeom prst="rect">
            <a:avLst/>
          </a:prstGeom>
        </p:spPr>
      </p:pic>
      <p:pic>
        <p:nvPicPr>
          <p:cNvPr id="115" name="Graphic 114">
            <a:extLst>
              <a:ext uri="{FF2B5EF4-FFF2-40B4-BE49-F238E27FC236}">
                <a16:creationId xmlns:a16="http://schemas.microsoft.com/office/drawing/2014/main" id="{31715275-DA10-DA42-8F0F-54AE84A4A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430" y="2285999"/>
            <a:ext cx="502920" cy="503161"/>
          </a:xfrm>
          <a:prstGeom prst="rect">
            <a:avLst/>
          </a:prstGeom>
        </p:spPr>
      </p:pic>
      <p:pic>
        <p:nvPicPr>
          <p:cNvPr id="116" name="Graphic 115">
            <a:extLst>
              <a:ext uri="{FF2B5EF4-FFF2-40B4-BE49-F238E27FC236}">
                <a16:creationId xmlns:a16="http://schemas.microsoft.com/office/drawing/2014/main" id="{42096D39-4B3D-8849-B8B1-0CE2459AF2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1476" y="2285999"/>
            <a:ext cx="502920" cy="503161"/>
          </a:xfrm>
          <a:prstGeom prst="rect">
            <a:avLst/>
          </a:prstGeom>
        </p:spPr>
      </p:pic>
      <p:pic>
        <p:nvPicPr>
          <p:cNvPr id="117" name="Graphic 116">
            <a:extLst>
              <a:ext uri="{FF2B5EF4-FFF2-40B4-BE49-F238E27FC236}">
                <a16:creationId xmlns:a16="http://schemas.microsoft.com/office/drawing/2014/main" id="{C87BD4FF-358A-F942-8FE7-F3AA7D7CB8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2528" y="2285999"/>
            <a:ext cx="502920" cy="503161"/>
          </a:xfrm>
          <a:prstGeom prst="rect">
            <a:avLst/>
          </a:prstGeom>
        </p:spPr>
      </p:pic>
      <p:pic>
        <p:nvPicPr>
          <p:cNvPr id="118" name="Graphic 117">
            <a:extLst>
              <a:ext uri="{FF2B5EF4-FFF2-40B4-BE49-F238E27FC236}">
                <a16:creationId xmlns:a16="http://schemas.microsoft.com/office/drawing/2014/main" id="{903110E8-597C-2F40-80D8-2DB788C18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9384" y="2990027"/>
            <a:ext cx="502920" cy="503161"/>
          </a:xfrm>
          <a:prstGeom prst="rect">
            <a:avLst/>
          </a:prstGeom>
        </p:spPr>
      </p:pic>
      <p:pic>
        <p:nvPicPr>
          <p:cNvPr id="119" name="Graphic 118">
            <a:extLst>
              <a:ext uri="{FF2B5EF4-FFF2-40B4-BE49-F238E27FC236}">
                <a16:creationId xmlns:a16="http://schemas.microsoft.com/office/drawing/2014/main" id="{B890F6FE-BA95-F14E-B2D0-7223879851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430" y="2990027"/>
            <a:ext cx="502920" cy="503161"/>
          </a:xfrm>
          <a:prstGeom prst="rect">
            <a:avLst/>
          </a:prstGeom>
        </p:spPr>
      </p:pic>
      <p:pic>
        <p:nvPicPr>
          <p:cNvPr id="120" name="Graphic 119">
            <a:extLst>
              <a:ext uri="{FF2B5EF4-FFF2-40B4-BE49-F238E27FC236}">
                <a16:creationId xmlns:a16="http://schemas.microsoft.com/office/drawing/2014/main" id="{B3BA5E13-715C-2742-B9E8-E7072B2DD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1476" y="2990027"/>
            <a:ext cx="502920" cy="503161"/>
          </a:xfrm>
          <a:prstGeom prst="rect">
            <a:avLst/>
          </a:prstGeom>
        </p:spPr>
      </p:pic>
      <p:pic>
        <p:nvPicPr>
          <p:cNvPr id="121" name="Graphic 120">
            <a:extLst>
              <a:ext uri="{FF2B5EF4-FFF2-40B4-BE49-F238E27FC236}">
                <a16:creationId xmlns:a16="http://schemas.microsoft.com/office/drawing/2014/main" id="{3C3BE524-B04B-C54E-A757-9C8EE6AA95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2528" y="2990027"/>
            <a:ext cx="502920" cy="503161"/>
          </a:xfrm>
          <a:prstGeom prst="rect">
            <a:avLst/>
          </a:prstGeom>
        </p:spPr>
      </p:pic>
      <p:pic>
        <p:nvPicPr>
          <p:cNvPr id="122" name="Graphic 121">
            <a:extLst>
              <a:ext uri="{FF2B5EF4-FFF2-40B4-BE49-F238E27FC236}">
                <a16:creationId xmlns:a16="http://schemas.microsoft.com/office/drawing/2014/main" id="{E0219245-4E67-1041-BB7F-196BCE34ED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9384" y="3694055"/>
            <a:ext cx="502920" cy="503161"/>
          </a:xfrm>
          <a:prstGeom prst="rect">
            <a:avLst/>
          </a:prstGeom>
        </p:spPr>
      </p:pic>
      <p:pic>
        <p:nvPicPr>
          <p:cNvPr id="123" name="Graphic 122">
            <a:extLst>
              <a:ext uri="{FF2B5EF4-FFF2-40B4-BE49-F238E27FC236}">
                <a16:creationId xmlns:a16="http://schemas.microsoft.com/office/drawing/2014/main" id="{44F164DC-1EA0-A44A-9567-F4ABFF3C6E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430" y="3694055"/>
            <a:ext cx="502920" cy="503161"/>
          </a:xfrm>
          <a:prstGeom prst="rect">
            <a:avLst/>
          </a:prstGeom>
        </p:spPr>
      </p:pic>
      <p:pic>
        <p:nvPicPr>
          <p:cNvPr id="124" name="Graphic 123">
            <a:extLst>
              <a:ext uri="{FF2B5EF4-FFF2-40B4-BE49-F238E27FC236}">
                <a16:creationId xmlns:a16="http://schemas.microsoft.com/office/drawing/2014/main" id="{4989FEFF-82BF-A44A-B9BD-760BA4ECA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1476" y="3694055"/>
            <a:ext cx="502920" cy="503161"/>
          </a:xfrm>
          <a:prstGeom prst="rect">
            <a:avLst/>
          </a:prstGeom>
        </p:spPr>
      </p:pic>
      <p:pic>
        <p:nvPicPr>
          <p:cNvPr id="125" name="Graphic 124">
            <a:extLst>
              <a:ext uri="{FF2B5EF4-FFF2-40B4-BE49-F238E27FC236}">
                <a16:creationId xmlns:a16="http://schemas.microsoft.com/office/drawing/2014/main" id="{8ACE8CD0-CD2C-B341-BCDB-E8E0089230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2528" y="3694055"/>
            <a:ext cx="502920" cy="503161"/>
          </a:xfrm>
          <a:prstGeom prst="rect">
            <a:avLst/>
          </a:prstGeom>
        </p:spPr>
      </p:pic>
      <p:pic>
        <p:nvPicPr>
          <p:cNvPr id="126" name="Graphic 125">
            <a:extLst>
              <a:ext uri="{FF2B5EF4-FFF2-40B4-BE49-F238E27FC236}">
                <a16:creationId xmlns:a16="http://schemas.microsoft.com/office/drawing/2014/main" id="{9B1A3BF3-016A-174E-B1F2-B6612D7719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9384" y="4398083"/>
            <a:ext cx="502920" cy="503161"/>
          </a:xfrm>
          <a:prstGeom prst="rect">
            <a:avLst/>
          </a:prstGeom>
        </p:spPr>
      </p:pic>
      <p:pic>
        <p:nvPicPr>
          <p:cNvPr id="127" name="Graphic 126">
            <a:extLst>
              <a:ext uri="{FF2B5EF4-FFF2-40B4-BE49-F238E27FC236}">
                <a16:creationId xmlns:a16="http://schemas.microsoft.com/office/drawing/2014/main" id="{707F6B0E-53A9-7E47-BD6B-7B253B790B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430" y="4398083"/>
            <a:ext cx="502920" cy="503161"/>
          </a:xfrm>
          <a:prstGeom prst="rect">
            <a:avLst/>
          </a:prstGeom>
        </p:spPr>
      </p:pic>
      <p:pic>
        <p:nvPicPr>
          <p:cNvPr id="128" name="Graphic 127">
            <a:extLst>
              <a:ext uri="{FF2B5EF4-FFF2-40B4-BE49-F238E27FC236}">
                <a16:creationId xmlns:a16="http://schemas.microsoft.com/office/drawing/2014/main" id="{136DC68D-6740-9D41-B576-56CBA80B34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1476" y="4398083"/>
            <a:ext cx="502920" cy="503161"/>
          </a:xfrm>
          <a:prstGeom prst="rect">
            <a:avLst/>
          </a:prstGeom>
        </p:spPr>
      </p:pic>
      <p:pic>
        <p:nvPicPr>
          <p:cNvPr id="129" name="Graphic 128">
            <a:extLst>
              <a:ext uri="{FF2B5EF4-FFF2-40B4-BE49-F238E27FC236}">
                <a16:creationId xmlns:a16="http://schemas.microsoft.com/office/drawing/2014/main" id="{E4609FB9-E292-524B-A856-0DA55FDE41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2528" y="4398083"/>
            <a:ext cx="502920" cy="503161"/>
          </a:xfrm>
          <a:prstGeom prst="rect">
            <a:avLst/>
          </a:prstGeom>
        </p:spPr>
      </p:pic>
      <p:pic>
        <p:nvPicPr>
          <p:cNvPr id="130" name="Graphic 129">
            <a:extLst>
              <a:ext uri="{FF2B5EF4-FFF2-40B4-BE49-F238E27FC236}">
                <a16:creationId xmlns:a16="http://schemas.microsoft.com/office/drawing/2014/main" id="{0D3FCE37-B175-0440-A6BA-E7D29EFC9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80430" y="5102110"/>
            <a:ext cx="502920" cy="503161"/>
          </a:xfrm>
          <a:prstGeom prst="rect">
            <a:avLst/>
          </a:prstGeom>
        </p:spPr>
      </p:pic>
      <p:pic>
        <p:nvPicPr>
          <p:cNvPr id="131" name="Graphic 130">
            <a:extLst>
              <a:ext uri="{FF2B5EF4-FFF2-40B4-BE49-F238E27FC236}">
                <a16:creationId xmlns:a16="http://schemas.microsoft.com/office/drawing/2014/main" id="{DA630AE5-A8CA-A74B-8966-87B8F9847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31476" y="5102110"/>
            <a:ext cx="502920" cy="503161"/>
          </a:xfrm>
          <a:prstGeom prst="rect">
            <a:avLst/>
          </a:prstGeom>
        </p:spPr>
      </p:pic>
      <p:pic>
        <p:nvPicPr>
          <p:cNvPr id="132" name="Graphic 131">
            <a:extLst>
              <a:ext uri="{FF2B5EF4-FFF2-40B4-BE49-F238E27FC236}">
                <a16:creationId xmlns:a16="http://schemas.microsoft.com/office/drawing/2014/main" id="{7AB42D25-DB67-E045-8D81-C9AA11B8E4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82528" y="5102110"/>
            <a:ext cx="502920" cy="503161"/>
          </a:xfrm>
          <a:prstGeom prst="rect">
            <a:avLst/>
          </a:prstGeom>
        </p:spPr>
      </p:pic>
      <p:pic>
        <p:nvPicPr>
          <p:cNvPr id="133" name="Graphic 132">
            <a:extLst>
              <a:ext uri="{FF2B5EF4-FFF2-40B4-BE49-F238E27FC236}">
                <a16:creationId xmlns:a16="http://schemas.microsoft.com/office/drawing/2014/main" id="{6E557521-83DE-F546-9903-4646DE9249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28" y="2285999"/>
            <a:ext cx="502920" cy="502920"/>
          </a:xfrm>
          <a:prstGeom prst="rect">
            <a:avLst/>
          </a:prstGeom>
        </p:spPr>
      </p:pic>
      <p:pic>
        <p:nvPicPr>
          <p:cNvPr id="134" name="Graphic 133">
            <a:extLst>
              <a:ext uri="{FF2B5EF4-FFF2-40B4-BE49-F238E27FC236}">
                <a16:creationId xmlns:a16="http://schemas.microsoft.com/office/drawing/2014/main" id="{D6A8D5DF-F8A6-A24B-BAB4-7C5BCFD5B0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248" y="2285999"/>
            <a:ext cx="502920" cy="502920"/>
          </a:xfrm>
          <a:prstGeom prst="rect">
            <a:avLst/>
          </a:prstGeom>
        </p:spPr>
      </p:pic>
      <p:pic>
        <p:nvPicPr>
          <p:cNvPr id="135" name="Graphic 134">
            <a:extLst>
              <a:ext uri="{FF2B5EF4-FFF2-40B4-BE49-F238E27FC236}">
                <a16:creationId xmlns:a16="http://schemas.microsoft.com/office/drawing/2014/main" id="{31F0AB7B-7633-374F-B7CB-596B5E646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1600" y="2285999"/>
            <a:ext cx="502920" cy="502920"/>
          </a:xfrm>
          <a:prstGeom prst="rect">
            <a:avLst/>
          </a:prstGeom>
        </p:spPr>
      </p:pic>
      <p:pic>
        <p:nvPicPr>
          <p:cNvPr id="136" name="Graphic 135">
            <a:extLst>
              <a:ext uri="{FF2B5EF4-FFF2-40B4-BE49-F238E27FC236}">
                <a16:creationId xmlns:a16="http://schemas.microsoft.com/office/drawing/2014/main" id="{57C99A0C-D5BD-2545-A8CA-68BDD8F38D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952" y="2285999"/>
            <a:ext cx="502920" cy="502920"/>
          </a:xfrm>
          <a:prstGeom prst="rect">
            <a:avLst/>
          </a:prstGeom>
        </p:spPr>
      </p:pic>
      <p:pic>
        <p:nvPicPr>
          <p:cNvPr id="137" name="Graphic 136">
            <a:extLst>
              <a:ext uri="{FF2B5EF4-FFF2-40B4-BE49-F238E27FC236}">
                <a16:creationId xmlns:a16="http://schemas.microsoft.com/office/drawing/2014/main" id="{38FA7C30-49DB-6E4D-96E2-F41ABE080C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0304" y="2285999"/>
            <a:ext cx="502920" cy="502920"/>
          </a:xfrm>
          <a:prstGeom prst="rect">
            <a:avLst/>
          </a:prstGeom>
        </p:spPr>
      </p:pic>
      <p:pic>
        <p:nvPicPr>
          <p:cNvPr id="138" name="Graphic 137">
            <a:extLst>
              <a:ext uri="{FF2B5EF4-FFF2-40B4-BE49-F238E27FC236}">
                <a16:creationId xmlns:a16="http://schemas.microsoft.com/office/drawing/2014/main" id="{7B0CE682-9A55-3941-A490-289B2C205A5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9656" y="2285999"/>
            <a:ext cx="502920" cy="502920"/>
          </a:xfrm>
          <a:prstGeom prst="rect">
            <a:avLst/>
          </a:prstGeom>
        </p:spPr>
      </p:pic>
      <p:pic>
        <p:nvPicPr>
          <p:cNvPr id="139" name="Graphic 138">
            <a:extLst>
              <a:ext uri="{FF2B5EF4-FFF2-40B4-BE49-F238E27FC236}">
                <a16:creationId xmlns:a16="http://schemas.microsoft.com/office/drawing/2014/main" id="{DFE08A8F-DA9C-7C45-9421-D31B3BEB92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008" y="2285999"/>
            <a:ext cx="502920" cy="502920"/>
          </a:xfrm>
          <a:prstGeom prst="rect">
            <a:avLst/>
          </a:prstGeom>
        </p:spPr>
      </p:pic>
      <p:pic>
        <p:nvPicPr>
          <p:cNvPr id="140" name="Graphic 139">
            <a:extLst>
              <a:ext uri="{FF2B5EF4-FFF2-40B4-BE49-F238E27FC236}">
                <a16:creationId xmlns:a16="http://schemas.microsoft.com/office/drawing/2014/main" id="{5E199490-FBBC-4F40-B285-779E2173B10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8360" y="2285999"/>
            <a:ext cx="502920" cy="502920"/>
          </a:xfrm>
          <a:prstGeom prst="rect">
            <a:avLst/>
          </a:prstGeom>
        </p:spPr>
      </p:pic>
      <p:pic>
        <p:nvPicPr>
          <p:cNvPr id="141" name="Graphic 140">
            <a:extLst>
              <a:ext uri="{FF2B5EF4-FFF2-40B4-BE49-F238E27FC236}">
                <a16:creationId xmlns:a16="http://schemas.microsoft.com/office/drawing/2014/main" id="{DF449D95-5140-D445-ADFD-38503420D9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7712" y="2285999"/>
            <a:ext cx="502920" cy="502920"/>
          </a:xfrm>
          <a:prstGeom prst="rect">
            <a:avLst/>
          </a:prstGeom>
        </p:spPr>
      </p:pic>
      <p:pic>
        <p:nvPicPr>
          <p:cNvPr id="142" name="Graphic 141">
            <a:extLst>
              <a:ext uri="{FF2B5EF4-FFF2-40B4-BE49-F238E27FC236}">
                <a16:creationId xmlns:a16="http://schemas.microsoft.com/office/drawing/2014/main" id="{78356083-334F-6049-BF05-249EB63573D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064" y="2285999"/>
            <a:ext cx="502920" cy="502920"/>
          </a:xfrm>
          <a:prstGeom prst="rect">
            <a:avLst/>
          </a:prstGeom>
        </p:spPr>
      </p:pic>
      <p:pic>
        <p:nvPicPr>
          <p:cNvPr id="143" name="Graphic 142">
            <a:extLst>
              <a:ext uri="{FF2B5EF4-FFF2-40B4-BE49-F238E27FC236}">
                <a16:creationId xmlns:a16="http://schemas.microsoft.com/office/drawing/2014/main" id="{685F88F4-AA7A-E546-AEE4-6A843ECC08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416" y="2285999"/>
            <a:ext cx="502920" cy="502920"/>
          </a:xfrm>
          <a:prstGeom prst="rect">
            <a:avLst/>
          </a:prstGeom>
        </p:spPr>
      </p:pic>
      <p:pic>
        <p:nvPicPr>
          <p:cNvPr id="144" name="Graphic 143">
            <a:extLst>
              <a:ext uri="{FF2B5EF4-FFF2-40B4-BE49-F238E27FC236}">
                <a16:creationId xmlns:a16="http://schemas.microsoft.com/office/drawing/2014/main" id="{97AA8571-3730-D948-BEC3-10B6732A90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5768" y="2285999"/>
            <a:ext cx="502920" cy="502920"/>
          </a:xfrm>
          <a:prstGeom prst="rect">
            <a:avLst/>
          </a:prstGeom>
        </p:spPr>
      </p:pic>
      <p:pic>
        <p:nvPicPr>
          <p:cNvPr id="145" name="Graphic 144">
            <a:extLst>
              <a:ext uri="{FF2B5EF4-FFF2-40B4-BE49-F238E27FC236}">
                <a16:creationId xmlns:a16="http://schemas.microsoft.com/office/drawing/2014/main" id="{AB6DB8FB-8A7E-9744-9B8A-FE3C85411C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5120" y="2285999"/>
            <a:ext cx="502920" cy="502920"/>
          </a:xfrm>
          <a:prstGeom prst="rect">
            <a:avLst/>
          </a:prstGeom>
        </p:spPr>
      </p:pic>
      <p:pic>
        <p:nvPicPr>
          <p:cNvPr id="146" name="Graphic 145">
            <a:extLst>
              <a:ext uri="{FF2B5EF4-FFF2-40B4-BE49-F238E27FC236}">
                <a16:creationId xmlns:a16="http://schemas.microsoft.com/office/drawing/2014/main" id="{E4C81C7C-4652-E343-9AF1-D4D065F305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472" y="2285999"/>
            <a:ext cx="502920" cy="502920"/>
          </a:xfrm>
          <a:prstGeom prst="rect">
            <a:avLst/>
          </a:prstGeom>
        </p:spPr>
      </p:pic>
      <p:pic>
        <p:nvPicPr>
          <p:cNvPr id="147" name="Graphic 146">
            <a:extLst>
              <a:ext uri="{FF2B5EF4-FFF2-40B4-BE49-F238E27FC236}">
                <a16:creationId xmlns:a16="http://schemas.microsoft.com/office/drawing/2014/main" id="{B90000E0-7E64-6B46-8A86-5FA982A3AA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3824" y="2285999"/>
            <a:ext cx="502920" cy="502920"/>
          </a:xfrm>
          <a:prstGeom prst="rect">
            <a:avLst/>
          </a:prstGeom>
        </p:spPr>
      </p:pic>
      <p:pic>
        <p:nvPicPr>
          <p:cNvPr id="148" name="Graphic 147">
            <a:extLst>
              <a:ext uri="{FF2B5EF4-FFF2-40B4-BE49-F238E27FC236}">
                <a16:creationId xmlns:a16="http://schemas.microsoft.com/office/drawing/2014/main" id="{06C989AD-F08F-8941-8343-47F6CD86C8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76" y="2285999"/>
            <a:ext cx="502920" cy="502920"/>
          </a:xfrm>
          <a:prstGeom prst="rect">
            <a:avLst/>
          </a:prstGeom>
        </p:spPr>
      </p:pic>
      <p:pic>
        <p:nvPicPr>
          <p:cNvPr id="149" name="Graphic 148">
            <a:extLst>
              <a:ext uri="{FF2B5EF4-FFF2-40B4-BE49-F238E27FC236}">
                <a16:creationId xmlns:a16="http://schemas.microsoft.com/office/drawing/2014/main" id="{0312D59B-BFF6-5A45-9CB5-D07BA98C23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28" y="2990088"/>
            <a:ext cx="502920" cy="502920"/>
          </a:xfrm>
          <a:prstGeom prst="rect">
            <a:avLst/>
          </a:prstGeom>
        </p:spPr>
      </p:pic>
      <p:pic>
        <p:nvPicPr>
          <p:cNvPr id="150" name="Graphic 149">
            <a:extLst>
              <a:ext uri="{FF2B5EF4-FFF2-40B4-BE49-F238E27FC236}">
                <a16:creationId xmlns:a16="http://schemas.microsoft.com/office/drawing/2014/main" id="{3715AB11-590B-7044-8406-D376102B36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248" y="2990088"/>
            <a:ext cx="502920" cy="502920"/>
          </a:xfrm>
          <a:prstGeom prst="rect">
            <a:avLst/>
          </a:prstGeom>
        </p:spPr>
      </p:pic>
      <p:pic>
        <p:nvPicPr>
          <p:cNvPr id="151" name="Graphic 150">
            <a:extLst>
              <a:ext uri="{FF2B5EF4-FFF2-40B4-BE49-F238E27FC236}">
                <a16:creationId xmlns:a16="http://schemas.microsoft.com/office/drawing/2014/main" id="{A0F0A452-4B6E-1740-B1B6-542FF38BAC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1600" y="2990088"/>
            <a:ext cx="502920" cy="502920"/>
          </a:xfrm>
          <a:prstGeom prst="rect">
            <a:avLst/>
          </a:prstGeom>
        </p:spPr>
      </p:pic>
      <p:pic>
        <p:nvPicPr>
          <p:cNvPr id="152" name="Graphic 151">
            <a:extLst>
              <a:ext uri="{FF2B5EF4-FFF2-40B4-BE49-F238E27FC236}">
                <a16:creationId xmlns:a16="http://schemas.microsoft.com/office/drawing/2014/main" id="{C8BE55C2-5E40-0048-BC33-711F0DD654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952" y="2990088"/>
            <a:ext cx="502920" cy="502920"/>
          </a:xfrm>
          <a:prstGeom prst="rect">
            <a:avLst/>
          </a:prstGeom>
        </p:spPr>
      </p:pic>
      <p:pic>
        <p:nvPicPr>
          <p:cNvPr id="153" name="Graphic 152">
            <a:extLst>
              <a:ext uri="{FF2B5EF4-FFF2-40B4-BE49-F238E27FC236}">
                <a16:creationId xmlns:a16="http://schemas.microsoft.com/office/drawing/2014/main" id="{C8F59BFD-4E1D-344A-9176-4B494967B4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0304" y="2990088"/>
            <a:ext cx="502920" cy="502920"/>
          </a:xfrm>
          <a:prstGeom prst="rect">
            <a:avLst/>
          </a:prstGeom>
        </p:spPr>
      </p:pic>
      <p:pic>
        <p:nvPicPr>
          <p:cNvPr id="154" name="Graphic 153">
            <a:extLst>
              <a:ext uri="{FF2B5EF4-FFF2-40B4-BE49-F238E27FC236}">
                <a16:creationId xmlns:a16="http://schemas.microsoft.com/office/drawing/2014/main" id="{5A2CD24E-BDA2-7444-B607-45C939F90E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9656" y="2990088"/>
            <a:ext cx="502920" cy="502920"/>
          </a:xfrm>
          <a:prstGeom prst="rect">
            <a:avLst/>
          </a:prstGeom>
        </p:spPr>
      </p:pic>
      <p:pic>
        <p:nvPicPr>
          <p:cNvPr id="155" name="Graphic 154">
            <a:extLst>
              <a:ext uri="{FF2B5EF4-FFF2-40B4-BE49-F238E27FC236}">
                <a16:creationId xmlns:a16="http://schemas.microsoft.com/office/drawing/2014/main" id="{1B9DE634-079F-C642-BC64-0BF907FC93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008" y="2990088"/>
            <a:ext cx="502920" cy="502920"/>
          </a:xfrm>
          <a:prstGeom prst="rect">
            <a:avLst/>
          </a:prstGeom>
        </p:spPr>
      </p:pic>
      <p:pic>
        <p:nvPicPr>
          <p:cNvPr id="156" name="Graphic 155">
            <a:extLst>
              <a:ext uri="{FF2B5EF4-FFF2-40B4-BE49-F238E27FC236}">
                <a16:creationId xmlns:a16="http://schemas.microsoft.com/office/drawing/2014/main" id="{48C5755E-C605-CE45-A1DA-1CD2FC3F5E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8360" y="2990088"/>
            <a:ext cx="502920" cy="502920"/>
          </a:xfrm>
          <a:prstGeom prst="rect">
            <a:avLst/>
          </a:prstGeom>
        </p:spPr>
      </p:pic>
      <p:pic>
        <p:nvPicPr>
          <p:cNvPr id="157" name="Graphic 156">
            <a:extLst>
              <a:ext uri="{FF2B5EF4-FFF2-40B4-BE49-F238E27FC236}">
                <a16:creationId xmlns:a16="http://schemas.microsoft.com/office/drawing/2014/main" id="{312479EE-BAE2-9541-A91B-99AF145467F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7712" y="2990088"/>
            <a:ext cx="502920" cy="502920"/>
          </a:xfrm>
          <a:prstGeom prst="rect">
            <a:avLst/>
          </a:prstGeom>
        </p:spPr>
      </p:pic>
      <p:pic>
        <p:nvPicPr>
          <p:cNvPr id="158" name="Graphic 157">
            <a:extLst>
              <a:ext uri="{FF2B5EF4-FFF2-40B4-BE49-F238E27FC236}">
                <a16:creationId xmlns:a16="http://schemas.microsoft.com/office/drawing/2014/main" id="{BAADD02B-5743-9749-9653-572D2BE9A5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064" y="2990088"/>
            <a:ext cx="502920" cy="502920"/>
          </a:xfrm>
          <a:prstGeom prst="rect">
            <a:avLst/>
          </a:prstGeom>
        </p:spPr>
      </p:pic>
      <p:pic>
        <p:nvPicPr>
          <p:cNvPr id="159" name="Graphic 158">
            <a:extLst>
              <a:ext uri="{FF2B5EF4-FFF2-40B4-BE49-F238E27FC236}">
                <a16:creationId xmlns:a16="http://schemas.microsoft.com/office/drawing/2014/main" id="{55B066F2-5C97-EC44-9040-F890A4CE25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416" y="2990088"/>
            <a:ext cx="502920" cy="502920"/>
          </a:xfrm>
          <a:prstGeom prst="rect">
            <a:avLst/>
          </a:prstGeom>
        </p:spPr>
      </p:pic>
      <p:pic>
        <p:nvPicPr>
          <p:cNvPr id="160" name="Graphic 159">
            <a:extLst>
              <a:ext uri="{FF2B5EF4-FFF2-40B4-BE49-F238E27FC236}">
                <a16:creationId xmlns:a16="http://schemas.microsoft.com/office/drawing/2014/main" id="{8A22FFBE-69C2-2349-B1D9-6652DC3D0C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5768" y="2990088"/>
            <a:ext cx="502920" cy="502920"/>
          </a:xfrm>
          <a:prstGeom prst="rect">
            <a:avLst/>
          </a:prstGeom>
        </p:spPr>
      </p:pic>
      <p:pic>
        <p:nvPicPr>
          <p:cNvPr id="161" name="Graphic 160">
            <a:extLst>
              <a:ext uri="{FF2B5EF4-FFF2-40B4-BE49-F238E27FC236}">
                <a16:creationId xmlns:a16="http://schemas.microsoft.com/office/drawing/2014/main" id="{68B3F488-CEE1-C645-9D71-E8F333988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5120" y="2990088"/>
            <a:ext cx="502920" cy="502920"/>
          </a:xfrm>
          <a:prstGeom prst="rect">
            <a:avLst/>
          </a:prstGeom>
        </p:spPr>
      </p:pic>
      <p:pic>
        <p:nvPicPr>
          <p:cNvPr id="162" name="Graphic 161">
            <a:extLst>
              <a:ext uri="{FF2B5EF4-FFF2-40B4-BE49-F238E27FC236}">
                <a16:creationId xmlns:a16="http://schemas.microsoft.com/office/drawing/2014/main" id="{0BACE8A4-B0CC-6245-BA74-158F8EAE05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472" y="2990088"/>
            <a:ext cx="502920" cy="502920"/>
          </a:xfrm>
          <a:prstGeom prst="rect">
            <a:avLst/>
          </a:prstGeom>
        </p:spPr>
      </p:pic>
      <p:pic>
        <p:nvPicPr>
          <p:cNvPr id="163" name="Graphic 162">
            <a:extLst>
              <a:ext uri="{FF2B5EF4-FFF2-40B4-BE49-F238E27FC236}">
                <a16:creationId xmlns:a16="http://schemas.microsoft.com/office/drawing/2014/main" id="{DFA5C211-FAB8-8A47-A4BE-81283E07C8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3824" y="2990088"/>
            <a:ext cx="502920" cy="502920"/>
          </a:xfrm>
          <a:prstGeom prst="rect">
            <a:avLst/>
          </a:prstGeom>
        </p:spPr>
      </p:pic>
      <p:pic>
        <p:nvPicPr>
          <p:cNvPr id="164" name="Graphic 163">
            <a:extLst>
              <a:ext uri="{FF2B5EF4-FFF2-40B4-BE49-F238E27FC236}">
                <a16:creationId xmlns:a16="http://schemas.microsoft.com/office/drawing/2014/main" id="{F4043E8A-116F-E545-8D92-FC6F94E896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76" y="2990088"/>
            <a:ext cx="502920" cy="502920"/>
          </a:xfrm>
          <a:prstGeom prst="rect">
            <a:avLst/>
          </a:prstGeom>
        </p:spPr>
      </p:pic>
      <p:pic>
        <p:nvPicPr>
          <p:cNvPr id="165" name="Graphic 164">
            <a:extLst>
              <a:ext uri="{FF2B5EF4-FFF2-40B4-BE49-F238E27FC236}">
                <a16:creationId xmlns:a16="http://schemas.microsoft.com/office/drawing/2014/main" id="{095F6E98-B626-8741-ABBA-A706EE780C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28" y="3692111"/>
            <a:ext cx="502920" cy="502920"/>
          </a:xfrm>
          <a:prstGeom prst="rect">
            <a:avLst/>
          </a:prstGeom>
        </p:spPr>
      </p:pic>
      <p:pic>
        <p:nvPicPr>
          <p:cNvPr id="166" name="Graphic 165">
            <a:extLst>
              <a:ext uri="{FF2B5EF4-FFF2-40B4-BE49-F238E27FC236}">
                <a16:creationId xmlns:a16="http://schemas.microsoft.com/office/drawing/2014/main" id="{AB497F32-1E86-DC46-8639-860197782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248" y="3692111"/>
            <a:ext cx="502920" cy="502920"/>
          </a:xfrm>
          <a:prstGeom prst="rect">
            <a:avLst/>
          </a:prstGeom>
        </p:spPr>
      </p:pic>
      <p:pic>
        <p:nvPicPr>
          <p:cNvPr id="167" name="Graphic 166">
            <a:extLst>
              <a:ext uri="{FF2B5EF4-FFF2-40B4-BE49-F238E27FC236}">
                <a16:creationId xmlns:a16="http://schemas.microsoft.com/office/drawing/2014/main" id="{0EC3298D-698C-3D45-9DE2-1A48439760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1600" y="3692111"/>
            <a:ext cx="502920" cy="502920"/>
          </a:xfrm>
          <a:prstGeom prst="rect">
            <a:avLst/>
          </a:prstGeom>
        </p:spPr>
      </p:pic>
      <p:pic>
        <p:nvPicPr>
          <p:cNvPr id="168" name="Graphic 167">
            <a:extLst>
              <a:ext uri="{FF2B5EF4-FFF2-40B4-BE49-F238E27FC236}">
                <a16:creationId xmlns:a16="http://schemas.microsoft.com/office/drawing/2014/main" id="{04C9E6B2-4B79-564A-92B1-C71CB370B2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952" y="3692111"/>
            <a:ext cx="502920" cy="502920"/>
          </a:xfrm>
          <a:prstGeom prst="rect">
            <a:avLst/>
          </a:prstGeom>
        </p:spPr>
      </p:pic>
      <p:pic>
        <p:nvPicPr>
          <p:cNvPr id="169" name="Graphic 168">
            <a:extLst>
              <a:ext uri="{FF2B5EF4-FFF2-40B4-BE49-F238E27FC236}">
                <a16:creationId xmlns:a16="http://schemas.microsoft.com/office/drawing/2014/main" id="{0BC44E1F-6461-784F-96C3-2FBB3BC49A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20304" y="3692111"/>
            <a:ext cx="502920" cy="502920"/>
          </a:xfrm>
          <a:prstGeom prst="rect">
            <a:avLst/>
          </a:prstGeom>
        </p:spPr>
      </p:pic>
      <p:pic>
        <p:nvPicPr>
          <p:cNvPr id="170" name="Graphic 169">
            <a:extLst>
              <a:ext uri="{FF2B5EF4-FFF2-40B4-BE49-F238E27FC236}">
                <a16:creationId xmlns:a16="http://schemas.microsoft.com/office/drawing/2014/main" id="{46DDE51F-E65E-5442-BD0E-2B58010CCC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9656" y="3692111"/>
            <a:ext cx="502920" cy="502920"/>
          </a:xfrm>
          <a:prstGeom prst="rect">
            <a:avLst/>
          </a:prstGeom>
        </p:spPr>
      </p:pic>
      <p:pic>
        <p:nvPicPr>
          <p:cNvPr id="171" name="Graphic 170">
            <a:extLst>
              <a:ext uri="{FF2B5EF4-FFF2-40B4-BE49-F238E27FC236}">
                <a16:creationId xmlns:a16="http://schemas.microsoft.com/office/drawing/2014/main" id="{21E7468A-0F94-AD45-B6B2-E3C24D32F2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008" y="3692111"/>
            <a:ext cx="502920" cy="502920"/>
          </a:xfrm>
          <a:prstGeom prst="rect">
            <a:avLst/>
          </a:prstGeom>
        </p:spPr>
      </p:pic>
      <p:pic>
        <p:nvPicPr>
          <p:cNvPr id="172" name="Graphic 171">
            <a:extLst>
              <a:ext uri="{FF2B5EF4-FFF2-40B4-BE49-F238E27FC236}">
                <a16:creationId xmlns:a16="http://schemas.microsoft.com/office/drawing/2014/main" id="{BCBD96BF-74C3-B04B-A1A0-54133DD146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8360" y="3692111"/>
            <a:ext cx="502920" cy="502920"/>
          </a:xfrm>
          <a:prstGeom prst="rect">
            <a:avLst/>
          </a:prstGeom>
        </p:spPr>
      </p:pic>
      <p:pic>
        <p:nvPicPr>
          <p:cNvPr id="173" name="Graphic 172">
            <a:extLst>
              <a:ext uri="{FF2B5EF4-FFF2-40B4-BE49-F238E27FC236}">
                <a16:creationId xmlns:a16="http://schemas.microsoft.com/office/drawing/2014/main" id="{4B6A2227-8A8E-B547-AE60-8CD2A96F9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7712" y="3692111"/>
            <a:ext cx="502920" cy="502920"/>
          </a:xfrm>
          <a:prstGeom prst="rect">
            <a:avLst/>
          </a:prstGeom>
        </p:spPr>
      </p:pic>
      <p:pic>
        <p:nvPicPr>
          <p:cNvPr id="174" name="Graphic 173">
            <a:extLst>
              <a:ext uri="{FF2B5EF4-FFF2-40B4-BE49-F238E27FC236}">
                <a16:creationId xmlns:a16="http://schemas.microsoft.com/office/drawing/2014/main" id="{D2213001-58A5-6746-9701-73D8FB368D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064" y="3692111"/>
            <a:ext cx="502920" cy="502920"/>
          </a:xfrm>
          <a:prstGeom prst="rect">
            <a:avLst/>
          </a:prstGeom>
        </p:spPr>
      </p:pic>
      <p:pic>
        <p:nvPicPr>
          <p:cNvPr id="175" name="Graphic 174">
            <a:extLst>
              <a:ext uri="{FF2B5EF4-FFF2-40B4-BE49-F238E27FC236}">
                <a16:creationId xmlns:a16="http://schemas.microsoft.com/office/drawing/2014/main" id="{9AEB9B53-20B8-4B4D-8213-4A50C3DB81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416" y="3692111"/>
            <a:ext cx="502920" cy="502920"/>
          </a:xfrm>
          <a:prstGeom prst="rect">
            <a:avLst/>
          </a:prstGeom>
        </p:spPr>
      </p:pic>
      <p:pic>
        <p:nvPicPr>
          <p:cNvPr id="176" name="Graphic 175">
            <a:extLst>
              <a:ext uri="{FF2B5EF4-FFF2-40B4-BE49-F238E27FC236}">
                <a16:creationId xmlns:a16="http://schemas.microsoft.com/office/drawing/2014/main" id="{A6ABDC50-FCD2-344A-A0D5-708C9EDF6B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65768" y="3692111"/>
            <a:ext cx="502920" cy="502920"/>
          </a:xfrm>
          <a:prstGeom prst="rect">
            <a:avLst/>
          </a:prstGeom>
        </p:spPr>
      </p:pic>
      <p:pic>
        <p:nvPicPr>
          <p:cNvPr id="177" name="Graphic 176">
            <a:extLst>
              <a:ext uri="{FF2B5EF4-FFF2-40B4-BE49-F238E27FC236}">
                <a16:creationId xmlns:a16="http://schemas.microsoft.com/office/drawing/2014/main" id="{261C69D8-78B0-554D-9D11-1970502D9F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5120" y="3692111"/>
            <a:ext cx="502920" cy="502920"/>
          </a:xfrm>
          <a:prstGeom prst="rect">
            <a:avLst/>
          </a:prstGeom>
        </p:spPr>
      </p:pic>
      <p:pic>
        <p:nvPicPr>
          <p:cNvPr id="178" name="Graphic 177">
            <a:extLst>
              <a:ext uri="{FF2B5EF4-FFF2-40B4-BE49-F238E27FC236}">
                <a16:creationId xmlns:a16="http://schemas.microsoft.com/office/drawing/2014/main" id="{D51A72F9-3088-A44C-82D7-02B6786CA7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472" y="3692111"/>
            <a:ext cx="502920" cy="502920"/>
          </a:xfrm>
          <a:prstGeom prst="rect">
            <a:avLst/>
          </a:prstGeom>
        </p:spPr>
      </p:pic>
      <p:pic>
        <p:nvPicPr>
          <p:cNvPr id="179" name="Graphic 178">
            <a:extLst>
              <a:ext uri="{FF2B5EF4-FFF2-40B4-BE49-F238E27FC236}">
                <a16:creationId xmlns:a16="http://schemas.microsoft.com/office/drawing/2014/main" id="{A0057E15-7FAF-6F45-A082-FCE08668A2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3824" y="3692111"/>
            <a:ext cx="502920" cy="502920"/>
          </a:xfrm>
          <a:prstGeom prst="rect">
            <a:avLst/>
          </a:prstGeom>
        </p:spPr>
      </p:pic>
      <p:pic>
        <p:nvPicPr>
          <p:cNvPr id="180" name="Graphic 179">
            <a:extLst>
              <a:ext uri="{FF2B5EF4-FFF2-40B4-BE49-F238E27FC236}">
                <a16:creationId xmlns:a16="http://schemas.microsoft.com/office/drawing/2014/main" id="{96F15AAE-0735-424D-AF0F-472DAF300C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76" y="3692111"/>
            <a:ext cx="502920" cy="502920"/>
          </a:xfrm>
          <a:prstGeom prst="rect">
            <a:avLst/>
          </a:prstGeom>
        </p:spPr>
      </p:pic>
      <p:pic>
        <p:nvPicPr>
          <p:cNvPr id="181" name="Graphic 180">
            <a:extLst>
              <a:ext uri="{FF2B5EF4-FFF2-40B4-BE49-F238E27FC236}">
                <a16:creationId xmlns:a16="http://schemas.microsoft.com/office/drawing/2014/main" id="{DEF62836-A129-404C-BD45-FBFAF8B23D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28" y="4398264"/>
            <a:ext cx="502920" cy="502920"/>
          </a:xfrm>
          <a:prstGeom prst="rect">
            <a:avLst/>
          </a:prstGeom>
        </p:spPr>
      </p:pic>
      <p:pic>
        <p:nvPicPr>
          <p:cNvPr id="182" name="Graphic 181">
            <a:extLst>
              <a:ext uri="{FF2B5EF4-FFF2-40B4-BE49-F238E27FC236}">
                <a16:creationId xmlns:a16="http://schemas.microsoft.com/office/drawing/2014/main" id="{8A564706-17DD-7147-8A0E-FF9F6EA260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248" y="4398264"/>
            <a:ext cx="502920" cy="502920"/>
          </a:xfrm>
          <a:prstGeom prst="rect">
            <a:avLst/>
          </a:prstGeom>
        </p:spPr>
      </p:pic>
      <p:pic>
        <p:nvPicPr>
          <p:cNvPr id="183" name="Graphic 182">
            <a:extLst>
              <a:ext uri="{FF2B5EF4-FFF2-40B4-BE49-F238E27FC236}">
                <a16:creationId xmlns:a16="http://schemas.microsoft.com/office/drawing/2014/main" id="{AB4E6C56-C27A-F141-8F7C-FD281354E3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1600" y="4398264"/>
            <a:ext cx="502920" cy="502920"/>
          </a:xfrm>
          <a:prstGeom prst="rect">
            <a:avLst/>
          </a:prstGeom>
        </p:spPr>
      </p:pic>
      <p:pic>
        <p:nvPicPr>
          <p:cNvPr id="184" name="Graphic 183">
            <a:extLst>
              <a:ext uri="{FF2B5EF4-FFF2-40B4-BE49-F238E27FC236}">
                <a16:creationId xmlns:a16="http://schemas.microsoft.com/office/drawing/2014/main" id="{3BF9A69A-B2B5-BC40-B5D9-A5E327BF48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952" y="4398264"/>
            <a:ext cx="502920" cy="502920"/>
          </a:xfrm>
          <a:prstGeom prst="rect">
            <a:avLst/>
          </a:prstGeom>
        </p:spPr>
      </p:pic>
      <p:pic>
        <p:nvPicPr>
          <p:cNvPr id="185" name="Graphic 184">
            <a:extLst>
              <a:ext uri="{FF2B5EF4-FFF2-40B4-BE49-F238E27FC236}">
                <a16:creationId xmlns:a16="http://schemas.microsoft.com/office/drawing/2014/main" id="{8CB081C4-7E07-0E4F-BEDF-135CFFCCBB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0304" y="4398264"/>
            <a:ext cx="502920" cy="502920"/>
          </a:xfrm>
          <a:prstGeom prst="rect">
            <a:avLst/>
          </a:prstGeom>
        </p:spPr>
      </p:pic>
      <p:pic>
        <p:nvPicPr>
          <p:cNvPr id="186" name="Graphic 185">
            <a:extLst>
              <a:ext uri="{FF2B5EF4-FFF2-40B4-BE49-F238E27FC236}">
                <a16:creationId xmlns:a16="http://schemas.microsoft.com/office/drawing/2014/main" id="{6DA1FFFF-3D16-674D-A5A0-4C8DC1FB10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9656" y="4398264"/>
            <a:ext cx="502920" cy="502920"/>
          </a:xfrm>
          <a:prstGeom prst="rect">
            <a:avLst/>
          </a:prstGeom>
        </p:spPr>
      </p:pic>
      <p:pic>
        <p:nvPicPr>
          <p:cNvPr id="187" name="Graphic 186">
            <a:extLst>
              <a:ext uri="{FF2B5EF4-FFF2-40B4-BE49-F238E27FC236}">
                <a16:creationId xmlns:a16="http://schemas.microsoft.com/office/drawing/2014/main" id="{D72CA245-8DC1-AA4E-B110-33D3F9406F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008" y="4398264"/>
            <a:ext cx="502920" cy="502920"/>
          </a:xfrm>
          <a:prstGeom prst="rect">
            <a:avLst/>
          </a:prstGeom>
        </p:spPr>
      </p:pic>
      <p:pic>
        <p:nvPicPr>
          <p:cNvPr id="188" name="Graphic 187">
            <a:extLst>
              <a:ext uri="{FF2B5EF4-FFF2-40B4-BE49-F238E27FC236}">
                <a16:creationId xmlns:a16="http://schemas.microsoft.com/office/drawing/2014/main" id="{F145BE5E-1CDB-A347-BDEB-78A980195F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8360" y="4398264"/>
            <a:ext cx="502920" cy="502920"/>
          </a:xfrm>
          <a:prstGeom prst="rect">
            <a:avLst/>
          </a:prstGeom>
        </p:spPr>
      </p:pic>
      <p:pic>
        <p:nvPicPr>
          <p:cNvPr id="189" name="Graphic 188">
            <a:extLst>
              <a:ext uri="{FF2B5EF4-FFF2-40B4-BE49-F238E27FC236}">
                <a16:creationId xmlns:a16="http://schemas.microsoft.com/office/drawing/2014/main" id="{8260F6A0-0F3C-ED42-84EC-C4A34FADC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7712" y="4398264"/>
            <a:ext cx="502920" cy="502920"/>
          </a:xfrm>
          <a:prstGeom prst="rect">
            <a:avLst/>
          </a:prstGeom>
        </p:spPr>
      </p:pic>
      <p:pic>
        <p:nvPicPr>
          <p:cNvPr id="190" name="Graphic 189">
            <a:extLst>
              <a:ext uri="{FF2B5EF4-FFF2-40B4-BE49-F238E27FC236}">
                <a16:creationId xmlns:a16="http://schemas.microsoft.com/office/drawing/2014/main" id="{5988608C-FFB3-304E-9397-2DA6F8E99F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064" y="4398264"/>
            <a:ext cx="502920" cy="502920"/>
          </a:xfrm>
          <a:prstGeom prst="rect">
            <a:avLst/>
          </a:prstGeom>
        </p:spPr>
      </p:pic>
      <p:pic>
        <p:nvPicPr>
          <p:cNvPr id="191" name="Graphic 190">
            <a:extLst>
              <a:ext uri="{FF2B5EF4-FFF2-40B4-BE49-F238E27FC236}">
                <a16:creationId xmlns:a16="http://schemas.microsoft.com/office/drawing/2014/main" id="{6A38D6B7-5AEF-234D-88BD-2A8194F496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416" y="4398264"/>
            <a:ext cx="502920" cy="502920"/>
          </a:xfrm>
          <a:prstGeom prst="rect">
            <a:avLst/>
          </a:prstGeom>
        </p:spPr>
      </p:pic>
      <p:pic>
        <p:nvPicPr>
          <p:cNvPr id="192" name="Graphic 191">
            <a:extLst>
              <a:ext uri="{FF2B5EF4-FFF2-40B4-BE49-F238E27FC236}">
                <a16:creationId xmlns:a16="http://schemas.microsoft.com/office/drawing/2014/main" id="{0A9E16E7-69D4-0240-929B-70F92D9609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5768" y="4398264"/>
            <a:ext cx="502920" cy="502920"/>
          </a:xfrm>
          <a:prstGeom prst="rect">
            <a:avLst/>
          </a:prstGeom>
        </p:spPr>
      </p:pic>
      <p:pic>
        <p:nvPicPr>
          <p:cNvPr id="193" name="Graphic 192">
            <a:extLst>
              <a:ext uri="{FF2B5EF4-FFF2-40B4-BE49-F238E27FC236}">
                <a16:creationId xmlns:a16="http://schemas.microsoft.com/office/drawing/2014/main" id="{DB246E03-A4FE-814E-8539-39D5A1061F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5120" y="4398264"/>
            <a:ext cx="502920" cy="502920"/>
          </a:xfrm>
          <a:prstGeom prst="rect">
            <a:avLst/>
          </a:prstGeom>
        </p:spPr>
      </p:pic>
      <p:pic>
        <p:nvPicPr>
          <p:cNvPr id="194" name="Graphic 193">
            <a:extLst>
              <a:ext uri="{FF2B5EF4-FFF2-40B4-BE49-F238E27FC236}">
                <a16:creationId xmlns:a16="http://schemas.microsoft.com/office/drawing/2014/main" id="{981D2BB7-FA25-4746-9082-7E394CFD59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472" y="4398264"/>
            <a:ext cx="502920" cy="502920"/>
          </a:xfrm>
          <a:prstGeom prst="rect">
            <a:avLst/>
          </a:prstGeom>
        </p:spPr>
      </p:pic>
      <p:pic>
        <p:nvPicPr>
          <p:cNvPr id="195" name="Graphic 194">
            <a:extLst>
              <a:ext uri="{FF2B5EF4-FFF2-40B4-BE49-F238E27FC236}">
                <a16:creationId xmlns:a16="http://schemas.microsoft.com/office/drawing/2014/main" id="{A3FA3202-6D4F-F842-9F93-1E6D54AD4F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3824" y="4398264"/>
            <a:ext cx="502920" cy="502920"/>
          </a:xfrm>
          <a:prstGeom prst="rect">
            <a:avLst/>
          </a:prstGeom>
        </p:spPr>
      </p:pic>
      <p:pic>
        <p:nvPicPr>
          <p:cNvPr id="196" name="Graphic 195">
            <a:extLst>
              <a:ext uri="{FF2B5EF4-FFF2-40B4-BE49-F238E27FC236}">
                <a16:creationId xmlns:a16="http://schemas.microsoft.com/office/drawing/2014/main" id="{8DDA4965-2D4E-1D4B-B4E8-BCF7C7C3B0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76" y="4398264"/>
            <a:ext cx="502920" cy="502920"/>
          </a:xfrm>
          <a:prstGeom prst="rect">
            <a:avLst/>
          </a:prstGeom>
        </p:spPr>
      </p:pic>
      <p:pic>
        <p:nvPicPr>
          <p:cNvPr id="197" name="Graphic 196">
            <a:extLst>
              <a:ext uri="{FF2B5EF4-FFF2-40B4-BE49-F238E27FC236}">
                <a16:creationId xmlns:a16="http://schemas.microsoft.com/office/drawing/2014/main" id="{942E14F2-735D-BF47-920D-F681593F94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2528" y="5102352"/>
            <a:ext cx="502920" cy="502920"/>
          </a:xfrm>
          <a:prstGeom prst="rect">
            <a:avLst/>
          </a:prstGeom>
        </p:spPr>
      </p:pic>
      <p:pic>
        <p:nvPicPr>
          <p:cNvPr id="198" name="Graphic 197">
            <a:extLst>
              <a:ext uri="{FF2B5EF4-FFF2-40B4-BE49-F238E27FC236}">
                <a16:creationId xmlns:a16="http://schemas.microsoft.com/office/drawing/2014/main" id="{6AAA7EC3-A5C1-D440-B4ED-D57F9CE59A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248" y="5102352"/>
            <a:ext cx="502920" cy="502920"/>
          </a:xfrm>
          <a:prstGeom prst="rect">
            <a:avLst/>
          </a:prstGeom>
        </p:spPr>
      </p:pic>
      <p:pic>
        <p:nvPicPr>
          <p:cNvPr id="199" name="Graphic 198">
            <a:extLst>
              <a:ext uri="{FF2B5EF4-FFF2-40B4-BE49-F238E27FC236}">
                <a16:creationId xmlns:a16="http://schemas.microsoft.com/office/drawing/2014/main" id="{6B545B69-B4C8-AE47-9009-E0941FE5FD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21600" y="5102352"/>
            <a:ext cx="502920" cy="502920"/>
          </a:xfrm>
          <a:prstGeom prst="rect">
            <a:avLst/>
          </a:prstGeom>
        </p:spPr>
      </p:pic>
      <p:pic>
        <p:nvPicPr>
          <p:cNvPr id="200" name="Graphic 199">
            <a:extLst>
              <a:ext uri="{FF2B5EF4-FFF2-40B4-BE49-F238E27FC236}">
                <a16:creationId xmlns:a16="http://schemas.microsoft.com/office/drawing/2014/main" id="{4B228CBA-5B4D-0646-A127-9E7B7BE22D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0952" y="5102352"/>
            <a:ext cx="502920" cy="502920"/>
          </a:xfrm>
          <a:prstGeom prst="rect">
            <a:avLst/>
          </a:prstGeom>
        </p:spPr>
      </p:pic>
      <p:pic>
        <p:nvPicPr>
          <p:cNvPr id="201" name="Graphic 200">
            <a:extLst>
              <a:ext uri="{FF2B5EF4-FFF2-40B4-BE49-F238E27FC236}">
                <a16:creationId xmlns:a16="http://schemas.microsoft.com/office/drawing/2014/main" id="{47E01C16-A068-344C-AEC0-B6D3C8D57A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20304" y="5102352"/>
            <a:ext cx="502920" cy="502920"/>
          </a:xfrm>
          <a:prstGeom prst="rect">
            <a:avLst/>
          </a:prstGeom>
        </p:spPr>
      </p:pic>
      <p:pic>
        <p:nvPicPr>
          <p:cNvPr id="202" name="Graphic 201">
            <a:extLst>
              <a:ext uri="{FF2B5EF4-FFF2-40B4-BE49-F238E27FC236}">
                <a16:creationId xmlns:a16="http://schemas.microsoft.com/office/drawing/2014/main" id="{D3390035-69A8-4E48-96A5-450AFAFE14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9656" y="5102352"/>
            <a:ext cx="502920" cy="502920"/>
          </a:xfrm>
          <a:prstGeom prst="rect">
            <a:avLst/>
          </a:prstGeom>
        </p:spPr>
      </p:pic>
      <p:pic>
        <p:nvPicPr>
          <p:cNvPr id="203" name="Graphic 202">
            <a:extLst>
              <a:ext uri="{FF2B5EF4-FFF2-40B4-BE49-F238E27FC236}">
                <a16:creationId xmlns:a16="http://schemas.microsoft.com/office/drawing/2014/main" id="{2CEC7B07-B4E8-F144-AFE9-5E9B552F54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9008" y="5102352"/>
            <a:ext cx="502920" cy="502920"/>
          </a:xfrm>
          <a:prstGeom prst="rect">
            <a:avLst/>
          </a:prstGeom>
        </p:spPr>
      </p:pic>
      <p:pic>
        <p:nvPicPr>
          <p:cNvPr id="204" name="Graphic 203">
            <a:extLst>
              <a:ext uri="{FF2B5EF4-FFF2-40B4-BE49-F238E27FC236}">
                <a16:creationId xmlns:a16="http://schemas.microsoft.com/office/drawing/2014/main" id="{D1BC9F3D-BDC8-1D44-B6E4-0B320907E6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8360" y="5102352"/>
            <a:ext cx="502920" cy="502920"/>
          </a:xfrm>
          <a:prstGeom prst="rect">
            <a:avLst/>
          </a:prstGeom>
        </p:spPr>
      </p:pic>
      <p:pic>
        <p:nvPicPr>
          <p:cNvPr id="205" name="Graphic 204">
            <a:extLst>
              <a:ext uri="{FF2B5EF4-FFF2-40B4-BE49-F238E27FC236}">
                <a16:creationId xmlns:a16="http://schemas.microsoft.com/office/drawing/2014/main" id="{3E85E162-1024-BD4D-A578-5B8D5A2E5D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17712" y="5102352"/>
            <a:ext cx="502920" cy="502920"/>
          </a:xfrm>
          <a:prstGeom prst="rect">
            <a:avLst/>
          </a:prstGeom>
        </p:spPr>
      </p:pic>
      <p:pic>
        <p:nvPicPr>
          <p:cNvPr id="206" name="Graphic 205">
            <a:extLst>
              <a:ext uri="{FF2B5EF4-FFF2-40B4-BE49-F238E27FC236}">
                <a16:creationId xmlns:a16="http://schemas.microsoft.com/office/drawing/2014/main" id="{D01DAB73-9C46-3942-BC23-B317A307257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67064" y="5102352"/>
            <a:ext cx="502920" cy="502920"/>
          </a:xfrm>
          <a:prstGeom prst="rect">
            <a:avLst/>
          </a:prstGeom>
        </p:spPr>
      </p:pic>
      <p:pic>
        <p:nvPicPr>
          <p:cNvPr id="207" name="Graphic 206">
            <a:extLst>
              <a:ext uri="{FF2B5EF4-FFF2-40B4-BE49-F238E27FC236}">
                <a16:creationId xmlns:a16="http://schemas.microsoft.com/office/drawing/2014/main" id="{8E76F188-6B2E-A24A-AFDD-65FF51B14F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16416" y="5102352"/>
            <a:ext cx="502920" cy="502920"/>
          </a:xfrm>
          <a:prstGeom prst="rect">
            <a:avLst/>
          </a:prstGeom>
        </p:spPr>
      </p:pic>
      <p:pic>
        <p:nvPicPr>
          <p:cNvPr id="208" name="Graphic 207">
            <a:extLst>
              <a:ext uri="{FF2B5EF4-FFF2-40B4-BE49-F238E27FC236}">
                <a16:creationId xmlns:a16="http://schemas.microsoft.com/office/drawing/2014/main" id="{9B9DB97D-32AA-8440-B867-E1085B6B39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65768" y="5102352"/>
            <a:ext cx="502920" cy="502920"/>
          </a:xfrm>
          <a:prstGeom prst="rect">
            <a:avLst/>
          </a:prstGeom>
        </p:spPr>
      </p:pic>
      <p:pic>
        <p:nvPicPr>
          <p:cNvPr id="209" name="Graphic 208">
            <a:extLst>
              <a:ext uri="{FF2B5EF4-FFF2-40B4-BE49-F238E27FC236}">
                <a16:creationId xmlns:a16="http://schemas.microsoft.com/office/drawing/2014/main" id="{6C55FA1B-E223-9042-BBE0-B09792CC4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15120" y="5102352"/>
            <a:ext cx="502920" cy="502920"/>
          </a:xfrm>
          <a:prstGeom prst="rect">
            <a:avLst/>
          </a:prstGeom>
        </p:spPr>
      </p:pic>
      <p:pic>
        <p:nvPicPr>
          <p:cNvPr id="210" name="Graphic 209">
            <a:extLst>
              <a:ext uri="{FF2B5EF4-FFF2-40B4-BE49-F238E27FC236}">
                <a16:creationId xmlns:a16="http://schemas.microsoft.com/office/drawing/2014/main" id="{2965DA57-CC94-D94E-BEC2-4A920203BF5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64472" y="5102352"/>
            <a:ext cx="502920" cy="502920"/>
          </a:xfrm>
          <a:prstGeom prst="rect">
            <a:avLst/>
          </a:prstGeom>
        </p:spPr>
      </p:pic>
      <p:pic>
        <p:nvPicPr>
          <p:cNvPr id="211" name="Graphic 210">
            <a:extLst>
              <a:ext uri="{FF2B5EF4-FFF2-40B4-BE49-F238E27FC236}">
                <a16:creationId xmlns:a16="http://schemas.microsoft.com/office/drawing/2014/main" id="{284744C2-D6DC-234C-BC16-6ECF73466B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3824" y="5102352"/>
            <a:ext cx="502920" cy="502920"/>
          </a:xfrm>
          <a:prstGeom prst="rect">
            <a:avLst/>
          </a:prstGeom>
        </p:spPr>
      </p:pic>
      <p:pic>
        <p:nvPicPr>
          <p:cNvPr id="212" name="Graphic 211">
            <a:extLst>
              <a:ext uri="{FF2B5EF4-FFF2-40B4-BE49-F238E27FC236}">
                <a16:creationId xmlns:a16="http://schemas.microsoft.com/office/drawing/2014/main" id="{0482E228-D839-7B41-A807-09F059F859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76" y="5102352"/>
            <a:ext cx="502920" cy="502920"/>
          </a:xfrm>
          <a:prstGeom prst="rect">
            <a:avLst/>
          </a:prstGeom>
        </p:spPr>
      </p:pic>
      <p:pic>
        <p:nvPicPr>
          <p:cNvPr id="213" name="Graphic 212">
            <a:extLst>
              <a:ext uri="{FF2B5EF4-FFF2-40B4-BE49-F238E27FC236}">
                <a16:creationId xmlns:a16="http://schemas.microsoft.com/office/drawing/2014/main" id="{21CA18B6-A135-0E4C-9CE2-09AB249EA7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6787" y="5102352"/>
            <a:ext cx="502920" cy="502920"/>
          </a:xfrm>
          <a:prstGeom prst="rect">
            <a:avLst/>
          </a:prstGeom>
        </p:spPr>
      </p:pic>
      <p:sp>
        <p:nvSpPr>
          <p:cNvPr id="214" name="Title 1">
            <a:extLst>
              <a:ext uri="{FF2B5EF4-FFF2-40B4-BE49-F238E27FC236}">
                <a16:creationId xmlns:a16="http://schemas.microsoft.com/office/drawing/2014/main" id="{75BF7FC2-126E-D545-8F66-639B61FF6A2A}"/>
              </a:ext>
            </a:extLst>
          </p:cNvPr>
          <p:cNvSpPr txBox="1">
            <a:spLocks/>
          </p:cNvSpPr>
          <p:nvPr/>
        </p:nvSpPr>
        <p:spPr>
          <a:xfrm>
            <a:off x="575547" y="1236170"/>
            <a:ext cx="1614963" cy="664797"/>
          </a:xfrm>
          <a:prstGeom prst="rect">
            <a:avLst/>
          </a:prstGeom>
        </p:spPr>
        <p:txBody>
          <a:bodyPr vert="horz" wrap="square" lIns="0" tIns="0" rIns="0" bIns="0" rtlCol="0" anchor="ctr">
            <a:spAutoFit/>
          </a:bodyPr>
          <a:lstStyle>
            <a:lvl1pPr algn="l" defTabSz="914400" rtl="0" eaLnBrk="1" fontAlgn="b"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bg2">
                    <a:lumMod val="10000"/>
                  </a:schemeClr>
                </a:solidFill>
                <a:effectLst/>
                <a:uLnTx/>
                <a:uFillTx/>
                <a:latin typeface="Helvetica" pitchFamily="2" charset="0"/>
              </a:rPr>
              <a:t>27%</a:t>
            </a:r>
            <a:br>
              <a:rPr kumimoji="0" lang="en-US" sz="2800" b="0" i="0" u="none" strike="noStrike" kern="1200" cap="none" spc="0" normalizeH="0" baseline="0" noProof="0" dirty="0">
                <a:ln>
                  <a:noFill/>
                </a:ln>
                <a:solidFill>
                  <a:schemeClr val="bg2">
                    <a:lumMod val="10000"/>
                  </a:schemeClr>
                </a:solidFill>
                <a:effectLst/>
                <a:uLnTx/>
                <a:uFillTx/>
                <a:latin typeface="Helvetica" pitchFamily="2" charset="0"/>
              </a:rPr>
            </a:br>
            <a:r>
              <a:rPr kumimoji="0" lang="en-US" sz="1600" b="0" i="0" u="none" strike="noStrike" kern="1200" cap="none" spc="0" normalizeH="0" baseline="0" noProof="0" dirty="0">
                <a:ln>
                  <a:noFill/>
                </a:ln>
                <a:solidFill>
                  <a:schemeClr val="bg2">
                    <a:lumMod val="10000"/>
                  </a:schemeClr>
                </a:solidFill>
                <a:effectLst/>
                <a:uLnTx/>
                <a:uFillTx/>
                <a:latin typeface="Helvetica" pitchFamily="2" charset="0"/>
              </a:rPr>
              <a:t>4-Year College</a:t>
            </a:r>
            <a:endParaRPr kumimoji="0" lang="en-US" sz="1600" b="1" i="0" u="none" strike="noStrike" kern="1200" cap="none" spc="0" normalizeH="0" baseline="0" noProof="0" dirty="0">
              <a:ln>
                <a:noFill/>
              </a:ln>
              <a:solidFill>
                <a:schemeClr val="bg2">
                  <a:lumMod val="10000"/>
                </a:schemeClr>
              </a:solidFill>
              <a:effectLst/>
              <a:uLnTx/>
              <a:uFillTx/>
              <a:latin typeface="Helvetica" pitchFamily="2" charset="0"/>
            </a:endParaRPr>
          </a:p>
        </p:txBody>
      </p:sp>
      <p:sp>
        <p:nvSpPr>
          <p:cNvPr id="215" name="Title 1">
            <a:extLst>
              <a:ext uri="{FF2B5EF4-FFF2-40B4-BE49-F238E27FC236}">
                <a16:creationId xmlns:a16="http://schemas.microsoft.com/office/drawing/2014/main" id="{F8673A4E-F270-2840-985E-4CB0366C2371}"/>
              </a:ext>
            </a:extLst>
          </p:cNvPr>
          <p:cNvSpPr txBox="1">
            <a:spLocks/>
          </p:cNvSpPr>
          <p:nvPr/>
        </p:nvSpPr>
        <p:spPr>
          <a:xfrm>
            <a:off x="3355021" y="1236169"/>
            <a:ext cx="1614963" cy="664797"/>
          </a:xfrm>
          <a:prstGeom prst="rect">
            <a:avLst/>
          </a:prstGeom>
        </p:spPr>
        <p:txBody>
          <a:bodyPr vert="horz" wrap="square" lIns="0" tIns="0" rIns="0" bIns="0" rtlCol="0" anchor="ctr">
            <a:spAutoFit/>
          </a:bodyPr>
          <a:lstStyle>
            <a:lvl1pPr algn="l" defTabSz="914400" rtl="0" eaLnBrk="1" fontAlgn="b" latinLnBrk="0" hangingPunct="1">
              <a:lnSpc>
                <a:spcPct val="90000"/>
              </a:lnSpc>
              <a:spcBef>
                <a:spcPct val="0"/>
              </a:spcBef>
              <a:buNone/>
              <a:defRPr sz="5400" b="1" kern="1200">
                <a:solidFill>
                  <a:srgbClr val="002855"/>
                </a:solidFill>
                <a:latin typeface="Proxima Nova" charset="0"/>
                <a:ea typeface="Proxima Nova" charset="0"/>
                <a:cs typeface="Proxima Nova"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200" b="1" i="0" u="none" strike="noStrike" kern="1200" cap="none" spc="0" normalizeH="0" baseline="0" noProof="0" dirty="0">
                <a:ln>
                  <a:noFill/>
                </a:ln>
                <a:solidFill>
                  <a:schemeClr val="bg2">
                    <a:lumMod val="10000"/>
                  </a:schemeClr>
                </a:solidFill>
                <a:effectLst/>
                <a:uLnTx/>
                <a:uFillTx/>
                <a:latin typeface="Helvetica" pitchFamily="2" charset="0"/>
              </a:rPr>
              <a:t>36%</a:t>
            </a:r>
            <a:br>
              <a:rPr kumimoji="0" lang="en-US" sz="2800" b="0" i="0" u="none" strike="noStrike" kern="1200" cap="none" spc="0" normalizeH="0" baseline="0" noProof="0" dirty="0">
                <a:ln>
                  <a:noFill/>
                </a:ln>
                <a:solidFill>
                  <a:schemeClr val="bg2">
                    <a:lumMod val="10000"/>
                  </a:schemeClr>
                </a:solidFill>
                <a:effectLst/>
                <a:uLnTx/>
                <a:uFillTx/>
                <a:latin typeface="Helvetica" pitchFamily="2" charset="0"/>
              </a:rPr>
            </a:br>
            <a:r>
              <a:rPr kumimoji="0" lang="en-US" sz="1600" b="0" i="0" u="none" strike="noStrike" kern="1200" cap="none" spc="0" normalizeH="0" baseline="0" noProof="0" dirty="0">
                <a:ln>
                  <a:noFill/>
                </a:ln>
                <a:solidFill>
                  <a:schemeClr val="bg2">
                    <a:lumMod val="10000"/>
                  </a:schemeClr>
                </a:solidFill>
                <a:effectLst/>
                <a:uLnTx/>
                <a:uFillTx/>
                <a:latin typeface="Helvetica" pitchFamily="2" charset="0"/>
              </a:rPr>
              <a:t>2-Year College</a:t>
            </a:r>
            <a:endParaRPr kumimoji="0" lang="en-US" sz="1600" b="1" i="0" u="none" strike="noStrike" kern="1200" cap="none" spc="0" normalizeH="0" baseline="0" noProof="0" dirty="0">
              <a:ln>
                <a:noFill/>
              </a:ln>
              <a:solidFill>
                <a:schemeClr val="bg2">
                  <a:lumMod val="10000"/>
                </a:schemeClr>
              </a:solidFill>
              <a:effectLst/>
              <a:uLnTx/>
              <a:uFillTx/>
              <a:latin typeface="Helvetica" pitchFamily="2" charset="0"/>
            </a:endParaRPr>
          </a:p>
        </p:txBody>
      </p:sp>
      <p:sp>
        <p:nvSpPr>
          <p:cNvPr id="108" name="Rectangle 107">
            <a:extLst>
              <a:ext uri="{FF2B5EF4-FFF2-40B4-BE49-F238E27FC236}">
                <a16:creationId xmlns:a16="http://schemas.microsoft.com/office/drawing/2014/main" id="{09120B87-28BA-1040-84F2-BD05F42724F2}"/>
              </a:ext>
            </a:extLst>
          </p:cNvPr>
          <p:cNvSpPr/>
          <p:nvPr/>
        </p:nvSpPr>
        <p:spPr>
          <a:xfrm>
            <a:off x="137160" y="6096000"/>
            <a:ext cx="1026534" cy="6400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CEDC1C40-DD2C-FB42-BCC5-6B5455F0837B}"/>
              </a:ext>
            </a:extLst>
          </p:cNvPr>
          <p:cNvSpPr/>
          <p:nvPr/>
        </p:nvSpPr>
        <p:spPr>
          <a:xfrm>
            <a:off x="9929707" y="6151245"/>
            <a:ext cx="2019981" cy="5295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Slide Number Placeholder 3">
            <a:extLst>
              <a:ext uri="{FF2B5EF4-FFF2-40B4-BE49-F238E27FC236}">
                <a16:creationId xmlns:a16="http://schemas.microsoft.com/office/drawing/2014/main" id="{7DE7883B-786A-3840-8DD9-96B659A6B631}"/>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dirty="0">
              <a:ln>
                <a:noFill/>
              </a:ln>
              <a:effectLst/>
              <a:uLnTx/>
              <a:uFillTx/>
              <a:latin typeface="Helvetica" pitchFamily="2" charset="0"/>
              <a:ea typeface="+mn-ea"/>
              <a:cs typeface="+mn-cs"/>
            </a:endParaRPr>
          </a:p>
        </p:txBody>
      </p:sp>
      <p:pic>
        <p:nvPicPr>
          <p:cNvPr id="109" name="Picture 108">
            <a:extLst>
              <a:ext uri="{FF2B5EF4-FFF2-40B4-BE49-F238E27FC236}">
                <a16:creationId xmlns:a16="http://schemas.microsoft.com/office/drawing/2014/main" id="{664FE3D8-03AF-F547-A71F-06B6DA6942FC}"/>
              </a:ext>
            </a:extLst>
          </p:cNvPr>
          <p:cNvPicPr>
            <a:picLocks noChangeAspect="1"/>
          </p:cNvPicPr>
          <p:nvPr/>
        </p:nvPicPr>
        <p:blipFill>
          <a:blip r:embed="rId11"/>
          <a:stretch>
            <a:fillRect/>
          </a:stretch>
        </p:blipFill>
        <p:spPr>
          <a:xfrm>
            <a:off x="10107094" y="6046439"/>
            <a:ext cx="1947746" cy="811561"/>
          </a:xfrm>
          <a:prstGeom prst="rect">
            <a:avLst/>
          </a:prstGeom>
        </p:spPr>
      </p:pic>
      <p:sp>
        <p:nvSpPr>
          <p:cNvPr id="216" name="Footer Placeholder 1">
            <a:extLst>
              <a:ext uri="{FF2B5EF4-FFF2-40B4-BE49-F238E27FC236}">
                <a16:creationId xmlns:a16="http://schemas.microsoft.com/office/drawing/2014/main" id="{AC419202-150E-564D-9140-0A3213E22600}"/>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217" name="TextBox 216">
            <a:extLst>
              <a:ext uri="{FF2B5EF4-FFF2-40B4-BE49-F238E27FC236}">
                <a16:creationId xmlns:a16="http://schemas.microsoft.com/office/drawing/2014/main" id="{56132DB3-2259-4A49-A986-06B1FD22133A}"/>
              </a:ext>
            </a:extLst>
          </p:cNvPr>
          <p:cNvSpPr txBox="1"/>
          <p:nvPr/>
        </p:nvSpPr>
        <p:spPr>
          <a:xfrm>
            <a:off x="264867" y="5589492"/>
            <a:ext cx="8907313" cy="369332"/>
          </a:xfrm>
          <a:prstGeom prst="rect">
            <a:avLst/>
          </a:prstGeom>
          <a:noFill/>
        </p:spPr>
        <p:txBody>
          <a:bodyPr wrap="square" rtlCol="0">
            <a:spAutoFit/>
          </a:bodyPr>
          <a:lstStyle/>
          <a:p>
            <a:r>
              <a:rPr lang="en-US" dirty="0"/>
              <a:t>Graph from:  </a:t>
            </a:r>
            <a:r>
              <a:rPr lang="en-US" i="1" dirty="0">
                <a:hlinkClick r:id="rId12"/>
              </a:rPr>
              <a:t>Where California High School Students Attend College</a:t>
            </a:r>
            <a:endParaRPr lang="en-US" i="1" dirty="0"/>
          </a:p>
        </p:txBody>
      </p:sp>
    </p:spTree>
    <p:extLst>
      <p:ext uri="{BB962C8B-B14F-4D97-AF65-F5344CB8AC3E}">
        <p14:creationId xmlns:p14="http://schemas.microsoft.com/office/powerpoint/2010/main" val="296212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376387" y="361601"/>
            <a:ext cx="10896600" cy="925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000" dirty="0">
                <a:latin typeface="Helvetica" pitchFamily="2" charset="0"/>
                <a:ea typeface="Calibri" charset="0"/>
                <a:cs typeface="Calibri" charset="0"/>
              </a:rPr>
              <a:t>Of the 63% of High School Students Who Enroll </a:t>
            </a:r>
            <a:br>
              <a:rPr lang="en-US" sz="3000" dirty="0">
                <a:latin typeface="Helvetica" pitchFamily="2" charset="0"/>
                <a:ea typeface="Calibri" charset="0"/>
                <a:cs typeface="Calibri" charset="0"/>
              </a:rPr>
            </a:br>
            <a:r>
              <a:rPr lang="en-US" sz="3000" dirty="0">
                <a:latin typeface="Helvetica" pitchFamily="2" charset="0"/>
                <a:ea typeface="Calibri" charset="0"/>
                <a:cs typeface="Calibri" charset="0"/>
              </a:rPr>
              <a:t>in College, 57% Enroll in Community College</a:t>
            </a:r>
          </a:p>
        </p:txBody>
      </p:sp>
      <p:pic>
        <p:nvPicPr>
          <p:cNvPr id="3" name="Picture 2">
            <a:extLst>
              <a:ext uri="{FF2B5EF4-FFF2-40B4-BE49-F238E27FC236}">
                <a16:creationId xmlns:a16="http://schemas.microsoft.com/office/drawing/2014/main" id="{26BD1277-9C3F-DC4E-A05A-6C9B38C4C235}"/>
              </a:ext>
            </a:extLst>
          </p:cNvPr>
          <p:cNvPicPr>
            <a:picLocks noChangeAspect="1"/>
          </p:cNvPicPr>
          <p:nvPr/>
        </p:nvPicPr>
        <p:blipFill>
          <a:blip r:embed="rId3"/>
          <a:stretch>
            <a:fillRect/>
          </a:stretch>
        </p:blipFill>
        <p:spPr>
          <a:xfrm>
            <a:off x="304800" y="1348458"/>
            <a:ext cx="10865796" cy="4630615"/>
          </a:xfrm>
          <a:prstGeom prst="rect">
            <a:avLst/>
          </a:prstGeom>
        </p:spPr>
      </p:pic>
      <p:sp>
        <p:nvSpPr>
          <p:cNvPr id="6" name="Rectangle 5">
            <a:extLst>
              <a:ext uri="{FF2B5EF4-FFF2-40B4-BE49-F238E27FC236}">
                <a16:creationId xmlns:a16="http://schemas.microsoft.com/office/drawing/2014/main" id="{E2A8CB41-A01F-A543-937D-5184F89CB611}"/>
              </a:ext>
            </a:extLst>
          </p:cNvPr>
          <p:cNvSpPr/>
          <p:nvPr/>
        </p:nvSpPr>
        <p:spPr>
          <a:xfrm>
            <a:off x="304800" y="6045200"/>
            <a:ext cx="858894" cy="694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93AB58-2BCC-2D4E-9108-04BD903980EB}"/>
              </a:ext>
            </a:extLst>
          </p:cNvPr>
          <p:cNvSpPr/>
          <p:nvPr/>
        </p:nvSpPr>
        <p:spPr>
          <a:xfrm>
            <a:off x="9929707" y="6050108"/>
            <a:ext cx="2137018" cy="63072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lide Number Placeholder 3">
            <a:extLst>
              <a:ext uri="{FF2B5EF4-FFF2-40B4-BE49-F238E27FC236}">
                <a16:creationId xmlns:a16="http://schemas.microsoft.com/office/drawing/2014/main" id="{055022A2-F1EE-8843-820C-0FA94F0F443D}"/>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4" name="Picture 3">
            <a:extLst>
              <a:ext uri="{FF2B5EF4-FFF2-40B4-BE49-F238E27FC236}">
                <a16:creationId xmlns:a16="http://schemas.microsoft.com/office/drawing/2014/main" id="{9BA70562-926E-FA46-9400-1F5112DE2267}"/>
              </a:ext>
            </a:extLst>
          </p:cNvPr>
          <p:cNvPicPr>
            <a:picLocks noChangeAspect="1"/>
          </p:cNvPicPr>
          <p:nvPr/>
        </p:nvPicPr>
        <p:blipFill>
          <a:blip r:embed="rId4"/>
          <a:stretch>
            <a:fillRect/>
          </a:stretch>
        </p:blipFill>
        <p:spPr>
          <a:xfrm>
            <a:off x="10118979" y="6050108"/>
            <a:ext cx="1947746" cy="811561"/>
          </a:xfrm>
          <a:prstGeom prst="rect">
            <a:avLst/>
          </a:prstGeom>
        </p:spPr>
      </p:pic>
      <p:sp>
        <p:nvSpPr>
          <p:cNvPr id="11" name="Footer Placeholder 1">
            <a:extLst>
              <a:ext uri="{FF2B5EF4-FFF2-40B4-BE49-F238E27FC236}">
                <a16:creationId xmlns:a16="http://schemas.microsoft.com/office/drawing/2014/main" id="{685F66A5-B705-654E-A2C3-143839CCF630}"/>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
        <p:nvSpPr>
          <p:cNvPr id="12" name="TextBox 11">
            <a:extLst>
              <a:ext uri="{FF2B5EF4-FFF2-40B4-BE49-F238E27FC236}">
                <a16:creationId xmlns:a16="http://schemas.microsoft.com/office/drawing/2014/main" id="{84D04A36-DB35-2447-B8E8-248D45096737}"/>
              </a:ext>
            </a:extLst>
          </p:cNvPr>
          <p:cNvSpPr txBox="1"/>
          <p:nvPr/>
        </p:nvSpPr>
        <p:spPr>
          <a:xfrm>
            <a:off x="174556" y="5415205"/>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Where California High School Students Attend College</a:t>
            </a:r>
            <a:endParaRPr lang="en-US" sz="1400" i="1" dirty="0">
              <a:solidFill>
                <a:srgbClr val="00B0F0"/>
              </a:solidFill>
            </a:endParaRPr>
          </a:p>
        </p:txBody>
      </p:sp>
    </p:spTree>
    <p:extLst>
      <p:ext uri="{BB962C8B-B14F-4D97-AF65-F5344CB8AC3E}">
        <p14:creationId xmlns:p14="http://schemas.microsoft.com/office/powerpoint/2010/main" val="474434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376387" y="338947"/>
            <a:ext cx="10203180" cy="59368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Helvetica" pitchFamily="2" charset="0"/>
                <a:ea typeface="Calibri" charset="0"/>
                <a:cs typeface="Calibri" charset="0"/>
              </a:rPr>
              <a:t>Enrollment Varies by Race/Ethnicity</a:t>
            </a:r>
          </a:p>
        </p:txBody>
      </p:sp>
      <p:pic>
        <p:nvPicPr>
          <p:cNvPr id="3" name="Picture 2">
            <a:extLst>
              <a:ext uri="{FF2B5EF4-FFF2-40B4-BE49-F238E27FC236}">
                <a16:creationId xmlns:a16="http://schemas.microsoft.com/office/drawing/2014/main" id="{C61EAC0D-9F3E-664D-BF78-9950DCAF4B74}"/>
              </a:ext>
            </a:extLst>
          </p:cNvPr>
          <p:cNvPicPr>
            <a:picLocks noChangeAspect="1"/>
          </p:cNvPicPr>
          <p:nvPr/>
        </p:nvPicPr>
        <p:blipFill>
          <a:blip r:embed="rId3"/>
          <a:stretch>
            <a:fillRect/>
          </a:stretch>
        </p:blipFill>
        <p:spPr>
          <a:xfrm>
            <a:off x="2966974" y="932636"/>
            <a:ext cx="6205206" cy="4438689"/>
          </a:xfrm>
          <a:prstGeom prst="rect">
            <a:avLst/>
          </a:prstGeom>
        </p:spPr>
      </p:pic>
      <p:sp>
        <p:nvSpPr>
          <p:cNvPr id="4" name="Rectangle 3">
            <a:extLst>
              <a:ext uri="{FF2B5EF4-FFF2-40B4-BE49-F238E27FC236}">
                <a16:creationId xmlns:a16="http://schemas.microsoft.com/office/drawing/2014/main" id="{2FD199D2-755C-3045-A075-3ACDD1A5E798}"/>
              </a:ext>
            </a:extLst>
          </p:cNvPr>
          <p:cNvSpPr/>
          <p:nvPr/>
        </p:nvSpPr>
        <p:spPr>
          <a:xfrm>
            <a:off x="304800" y="6045200"/>
            <a:ext cx="858894" cy="694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3A5853-0473-B64B-B8C7-DA5B5D8D359C}"/>
              </a:ext>
            </a:extLst>
          </p:cNvPr>
          <p:cNvSpPr/>
          <p:nvPr/>
        </p:nvSpPr>
        <p:spPr>
          <a:xfrm>
            <a:off x="9929707" y="6151245"/>
            <a:ext cx="2019981" cy="5295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B9830F1C-62DA-7040-B2B4-E9CE6216C6C6}"/>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8E3E6D3A-DE79-A449-B688-ADD8BC89C7D1}"/>
              </a:ext>
            </a:extLst>
          </p:cNvPr>
          <p:cNvPicPr>
            <a:picLocks noChangeAspect="1"/>
          </p:cNvPicPr>
          <p:nvPr/>
        </p:nvPicPr>
        <p:blipFill>
          <a:blip r:embed="rId4"/>
          <a:stretch>
            <a:fillRect/>
          </a:stretch>
        </p:blipFill>
        <p:spPr>
          <a:xfrm>
            <a:off x="10118979" y="6050068"/>
            <a:ext cx="1947746" cy="811561"/>
          </a:xfrm>
          <a:prstGeom prst="rect">
            <a:avLst/>
          </a:prstGeom>
        </p:spPr>
      </p:pic>
      <p:sp>
        <p:nvSpPr>
          <p:cNvPr id="11" name="TextBox 10">
            <a:extLst>
              <a:ext uri="{FF2B5EF4-FFF2-40B4-BE49-F238E27FC236}">
                <a16:creationId xmlns:a16="http://schemas.microsoft.com/office/drawing/2014/main" id="{4E30947C-03EE-D346-858B-C37D23ACC2C1}"/>
              </a:ext>
            </a:extLst>
          </p:cNvPr>
          <p:cNvSpPr txBox="1"/>
          <p:nvPr/>
        </p:nvSpPr>
        <p:spPr>
          <a:xfrm>
            <a:off x="304800" y="5474225"/>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5">
                  <a:extLst>
                    <a:ext uri="{A12FA001-AC4F-418D-AE19-62706E023703}">
                      <ahyp:hlinkClr xmlns:ahyp="http://schemas.microsoft.com/office/drawing/2018/hyperlinkcolor" val="tx"/>
                    </a:ext>
                  </a:extLst>
                </a:hlinkClick>
              </a:rPr>
              <a:t>Where California High School Students Attend College</a:t>
            </a:r>
            <a:endParaRPr lang="en-US" sz="1400" i="1" dirty="0">
              <a:solidFill>
                <a:srgbClr val="00B0F0"/>
              </a:solidFill>
            </a:endParaRPr>
          </a:p>
        </p:txBody>
      </p:sp>
      <p:sp>
        <p:nvSpPr>
          <p:cNvPr id="2" name="Footer Placeholder 1">
            <a:extLst>
              <a:ext uri="{FF2B5EF4-FFF2-40B4-BE49-F238E27FC236}">
                <a16:creationId xmlns:a16="http://schemas.microsoft.com/office/drawing/2014/main" id="{C930FD48-9CC9-D81D-5C24-F1395155760A}"/>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spTree>
    <p:extLst>
      <p:ext uri="{BB962C8B-B14F-4D97-AF65-F5344CB8AC3E}">
        <p14:creationId xmlns:p14="http://schemas.microsoft.com/office/powerpoint/2010/main" val="272506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DDA6B1-8025-2947-B300-F0138033299C}"/>
              </a:ext>
            </a:extLst>
          </p:cNvPr>
          <p:cNvSpPr>
            <a:spLocks noGrp="1"/>
          </p:cNvSpPr>
          <p:nvPr>
            <p:ph type="sldNum" sz="quarter" idx="11"/>
          </p:nvPr>
        </p:nvSpPr>
        <p:spPr>
          <a:xfrm>
            <a:off x="11353800" y="6400798"/>
            <a:ext cx="457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216C5-4E61-6A40-B003-F9ADCD24D74A}" type="slidenum">
              <a:rPr kumimoji="0" lang="en-US" sz="1200" b="1" i="0" u="none" strike="noStrike" kern="1200" cap="none" spc="0" normalizeH="0" baseline="0" noProof="0" smtClean="0">
                <a:ln>
                  <a:noFill/>
                </a:ln>
                <a:solidFill>
                  <a:srgbClr val="002855"/>
                </a:solidFill>
                <a:effectLst/>
                <a:uLnTx/>
                <a:uFillTx/>
                <a:latin typeface="Helvetica"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dirty="0">
              <a:ln>
                <a:noFill/>
              </a:ln>
              <a:solidFill>
                <a:srgbClr val="002855"/>
              </a:solidFill>
              <a:effectLst/>
              <a:uLnTx/>
              <a:uFillTx/>
              <a:latin typeface="Helvetica" pitchFamily="2" charset="0"/>
            </a:endParaRPr>
          </a:p>
        </p:txBody>
      </p:sp>
      <p:sp>
        <p:nvSpPr>
          <p:cNvPr id="4" name="Text Placeholder 3">
            <a:extLst>
              <a:ext uri="{FF2B5EF4-FFF2-40B4-BE49-F238E27FC236}">
                <a16:creationId xmlns:a16="http://schemas.microsoft.com/office/drawing/2014/main" id="{2FE234C6-3BBA-A84C-BFDA-9E1B5F231DCA}"/>
              </a:ext>
            </a:extLst>
          </p:cNvPr>
          <p:cNvSpPr>
            <a:spLocks noGrp="1"/>
          </p:cNvSpPr>
          <p:nvPr>
            <p:ph type="body" sz="quarter" idx="13"/>
          </p:nvPr>
        </p:nvSpPr>
        <p:spPr>
          <a:xfrm>
            <a:off x="-1" y="1851104"/>
            <a:ext cx="3396343" cy="2215991"/>
          </a:xfrm>
        </p:spPr>
        <p:txBody>
          <a:bodyPr/>
          <a:lstStyle/>
          <a:p>
            <a:pPr lvl="0">
              <a:lnSpc>
                <a:spcPct val="100000"/>
              </a:lnSpc>
              <a:spcBef>
                <a:spcPct val="0"/>
              </a:spcBef>
              <a:defRPr/>
            </a:pPr>
            <a:r>
              <a:rPr lang="en-US" sz="3600" dirty="0">
                <a:solidFill>
                  <a:srgbClr val="FFFFFF">
                    <a:lumMod val="95000"/>
                  </a:srgbClr>
                </a:solidFill>
                <a:latin typeface="Helvetica" pitchFamily="2" charset="0"/>
                <a:ea typeface="Calibri" charset="0"/>
                <a:cs typeface="Calibri" charset="0"/>
              </a:rPr>
              <a:t>College Enrollment Varies By County</a:t>
            </a:r>
            <a:endParaRPr lang="en-US" sz="3600" dirty="0">
              <a:solidFill>
                <a:srgbClr val="FFFFFF">
                  <a:lumMod val="95000"/>
                </a:srgbClr>
              </a:solidFill>
              <a:latin typeface="Helvetica" pitchFamily="2" charset="0"/>
            </a:endParaRPr>
          </a:p>
        </p:txBody>
      </p:sp>
      <p:sp>
        <p:nvSpPr>
          <p:cNvPr id="6" name="Footer Placeholder 1">
            <a:extLst>
              <a:ext uri="{FF2B5EF4-FFF2-40B4-BE49-F238E27FC236}">
                <a16:creationId xmlns:a16="http://schemas.microsoft.com/office/drawing/2014/main" id="{D9A08821-5CF3-254E-96D5-F979CDF2212D}"/>
              </a:ext>
            </a:extLst>
          </p:cNvPr>
          <p:cNvSpPr txBox="1">
            <a:spLocks/>
          </p:cNvSpPr>
          <p:nvPr/>
        </p:nvSpPr>
        <p:spPr>
          <a:xfrm>
            <a:off x="609600" y="6400798"/>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California Adolescents    </a:t>
            </a:r>
            <a:r>
              <a:rPr kumimoji="0" lang="en-US" sz="1200" b="0" i="0" u="none" strike="noStrike" kern="1200" cap="none" spc="0" normalizeH="0" baseline="0" noProof="0" dirty="0">
                <a:ln>
                  <a:noFill/>
                </a:ln>
                <a:solidFill>
                  <a:srgbClr val="FFBF00"/>
                </a:solidFill>
                <a:effectLst/>
                <a:uLnTx/>
                <a:uFillTx/>
                <a:latin typeface="Helvetica" pitchFamily="2" charset="0"/>
                <a:ea typeface="+mn-ea"/>
                <a:cs typeface="+mn-cs"/>
              </a:rPr>
              <a:t>| </a:t>
            </a:r>
            <a:r>
              <a:rPr kumimoji="0" lang="en-US" sz="1200" b="0" i="0" u="none" strike="noStrike" kern="1200" cap="none" spc="0" normalizeH="0" baseline="0" noProof="0" dirty="0">
                <a:ln>
                  <a:noFill/>
                </a:ln>
                <a:solidFill>
                  <a:srgbClr val="002855"/>
                </a:solidFill>
                <a:effectLst/>
                <a:uLnTx/>
                <a:uFillTx/>
                <a:latin typeface="Helvetica" pitchFamily="2" charset="0"/>
                <a:ea typeface="+mn-ea"/>
                <a:cs typeface="+mn-cs"/>
              </a:rPr>
              <a:t>  August 2022</a:t>
            </a:r>
          </a:p>
        </p:txBody>
      </p:sp>
      <p:pic>
        <p:nvPicPr>
          <p:cNvPr id="7" name="Content Placeholder 5">
            <a:extLst>
              <a:ext uri="{FF2B5EF4-FFF2-40B4-BE49-F238E27FC236}">
                <a16:creationId xmlns:a16="http://schemas.microsoft.com/office/drawing/2014/main" id="{549B3AFA-054A-4E4E-AD57-EC7976A8F965}"/>
              </a:ext>
            </a:extLst>
          </p:cNvPr>
          <p:cNvPicPr>
            <a:picLocks noChangeAspect="1"/>
          </p:cNvPicPr>
          <p:nvPr/>
        </p:nvPicPr>
        <p:blipFill>
          <a:blip r:embed="rId3">
            <a:lum/>
          </a:blip>
          <a:stretch>
            <a:fillRect/>
          </a:stretch>
        </p:blipFill>
        <p:spPr>
          <a:xfrm>
            <a:off x="5556972" y="1"/>
            <a:ext cx="5268872" cy="6439732"/>
          </a:xfrm>
          <a:prstGeom prst="rect">
            <a:avLst/>
          </a:prstGeom>
        </p:spPr>
      </p:pic>
      <p:sp>
        <p:nvSpPr>
          <p:cNvPr id="10" name="TextBox 9">
            <a:extLst>
              <a:ext uri="{FF2B5EF4-FFF2-40B4-BE49-F238E27FC236}">
                <a16:creationId xmlns:a16="http://schemas.microsoft.com/office/drawing/2014/main" id="{2162D054-23AE-454D-B0C6-FA3D317AF51C}"/>
              </a:ext>
            </a:extLst>
          </p:cNvPr>
          <p:cNvSpPr txBox="1"/>
          <p:nvPr/>
        </p:nvSpPr>
        <p:spPr>
          <a:xfrm>
            <a:off x="4345371" y="6400798"/>
            <a:ext cx="6850585" cy="307777"/>
          </a:xfrm>
          <a:prstGeom prst="rect">
            <a:avLst/>
          </a:prstGeom>
          <a:noFill/>
        </p:spPr>
        <p:txBody>
          <a:bodyPr wrap="square" rtlCol="0">
            <a:spAutoFit/>
          </a:bodyPr>
          <a:lstStyle/>
          <a:p>
            <a:r>
              <a:rPr lang="en-US" sz="1400" dirty="0"/>
              <a:t>Source: </a:t>
            </a:r>
            <a:r>
              <a:rPr lang="en-US" sz="1400" i="1" dirty="0">
                <a:solidFill>
                  <a:srgbClr val="00B0F0"/>
                </a:solidFill>
                <a:hlinkClick r:id="rId4">
                  <a:extLst>
                    <a:ext uri="{A12FA001-AC4F-418D-AE19-62706E023703}">
                      <ahyp:hlinkClr xmlns:ahyp="http://schemas.microsoft.com/office/drawing/2018/hyperlinkcolor" val="tx"/>
                    </a:ext>
                  </a:extLst>
                </a:hlinkClick>
              </a:rPr>
              <a:t>Where California High School Students Attend College</a:t>
            </a:r>
            <a:endParaRPr lang="en-US" sz="1400" i="1" dirty="0">
              <a:solidFill>
                <a:srgbClr val="00B0F0"/>
              </a:solidFill>
            </a:endParaRPr>
          </a:p>
        </p:txBody>
      </p:sp>
    </p:spTree>
    <p:extLst>
      <p:ext uri="{BB962C8B-B14F-4D97-AF65-F5344CB8AC3E}">
        <p14:creationId xmlns:p14="http://schemas.microsoft.com/office/powerpoint/2010/main" val="4063898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228600" y="270669"/>
            <a:ext cx="11122152" cy="59368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dirty="0">
                <a:latin typeface="Helvetica" pitchFamily="2" charset="0"/>
                <a:ea typeface="Calibri" charset="0"/>
                <a:cs typeface="Calibri" charset="0"/>
              </a:rPr>
              <a:t>Enrollment Varies Across Counties</a:t>
            </a:r>
          </a:p>
        </p:txBody>
      </p:sp>
      <p:pic>
        <p:nvPicPr>
          <p:cNvPr id="4" name="Picture 3">
            <a:extLst>
              <a:ext uri="{FF2B5EF4-FFF2-40B4-BE49-F238E27FC236}">
                <a16:creationId xmlns:a16="http://schemas.microsoft.com/office/drawing/2014/main" id="{23949208-0613-5144-8D93-DF7F3A04F8C5}"/>
              </a:ext>
            </a:extLst>
          </p:cNvPr>
          <p:cNvPicPr>
            <a:picLocks noChangeAspect="1"/>
          </p:cNvPicPr>
          <p:nvPr/>
        </p:nvPicPr>
        <p:blipFill rotWithShape="1">
          <a:blip r:embed="rId3"/>
          <a:srcRect b="4301"/>
          <a:stretch/>
        </p:blipFill>
        <p:spPr>
          <a:xfrm rot="16200000">
            <a:off x="3162167" y="-1119760"/>
            <a:ext cx="5439905" cy="9516343"/>
          </a:xfrm>
          <a:prstGeom prst="rect">
            <a:avLst/>
          </a:prstGeom>
        </p:spPr>
      </p:pic>
      <p:sp>
        <p:nvSpPr>
          <p:cNvPr id="6" name="Slide Number Placeholder 3">
            <a:extLst>
              <a:ext uri="{FF2B5EF4-FFF2-40B4-BE49-F238E27FC236}">
                <a16:creationId xmlns:a16="http://schemas.microsoft.com/office/drawing/2014/main" id="{BEB72EB1-685E-6E46-91DA-321927AE7D83}"/>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solidFill>
                  <a:srgbClr val="002855">
                    <a:lumMod val="90000"/>
                    <a:lumOff val="1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600" b="1" i="0" u="none" strike="noStrike" kern="1200" cap="none" spc="0" normalizeH="0" baseline="0" noProof="0" dirty="0">
              <a:ln>
                <a:noFill/>
              </a:ln>
              <a:solidFill>
                <a:srgbClr val="002855">
                  <a:lumMod val="90000"/>
                  <a:lumOff val="10000"/>
                </a:srgbClr>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3FCF35D7-E83B-484A-A771-969C9861F126}"/>
              </a:ext>
            </a:extLst>
          </p:cNvPr>
          <p:cNvSpPr txBox="1"/>
          <p:nvPr/>
        </p:nvSpPr>
        <p:spPr>
          <a:xfrm>
            <a:off x="228600" y="6412468"/>
            <a:ext cx="8907313" cy="307777"/>
          </a:xfrm>
          <a:prstGeom prst="rect">
            <a:avLst/>
          </a:prstGeom>
          <a:noFill/>
        </p:spPr>
        <p:txBody>
          <a:bodyPr wrap="square" rtlCol="0">
            <a:spAutoFit/>
          </a:bodyPr>
          <a:lstStyle/>
          <a:p>
            <a:r>
              <a:rPr lang="en-US" sz="1400" dirty="0"/>
              <a:t>Source: </a:t>
            </a:r>
            <a:r>
              <a:rPr lang="en-US" sz="1400" i="1" dirty="0">
                <a:solidFill>
                  <a:srgbClr val="00B0F0"/>
                </a:solidFill>
                <a:hlinkClick r:id="rId4">
                  <a:extLst>
                    <a:ext uri="{A12FA001-AC4F-418D-AE19-62706E023703}">
                      <ahyp:hlinkClr xmlns:ahyp="http://schemas.microsoft.com/office/drawing/2018/hyperlinkcolor" val="tx"/>
                    </a:ext>
                  </a:extLst>
                </a:hlinkClick>
              </a:rPr>
              <a:t>Where California High School Students Attend College</a:t>
            </a:r>
            <a:endParaRPr lang="en-US" sz="1400" i="1" dirty="0">
              <a:solidFill>
                <a:srgbClr val="00B0F0"/>
              </a:solidFill>
            </a:endParaRPr>
          </a:p>
        </p:txBody>
      </p:sp>
      <p:pic>
        <p:nvPicPr>
          <p:cNvPr id="3" name="Picture 2">
            <a:extLst>
              <a:ext uri="{FF2B5EF4-FFF2-40B4-BE49-F238E27FC236}">
                <a16:creationId xmlns:a16="http://schemas.microsoft.com/office/drawing/2014/main" id="{C2B0EB0D-A9E4-C2B2-10BC-E2C6F475E1D9}"/>
              </a:ext>
            </a:extLst>
          </p:cNvPr>
          <p:cNvPicPr>
            <a:picLocks noChangeAspect="1"/>
          </p:cNvPicPr>
          <p:nvPr/>
        </p:nvPicPr>
        <p:blipFill rotWithShape="1">
          <a:blip r:embed="rId5"/>
          <a:srcRect r="24619"/>
          <a:stretch/>
        </p:blipFill>
        <p:spPr>
          <a:xfrm rot="5400000">
            <a:off x="9980278" y="4752375"/>
            <a:ext cx="286329" cy="3346645"/>
          </a:xfrm>
          <a:prstGeom prst="rect">
            <a:avLst/>
          </a:prstGeom>
        </p:spPr>
      </p:pic>
    </p:spTree>
    <p:extLst>
      <p:ext uri="{BB962C8B-B14F-4D97-AF65-F5344CB8AC3E}">
        <p14:creationId xmlns:p14="http://schemas.microsoft.com/office/powerpoint/2010/main" val="949260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376387" y="311103"/>
            <a:ext cx="11336823" cy="53796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dirty="0">
                <a:latin typeface="Helvetica" pitchFamily="2" charset="0"/>
              </a:rPr>
              <a:t>Percent of Students by Semesters Enrolled in College </a:t>
            </a:r>
            <a:endParaRPr lang="en-US" sz="3200" b="1" spc="300" dirty="0">
              <a:latin typeface="Helvetica" pitchFamily="2" charset="0"/>
              <a:ea typeface="Calibri" charset="0"/>
              <a:cs typeface="Calibri" charset="0"/>
            </a:endParaRPr>
          </a:p>
        </p:txBody>
      </p:sp>
      <p:sp>
        <p:nvSpPr>
          <p:cNvPr id="4" name="Rectangle 3">
            <a:extLst>
              <a:ext uri="{FF2B5EF4-FFF2-40B4-BE49-F238E27FC236}">
                <a16:creationId xmlns:a16="http://schemas.microsoft.com/office/drawing/2014/main" id="{2FD199D2-755C-3045-A075-3ACDD1A5E798}"/>
              </a:ext>
            </a:extLst>
          </p:cNvPr>
          <p:cNvSpPr/>
          <p:nvPr/>
        </p:nvSpPr>
        <p:spPr>
          <a:xfrm>
            <a:off x="304800" y="6045200"/>
            <a:ext cx="858894" cy="694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3A5853-0473-B64B-B8C7-DA5B5D8D359C}"/>
              </a:ext>
            </a:extLst>
          </p:cNvPr>
          <p:cNvSpPr/>
          <p:nvPr/>
        </p:nvSpPr>
        <p:spPr>
          <a:xfrm>
            <a:off x="9929707" y="6151245"/>
            <a:ext cx="2019981" cy="5295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B9830F1C-62DA-7040-B2B4-E9CE6216C6C6}"/>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solidFill>
                  <a:srgbClr val="002855">
                    <a:lumMod val="90000"/>
                    <a:lumOff val="10000"/>
                  </a:srgbClr>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1" i="0" u="none" strike="noStrike" kern="1200" cap="none" spc="0" normalizeH="0" baseline="0" noProof="0" dirty="0">
              <a:ln>
                <a:noFill/>
              </a:ln>
              <a:solidFill>
                <a:srgbClr val="002855">
                  <a:lumMod val="90000"/>
                  <a:lumOff val="10000"/>
                </a:srgbClr>
              </a:solidFill>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8E3E6D3A-DE79-A449-B688-ADD8BC89C7D1}"/>
              </a:ext>
            </a:extLst>
          </p:cNvPr>
          <p:cNvPicPr>
            <a:picLocks noChangeAspect="1"/>
          </p:cNvPicPr>
          <p:nvPr/>
        </p:nvPicPr>
        <p:blipFill>
          <a:blip r:embed="rId3"/>
          <a:stretch>
            <a:fillRect/>
          </a:stretch>
        </p:blipFill>
        <p:spPr>
          <a:xfrm>
            <a:off x="10118979" y="6050068"/>
            <a:ext cx="1947746" cy="811561"/>
          </a:xfrm>
          <a:prstGeom prst="rect">
            <a:avLst/>
          </a:prstGeom>
        </p:spPr>
      </p:pic>
      <p:sp>
        <p:nvSpPr>
          <p:cNvPr id="10" name="Footer Placeholder 1">
            <a:extLst>
              <a:ext uri="{FF2B5EF4-FFF2-40B4-BE49-F238E27FC236}">
                <a16:creationId xmlns:a16="http://schemas.microsoft.com/office/drawing/2014/main" id="{10FA8D09-D849-C940-8B79-35AA5EF477B3}"/>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pic>
        <p:nvPicPr>
          <p:cNvPr id="12" name="Picture 11">
            <a:extLst>
              <a:ext uri="{FF2B5EF4-FFF2-40B4-BE49-F238E27FC236}">
                <a16:creationId xmlns:a16="http://schemas.microsoft.com/office/drawing/2014/main" id="{B7BAE54A-F282-E146-9323-9E031EB0314C}"/>
              </a:ext>
            </a:extLst>
          </p:cNvPr>
          <p:cNvPicPr>
            <a:picLocks noChangeAspect="1"/>
          </p:cNvPicPr>
          <p:nvPr/>
        </p:nvPicPr>
        <p:blipFill>
          <a:blip r:embed="rId4"/>
          <a:stretch>
            <a:fillRect/>
          </a:stretch>
        </p:blipFill>
        <p:spPr>
          <a:xfrm>
            <a:off x="2498450" y="1334828"/>
            <a:ext cx="6536042" cy="4466843"/>
          </a:xfrm>
          <a:prstGeom prst="rect">
            <a:avLst/>
          </a:prstGeom>
        </p:spPr>
      </p:pic>
      <p:sp>
        <p:nvSpPr>
          <p:cNvPr id="13" name="TextBox 12">
            <a:extLst>
              <a:ext uri="{FF2B5EF4-FFF2-40B4-BE49-F238E27FC236}">
                <a16:creationId xmlns:a16="http://schemas.microsoft.com/office/drawing/2014/main" id="{AA4082D2-26AE-4A42-B5AE-B973DA13267E}"/>
              </a:ext>
            </a:extLst>
          </p:cNvPr>
          <p:cNvSpPr txBox="1"/>
          <p:nvPr/>
        </p:nvSpPr>
        <p:spPr>
          <a:xfrm>
            <a:off x="2236029" y="902401"/>
            <a:ext cx="706088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Helvetica" pitchFamily="2" charset="0"/>
                <a:cs typeface="Calibri" panose="020F0502020204030204" pitchFamily="34" charset="0"/>
              </a:rPr>
              <a:t>High School Graduates Who Participate in College*</a:t>
            </a:r>
          </a:p>
        </p:txBody>
      </p:sp>
      <p:sp>
        <p:nvSpPr>
          <p:cNvPr id="14" name="TextBox 13">
            <a:extLst>
              <a:ext uri="{FF2B5EF4-FFF2-40B4-BE49-F238E27FC236}">
                <a16:creationId xmlns:a16="http://schemas.microsoft.com/office/drawing/2014/main" id="{D0829802-CFAE-0543-B17A-4869D97BB087}"/>
              </a:ext>
            </a:extLst>
          </p:cNvPr>
          <p:cNvSpPr txBox="1"/>
          <p:nvPr/>
        </p:nvSpPr>
        <p:spPr>
          <a:xfrm>
            <a:off x="8603589" y="5430403"/>
            <a:ext cx="34631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Helvetica" pitchFamily="2" charset="0"/>
              </a:rPr>
              <a:t>*</a:t>
            </a:r>
            <a:r>
              <a:rPr kumimoji="0" lang="en-US" sz="1400" b="0" i="0" u="none" strike="noStrike" kern="1200" cap="none" spc="0" normalizeH="0" baseline="0" noProof="0" dirty="0">
                <a:ln>
                  <a:noFill/>
                </a:ln>
                <a:effectLst/>
                <a:uLnTx/>
                <a:uFillTx/>
                <a:latin typeface="Helvetica" pitchFamily="2" charset="0"/>
              </a:rPr>
              <a:t>Summers </a:t>
            </a:r>
            <a:r>
              <a:rPr lang="en-US" sz="1400" dirty="0">
                <a:latin typeface="Helvetica" pitchFamily="2" charset="0"/>
              </a:rPr>
              <a:t>n</a:t>
            </a:r>
            <a:r>
              <a:rPr kumimoji="0" lang="en-US" sz="1400" b="0" i="0" u="none" strike="noStrike" kern="1200" cap="none" spc="0" normalizeH="0" baseline="0" noProof="0" dirty="0" err="1">
                <a:ln>
                  <a:noFill/>
                </a:ln>
                <a:effectLst/>
                <a:uLnTx/>
                <a:uFillTx/>
                <a:latin typeface="Helvetica" pitchFamily="2" charset="0"/>
              </a:rPr>
              <a:t>ot</a:t>
            </a:r>
            <a:r>
              <a:rPr kumimoji="0" lang="en-US" sz="1400" b="0" i="0" u="none" strike="noStrike" kern="1200" cap="none" spc="0" normalizeH="0" baseline="0" noProof="0" dirty="0">
                <a:ln>
                  <a:noFill/>
                </a:ln>
                <a:effectLst/>
                <a:uLnTx/>
                <a:uFillTx/>
                <a:latin typeface="Helvetica" pitchFamily="2" charset="0"/>
              </a:rPr>
              <a:t> </a:t>
            </a:r>
            <a:r>
              <a:rPr lang="en-US" sz="1400" dirty="0" err="1">
                <a:latin typeface="Helvetica" pitchFamily="2" charset="0"/>
              </a:rPr>
              <a:t>i</a:t>
            </a:r>
            <a:r>
              <a:rPr kumimoji="0" lang="en-US" sz="1400" b="0" i="0" u="none" strike="noStrike" kern="1200" cap="none" spc="0" normalizeH="0" baseline="0" noProof="0" dirty="0" err="1">
                <a:ln>
                  <a:noFill/>
                </a:ln>
                <a:effectLst/>
                <a:uLnTx/>
                <a:uFillTx/>
                <a:latin typeface="Helvetica" pitchFamily="2" charset="0"/>
              </a:rPr>
              <a:t>ncluded</a:t>
            </a:r>
            <a:endParaRPr kumimoji="0" lang="en-US" sz="1400" b="0" i="0" u="none" strike="noStrike" kern="1200" cap="none" spc="0" normalizeH="0" baseline="0" noProof="0" dirty="0">
              <a:ln>
                <a:noFill/>
              </a:ln>
              <a:effectLst/>
              <a:uLnTx/>
              <a:uFillTx/>
              <a:latin typeface="Helvetica" pitchFamily="2" charset="0"/>
            </a:endParaRPr>
          </a:p>
        </p:txBody>
      </p:sp>
    </p:spTree>
    <p:extLst>
      <p:ext uri="{BB962C8B-B14F-4D97-AF65-F5344CB8AC3E}">
        <p14:creationId xmlns:p14="http://schemas.microsoft.com/office/powerpoint/2010/main" val="2304751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bwMode="auto">
          <a:xfrm>
            <a:off x="376387" y="312244"/>
            <a:ext cx="10203180" cy="593689"/>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dirty="0">
                <a:latin typeface="Helvetica" pitchFamily="2" charset="0"/>
              </a:rPr>
              <a:t>Rates of Degree Completion</a:t>
            </a:r>
            <a:endParaRPr lang="en-US" sz="3600" b="1" spc="300" dirty="0">
              <a:solidFill>
                <a:schemeClr val="tx2">
                  <a:lumMod val="90000"/>
                  <a:lumOff val="10000"/>
                </a:schemeClr>
              </a:solidFill>
              <a:latin typeface="Helvetica" pitchFamily="2" charset="0"/>
              <a:ea typeface="Calibri" charset="0"/>
              <a:cs typeface="Calibri" charset="0"/>
            </a:endParaRPr>
          </a:p>
        </p:txBody>
      </p:sp>
      <p:sp>
        <p:nvSpPr>
          <p:cNvPr id="4" name="Rectangle 3">
            <a:extLst>
              <a:ext uri="{FF2B5EF4-FFF2-40B4-BE49-F238E27FC236}">
                <a16:creationId xmlns:a16="http://schemas.microsoft.com/office/drawing/2014/main" id="{2FD199D2-755C-3045-A075-3ACDD1A5E798}"/>
              </a:ext>
            </a:extLst>
          </p:cNvPr>
          <p:cNvSpPr/>
          <p:nvPr/>
        </p:nvSpPr>
        <p:spPr>
          <a:xfrm>
            <a:off x="304800" y="6045200"/>
            <a:ext cx="858894" cy="694267"/>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E53A5853-0473-B64B-B8C7-DA5B5D8D359C}"/>
              </a:ext>
            </a:extLst>
          </p:cNvPr>
          <p:cNvSpPr/>
          <p:nvPr/>
        </p:nvSpPr>
        <p:spPr>
          <a:xfrm>
            <a:off x="9929707" y="6151245"/>
            <a:ext cx="2019981" cy="52959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lide Number Placeholder 3">
            <a:extLst>
              <a:ext uri="{FF2B5EF4-FFF2-40B4-BE49-F238E27FC236}">
                <a16:creationId xmlns:a16="http://schemas.microsoft.com/office/drawing/2014/main" id="{B9830F1C-62DA-7040-B2B4-E9CE6216C6C6}"/>
              </a:ext>
            </a:extLst>
          </p:cNvPr>
          <p:cNvSpPr txBox="1">
            <a:spLocks/>
          </p:cNvSpPr>
          <p:nvPr/>
        </p:nvSpPr>
        <p:spPr>
          <a:xfrm>
            <a:off x="7416800" y="76200"/>
            <a:ext cx="4649925" cy="38893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0DD8C35-F8B3-4049-95AF-A34E38FBBA50}" type="slidenum">
              <a:rPr kumimoji="0" lang="en-US" sz="1200" b="1" i="0" u="none" strike="noStrike" kern="1200" cap="none" spc="0" normalizeH="0" baseline="0" noProof="0" smtClean="0">
                <a:ln>
                  <a:noFill/>
                </a:ln>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600" b="1" i="0" u="none" strike="noStrike" kern="1200" cap="none" spc="0" normalizeH="0" baseline="0" noProof="0" dirty="0">
              <a:ln>
                <a:noFill/>
              </a:ln>
              <a:effectLst/>
              <a:uLnTx/>
              <a:uFillTx/>
              <a:latin typeface="Helvetica" pitchFamily="2" charset="0"/>
              <a:ea typeface="+mn-ea"/>
              <a:cs typeface="+mn-cs"/>
            </a:endParaRPr>
          </a:p>
        </p:txBody>
      </p:sp>
      <p:pic>
        <p:nvPicPr>
          <p:cNvPr id="6" name="Picture 5">
            <a:extLst>
              <a:ext uri="{FF2B5EF4-FFF2-40B4-BE49-F238E27FC236}">
                <a16:creationId xmlns:a16="http://schemas.microsoft.com/office/drawing/2014/main" id="{8E3E6D3A-DE79-A449-B688-ADD8BC89C7D1}"/>
              </a:ext>
            </a:extLst>
          </p:cNvPr>
          <p:cNvPicPr>
            <a:picLocks noChangeAspect="1"/>
          </p:cNvPicPr>
          <p:nvPr/>
        </p:nvPicPr>
        <p:blipFill>
          <a:blip r:embed="rId3"/>
          <a:stretch>
            <a:fillRect/>
          </a:stretch>
        </p:blipFill>
        <p:spPr>
          <a:xfrm>
            <a:off x="10118979" y="6050068"/>
            <a:ext cx="1947746" cy="811561"/>
          </a:xfrm>
          <a:prstGeom prst="rect">
            <a:avLst/>
          </a:prstGeom>
        </p:spPr>
      </p:pic>
      <p:sp>
        <p:nvSpPr>
          <p:cNvPr id="10" name="Footer Placeholder 1">
            <a:extLst>
              <a:ext uri="{FF2B5EF4-FFF2-40B4-BE49-F238E27FC236}">
                <a16:creationId xmlns:a16="http://schemas.microsoft.com/office/drawing/2014/main" id="{10FA8D09-D849-C940-8B79-35AA5EF477B3}"/>
              </a:ext>
            </a:extLst>
          </p:cNvPr>
          <p:cNvSpPr txBox="1">
            <a:spLocks/>
          </p:cNvSpPr>
          <p:nvPr/>
        </p:nvSpPr>
        <p:spPr>
          <a:xfrm>
            <a:off x="376387" y="6360779"/>
            <a:ext cx="10058400" cy="1828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Helvetica" pitchFamily="2" charset="0"/>
                <a:ea typeface="+mn-ea"/>
                <a:cs typeface="+mn-cs"/>
              </a:rPr>
              <a:t>California Adolescents    |   August 2022</a:t>
            </a:r>
          </a:p>
        </p:txBody>
      </p:sp>
      <p:pic>
        <p:nvPicPr>
          <p:cNvPr id="12" name="Picture 11">
            <a:extLst>
              <a:ext uri="{FF2B5EF4-FFF2-40B4-BE49-F238E27FC236}">
                <a16:creationId xmlns:a16="http://schemas.microsoft.com/office/drawing/2014/main" id="{5B3366D5-5CB1-6F4E-885B-F43D342A6B97}"/>
              </a:ext>
            </a:extLst>
          </p:cNvPr>
          <p:cNvPicPr>
            <a:picLocks noChangeAspect="1"/>
          </p:cNvPicPr>
          <p:nvPr/>
        </p:nvPicPr>
        <p:blipFill rotWithShape="1">
          <a:blip r:embed="rId4"/>
          <a:srcRect t="9606"/>
          <a:stretch/>
        </p:blipFill>
        <p:spPr>
          <a:xfrm>
            <a:off x="2733726" y="1445400"/>
            <a:ext cx="6724545" cy="4420789"/>
          </a:xfrm>
          <a:prstGeom prst="rect">
            <a:avLst/>
          </a:prstGeom>
        </p:spPr>
      </p:pic>
      <p:sp>
        <p:nvSpPr>
          <p:cNvPr id="13" name="TextBox 12">
            <a:extLst>
              <a:ext uri="{FF2B5EF4-FFF2-40B4-BE49-F238E27FC236}">
                <a16:creationId xmlns:a16="http://schemas.microsoft.com/office/drawing/2014/main" id="{6C0D89A0-CB0F-994D-8FAA-A560730F70DA}"/>
              </a:ext>
            </a:extLst>
          </p:cNvPr>
          <p:cNvSpPr txBox="1"/>
          <p:nvPr/>
        </p:nvSpPr>
        <p:spPr>
          <a:xfrm>
            <a:off x="2703671" y="975612"/>
            <a:ext cx="6784657"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Helvetica" pitchFamily="2" charset="0"/>
                <a:cs typeface="Calibri" panose="020F0502020204030204" pitchFamily="34" charset="0"/>
              </a:rPr>
              <a:t>High School Graduates Who Participate in College</a:t>
            </a:r>
          </a:p>
        </p:txBody>
      </p:sp>
    </p:spTree>
    <p:extLst>
      <p:ext uri="{BB962C8B-B14F-4D97-AF65-F5344CB8AC3E}">
        <p14:creationId xmlns:p14="http://schemas.microsoft.com/office/powerpoint/2010/main" val="1585641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78" y="868747"/>
            <a:ext cx="11064240" cy="1384995"/>
          </a:xfrm>
        </p:spPr>
        <p:txBody>
          <a:bodyPr/>
          <a:lstStyle/>
          <a:p>
            <a:pPr algn="ctr"/>
            <a:r>
              <a:rPr lang="en-US" b="0" dirty="0">
                <a:latin typeface="Helvetica" pitchFamily="2" charset="0"/>
              </a:rPr>
              <a:t>A Portrait of California’s Adolescents and the Schools that Serve Them</a:t>
            </a:r>
          </a:p>
        </p:txBody>
      </p:sp>
      <p:sp>
        <p:nvSpPr>
          <p:cNvPr id="7" name="Text Placeholder 6">
            <a:extLst>
              <a:ext uri="{FF2B5EF4-FFF2-40B4-BE49-F238E27FC236}">
                <a16:creationId xmlns:a16="http://schemas.microsoft.com/office/drawing/2014/main" id="{6DF53846-F573-7E47-AD0F-BFF5C684B476}"/>
              </a:ext>
            </a:extLst>
          </p:cNvPr>
          <p:cNvSpPr>
            <a:spLocks noGrp="1"/>
          </p:cNvSpPr>
          <p:nvPr>
            <p:ph type="body" sz="quarter" idx="10"/>
          </p:nvPr>
        </p:nvSpPr>
        <p:spPr>
          <a:xfrm>
            <a:off x="1595118" y="2663325"/>
            <a:ext cx="9001761" cy="1292662"/>
          </a:xfrm>
        </p:spPr>
        <p:txBody>
          <a:bodyPr/>
          <a:lstStyle/>
          <a:p>
            <a:pPr algn="ctr">
              <a:lnSpc>
                <a:spcPct val="100000"/>
              </a:lnSpc>
              <a:spcAft>
                <a:spcPts val="0"/>
              </a:spcAft>
            </a:pPr>
            <a:r>
              <a:rPr lang="en-US" sz="2800" dirty="0">
                <a:latin typeface="Helvetica" pitchFamily="2" charset="0"/>
              </a:rPr>
              <a:t>Sherrie Reed, Justin </a:t>
            </a:r>
            <a:r>
              <a:rPr lang="en-US" sz="2800" dirty="0" err="1">
                <a:latin typeface="Helvetica" pitchFamily="2" charset="0"/>
              </a:rPr>
              <a:t>Luu</a:t>
            </a:r>
            <a:r>
              <a:rPr lang="en-US" sz="2800" dirty="0">
                <a:latin typeface="Helvetica" pitchFamily="2" charset="0"/>
              </a:rPr>
              <a:t>,</a:t>
            </a:r>
          </a:p>
          <a:p>
            <a:pPr algn="ctr">
              <a:lnSpc>
                <a:spcPct val="100000"/>
              </a:lnSpc>
              <a:spcAft>
                <a:spcPts val="0"/>
              </a:spcAft>
            </a:pPr>
            <a:r>
              <a:rPr lang="en-US" sz="2800" dirty="0">
                <a:latin typeface="Helvetica" pitchFamily="2" charset="0"/>
              </a:rPr>
              <a:t>Michal </a:t>
            </a:r>
            <a:r>
              <a:rPr lang="en-US" sz="2800" dirty="0" err="1">
                <a:latin typeface="Helvetica" pitchFamily="2" charset="0"/>
              </a:rPr>
              <a:t>Kurlaender</a:t>
            </a:r>
            <a:r>
              <a:rPr lang="en-US" sz="2800" dirty="0">
                <a:latin typeface="Helvetica" pitchFamily="2" charset="0"/>
              </a:rPr>
              <a:t>, and Alexandria Hurtt</a:t>
            </a:r>
          </a:p>
          <a:p>
            <a:pPr algn="ctr">
              <a:lnSpc>
                <a:spcPct val="100000"/>
              </a:lnSpc>
              <a:spcAft>
                <a:spcPts val="0"/>
              </a:spcAft>
            </a:pPr>
            <a:endParaRPr lang="en-US" sz="2800" dirty="0">
              <a:latin typeface="Helvetica" pitchFamily="2" charset="0"/>
            </a:endParaRPr>
          </a:p>
        </p:txBody>
      </p:sp>
      <p:sp>
        <p:nvSpPr>
          <p:cNvPr id="3" name="Rectangle 2">
            <a:extLst>
              <a:ext uri="{FF2B5EF4-FFF2-40B4-BE49-F238E27FC236}">
                <a16:creationId xmlns:a16="http://schemas.microsoft.com/office/drawing/2014/main" id="{AA695993-F754-C241-9728-C211840377C6}"/>
              </a:ext>
            </a:extLst>
          </p:cNvPr>
          <p:cNvSpPr/>
          <p:nvPr/>
        </p:nvSpPr>
        <p:spPr>
          <a:xfrm>
            <a:off x="457200" y="97971"/>
            <a:ext cx="1088571" cy="30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F4FE40A4-ED7D-E04E-A6F4-285FEC90C6AA}"/>
              </a:ext>
            </a:extLst>
          </p:cNvPr>
          <p:cNvSpPr txBox="1">
            <a:spLocks/>
          </p:cNvSpPr>
          <p:nvPr/>
        </p:nvSpPr>
        <p:spPr>
          <a:xfrm>
            <a:off x="3829050" y="5307331"/>
            <a:ext cx="8229600" cy="121840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1pPr>
            <a:lvl2pPr marL="5143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2pPr>
            <a:lvl3pPr marL="8572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3pPr>
            <a:lvl4pPr marL="12001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4pPr>
            <a:lvl5pPr marL="1543050" indent="-171450" algn="l" defTabSz="685800" rtl="0" eaLnBrk="1" latinLnBrk="0" hangingPunct="1">
              <a:lnSpc>
                <a:spcPct val="90000"/>
              </a:lnSpc>
              <a:spcBef>
                <a:spcPts val="375"/>
              </a:spcBef>
              <a:spcAft>
                <a:spcPts val="800"/>
              </a:spcAft>
              <a:buFont typeface="Arial" panose="020B0604020202020204" pitchFamily="34" charset="0"/>
              <a:buChar char="•"/>
              <a:defRPr sz="1800" kern="1200">
                <a:solidFill>
                  <a:schemeClr val="bg1"/>
                </a:solidFill>
                <a:latin typeface="Arial" panose="020B0604020202020204" pitchFamily="34" charset="0"/>
                <a:ea typeface="Proxima Nova"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just" defTabSz="685800" rtl="0" eaLnBrk="1" fontAlgn="auto" latinLnBrk="0" hangingPunct="1">
              <a:lnSpc>
                <a:spcPct val="90000"/>
              </a:lnSpc>
              <a:spcBef>
                <a:spcPts val="750"/>
              </a:spcBef>
              <a:spcAft>
                <a:spcPts val="80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2855"/>
                </a:solidFill>
                <a:effectLst/>
                <a:uLnTx/>
                <a:uFillTx/>
                <a:latin typeface="Arial" panose="020B0604020202020204" pitchFamily="34" charset="0"/>
                <a:cs typeface="Arial" panose="020B0604020202020204" pitchFamily="34" charset="0"/>
              </a:rPr>
              <a:t>The research reported here was conducted under research partnership agreements between the University of California, Davis (Michal Kurlaender, PI) and the California Department of Education and the California Community Colleges Chancellor’s Office, respectively. Research was funded by the Stuart Foundation and by the Institute of Education Sciences, U.S. Department of Education, through Grant R305E150006 to the Regents of the University of California. California Education Lab is grateful to College Futures Foundation for their ongoing support. The findings and conclusions here are those of the authors and do not necessarily reflect the positions or policies of the U.S. Department of Education, the California Education Lab, or the agencies providing the data.</a:t>
            </a:r>
          </a:p>
        </p:txBody>
      </p:sp>
    </p:spTree>
    <p:extLst>
      <p:ext uri="{BB962C8B-B14F-4D97-AF65-F5344CB8AC3E}">
        <p14:creationId xmlns:p14="http://schemas.microsoft.com/office/powerpoint/2010/main" val="798670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E0B6F7-3146-6644-B80D-6F3FD13C2AF3}"/>
              </a:ext>
            </a:extLst>
          </p:cNvPr>
          <p:cNvSpPr>
            <a:spLocks noGrp="1"/>
          </p:cNvSpPr>
          <p:nvPr>
            <p:ph type="title"/>
          </p:nvPr>
        </p:nvSpPr>
        <p:spPr>
          <a:xfrm>
            <a:off x="563880" y="2722880"/>
            <a:ext cx="11064240" cy="2060051"/>
          </a:xfrm>
        </p:spPr>
        <p:txBody>
          <a:bodyPr/>
          <a:lstStyle/>
          <a:p>
            <a:pPr algn="ctr"/>
            <a:br>
              <a:rPr lang="en-US" sz="4400" b="0" dirty="0">
                <a:latin typeface="Helvetica" pitchFamily="2" charset="0"/>
              </a:rPr>
            </a:br>
            <a:r>
              <a:rPr lang="en-US" sz="4400" b="0" dirty="0">
                <a:latin typeface="Helvetica" pitchFamily="2" charset="0"/>
              </a:rPr>
              <a:t>Student Enrollment in California Private and Home Schools</a:t>
            </a:r>
          </a:p>
        </p:txBody>
      </p:sp>
      <p:sp>
        <p:nvSpPr>
          <p:cNvPr id="3" name="Slide Number Placeholder 2">
            <a:extLst>
              <a:ext uri="{FF2B5EF4-FFF2-40B4-BE49-F238E27FC236}">
                <a16:creationId xmlns:a16="http://schemas.microsoft.com/office/drawing/2014/main" id="{326F5677-6FB0-844A-ACE9-8766713E1478}"/>
              </a:ext>
            </a:extLst>
          </p:cNvPr>
          <p:cNvSpPr txBox="1">
            <a:spLocks/>
          </p:cNvSpPr>
          <p:nvPr/>
        </p:nvSpPr>
        <p:spPr>
          <a:xfrm>
            <a:off x="11493879" y="6275602"/>
            <a:ext cx="457200" cy="1828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C216C5-4E61-6A40-B003-F9ADCD24D74A}" type="slidenum">
              <a:rPr lang="en-US" sz="1200" b="1" smtClean="0">
                <a:solidFill>
                  <a:schemeClr val="bg1"/>
                </a:solidFill>
                <a:latin typeface="Helvetica" pitchFamily="2" charset="0"/>
              </a:rPr>
              <a:pPr/>
              <a:t>5</a:t>
            </a:fld>
            <a:endParaRPr lang="en-US" sz="1200" b="1" dirty="0">
              <a:solidFill>
                <a:schemeClr val="bg1"/>
              </a:solidFill>
              <a:latin typeface="Helvetica" pitchFamily="2" charset="0"/>
            </a:endParaRPr>
          </a:p>
        </p:txBody>
      </p:sp>
      <p:sp>
        <p:nvSpPr>
          <p:cNvPr id="6" name="Google Shape;246;p6">
            <a:extLst>
              <a:ext uri="{FF2B5EF4-FFF2-40B4-BE49-F238E27FC236}">
                <a16:creationId xmlns:a16="http://schemas.microsoft.com/office/drawing/2014/main" id="{994E67D9-8549-C28C-76DF-2ED51939A5E9}"/>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Tree>
    <p:extLst>
      <p:ext uri="{BB962C8B-B14F-4D97-AF65-F5344CB8AC3E}">
        <p14:creationId xmlns:p14="http://schemas.microsoft.com/office/powerpoint/2010/main" val="3322236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8"/>
          <p:cNvSpPr txBox="1"/>
          <p:nvPr/>
        </p:nvSpPr>
        <p:spPr>
          <a:xfrm>
            <a:off x="376387" y="395242"/>
            <a:ext cx="10972800" cy="797761"/>
          </a:xfrm>
          <a:prstGeom prst="rect">
            <a:avLst/>
          </a:prstGeom>
          <a:no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Clr>
                <a:srgbClr val="002855"/>
              </a:buClr>
              <a:buSzPts val="3600"/>
              <a:buFont typeface="Helvetica Neue"/>
              <a:buNone/>
            </a:pPr>
            <a:r>
              <a:rPr lang="en-US" sz="3600" b="1" dirty="0">
                <a:solidFill>
                  <a:srgbClr val="002855"/>
                </a:solidFill>
                <a:latin typeface="Helvetica" pitchFamily="2" charset="0"/>
                <a:ea typeface="Helvetica Neue"/>
                <a:cs typeface="Helvetica Neue"/>
                <a:sym typeface="Helvetica Neue"/>
              </a:rPr>
              <a:t>Private School Enrollment in California</a:t>
            </a:r>
            <a:endParaRPr sz="3600" dirty="0">
              <a:latin typeface="Helvetica" pitchFamily="2" charset="0"/>
            </a:endParaRPr>
          </a:p>
        </p:txBody>
      </p:sp>
      <p:sp>
        <p:nvSpPr>
          <p:cNvPr id="352" name="Google Shape;352;p8"/>
          <p:cNvSpPr/>
          <p:nvPr/>
        </p:nvSpPr>
        <p:spPr>
          <a:xfrm>
            <a:off x="137160" y="6096000"/>
            <a:ext cx="1026534"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8"/>
          <p:cNvSpPr/>
          <p:nvPr/>
        </p:nvSpPr>
        <p:spPr>
          <a:xfrm>
            <a:off x="9877287" y="6022656"/>
            <a:ext cx="1881326" cy="64008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54" name="Google Shape;354;p8"/>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356" name="Google Shape;356;p8"/>
          <p:cNvSpPr txBox="1"/>
          <p:nvPr/>
        </p:nvSpPr>
        <p:spPr>
          <a:xfrm>
            <a:off x="7416800" y="76200"/>
            <a:ext cx="4649925" cy="388939"/>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solidFill>
                  <a:srgbClr val="003A7F"/>
                </a:solidFill>
                <a:latin typeface="Helvetica Neue"/>
                <a:ea typeface="Helvetica Neue"/>
                <a:cs typeface="Helvetica Neue"/>
                <a:sym typeface="Helvetica Neue"/>
              </a:rPr>
              <a:t>6</a:t>
            </a:fld>
            <a:endParaRPr sz="1600" b="1" i="0" u="none" strike="noStrike" cap="none" dirty="0">
              <a:solidFill>
                <a:srgbClr val="003A7F"/>
              </a:solidFill>
              <a:latin typeface="Helvetica Neue"/>
              <a:ea typeface="Helvetica Neue"/>
              <a:cs typeface="Helvetica Neue"/>
              <a:sym typeface="Helvetica Neue"/>
            </a:endParaRPr>
          </a:p>
        </p:txBody>
      </p:sp>
      <p:pic>
        <p:nvPicPr>
          <p:cNvPr id="358" name="Google Shape;358;p8"/>
          <p:cNvPicPr preferRelativeResize="0"/>
          <p:nvPr/>
        </p:nvPicPr>
        <p:blipFill>
          <a:blip r:embed="rId4">
            <a:alphaModFix/>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307679" y="1050784"/>
            <a:ext cx="7110215" cy="4386337"/>
          </a:xfrm>
          <a:prstGeom prst="rect">
            <a:avLst/>
          </a:prstGeom>
          <a:noFill/>
          <a:ln>
            <a:noFill/>
          </a:ln>
        </p:spPr>
      </p:pic>
      <p:sp>
        <p:nvSpPr>
          <p:cNvPr id="359" name="Google Shape;359;p8"/>
          <p:cNvSpPr txBox="1"/>
          <p:nvPr/>
        </p:nvSpPr>
        <p:spPr>
          <a:xfrm>
            <a:off x="7622851" y="4899730"/>
            <a:ext cx="5623872"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*Includes private schools with six or more students</a:t>
            </a:r>
            <a:endParaRPr sz="1400" dirty="0">
              <a:latin typeface="Helvetica" pitchFamily="2" charset="0"/>
              <a:ea typeface="Proxima Nova"/>
              <a:cs typeface="Proxima Nova"/>
              <a:sym typeface="Proxima Nova"/>
            </a:endParaRPr>
          </a:p>
        </p:txBody>
      </p:sp>
      <p:sp>
        <p:nvSpPr>
          <p:cNvPr id="360" name="Google Shape;360;p8"/>
          <p:cNvSpPr txBox="1"/>
          <p:nvPr/>
        </p:nvSpPr>
        <p:spPr>
          <a:xfrm>
            <a:off x="137143" y="5482243"/>
            <a:ext cx="9830822"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Based on private school </a:t>
            </a:r>
            <a:r>
              <a:rPr lang="en-US" sz="1400" dirty="0">
                <a:solidFill>
                  <a:srgbClr val="00B0F0"/>
                </a:solidFill>
                <a:latin typeface="Helvetica" pitchFamily="2" charset="0"/>
                <a:ea typeface="Proxima Nova"/>
                <a:cs typeface="Proxima Nova"/>
                <a:sym typeface="Proxima Nova"/>
                <a:hlinkClick r:id="rId6">
                  <a:extLst>
                    <a:ext uri="{A12FA001-AC4F-418D-AE19-62706E023703}">
                      <ahyp:hlinkClr xmlns:ahyp="http://schemas.microsoft.com/office/drawing/2018/hyperlinkcolor" val="tx"/>
                    </a:ext>
                  </a:extLst>
                </a:hlinkClick>
              </a:rPr>
              <a:t>data</a:t>
            </a:r>
            <a:r>
              <a:rPr lang="en-US" sz="1400" dirty="0">
                <a:latin typeface="Helvetica" pitchFamily="2" charset="0"/>
                <a:ea typeface="Proxima Nova"/>
                <a:cs typeface="Proxima Nova"/>
                <a:sym typeface="Proxima Nova"/>
              </a:rPr>
              <a:t> from the California Department of Education.</a:t>
            </a:r>
            <a:endParaRPr sz="1400" dirty="0">
              <a:latin typeface="Helvetica" pitchFamily="2" charset="0"/>
              <a:ea typeface="Proxima Nova"/>
              <a:cs typeface="Proxima Nova"/>
              <a:sym typeface="Proxima Nova"/>
            </a:endParaRPr>
          </a:p>
        </p:txBody>
      </p:sp>
      <p:sp>
        <p:nvSpPr>
          <p:cNvPr id="12" name="Google Shape;246;p6">
            <a:extLst>
              <a:ext uri="{FF2B5EF4-FFF2-40B4-BE49-F238E27FC236}">
                <a16:creationId xmlns:a16="http://schemas.microsoft.com/office/drawing/2014/main" id="{4F6B3E04-6430-1FA8-66C9-EA9591348F3A}"/>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
        <p:nvSpPr>
          <p:cNvPr id="2" name="TextBox 1">
            <a:extLst>
              <a:ext uri="{FF2B5EF4-FFF2-40B4-BE49-F238E27FC236}">
                <a16:creationId xmlns:a16="http://schemas.microsoft.com/office/drawing/2014/main" id="{18C83B21-23AF-C765-2B8A-B64542A60736}"/>
              </a:ext>
            </a:extLst>
          </p:cNvPr>
          <p:cNvSpPr txBox="1"/>
          <p:nvPr/>
        </p:nvSpPr>
        <p:spPr>
          <a:xfrm>
            <a:off x="2393245" y="1804048"/>
            <a:ext cx="4188178" cy="196908"/>
          </a:xfrm>
          <a:prstGeom prst="rect">
            <a:avLst/>
          </a:prstGeom>
          <a:solidFill>
            <a:schemeClr val="bg1"/>
          </a:solidFill>
        </p:spPr>
        <p:txBody>
          <a:bodyPr vert="horz" wrap="square" lIns="91440" tIns="45720" rIns="91440" bIns="45720" rtlCol="0">
            <a:spAutoFit/>
          </a:bodyPr>
          <a:lstStyle/>
          <a:p>
            <a:pPr algn="ctr"/>
            <a:endParaRPr lang="en-US" dirty="0">
              <a:latin typeface="Helvetica" pitchFamily="2" charset="0"/>
            </a:endParaRPr>
          </a:p>
        </p:txBody>
      </p:sp>
    </p:spTree>
    <p:extLst>
      <p:ext uri="{BB962C8B-B14F-4D97-AF65-F5344CB8AC3E}">
        <p14:creationId xmlns:p14="http://schemas.microsoft.com/office/powerpoint/2010/main" val="4294562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11a70b21a30_1_10"/>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2" name="Google Shape;302;g11a70b21a30_1_10"/>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03" name="Google Shape;303;g11a70b21a30_1_10"/>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305" name="Google Shape;305;g11a70b21a30_1_10"/>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solidFill>
                  <a:srgbClr val="002855"/>
                </a:solidFill>
                <a:latin typeface="Helvetica Neue"/>
                <a:ea typeface="Helvetica Neue"/>
                <a:cs typeface="Helvetica Neue"/>
                <a:sym typeface="Helvetica Neue"/>
              </a:rPr>
              <a:t>7</a:t>
            </a:fld>
            <a:endParaRPr sz="1200" b="1" i="0" u="none" strike="noStrike" cap="none" dirty="0">
              <a:solidFill>
                <a:srgbClr val="002855"/>
              </a:solidFill>
              <a:latin typeface="Helvetica Neue"/>
              <a:ea typeface="Helvetica Neue"/>
              <a:cs typeface="Helvetica Neue"/>
              <a:sym typeface="Helvetica Neue"/>
            </a:endParaRPr>
          </a:p>
        </p:txBody>
      </p:sp>
      <p:sp>
        <p:nvSpPr>
          <p:cNvPr id="306" name="Google Shape;306;g11a70b21a30_1_10"/>
          <p:cNvSpPr txBox="1">
            <a:spLocks noGrp="1"/>
          </p:cNvSpPr>
          <p:nvPr>
            <p:ph type="title"/>
          </p:nvPr>
        </p:nvSpPr>
        <p:spPr>
          <a:xfrm>
            <a:off x="376386" y="444225"/>
            <a:ext cx="10659913" cy="590891"/>
          </a:xfrm>
          <a:prstGeom prst="rect">
            <a:avLst/>
          </a:prstGeom>
        </p:spPr>
        <p:txBody>
          <a:bodyPr spcFirstLastPara="1" wrap="square" lIns="91425" tIns="45700" rIns="91425" bIns="45700" anchor="ctr" anchorCtr="0">
            <a:spAutoFit/>
          </a:bodyPr>
          <a:lstStyle/>
          <a:p>
            <a:pPr marL="0" lvl="0" indent="0" algn="l" rtl="0">
              <a:spcBef>
                <a:spcPts val="0"/>
              </a:spcBef>
              <a:spcAft>
                <a:spcPts val="0"/>
              </a:spcAft>
              <a:buNone/>
            </a:pPr>
            <a:r>
              <a:rPr lang="en-US" sz="3600" dirty="0">
                <a:latin typeface="Helvetica" pitchFamily="2" charset="0"/>
              </a:rPr>
              <a:t>Defining “Home School” &amp; Identifying Students</a:t>
            </a:r>
            <a:endParaRPr sz="3600" dirty="0">
              <a:latin typeface="Helvetica" pitchFamily="2" charset="0"/>
            </a:endParaRPr>
          </a:p>
        </p:txBody>
      </p:sp>
      <p:sp>
        <p:nvSpPr>
          <p:cNvPr id="307" name="Google Shape;307;g11a70b21a30_1_10"/>
          <p:cNvSpPr txBox="1">
            <a:spLocks noGrp="1"/>
          </p:cNvSpPr>
          <p:nvPr>
            <p:ph type="body" idx="1"/>
          </p:nvPr>
        </p:nvSpPr>
        <p:spPr>
          <a:xfrm>
            <a:off x="376387" y="1295918"/>
            <a:ext cx="11214240" cy="3660962"/>
          </a:xfrm>
          <a:prstGeom prst="rect">
            <a:avLst/>
          </a:prstGeom>
        </p:spPr>
        <p:txBody>
          <a:bodyPr spcFirstLastPara="1" wrap="square" lIns="91425" tIns="45700" rIns="91425" bIns="45700" anchor="t" anchorCtr="0">
            <a:spAutoFit/>
          </a:bodyPr>
          <a:lstStyle/>
          <a:p>
            <a:pPr marL="457200" indent="-381000">
              <a:buClr>
                <a:srgbClr val="002855"/>
              </a:buClr>
              <a:buSzPts val="2400"/>
              <a:buFont typeface="Proxima Nova"/>
              <a:buChar char="●"/>
            </a:pPr>
            <a:r>
              <a:rPr lang="en-US" sz="2600" dirty="0">
                <a:solidFill>
                  <a:srgbClr val="002855"/>
                </a:solidFill>
                <a:latin typeface="+mn-lt"/>
                <a:ea typeface="Proxima Nova"/>
                <a:cs typeface="Proxima Nova"/>
                <a:sym typeface="Proxima Nova"/>
              </a:rPr>
              <a:t>There are several ways a student can participate in a homeschool program:</a:t>
            </a:r>
          </a:p>
          <a:p>
            <a:pPr marL="1033463" lvl="1" indent="-377825">
              <a:buClr>
                <a:srgbClr val="002855"/>
              </a:buClr>
              <a:buSzPts val="2400"/>
              <a:buFont typeface="Proxima Nova"/>
              <a:buChar char="●"/>
            </a:pPr>
            <a:r>
              <a:rPr lang="en-US" sz="2400" dirty="0">
                <a:solidFill>
                  <a:srgbClr val="002855"/>
                </a:solidFill>
                <a:latin typeface="+mn-lt"/>
                <a:ea typeface="Proxima Nova"/>
                <a:cs typeface="Proxima Nova"/>
                <a:sym typeface="Proxima Nova"/>
              </a:rPr>
              <a:t>Homeschool “programs” may file a </a:t>
            </a:r>
            <a:r>
              <a:rPr lang="en-US" sz="2400" b="1" dirty="0">
                <a:solidFill>
                  <a:srgbClr val="002855"/>
                </a:solidFill>
                <a:latin typeface="+mn-lt"/>
                <a:ea typeface="Proxima Nova"/>
                <a:cs typeface="Proxima Nova"/>
                <a:sym typeface="Proxima Nova"/>
              </a:rPr>
              <a:t>private school affidavit</a:t>
            </a:r>
          </a:p>
          <a:p>
            <a:pPr marL="1033463" lvl="1" indent="-377825">
              <a:buClr>
                <a:srgbClr val="002855"/>
              </a:buClr>
              <a:buSzPts val="2400"/>
              <a:buFont typeface="Proxima Nova"/>
              <a:buChar char="●"/>
            </a:pPr>
            <a:r>
              <a:rPr lang="en-US" sz="2400" dirty="0">
                <a:solidFill>
                  <a:srgbClr val="002855"/>
                </a:solidFill>
                <a:latin typeface="+mn-lt"/>
              </a:rPr>
              <a:t>Independent study and online options offered by traditional public schools, charter, and private schools</a:t>
            </a:r>
            <a:endParaRPr lang="en-US" sz="2400" b="1" dirty="0">
              <a:solidFill>
                <a:srgbClr val="002855"/>
              </a:solidFill>
              <a:latin typeface="+mn-lt"/>
              <a:ea typeface="Proxima Nova"/>
              <a:cs typeface="Proxima Nova"/>
              <a:sym typeface="Proxima Nova"/>
            </a:endParaRPr>
          </a:p>
          <a:p>
            <a:pPr marL="1033463" lvl="1" indent="-377825">
              <a:buClr>
                <a:srgbClr val="002855"/>
              </a:buClr>
              <a:buSzPts val="2400"/>
              <a:buFont typeface="Proxima Nova"/>
              <a:buChar char="●"/>
            </a:pPr>
            <a:r>
              <a:rPr lang="en-US" sz="2400" dirty="0">
                <a:solidFill>
                  <a:srgbClr val="002855"/>
                </a:solidFill>
                <a:latin typeface="+mn-lt"/>
                <a:ea typeface="Proxima Nova"/>
                <a:cs typeface="Proxima Nova"/>
                <a:sym typeface="Proxima Nova"/>
              </a:rPr>
              <a:t>Parents of homeschooled students may also indicate in census records their children are homeschooled </a:t>
            </a:r>
          </a:p>
          <a:p>
            <a:pPr marL="1143000" lvl="1" indent="-381000">
              <a:spcBef>
                <a:spcPts val="0"/>
              </a:spcBef>
              <a:buClr>
                <a:srgbClr val="002855"/>
              </a:buClr>
              <a:buSzPts val="2400"/>
              <a:buFont typeface="Proxima Nova"/>
              <a:buChar char="●"/>
            </a:pPr>
            <a:endParaRPr lang="en-US" sz="2400" dirty="0">
              <a:solidFill>
                <a:srgbClr val="002855"/>
              </a:solidFill>
              <a:latin typeface="+mn-lt"/>
              <a:ea typeface="Proxima Nova"/>
              <a:cs typeface="Proxima Nova"/>
              <a:sym typeface="Proxima Nova"/>
            </a:endParaRPr>
          </a:p>
          <a:p>
            <a:pPr marL="457200" indent="-381000">
              <a:buClr>
                <a:srgbClr val="002855"/>
              </a:buClr>
              <a:buSzPts val="2400"/>
              <a:buFont typeface="Proxima Nova"/>
              <a:buChar char="●"/>
            </a:pPr>
            <a:r>
              <a:rPr lang="en-US" sz="2600" dirty="0">
                <a:latin typeface="+mn-lt"/>
                <a:ea typeface="Proxima Nova"/>
                <a:cs typeface="Proxima Nova"/>
                <a:sym typeface="Proxima Nova"/>
              </a:rPr>
              <a:t>Challenges:</a:t>
            </a:r>
          </a:p>
          <a:p>
            <a:pPr marL="1033463" lvl="1" indent="-377825">
              <a:buClr>
                <a:srgbClr val="002855"/>
              </a:buClr>
              <a:buSzPts val="2400"/>
              <a:buFont typeface="Proxima Nova"/>
              <a:buChar char="●"/>
            </a:pPr>
            <a:r>
              <a:rPr lang="en-US" sz="2400" dirty="0">
                <a:latin typeface="+mn-lt"/>
                <a:ea typeface="Proxima Nova"/>
                <a:cs typeface="Proxima Nova"/>
                <a:sym typeface="Proxima Nova"/>
              </a:rPr>
              <a:t>Overlap in schooling options and accounting students’ enrollment  </a:t>
            </a:r>
          </a:p>
        </p:txBody>
      </p:sp>
      <p:sp>
        <p:nvSpPr>
          <p:cNvPr id="9" name="Google Shape;246;p6">
            <a:extLst>
              <a:ext uri="{FF2B5EF4-FFF2-40B4-BE49-F238E27FC236}">
                <a16:creationId xmlns:a16="http://schemas.microsoft.com/office/drawing/2014/main" id="{4760E7E9-FCC5-7D4F-EDCB-28141885BADE}"/>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11e1c0f31ea_1_52"/>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20" name="Google Shape;420;g11e1c0f31ea_1_52"/>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21" name="Google Shape;421;g11e1c0f31ea_1_52"/>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423" name="Google Shape;423;g11e1c0f31ea_1_52"/>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solidFill>
                  <a:srgbClr val="002855"/>
                </a:solidFill>
                <a:latin typeface="Helvetica" pitchFamily="2" charset="0"/>
                <a:ea typeface="Helvetica Neue"/>
                <a:cs typeface="Helvetica Neue"/>
                <a:sym typeface="Helvetica Neue"/>
              </a:rPr>
              <a:t>8</a:t>
            </a:fld>
            <a:endParaRPr sz="1200" b="1" i="0" u="none" strike="noStrike" cap="none" dirty="0">
              <a:solidFill>
                <a:srgbClr val="002855"/>
              </a:solidFill>
              <a:latin typeface="Helvetica" pitchFamily="2" charset="0"/>
              <a:ea typeface="Helvetica Neue"/>
              <a:cs typeface="Helvetica Neue"/>
              <a:sym typeface="Helvetica Neue"/>
            </a:endParaRPr>
          </a:p>
        </p:txBody>
      </p:sp>
      <p:sp>
        <p:nvSpPr>
          <p:cNvPr id="424" name="Google Shape;424;g11e1c0f31ea_1_52"/>
          <p:cNvSpPr txBox="1">
            <a:spLocks noGrp="1"/>
          </p:cNvSpPr>
          <p:nvPr>
            <p:ph type="title"/>
          </p:nvPr>
        </p:nvSpPr>
        <p:spPr>
          <a:xfrm>
            <a:off x="376387" y="395689"/>
            <a:ext cx="9941700" cy="646290"/>
          </a:xfrm>
          <a:prstGeom prst="rect">
            <a:avLst/>
          </a:prstGeom>
        </p:spPr>
        <p:txBody>
          <a:bodyPr spcFirstLastPara="1" wrap="square" lIns="91425" tIns="45700" rIns="91425" bIns="45700" anchor="ctr" anchorCtr="0">
            <a:spAutoFit/>
          </a:bodyPr>
          <a:lstStyle/>
          <a:p>
            <a:pPr marL="0" lvl="0" indent="0" rtl="0">
              <a:spcBef>
                <a:spcPts val="0"/>
              </a:spcBef>
              <a:spcAft>
                <a:spcPts val="0"/>
              </a:spcAft>
              <a:buNone/>
            </a:pPr>
            <a:r>
              <a:rPr lang="en-US" sz="4000" dirty="0">
                <a:latin typeface="Helvetica" pitchFamily="2" charset="0"/>
              </a:rPr>
              <a:t>Homeschooling in California</a:t>
            </a:r>
            <a:endParaRPr sz="2800" dirty="0">
              <a:latin typeface="Helvetica" pitchFamily="2" charset="0"/>
            </a:endParaRPr>
          </a:p>
        </p:txBody>
      </p:sp>
      <p:pic>
        <p:nvPicPr>
          <p:cNvPr id="425" name="Google Shape;425;g11e1c0f31ea_1_52"/>
          <p:cNvPicPr preferRelativeResize="0"/>
          <p:nvPr/>
        </p:nvPicPr>
        <p:blipFill rotWithShape="1">
          <a:blip r:embed="rId4">
            <a:alphaModFix/>
            <a:extLst>
              <a:ext uri="{BEBA8EAE-BF5A-486C-A8C5-ECC9F3942E4B}">
                <a14:imgProps xmlns:a14="http://schemas.microsoft.com/office/drawing/2010/main">
                  <a14:imgLayer r:embed="rId5">
                    <a14:imgEffect>
                      <a14:brightnessContrast contrast="-20000"/>
                    </a14:imgEffect>
                  </a14:imgLayer>
                </a14:imgProps>
              </a:ext>
            </a:extLst>
          </a:blip>
          <a:srcRect/>
          <a:stretch/>
        </p:blipFill>
        <p:spPr>
          <a:xfrm>
            <a:off x="1392018" y="1282635"/>
            <a:ext cx="9688949" cy="4258193"/>
          </a:xfrm>
          <a:prstGeom prst="rect">
            <a:avLst/>
          </a:prstGeom>
          <a:noFill/>
          <a:ln>
            <a:noFill/>
          </a:ln>
        </p:spPr>
      </p:pic>
      <p:sp>
        <p:nvSpPr>
          <p:cNvPr id="9" name="Google Shape;246;p6">
            <a:extLst>
              <a:ext uri="{FF2B5EF4-FFF2-40B4-BE49-F238E27FC236}">
                <a16:creationId xmlns:a16="http://schemas.microsoft.com/office/drawing/2014/main" id="{ADE39D5E-4B53-5808-40F7-7AC77FF9A9CA}"/>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
        <p:nvSpPr>
          <p:cNvPr id="2" name="TextBox 1">
            <a:extLst>
              <a:ext uri="{FF2B5EF4-FFF2-40B4-BE49-F238E27FC236}">
                <a16:creationId xmlns:a16="http://schemas.microsoft.com/office/drawing/2014/main" id="{AC72EDBB-F089-0F71-A20E-D3CFD3442608}"/>
              </a:ext>
            </a:extLst>
          </p:cNvPr>
          <p:cNvSpPr txBox="1"/>
          <p:nvPr/>
        </p:nvSpPr>
        <p:spPr>
          <a:xfrm>
            <a:off x="1580444" y="5080000"/>
            <a:ext cx="5836356" cy="460828"/>
          </a:xfrm>
          <a:prstGeom prst="rect">
            <a:avLst/>
          </a:prstGeom>
          <a:solidFill>
            <a:schemeClr val="bg1"/>
          </a:solidFill>
        </p:spPr>
        <p:txBody>
          <a:bodyPr vert="horz" wrap="square" lIns="91440" tIns="45720" rIns="91440" bIns="45720" rtlCol="0">
            <a:spAutoFit/>
          </a:bodyPr>
          <a:lstStyle/>
          <a:p>
            <a:pPr algn="ctr"/>
            <a:endParaRPr lang="en-US" dirty="0">
              <a:latin typeface="Helvetica" pitchFamily="2" charset="0"/>
            </a:endParaRPr>
          </a:p>
        </p:txBody>
      </p:sp>
      <p:sp>
        <p:nvSpPr>
          <p:cNvPr id="4" name="Google Shape;360;p8">
            <a:extLst>
              <a:ext uri="{FF2B5EF4-FFF2-40B4-BE49-F238E27FC236}">
                <a16:creationId xmlns:a16="http://schemas.microsoft.com/office/drawing/2014/main" id="{893E2155-C350-4549-C2DC-067DB8C9A9CD}"/>
              </a:ext>
            </a:extLst>
          </p:cNvPr>
          <p:cNvSpPr txBox="1"/>
          <p:nvPr/>
        </p:nvSpPr>
        <p:spPr>
          <a:xfrm>
            <a:off x="137143" y="5482243"/>
            <a:ext cx="1181779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Figure from </a:t>
            </a:r>
            <a:r>
              <a:rPr lang="en-US" sz="1400" dirty="0">
                <a:solidFill>
                  <a:srgbClr val="00B0F0"/>
                </a:solidFill>
                <a:latin typeface="Helvetica" pitchFamily="2" charset="0"/>
                <a:ea typeface="Proxima Nova"/>
                <a:cs typeface="Proxima Nova"/>
                <a:sym typeface="Proxima Nova"/>
                <a:hlinkClick r:id="rId6">
                  <a:extLst>
                    <a:ext uri="{A12FA001-AC4F-418D-AE19-62706E023703}">
                      <ahyp:hlinkClr xmlns:ahyp="http://schemas.microsoft.com/office/drawing/2018/hyperlinkcolor" val="tx"/>
                    </a:ext>
                  </a:extLst>
                </a:hlinkClick>
              </a:rPr>
              <a:t>EdSource (2021)</a:t>
            </a:r>
            <a:r>
              <a:rPr lang="en-US" sz="1400" dirty="0">
                <a:latin typeface="Helvetica" pitchFamily="2" charset="0"/>
                <a:ea typeface="Proxima Nova"/>
                <a:cs typeface="Proxima Nova"/>
                <a:sym typeface="Proxima Nova"/>
              </a:rPr>
              <a:t>. Based on data from the California Department of Education. </a:t>
            </a:r>
            <a:endParaRPr sz="1400" dirty="0">
              <a:latin typeface="Helvetica" pitchFamily="2" charset="0"/>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11e1c0f31ea_1_86"/>
          <p:cNvSpPr/>
          <p:nvPr/>
        </p:nvSpPr>
        <p:spPr>
          <a:xfrm>
            <a:off x="137160" y="6096000"/>
            <a:ext cx="10266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49" name="Google Shape;449;g11e1c0f31ea_1_86"/>
          <p:cNvSpPr/>
          <p:nvPr/>
        </p:nvSpPr>
        <p:spPr>
          <a:xfrm>
            <a:off x="9877287" y="6022656"/>
            <a:ext cx="1881300" cy="6402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50" name="Google Shape;450;g11e1c0f31ea_1_86"/>
          <p:cNvPicPr preferRelativeResize="0"/>
          <p:nvPr/>
        </p:nvPicPr>
        <p:blipFill rotWithShape="1">
          <a:blip r:embed="rId3">
            <a:alphaModFix/>
          </a:blip>
          <a:srcRect/>
          <a:stretch/>
        </p:blipFill>
        <p:spPr>
          <a:xfrm>
            <a:off x="10107094" y="6046439"/>
            <a:ext cx="1947746" cy="811561"/>
          </a:xfrm>
          <a:prstGeom prst="rect">
            <a:avLst/>
          </a:prstGeom>
          <a:noFill/>
          <a:ln>
            <a:noFill/>
          </a:ln>
        </p:spPr>
      </p:pic>
      <p:sp>
        <p:nvSpPr>
          <p:cNvPr id="452" name="Google Shape;452;g11e1c0f31ea_1_86"/>
          <p:cNvSpPr txBox="1"/>
          <p:nvPr/>
        </p:nvSpPr>
        <p:spPr>
          <a:xfrm>
            <a:off x="7416800" y="76200"/>
            <a:ext cx="4650000" cy="388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3A7F"/>
              </a:buClr>
              <a:buSzPts val="1600"/>
              <a:buFont typeface="Helvetica Neue"/>
              <a:buNone/>
            </a:pPr>
            <a:fld id="{00000000-1234-1234-1234-123412341234}" type="slidenum">
              <a:rPr lang="en-US" sz="1200" b="1" i="0" u="none" strike="noStrike" cap="none">
                <a:solidFill>
                  <a:srgbClr val="003A7F"/>
                </a:solidFill>
                <a:latin typeface="Helvetica" pitchFamily="2" charset="0"/>
                <a:ea typeface="Helvetica Neue"/>
                <a:cs typeface="Helvetica Neue"/>
                <a:sym typeface="Helvetica Neue"/>
              </a:rPr>
              <a:t>9</a:t>
            </a:fld>
            <a:endParaRPr sz="1200" b="1" i="0" u="none" strike="noStrike" cap="none" dirty="0">
              <a:solidFill>
                <a:srgbClr val="003A7F"/>
              </a:solidFill>
              <a:latin typeface="Helvetica" pitchFamily="2" charset="0"/>
              <a:ea typeface="Helvetica Neue"/>
              <a:cs typeface="Helvetica Neue"/>
              <a:sym typeface="Helvetica Neue"/>
            </a:endParaRPr>
          </a:p>
        </p:txBody>
      </p:sp>
      <p:sp>
        <p:nvSpPr>
          <p:cNvPr id="453" name="Google Shape;453;g11e1c0f31ea_1_86"/>
          <p:cNvSpPr txBox="1">
            <a:spLocks noGrp="1"/>
          </p:cNvSpPr>
          <p:nvPr>
            <p:ph type="title"/>
          </p:nvPr>
        </p:nvSpPr>
        <p:spPr>
          <a:xfrm>
            <a:off x="1125150" y="543804"/>
            <a:ext cx="9941700" cy="1200288"/>
          </a:xfrm>
          <a:prstGeom prst="rect">
            <a:avLst/>
          </a:prstGeom>
        </p:spPr>
        <p:txBody>
          <a:bodyPr spcFirstLastPara="1" wrap="square" lIns="91425" tIns="45700" rIns="91425" bIns="45700" anchor="ctr" anchorCtr="0">
            <a:spAutoFit/>
          </a:bodyPr>
          <a:lstStyle/>
          <a:p>
            <a:pPr marL="0" lvl="0" indent="0" algn="ctr" rtl="0">
              <a:spcBef>
                <a:spcPts val="0"/>
              </a:spcBef>
              <a:spcAft>
                <a:spcPts val="0"/>
              </a:spcAft>
              <a:buNone/>
            </a:pPr>
            <a:r>
              <a:rPr lang="en-US" sz="4400" dirty="0">
                <a:latin typeface="Helvetica" pitchFamily="2" charset="0"/>
              </a:rPr>
              <a:t>Homeschool by the Numbers</a:t>
            </a:r>
            <a:endParaRPr sz="4400" dirty="0">
              <a:latin typeface="Helvetica" pitchFamily="2" charset="0"/>
            </a:endParaRPr>
          </a:p>
          <a:p>
            <a:pPr marL="0" lvl="0" indent="0" algn="ctr" rtl="0">
              <a:spcBef>
                <a:spcPts val="0"/>
              </a:spcBef>
              <a:spcAft>
                <a:spcPts val="0"/>
              </a:spcAft>
              <a:buNone/>
            </a:pPr>
            <a:r>
              <a:rPr lang="en-US" sz="3600" b="0" dirty="0">
                <a:latin typeface="Helvetica" pitchFamily="2" charset="0"/>
              </a:rPr>
              <a:t>Homeschooling Households</a:t>
            </a:r>
            <a:endParaRPr sz="3600" dirty="0">
              <a:latin typeface="Helvetica" pitchFamily="2" charset="0"/>
            </a:endParaRPr>
          </a:p>
        </p:txBody>
      </p:sp>
      <p:sp>
        <p:nvSpPr>
          <p:cNvPr id="454" name="Google Shape;454;g11e1c0f31ea_1_86"/>
          <p:cNvSpPr txBox="1">
            <a:spLocks noGrp="1"/>
          </p:cNvSpPr>
          <p:nvPr>
            <p:ph type="body" idx="1"/>
          </p:nvPr>
        </p:nvSpPr>
        <p:spPr>
          <a:xfrm>
            <a:off x="2004846" y="2199856"/>
            <a:ext cx="1744194" cy="552932"/>
          </a:xfrm>
          <a:prstGeom prst="rect">
            <a:avLst/>
          </a:prstGeom>
        </p:spPr>
        <p:txBody>
          <a:bodyPr spcFirstLastPara="1" wrap="square" lIns="91425" tIns="45700" rIns="91425" bIns="45700" anchor="b" anchorCtr="0">
            <a:spAutoFit/>
          </a:bodyPr>
          <a:lstStyle/>
          <a:p>
            <a:pPr marL="0" lvl="0" indent="0" algn="ctr" rtl="0">
              <a:spcBef>
                <a:spcPts val="1000"/>
              </a:spcBef>
              <a:spcAft>
                <a:spcPts val="0"/>
              </a:spcAft>
              <a:buNone/>
            </a:pPr>
            <a:r>
              <a:rPr lang="en-US" u="sng" dirty="0">
                <a:latin typeface="Helvetica" pitchFamily="2" charset="0"/>
              </a:rPr>
              <a:t>California</a:t>
            </a:r>
            <a:endParaRPr u="sng" dirty="0">
              <a:latin typeface="Helvetica" pitchFamily="2" charset="0"/>
            </a:endParaRPr>
          </a:p>
        </p:txBody>
      </p:sp>
      <p:sp>
        <p:nvSpPr>
          <p:cNvPr id="455" name="Google Shape;455;g11e1c0f31ea_1_86"/>
          <p:cNvSpPr txBox="1">
            <a:spLocks noGrp="1"/>
          </p:cNvSpPr>
          <p:nvPr>
            <p:ph type="body" idx="2"/>
          </p:nvPr>
        </p:nvSpPr>
        <p:spPr>
          <a:xfrm>
            <a:off x="6374150" y="2834331"/>
            <a:ext cx="4310400" cy="1345969"/>
          </a:xfrm>
          <a:prstGeom prst="rect">
            <a:avLst/>
          </a:prstGeom>
        </p:spPr>
        <p:txBody>
          <a:bodyPr spcFirstLastPara="1" wrap="square" lIns="91425" tIns="45700" rIns="91425" bIns="45700" anchor="t" anchorCtr="0">
            <a:spAutoFit/>
          </a:bodyPr>
          <a:lstStyle/>
          <a:p>
            <a:pPr marL="0" lvl="0" indent="0" algn="l" rtl="0">
              <a:spcBef>
                <a:spcPts val="1000"/>
              </a:spcBef>
              <a:spcAft>
                <a:spcPts val="0"/>
              </a:spcAft>
              <a:buNone/>
            </a:pPr>
            <a:r>
              <a:rPr lang="en-US" sz="3600" dirty="0">
                <a:solidFill>
                  <a:schemeClr val="dk1"/>
                </a:solidFill>
                <a:latin typeface="Helvetica" pitchFamily="2" charset="0"/>
              </a:rPr>
              <a:t>April 2020: 5.4%</a:t>
            </a:r>
            <a:endParaRPr sz="3600" dirty="0">
              <a:solidFill>
                <a:schemeClr val="dk1"/>
              </a:solidFill>
              <a:latin typeface="Helvetica" pitchFamily="2" charset="0"/>
            </a:endParaRPr>
          </a:p>
          <a:p>
            <a:pPr marL="0" lvl="0" indent="0" algn="l" rtl="0">
              <a:spcBef>
                <a:spcPts val="1000"/>
              </a:spcBef>
              <a:spcAft>
                <a:spcPts val="0"/>
              </a:spcAft>
              <a:buNone/>
            </a:pPr>
            <a:r>
              <a:rPr lang="en-US" sz="3600" dirty="0">
                <a:solidFill>
                  <a:schemeClr val="dk1"/>
                </a:solidFill>
                <a:latin typeface="Helvetica" pitchFamily="2" charset="0"/>
              </a:rPr>
              <a:t>Sept. 2020: 11.1%</a:t>
            </a:r>
            <a:endParaRPr sz="3600" dirty="0">
              <a:latin typeface="Helvetica" pitchFamily="2" charset="0"/>
            </a:endParaRPr>
          </a:p>
        </p:txBody>
      </p:sp>
      <p:sp>
        <p:nvSpPr>
          <p:cNvPr id="456" name="Google Shape;456;g11e1c0f31ea_1_86"/>
          <p:cNvSpPr txBox="1">
            <a:spLocks noGrp="1"/>
          </p:cNvSpPr>
          <p:nvPr>
            <p:ph type="body" idx="3"/>
          </p:nvPr>
        </p:nvSpPr>
        <p:spPr>
          <a:xfrm>
            <a:off x="7240168" y="2205152"/>
            <a:ext cx="2405587" cy="552932"/>
          </a:xfrm>
          <a:prstGeom prst="rect">
            <a:avLst/>
          </a:prstGeom>
        </p:spPr>
        <p:txBody>
          <a:bodyPr spcFirstLastPara="1" wrap="square" lIns="91425" tIns="45700" rIns="91425" bIns="45700" anchor="b" anchorCtr="0">
            <a:spAutoFit/>
          </a:bodyPr>
          <a:lstStyle/>
          <a:p>
            <a:pPr marL="0" lvl="0" indent="0" algn="ctr" rtl="0">
              <a:spcBef>
                <a:spcPts val="1000"/>
              </a:spcBef>
              <a:spcAft>
                <a:spcPts val="0"/>
              </a:spcAft>
              <a:buNone/>
            </a:pPr>
            <a:r>
              <a:rPr lang="en-US" u="sng" dirty="0">
                <a:latin typeface="Helvetica" pitchFamily="2" charset="0"/>
              </a:rPr>
              <a:t>United States</a:t>
            </a:r>
            <a:endParaRPr u="sng" dirty="0">
              <a:latin typeface="Helvetica" pitchFamily="2" charset="0"/>
            </a:endParaRPr>
          </a:p>
        </p:txBody>
      </p:sp>
      <p:sp>
        <p:nvSpPr>
          <p:cNvPr id="457" name="Google Shape;457;g11e1c0f31ea_1_86"/>
          <p:cNvSpPr txBox="1">
            <a:spLocks noGrp="1"/>
          </p:cNvSpPr>
          <p:nvPr>
            <p:ph type="body" idx="4"/>
          </p:nvPr>
        </p:nvSpPr>
        <p:spPr>
          <a:xfrm>
            <a:off x="1234476" y="2834331"/>
            <a:ext cx="4310400" cy="1345969"/>
          </a:xfrm>
          <a:prstGeom prst="rect">
            <a:avLst/>
          </a:prstGeom>
        </p:spPr>
        <p:txBody>
          <a:bodyPr spcFirstLastPara="1" wrap="square" lIns="91425" tIns="45700" rIns="91425" bIns="45700" anchor="t" anchorCtr="0">
            <a:spAutoFit/>
          </a:bodyPr>
          <a:lstStyle/>
          <a:p>
            <a:pPr marL="0" lvl="0" indent="0" algn="l" rtl="0">
              <a:spcBef>
                <a:spcPts val="1000"/>
              </a:spcBef>
              <a:spcAft>
                <a:spcPts val="0"/>
              </a:spcAft>
              <a:buNone/>
            </a:pPr>
            <a:r>
              <a:rPr lang="en-US" sz="3600" dirty="0">
                <a:latin typeface="Helvetica" pitchFamily="2" charset="0"/>
              </a:rPr>
              <a:t>April 2020: 8.6%</a:t>
            </a:r>
            <a:endParaRPr sz="3600" dirty="0">
              <a:latin typeface="Helvetica" pitchFamily="2" charset="0"/>
            </a:endParaRPr>
          </a:p>
          <a:p>
            <a:pPr marL="0" lvl="0" indent="0" algn="l" rtl="0">
              <a:spcBef>
                <a:spcPts val="1000"/>
              </a:spcBef>
              <a:spcAft>
                <a:spcPts val="0"/>
              </a:spcAft>
              <a:buNone/>
            </a:pPr>
            <a:r>
              <a:rPr lang="en-US" sz="3600" dirty="0">
                <a:latin typeface="Helvetica" pitchFamily="2" charset="0"/>
              </a:rPr>
              <a:t>Sept. 2020: 8.7%</a:t>
            </a:r>
            <a:endParaRPr sz="3600" dirty="0">
              <a:latin typeface="Helvetica" pitchFamily="2" charset="0"/>
            </a:endParaRPr>
          </a:p>
        </p:txBody>
      </p:sp>
      <p:sp>
        <p:nvSpPr>
          <p:cNvPr id="458" name="Google Shape;458;g11e1c0f31ea_1_86"/>
          <p:cNvSpPr txBox="1"/>
          <p:nvPr/>
        </p:nvSpPr>
        <p:spPr>
          <a:xfrm>
            <a:off x="376387" y="5363492"/>
            <a:ext cx="8392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00" dirty="0">
                <a:latin typeface="Helvetica" pitchFamily="2" charset="0"/>
                <a:ea typeface="Proxima Nova"/>
                <a:cs typeface="Proxima Nova"/>
                <a:sym typeface="Proxima Nova"/>
              </a:rPr>
              <a:t>Source: </a:t>
            </a:r>
            <a:r>
              <a:rPr lang="en-US" sz="1400" u="sng" dirty="0">
                <a:solidFill>
                  <a:srgbClr val="00B0F0"/>
                </a:solidFill>
                <a:latin typeface="Helvetica" pitchFamily="2" charset="0"/>
                <a:ea typeface="Proxima Nova"/>
                <a:cs typeface="Proxima Nova"/>
                <a:sym typeface="Proxima Nova"/>
                <a:hlinkClick r:id="rId4">
                  <a:extLst>
                    <a:ext uri="{A12FA001-AC4F-418D-AE19-62706E023703}">
                      <ahyp:hlinkClr xmlns:ahyp="http://schemas.microsoft.com/office/drawing/2018/hyperlinkcolor" val="tx"/>
                    </a:ext>
                  </a:extLst>
                </a:hlinkClick>
              </a:rPr>
              <a:t>Census Bureau’s Household Pulse Survey (2021)</a:t>
            </a:r>
            <a:endParaRPr sz="1400" dirty="0">
              <a:solidFill>
                <a:srgbClr val="00B0F0"/>
              </a:solidFill>
              <a:latin typeface="Helvetica" pitchFamily="2" charset="0"/>
              <a:ea typeface="Proxima Nova"/>
              <a:cs typeface="Proxima Nova"/>
              <a:sym typeface="Proxima Nova"/>
            </a:endParaRPr>
          </a:p>
        </p:txBody>
      </p:sp>
      <p:sp>
        <p:nvSpPr>
          <p:cNvPr id="13" name="Google Shape;246;p6">
            <a:extLst>
              <a:ext uri="{FF2B5EF4-FFF2-40B4-BE49-F238E27FC236}">
                <a16:creationId xmlns:a16="http://schemas.microsoft.com/office/drawing/2014/main" id="{6B76EC3F-7D94-5E0C-2C46-3B5E4375098B}"/>
              </a:ext>
            </a:extLst>
          </p:cNvPr>
          <p:cNvSpPr txBox="1"/>
          <p:nvPr/>
        </p:nvSpPr>
        <p:spPr>
          <a:xfrm>
            <a:off x="376387" y="6360779"/>
            <a:ext cx="10058400" cy="1828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dirty="0">
                <a:solidFill>
                  <a:schemeClr val="lt1"/>
                </a:solidFill>
                <a:latin typeface="Helvetica Neue"/>
                <a:ea typeface="Helvetica Neue"/>
                <a:cs typeface="Helvetica Neue"/>
                <a:sym typeface="Helvetica Neue"/>
              </a:rPr>
              <a:t>California Adolescents    |   August 2022</a:t>
            </a:r>
            <a:endParaRPr dirty="0"/>
          </a:p>
        </p:txBody>
      </p:sp>
    </p:spTree>
  </p:cSld>
  <p:clrMapOvr>
    <a:masterClrMapping/>
  </p:clrMapOvr>
</p:sld>
</file>

<file path=ppt/theme/theme1.xml><?xml version="1.0" encoding="utf-8"?>
<a:theme xmlns:a="http://schemas.openxmlformats.org/drawingml/2006/main" name="BigIdeas">
  <a:themeElements>
    <a:clrScheme name="CEL">
      <a:dk1>
        <a:srgbClr val="002855"/>
      </a:dk1>
      <a:lt1>
        <a:srgbClr val="FFFFFF"/>
      </a:lt1>
      <a:dk2>
        <a:srgbClr val="FFBF00"/>
      </a:dk2>
      <a:lt2>
        <a:srgbClr val="FFF9E5"/>
      </a:lt2>
      <a:accent1>
        <a:srgbClr val="00B2E3"/>
      </a:accent1>
      <a:accent2>
        <a:srgbClr val="3CAE2B"/>
      </a:accent2>
      <a:accent3>
        <a:srgbClr val="F18A00"/>
      </a:accent3>
      <a:accent4>
        <a:srgbClr val="E6A65D"/>
      </a:accent4>
      <a:accent5>
        <a:srgbClr val="C10230"/>
      </a:accent5>
      <a:accent6>
        <a:srgbClr val="76236C"/>
      </a:accent6>
      <a:hlink>
        <a:srgbClr val="0047BA"/>
      </a:hlink>
      <a:folHlink>
        <a:srgbClr val="6FCFEB"/>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gIdeas" id="{199AC878-C488-DD4D-A593-259752A46FE2}" vid="{604C89D5-06F7-984F-874D-B7AA52E7B3C8}"/>
    </a:ext>
  </a:extLst>
</a:theme>
</file>

<file path=ppt/theme/theme2.xml><?xml version="1.0" encoding="utf-8"?>
<a:theme xmlns:a="http://schemas.openxmlformats.org/drawingml/2006/main" name="1_BigIdeas">
  <a:themeElements>
    <a:clrScheme name="Custom 1">
      <a:dk1>
        <a:srgbClr val="002855"/>
      </a:dk1>
      <a:lt1>
        <a:srgbClr val="FFFFFF"/>
      </a:lt1>
      <a:dk2>
        <a:srgbClr val="002855"/>
      </a:dk2>
      <a:lt2>
        <a:srgbClr val="E7E6E6"/>
      </a:lt2>
      <a:accent1>
        <a:srgbClr val="5B7F95"/>
      </a:accent1>
      <a:accent2>
        <a:srgbClr val="DAAA00"/>
      </a:accent2>
      <a:accent3>
        <a:srgbClr val="A5A5A5"/>
      </a:accent3>
      <a:accent4>
        <a:srgbClr val="E6A65D"/>
      </a:accent4>
      <a:accent5>
        <a:srgbClr val="9CAF88"/>
      </a:accent5>
      <a:accent6>
        <a:srgbClr val="00573F"/>
      </a:accent6>
      <a:hlink>
        <a:srgbClr val="008EAA"/>
      </a:hlink>
      <a:folHlink>
        <a:srgbClr val="64266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igIdeas" id="{199AC878-C488-DD4D-A593-259752A46FE2}" vid="{604C89D5-06F7-984F-874D-B7AA52E7B3C8}"/>
    </a:ext>
  </a:extLst>
</a:theme>
</file>

<file path=ppt/theme/theme3.xml><?xml version="1.0" encoding="utf-8"?>
<a:theme xmlns:a="http://schemas.openxmlformats.org/drawingml/2006/main" name="4_BigIdeas">
  <a:themeElements>
    <a:clrScheme name="Custom 1">
      <a:dk1>
        <a:srgbClr val="002855"/>
      </a:dk1>
      <a:lt1>
        <a:srgbClr val="FFFFFF"/>
      </a:lt1>
      <a:dk2>
        <a:srgbClr val="002855"/>
      </a:dk2>
      <a:lt2>
        <a:srgbClr val="E7E6E6"/>
      </a:lt2>
      <a:accent1>
        <a:srgbClr val="5B7F95"/>
      </a:accent1>
      <a:accent2>
        <a:srgbClr val="DAAA00"/>
      </a:accent2>
      <a:accent3>
        <a:srgbClr val="A5A5A5"/>
      </a:accent3>
      <a:accent4>
        <a:srgbClr val="E6A65D"/>
      </a:accent4>
      <a:accent5>
        <a:srgbClr val="9CAF88"/>
      </a:accent5>
      <a:accent6>
        <a:srgbClr val="00573F"/>
      </a:accent6>
      <a:hlink>
        <a:srgbClr val="008EAA"/>
      </a:hlink>
      <a:folHlink>
        <a:srgbClr val="64266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spAutoFit/>
      </a:bodyPr>
      <a:lstStyle>
        <a:defPPr algn="ctr">
          <a:defRPr dirty="0" smtClean="0">
            <a:latin typeface="Helvetica" pitchFamily="2" charset="0"/>
          </a:defRPr>
        </a:defPPr>
      </a:lstStyle>
    </a:txDef>
  </a:objectDefaults>
  <a:extraClrSchemeLst/>
  <a:extLst>
    <a:ext uri="{05A4C25C-085E-4340-85A3-A5531E510DB2}">
      <thm15:themeFamily xmlns:thm15="http://schemas.microsoft.com/office/thememl/2012/main" name="BigIdeas" id="{199AC878-C488-DD4D-A593-259752A46FE2}" vid="{604C89D5-06F7-984F-874D-B7AA52E7B3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BigIdeas</Template>
  <TotalTime>21667</TotalTime>
  <Words>4868</Words>
  <Application>Microsoft Macintosh PowerPoint</Application>
  <PresentationFormat>Widescreen</PresentationFormat>
  <Paragraphs>567</Paragraphs>
  <Slides>49</Slides>
  <Notes>49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49</vt:i4>
      </vt:variant>
    </vt:vector>
  </HeadingPairs>
  <TitlesOfParts>
    <vt:vector size="61" baseType="lpstr">
      <vt:lpstr>Arial</vt:lpstr>
      <vt:lpstr>Avenir Heavy</vt:lpstr>
      <vt:lpstr>Calibri</vt:lpstr>
      <vt:lpstr>Calibri Light</vt:lpstr>
      <vt:lpstr>Helvetica</vt:lpstr>
      <vt:lpstr>Helvetica Neue</vt:lpstr>
      <vt:lpstr>Proxima Nova</vt:lpstr>
      <vt:lpstr>Proxima Nova Rg</vt:lpstr>
      <vt:lpstr>Roboto</vt:lpstr>
      <vt:lpstr>BigIdeas</vt:lpstr>
      <vt:lpstr>1_BigIdeas</vt:lpstr>
      <vt:lpstr>4_BigIdeas</vt:lpstr>
      <vt:lpstr>A Portrait of California's Adolescents and the Schools that Serve Them</vt:lpstr>
      <vt:lpstr> A Portrait of California’s Adolescents </vt:lpstr>
      <vt:lpstr>Defining “Adolescent”</vt:lpstr>
      <vt:lpstr>PowerPoint Presentation</vt:lpstr>
      <vt:lpstr> Student Enrollment in California Private and Home Schools</vt:lpstr>
      <vt:lpstr>PowerPoint Presentation</vt:lpstr>
      <vt:lpstr>Defining “Home School” &amp; Identifying Students</vt:lpstr>
      <vt:lpstr>Homeschooling in California</vt:lpstr>
      <vt:lpstr>Homeschool by the Numbers Homeschooling Households</vt:lpstr>
      <vt:lpstr>Characteristics of Homeschooling Students</vt:lpstr>
      <vt:lpstr>Homeschooling: Historical Trends </vt:lpstr>
      <vt:lpstr>PowerPoint Presentation</vt:lpstr>
      <vt:lpstr> Public Schools  Serving Adolescents</vt:lpstr>
      <vt:lpstr> Student Enrollment in California Public Schools &amp; Their Characteristics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Closer Look at English Learners</vt:lpstr>
      <vt:lpstr> Students’ Academic Performance and College &amp; Career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College Enrollment &amp; Persistence</vt:lpstr>
      <vt:lpstr>63% of public high school students enroll in college</vt:lpstr>
      <vt:lpstr>Of the 63% of High School Students Who Enroll  in College, 57% Enroll in Community College</vt:lpstr>
      <vt:lpstr>Enrollment Varies by Race/Ethnicity</vt:lpstr>
      <vt:lpstr>PowerPoint Presentation</vt:lpstr>
      <vt:lpstr>Enrollment Varies Across Counties</vt:lpstr>
      <vt:lpstr>Percent of Students by Semesters Enrolled in College </vt:lpstr>
      <vt:lpstr>Rates of Degree Completion</vt:lpstr>
      <vt:lpstr>A Portrait of California’s Adolescents and the Schools that Serve Them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Sellers</dc:creator>
  <cp:lastModifiedBy>Sherrie Reed</cp:lastModifiedBy>
  <cp:revision>318</cp:revision>
  <dcterms:created xsi:type="dcterms:W3CDTF">2018-02-02T18:36:23Z</dcterms:created>
  <dcterms:modified xsi:type="dcterms:W3CDTF">2022-08-04T21:15:42Z</dcterms:modified>
</cp:coreProperties>
</file>