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6"/>
  </p:notesMasterIdLst>
  <p:handoutMasterIdLst>
    <p:handoutMasterId r:id="rId67"/>
  </p:handoutMasterIdLst>
  <p:sldIdLst>
    <p:sldId id="256" r:id="rId2"/>
    <p:sldId id="329" r:id="rId3"/>
    <p:sldId id="334" r:id="rId4"/>
    <p:sldId id="335" r:id="rId5"/>
    <p:sldId id="336" r:id="rId6"/>
    <p:sldId id="257" r:id="rId7"/>
    <p:sldId id="352" r:id="rId8"/>
    <p:sldId id="348" r:id="rId9"/>
    <p:sldId id="321" r:id="rId10"/>
    <p:sldId id="258" r:id="rId11"/>
    <p:sldId id="346" r:id="rId12"/>
    <p:sldId id="337" r:id="rId13"/>
    <p:sldId id="259" r:id="rId14"/>
    <p:sldId id="261" r:id="rId15"/>
    <p:sldId id="262" r:id="rId16"/>
    <p:sldId id="263" r:id="rId17"/>
    <p:sldId id="288" r:id="rId18"/>
    <p:sldId id="289" r:id="rId19"/>
    <p:sldId id="332" r:id="rId20"/>
    <p:sldId id="333" r:id="rId21"/>
    <p:sldId id="290" r:id="rId22"/>
    <p:sldId id="297" r:id="rId23"/>
    <p:sldId id="272" r:id="rId24"/>
    <p:sldId id="298" r:id="rId25"/>
    <p:sldId id="274" r:id="rId26"/>
    <p:sldId id="275" r:id="rId27"/>
    <p:sldId id="323" r:id="rId28"/>
    <p:sldId id="276" r:id="rId29"/>
    <p:sldId id="277" r:id="rId30"/>
    <p:sldId id="278" r:id="rId31"/>
    <p:sldId id="279" r:id="rId32"/>
    <p:sldId id="282" r:id="rId33"/>
    <p:sldId id="283" r:id="rId34"/>
    <p:sldId id="285" r:id="rId35"/>
    <p:sldId id="286" r:id="rId36"/>
    <p:sldId id="299" r:id="rId37"/>
    <p:sldId id="300" r:id="rId38"/>
    <p:sldId id="301" r:id="rId39"/>
    <p:sldId id="331" r:id="rId40"/>
    <p:sldId id="302" r:id="rId41"/>
    <p:sldId id="303" r:id="rId42"/>
    <p:sldId id="304" r:id="rId43"/>
    <p:sldId id="324" r:id="rId44"/>
    <p:sldId id="312" r:id="rId45"/>
    <p:sldId id="353" r:id="rId46"/>
    <p:sldId id="354" r:id="rId47"/>
    <p:sldId id="355" r:id="rId48"/>
    <p:sldId id="356" r:id="rId49"/>
    <p:sldId id="357" r:id="rId50"/>
    <p:sldId id="359" r:id="rId51"/>
    <p:sldId id="363" r:id="rId52"/>
    <p:sldId id="358" r:id="rId53"/>
    <p:sldId id="360" r:id="rId54"/>
    <p:sldId id="361" r:id="rId55"/>
    <p:sldId id="313" r:id="rId56"/>
    <p:sldId id="314" r:id="rId57"/>
    <p:sldId id="322" r:id="rId58"/>
    <p:sldId id="320" r:id="rId59"/>
    <p:sldId id="364" r:id="rId60"/>
    <p:sldId id="305" r:id="rId61"/>
    <p:sldId id="327" r:id="rId62"/>
    <p:sldId id="306" r:id="rId63"/>
    <p:sldId id="307" r:id="rId64"/>
    <p:sldId id="311"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p:scale>
          <a:sx n="90" d="100"/>
          <a:sy n="90" d="100"/>
        </p:scale>
        <p:origin x="-800"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0" d="100"/>
          <a:sy n="80" d="100"/>
        </p:scale>
        <p:origin x="-2344"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3279E4-C500-3442-98A0-A9558DEC3D84}" type="datetimeFigureOut">
              <a:rPr lang="en-US" smtClean="0"/>
              <a:t>3/18/2013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F82985-AACF-1C49-B9D3-1A6D8C37FE8D}" type="slidenum">
              <a:rPr lang="en-US" smtClean="0"/>
              <a:t>‹#›</a:t>
            </a:fld>
            <a:endParaRPr lang="en-US"/>
          </a:p>
        </p:txBody>
      </p:sp>
    </p:spTree>
    <p:extLst>
      <p:ext uri="{BB962C8B-B14F-4D97-AF65-F5344CB8AC3E}">
        <p14:creationId xmlns:p14="http://schemas.microsoft.com/office/powerpoint/2010/main" val="3443700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B4E24-F97C-214C-A678-298EE85885DC}" type="datetimeFigureOut">
              <a:rPr lang="en-US" smtClean="0"/>
              <a:t>3/18/2013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93EE49-2EA5-4145-91C1-CF6139676F7F}" type="slidenum">
              <a:rPr lang="en-US" smtClean="0"/>
              <a:t>‹#›</a:t>
            </a:fld>
            <a:endParaRPr lang="en-US"/>
          </a:p>
        </p:txBody>
      </p:sp>
    </p:spTree>
    <p:extLst>
      <p:ext uri="{BB962C8B-B14F-4D97-AF65-F5344CB8AC3E}">
        <p14:creationId xmlns:p14="http://schemas.microsoft.com/office/powerpoint/2010/main" val="27392286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a:t>
            </a:fld>
            <a:endParaRPr lang="en-US"/>
          </a:p>
        </p:txBody>
      </p:sp>
    </p:spTree>
    <p:extLst>
      <p:ext uri="{BB962C8B-B14F-4D97-AF65-F5344CB8AC3E}">
        <p14:creationId xmlns:p14="http://schemas.microsoft.com/office/powerpoint/2010/main" val="2201859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Sketch a triangle under projector.</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18</a:t>
            </a:fld>
            <a:endParaRPr lang="en-US"/>
          </a:p>
        </p:txBody>
      </p:sp>
    </p:spTree>
    <p:extLst>
      <p:ext uri="{BB962C8B-B14F-4D97-AF65-F5344CB8AC3E}">
        <p14:creationId xmlns:p14="http://schemas.microsoft.com/office/powerpoint/2010/main" val="1894621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Sketch a triangle under projector.</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19</a:t>
            </a:fld>
            <a:endParaRPr lang="en-US"/>
          </a:p>
        </p:txBody>
      </p:sp>
    </p:spTree>
    <p:extLst>
      <p:ext uri="{BB962C8B-B14F-4D97-AF65-F5344CB8AC3E}">
        <p14:creationId xmlns:p14="http://schemas.microsoft.com/office/powerpoint/2010/main" val="1894621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Sketch a triangle under projector.</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20</a:t>
            </a:fld>
            <a:endParaRPr lang="en-US"/>
          </a:p>
        </p:txBody>
      </p:sp>
    </p:spTree>
    <p:extLst>
      <p:ext uri="{BB962C8B-B14F-4D97-AF65-F5344CB8AC3E}">
        <p14:creationId xmlns:p14="http://schemas.microsoft.com/office/powerpoint/2010/main" val="1894621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Reflect first across x-axis.  Preserves x-value.</a:t>
            </a:r>
            <a:r>
              <a:rPr lang="en-US" baseline="0" dirty="0" smtClean="0"/>
              <a:t>  Reflecting across any other line will change x-value.</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26</a:t>
            </a:fld>
            <a:endParaRPr lang="en-US"/>
          </a:p>
        </p:txBody>
      </p:sp>
    </p:spTree>
    <p:extLst>
      <p:ext uri="{BB962C8B-B14F-4D97-AF65-F5344CB8AC3E}">
        <p14:creationId xmlns:p14="http://schemas.microsoft.com/office/powerpoint/2010/main" val="2041045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Heart of</a:t>
            </a:r>
            <a:r>
              <a:rPr lang="en-US" baseline="0" dirty="0" smtClean="0"/>
              <a:t> new congruence proofs.</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34</a:t>
            </a:fld>
            <a:endParaRPr lang="en-US"/>
          </a:p>
        </p:txBody>
      </p:sp>
    </p:spTree>
    <p:extLst>
      <p:ext uri="{BB962C8B-B14F-4D97-AF65-F5344CB8AC3E}">
        <p14:creationId xmlns:p14="http://schemas.microsoft.com/office/powerpoint/2010/main" val="29643505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DEMONSTRATE</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35</a:t>
            </a:fld>
            <a:endParaRPr lang="en-US"/>
          </a:p>
        </p:txBody>
      </p:sp>
    </p:spTree>
    <p:extLst>
      <p:ext uri="{BB962C8B-B14F-4D97-AF65-F5344CB8AC3E}">
        <p14:creationId xmlns:p14="http://schemas.microsoft.com/office/powerpoint/2010/main" val="1239794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SKIP</a:t>
            </a:r>
            <a:r>
              <a:rPr lang="en-US" sz="1800" baseline="0" dirty="0" smtClean="0"/>
              <a:t> THROUGH</a:t>
            </a:r>
            <a:endParaRPr lang="en-US" sz="1800" dirty="0"/>
          </a:p>
        </p:txBody>
      </p:sp>
      <p:sp>
        <p:nvSpPr>
          <p:cNvPr id="4" name="Slide Number Placeholder 3"/>
          <p:cNvSpPr>
            <a:spLocks noGrp="1"/>
          </p:cNvSpPr>
          <p:nvPr>
            <p:ph type="sldNum" sz="quarter" idx="10"/>
          </p:nvPr>
        </p:nvSpPr>
        <p:spPr/>
        <p:txBody>
          <a:bodyPr/>
          <a:lstStyle/>
          <a:p>
            <a:fld id="{5693EE49-2EA5-4145-91C1-CF6139676F7F}" type="slidenum">
              <a:rPr lang="en-US" smtClean="0"/>
              <a:t>38</a:t>
            </a:fld>
            <a:endParaRPr lang="en-US"/>
          </a:p>
        </p:txBody>
      </p:sp>
    </p:spTree>
    <p:extLst>
      <p:ext uri="{BB962C8B-B14F-4D97-AF65-F5344CB8AC3E}">
        <p14:creationId xmlns:p14="http://schemas.microsoft.com/office/powerpoint/2010/main" val="696039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a:t>
            </a:r>
            <a:r>
              <a:rPr lang="en-US" baseline="0" dirty="0" smtClean="0"/>
              <a:t> the better new geometry books makes SAS, ASA and SSS postulates.</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44</a:t>
            </a:fld>
            <a:endParaRPr lang="en-US"/>
          </a:p>
        </p:txBody>
      </p:sp>
    </p:spTree>
    <p:extLst>
      <p:ext uri="{BB962C8B-B14F-4D97-AF65-F5344CB8AC3E}">
        <p14:creationId xmlns:p14="http://schemas.microsoft.com/office/powerpoint/2010/main" val="2293009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(6/29/12 18:36) -----</a:t>
            </a:r>
          </a:p>
          <a:p>
            <a:r>
              <a:rPr lang="en-US"/>
              <a:t>Green means you are up.</a:t>
            </a:r>
          </a:p>
          <a:p>
            <a:r>
              <a:rPr lang="en-US"/>
              <a:t>Just defined congruence--what will a similarity transform be?</a:t>
            </a:r>
          </a:p>
        </p:txBody>
      </p:sp>
      <p:sp>
        <p:nvSpPr>
          <p:cNvPr id="4" name="Slide Number Placeholder 3"/>
          <p:cNvSpPr>
            <a:spLocks noGrp="1"/>
          </p:cNvSpPr>
          <p:nvPr>
            <p:ph type="sldNum" sz="quarter" idx="10"/>
          </p:nvPr>
        </p:nvSpPr>
        <p:spPr/>
        <p:txBody>
          <a:bodyPr/>
          <a:lstStyle/>
          <a:p>
            <a:fld id="{5693EE49-2EA5-4145-91C1-CF6139676F7F}" type="slidenum">
              <a:rPr lang="en-US" smtClean="0"/>
              <a:t>45</a:t>
            </a:fld>
            <a:endParaRPr lang="en-US"/>
          </a:p>
        </p:txBody>
      </p:sp>
    </p:spTree>
    <p:extLst>
      <p:ext uri="{BB962C8B-B14F-4D97-AF65-F5344CB8AC3E}">
        <p14:creationId xmlns:p14="http://schemas.microsoft.com/office/powerpoint/2010/main" val="1918467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Here is where we need to begin.</a:t>
            </a:r>
          </a:p>
          <a:p>
            <a:r>
              <a:rPr lang="en-US" dirty="0" err="1"/>
              <a:t>Usiskin</a:t>
            </a:r>
            <a:r>
              <a:rPr lang="en-US" dirty="0"/>
              <a:t> (Chicago) puts in </a:t>
            </a:r>
            <a:r>
              <a:rPr lang="en-US" dirty="0" err="1"/>
              <a:t>betweenness</a:t>
            </a:r>
            <a:r>
              <a:rPr lang="en-US" dirty="0"/>
              <a:t>.</a:t>
            </a:r>
          </a:p>
          <a:p>
            <a:r>
              <a:rPr lang="en-US" dirty="0"/>
              <a:t>Mention Hilbert.</a:t>
            </a:r>
          </a:p>
          <a:p>
            <a:r>
              <a:rPr lang="en-US" dirty="0"/>
              <a:t>We never use, so we won't put in.</a:t>
            </a:r>
          </a:p>
        </p:txBody>
      </p:sp>
      <p:sp>
        <p:nvSpPr>
          <p:cNvPr id="4" name="Slide Number Placeholder 3"/>
          <p:cNvSpPr>
            <a:spLocks noGrp="1"/>
          </p:cNvSpPr>
          <p:nvPr>
            <p:ph type="sldNum" sz="quarter" idx="10"/>
          </p:nvPr>
        </p:nvSpPr>
        <p:spPr/>
        <p:txBody>
          <a:bodyPr/>
          <a:lstStyle/>
          <a:p>
            <a:fld id="{5693EE49-2EA5-4145-91C1-CF6139676F7F}" type="slidenum">
              <a:rPr lang="en-US" smtClean="0"/>
              <a:t>46</a:t>
            </a:fld>
            <a:endParaRPr lang="en-US"/>
          </a:p>
        </p:txBody>
      </p:sp>
    </p:spTree>
    <p:extLst>
      <p:ext uri="{BB962C8B-B14F-4D97-AF65-F5344CB8AC3E}">
        <p14:creationId xmlns:p14="http://schemas.microsoft.com/office/powerpoint/2010/main" val="120458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6</a:t>
            </a:fld>
            <a:endParaRPr lang="en-US"/>
          </a:p>
        </p:txBody>
      </p:sp>
    </p:spTree>
    <p:extLst>
      <p:ext uri="{BB962C8B-B14F-4D97-AF65-F5344CB8AC3E}">
        <p14:creationId xmlns:p14="http://schemas.microsoft.com/office/powerpoint/2010/main" val="2363610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(6/29/12 18:36) -----</a:t>
            </a:r>
          </a:p>
          <a:p>
            <a:r>
              <a:rPr lang="en-US"/>
              <a:t>Go back to compare.</a:t>
            </a:r>
          </a:p>
          <a:p>
            <a:r>
              <a:rPr lang="en-US"/>
              <a:t>Both reflections and dilations preserve </a:t>
            </a:r>
          </a:p>
          <a:p>
            <a:r>
              <a:rPr lang="en-US"/>
              <a:t>linearity and angles.  The first preserves lengths.</a:t>
            </a:r>
          </a:p>
          <a:p>
            <a:r>
              <a:rPr lang="en-US"/>
              <a:t>The second ratios of lengths.</a:t>
            </a:r>
          </a:p>
        </p:txBody>
      </p:sp>
      <p:sp>
        <p:nvSpPr>
          <p:cNvPr id="4" name="Slide Number Placeholder 3"/>
          <p:cNvSpPr>
            <a:spLocks noGrp="1"/>
          </p:cNvSpPr>
          <p:nvPr>
            <p:ph type="sldNum" sz="quarter" idx="10"/>
          </p:nvPr>
        </p:nvSpPr>
        <p:spPr/>
        <p:txBody>
          <a:bodyPr/>
          <a:lstStyle/>
          <a:p>
            <a:fld id="{5693EE49-2EA5-4145-91C1-CF6139676F7F}" type="slidenum">
              <a:rPr lang="en-US" smtClean="0"/>
              <a:t>47</a:t>
            </a:fld>
            <a:endParaRPr lang="en-US"/>
          </a:p>
        </p:txBody>
      </p:sp>
    </p:spTree>
    <p:extLst>
      <p:ext uri="{BB962C8B-B14F-4D97-AF65-F5344CB8AC3E}">
        <p14:creationId xmlns:p14="http://schemas.microsoft.com/office/powerpoint/2010/main" val="2432722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t>
            </a:r>
            <a:r>
              <a:rPr lang="en-US" dirty="0" err="1" smtClean="0"/>
              <a:t>coord</a:t>
            </a:r>
            <a:r>
              <a:rPr lang="en-US" baseline="0" dirty="0" smtClean="0"/>
              <a:t> system set up so first center is at (0,0), and second is at (1,0), then dilation is (</a:t>
            </a:r>
            <a:r>
              <a:rPr lang="en-US" baseline="0" dirty="0" err="1" smtClean="0"/>
              <a:t>x,y</a:t>
            </a:r>
            <a:r>
              <a:rPr lang="en-US" baseline="0" dirty="0" smtClean="0"/>
              <a:t>)</a:t>
            </a:r>
            <a:r>
              <a:rPr lang="en-US" baseline="0" dirty="0" smtClean="0">
                <a:sym typeface="Wingdings"/>
              </a:rPr>
              <a:t>(6x-2,6y) with center at (.4, 0).</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50</a:t>
            </a:fld>
            <a:endParaRPr lang="en-US"/>
          </a:p>
        </p:txBody>
      </p:sp>
    </p:spTree>
    <p:extLst>
      <p:ext uri="{BB962C8B-B14F-4D97-AF65-F5344CB8AC3E}">
        <p14:creationId xmlns:p14="http://schemas.microsoft.com/office/powerpoint/2010/main" val="18682655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t>
            </a:r>
            <a:r>
              <a:rPr lang="en-US" dirty="0" err="1" smtClean="0"/>
              <a:t>coord</a:t>
            </a:r>
            <a:r>
              <a:rPr lang="en-US" baseline="0" dirty="0" smtClean="0"/>
              <a:t> system set up so first center is at (0,0), and second is at (1,0), then dilation is (</a:t>
            </a:r>
            <a:r>
              <a:rPr lang="en-US" baseline="0" dirty="0" err="1" smtClean="0"/>
              <a:t>x,y</a:t>
            </a:r>
            <a:r>
              <a:rPr lang="en-US" baseline="0" dirty="0" smtClean="0"/>
              <a:t>)</a:t>
            </a:r>
            <a:r>
              <a:rPr lang="en-US" baseline="0" dirty="0" smtClean="0">
                <a:sym typeface="Wingdings"/>
              </a:rPr>
              <a:t>(6x-2,6y) with center at (.4, 0).</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51</a:t>
            </a:fld>
            <a:endParaRPr lang="en-US"/>
          </a:p>
        </p:txBody>
      </p:sp>
    </p:spTree>
    <p:extLst>
      <p:ext uri="{BB962C8B-B14F-4D97-AF65-F5344CB8AC3E}">
        <p14:creationId xmlns:p14="http://schemas.microsoft.com/office/powerpoint/2010/main" val="18682655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Williams teachers.  MENTION ADAM AND AREA</a:t>
            </a:r>
            <a:r>
              <a:rPr lang="en-US" baseline="0" dirty="0" smtClean="0"/>
              <a:t> ONE.</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61</a:t>
            </a:fld>
            <a:endParaRPr lang="en-US"/>
          </a:p>
        </p:txBody>
      </p:sp>
    </p:spTree>
    <p:extLst>
      <p:ext uri="{BB962C8B-B14F-4D97-AF65-F5344CB8AC3E}">
        <p14:creationId xmlns:p14="http://schemas.microsoft.com/office/powerpoint/2010/main" val="756900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a:t>
            </a:r>
            <a:r>
              <a:rPr lang="en-US" baseline="0" dirty="0" smtClean="0"/>
              <a:t> of undefined terms:  point, line, etc.  Here are two more.  Won’t define them.  Use algebra as a basis.</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10</a:t>
            </a:fld>
            <a:endParaRPr lang="en-US"/>
          </a:p>
        </p:txBody>
      </p:sp>
    </p:spTree>
    <p:extLst>
      <p:ext uri="{BB962C8B-B14F-4D97-AF65-F5344CB8AC3E}">
        <p14:creationId xmlns:p14="http://schemas.microsoft.com/office/powerpoint/2010/main" val="1894164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a:t>
            </a:r>
            <a:r>
              <a:rPr lang="en-US" baseline="0" dirty="0" smtClean="0"/>
              <a:t> of undefined terms:  point, line, etc.  Here are two more.  Won’t define them.  Use algebra as a basis.</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11</a:t>
            </a:fld>
            <a:endParaRPr lang="en-US"/>
          </a:p>
        </p:txBody>
      </p:sp>
    </p:spTree>
    <p:extLst>
      <p:ext uri="{BB962C8B-B14F-4D97-AF65-F5344CB8AC3E}">
        <p14:creationId xmlns:p14="http://schemas.microsoft.com/office/powerpoint/2010/main" val="1894164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a:t>
            </a:r>
            <a:r>
              <a:rPr lang="en-US" baseline="0" dirty="0" smtClean="0"/>
              <a:t> of undefined terms:  point, line, etc.  Here are two more.  Won’t define them.  Use algebra as a basis.</a:t>
            </a:r>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12</a:t>
            </a:fld>
            <a:endParaRPr lang="en-US"/>
          </a:p>
        </p:txBody>
      </p:sp>
    </p:spTree>
    <p:extLst>
      <p:ext uri="{BB962C8B-B14F-4D97-AF65-F5344CB8AC3E}">
        <p14:creationId xmlns:p14="http://schemas.microsoft.com/office/powerpoint/2010/main" val="1894164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Here is where we need to begin.</a:t>
            </a:r>
          </a:p>
          <a:p>
            <a:r>
              <a:rPr lang="en-US" dirty="0" err="1"/>
              <a:t>Usiskin</a:t>
            </a:r>
            <a:r>
              <a:rPr lang="en-US" dirty="0"/>
              <a:t> (Chicago) puts in </a:t>
            </a:r>
            <a:r>
              <a:rPr lang="en-US" dirty="0" err="1"/>
              <a:t>betweenness</a:t>
            </a:r>
            <a:r>
              <a:rPr lang="en-US" dirty="0"/>
              <a:t>.</a:t>
            </a:r>
          </a:p>
          <a:p>
            <a:r>
              <a:rPr lang="en-US" dirty="0"/>
              <a:t>Mention Hilbert.</a:t>
            </a:r>
          </a:p>
          <a:p>
            <a:r>
              <a:rPr lang="en-US" dirty="0"/>
              <a:t>We never use, so we won't put in.</a:t>
            </a:r>
          </a:p>
        </p:txBody>
      </p:sp>
      <p:sp>
        <p:nvSpPr>
          <p:cNvPr id="4" name="Slide Number Placeholder 3"/>
          <p:cNvSpPr>
            <a:spLocks noGrp="1"/>
          </p:cNvSpPr>
          <p:nvPr>
            <p:ph type="sldNum" sz="quarter" idx="10"/>
          </p:nvPr>
        </p:nvSpPr>
        <p:spPr/>
        <p:txBody>
          <a:bodyPr/>
          <a:lstStyle/>
          <a:p>
            <a:fld id="{5693EE49-2EA5-4145-91C1-CF6139676F7F}" type="slidenum">
              <a:rPr lang="en-US" smtClean="0"/>
              <a:t>13</a:t>
            </a:fld>
            <a:endParaRPr lang="en-US"/>
          </a:p>
        </p:txBody>
      </p:sp>
    </p:spTree>
    <p:extLst>
      <p:ext uri="{BB962C8B-B14F-4D97-AF65-F5344CB8AC3E}">
        <p14:creationId xmlns:p14="http://schemas.microsoft.com/office/powerpoint/2010/main" val="1204586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 Meeting Notes (6/29/12 18:36) -----</a:t>
            </a:r>
          </a:p>
          <a:p>
            <a:r>
              <a:rPr lang="en-US"/>
              <a:t>Usually 4 rigid motions.</a:t>
            </a:r>
          </a:p>
        </p:txBody>
      </p:sp>
      <p:sp>
        <p:nvSpPr>
          <p:cNvPr id="4" name="Slide Number Placeholder 3"/>
          <p:cNvSpPr>
            <a:spLocks noGrp="1"/>
          </p:cNvSpPr>
          <p:nvPr>
            <p:ph type="sldNum" sz="quarter" idx="10"/>
          </p:nvPr>
        </p:nvSpPr>
        <p:spPr/>
        <p:txBody>
          <a:bodyPr/>
          <a:lstStyle/>
          <a:p>
            <a:fld id="{5693EE49-2EA5-4145-91C1-CF6139676F7F}" type="slidenum">
              <a:rPr lang="en-US" smtClean="0"/>
              <a:t>14</a:t>
            </a:fld>
            <a:endParaRPr lang="en-US"/>
          </a:p>
        </p:txBody>
      </p:sp>
    </p:spTree>
    <p:extLst>
      <p:ext uri="{BB962C8B-B14F-4D97-AF65-F5344CB8AC3E}">
        <p14:creationId xmlns:p14="http://schemas.microsoft.com/office/powerpoint/2010/main" val="1945892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(6/29/12 18:36) -----</a:t>
            </a:r>
          </a:p>
          <a:p>
            <a:r>
              <a:rPr lang="en-US" dirty="0"/>
              <a:t>Shortly will relate rotations and translations to reflections.</a:t>
            </a:r>
          </a:p>
          <a:p>
            <a:r>
              <a:rPr lang="en-US" dirty="0"/>
              <a:t>Rigid motion--put lots together.</a:t>
            </a:r>
          </a:p>
          <a:p>
            <a:r>
              <a:rPr lang="en-US" dirty="0"/>
              <a:t>PREFER   CONGRUENCE TRANSFORMATION</a:t>
            </a:r>
          </a:p>
          <a:p>
            <a:r>
              <a:rPr lang="en-US" dirty="0"/>
              <a:t>Here is heart of change.</a:t>
            </a:r>
          </a:p>
          <a:p>
            <a:endParaRPr lang="en-US" dirty="0"/>
          </a:p>
          <a:p>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15</a:t>
            </a:fld>
            <a:endParaRPr lang="en-US"/>
          </a:p>
        </p:txBody>
      </p:sp>
    </p:spTree>
    <p:extLst>
      <p:ext uri="{BB962C8B-B14F-4D97-AF65-F5344CB8AC3E}">
        <p14:creationId xmlns:p14="http://schemas.microsoft.com/office/powerpoint/2010/main" val="37614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93EE49-2EA5-4145-91C1-CF6139676F7F}" type="slidenum">
              <a:rPr lang="en-US" smtClean="0"/>
              <a:t>17</a:t>
            </a:fld>
            <a:endParaRPr lang="en-US"/>
          </a:p>
        </p:txBody>
      </p:sp>
    </p:spTree>
    <p:extLst>
      <p:ext uri="{BB962C8B-B14F-4D97-AF65-F5344CB8AC3E}">
        <p14:creationId xmlns:p14="http://schemas.microsoft.com/office/powerpoint/2010/main" val="1627008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B52C70-7801-204F-AA9E-45578402B607}"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101177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52C70-7801-204F-AA9E-45578402B607}"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76144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52C70-7801-204F-AA9E-45578402B607}"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383387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52C70-7801-204F-AA9E-45578402B607}"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153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B52C70-7801-204F-AA9E-45578402B607}"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565931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B52C70-7801-204F-AA9E-45578402B607}"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948215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B52C70-7801-204F-AA9E-45578402B607}" type="datetimeFigureOut">
              <a:rPr lang="en-US" smtClean="0"/>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4069959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B52C70-7801-204F-AA9E-45578402B607}" type="datetimeFigureOut">
              <a:rPr lang="en-US" smtClean="0"/>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411668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52C70-7801-204F-AA9E-45578402B607}" type="datetimeFigureOut">
              <a:rPr lang="en-US" smtClean="0"/>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198833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52C70-7801-204F-AA9E-45578402B607}"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1523580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B52C70-7801-204F-AA9E-45578402B607}"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D9F04-ED96-7D49-AB10-13A156BDFE39}" type="slidenum">
              <a:rPr lang="en-US" smtClean="0"/>
              <a:t>‹#›</a:t>
            </a:fld>
            <a:endParaRPr lang="en-US"/>
          </a:p>
        </p:txBody>
      </p:sp>
    </p:spTree>
    <p:extLst>
      <p:ext uri="{BB962C8B-B14F-4D97-AF65-F5344CB8AC3E}">
        <p14:creationId xmlns:p14="http://schemas.microsoft.com/office/powerpoint/2010/main" val="221123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B52C70-7801-204F-AA9E-45578402B607}" type="datetimeFigureOut">
              <a:rPr lang="en-US" smtClean="0"/>
              <a:t>3/18/2013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D9F04-ED96-7D49-AB10-13A156BDFE39}" type="slidenum">
              <a:rPr lang="en-US" smtClean="0"/>
              <a:t>‹#›</a:t>
            </a:fld>
            <a:endParaRPr lang="en-US"/>
          </a:p>
        </p:txBody>
      </p:sp>
    </p:spTree>
    <p:extLst>
      <p:ext uri="{BB962C8B-B14F-4D97-AF65-F5344CB8AC3E}">
        <p14:creationId xmlns:p14="http://schemas.microsoft.com/office/powerpoint/2010/main" val="3663357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b="1" dirty="0" smtClean="0"/>
              <a:t>The New Approach to High School Geometry Required by Common Core</a:t>
            </a:r>
            <a:r>
              <a:rPr lang="en-US" sz="3200" dirty="0"/>
              <a:t/>
            </a:r>
            <a:br>
              <a:rPr lang="en-US" sz="3200" dirty="0"/>
            </a:br>
            <a:endParaRPr lang="en-US" sz="3200" dirty="0"/>
          </a:p>
        </p:txBody>
      </p:sp>
      <p:sp>
        <p:nvSpPr>
          <p:cNvPr id="3" name="Subtitle 2"/>
          <p:cNvSpPr>
            <a:spLocks noGrp="1"/>
          </p:cNvSpPr>
          <p:nvPr>
            <p:ph type="subTitle" idx="1"/>
          </p:nvPr>
        </p:nvSpPr>
        <p:spPr/>
        <p:txBody>
          <a:bodyPr>
            <a:normAutofit/>
          </a:bodyPr>
          <a:lstStyle/>
          <a:p>
            <a:r>
              <a:rPr lang="en-US" sz="2000" b="1" dirty="0" smtClean="0">
                <a:solidFill>
                  <a:schemeClr val="tx1"/>
                </a:solidFill>
              </a:rPr>
              <a:t>Tom Sallee</a:t>
            </a:r>
            <a:endParaRPr lang="en-US" sz="2000" b="1" dirty="0">
              <a:solidFill>
                <a:schemeClr val="tx1"/>
              </a:solidFill>
            </a:endParaRPr>
          </a:p>
          <a:p>
            <a:r>
              <a:rPr lang="en-US" sz="2000" b="1" dirty="0" smtClean="0"/>
              <a:t>University of California, Davis</a:t>
            </a:r>
            <a:endParaRPr lang="en-US" sz="2000" dirty="0"/>
          </a:p>
        </p:txBody>
      </p:sp>
    </p:spTree>
    <p:extLst>
      <p:ext uri="{BB962C8B-B14F-4D97-AF65-F5344CB8AC3E}">
        <p14:creationId xmlns:p14="http://schemas.microsoft.com/office/powerpoint/2010/main" val="1143305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Motions</a:t>
            </a:r>
            <a:endParaRPr lang="en-US" dirty="0"/>
          </a:p>
        </p:txBody>
      </p:sp>
      <p:sp>
        <p:nvSpPr>
          <p:cNvPr id="3" name="Content Placeholder 2"/>
          <p:cNvSpPr>
            <a:spLocks noGrp="1"/>
          </p:cNvSpPr>
          <p:nvPr>
            <p:ph idx="1"/>
          </p:nvPr>
        </p:nvSpPr>
        <p:spPr/>
        <p:txBody>
          <a:bodyPr/>
          <a:lstStyle/>
          <a:p>
            <a:r>
              <a:rPr lang="en-US" dirty="0"/>
              <a:t>Reflection Across a Line</a:t>
            </a:r>
          </a:p>
          <a:p>
            <a:r>
              <a:rPr lang="en-US" dirty="0"/>
              <a:t>Dilation With Respect to a Point</a:t>
            </a:r>
          </a:p>
          <a:p>
            <a:endParaRPr lang="en-US" dirty="0"/>
          </a:p>
        </p:txBody>
      </p:sp>
    </p:spTree>
    <p:extLst>
      <p:ext uri="{BB962C8B-B14F-4D97-AF65-F5344CB8AC3E}">
        <p14:creationId xmlns:p14="http://schemas.microsoft.com/office/powerpoint/2010/main" val="1283781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and Rigid Motions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Will talk about dilations and similarity later.</a:t>
            </a:r>
            <a:endParaRPr lang="en-US" dirty="0"/>
          </a:p>
        </p:txBody>
      </p:sp>
    </p:spTree>
    <p:extLst>
      <p:ext uri="{BB962C8B-B14F-4D97-AF65-F5344CB8AC3E}">
        <p14:creationId xmlns:p14="http://schemas.microsoft.com/office/powerpoint/2010/main" val="2484553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true about reflections</a:t>
            </a:r>
            <a:br>
              <a:rPr lang="en-US" dirty="0" smtClean="0"/>
            </a:br>
            <a:r>
              <a:rPr lang="en-US" dirty="0" smtClean="0"/>
              <a:t>(across a line)?</a:t>
            </a:r>
            <a:endParaRPr lang="en-US" dirty="0"/>
          </a:p>
        </p:txBody>
      </p:sp>
      <p:sp>
        <p:nvSpPr>
          <p:cNvPr id="3" name="Content Placeholder 2"/>
          <p:cNvSpPr>
            <a:spLocks noGrp="1"/>
          </p:cNvSpPr>
          <p:nvPr>
            <p:ph idx="1"/>
          </p:nvPr>
        </p:nvSpPr>
        <p:spPr/>
        <p:txBody>
          <a:bodyPr/>
          <a:lstStyle/>
          <a:p>
            <a:pPr marL="0" indent="0">
              <a:buNone/>
            </a:pPr>
            <a:r>
              <a:rPr lang="en-US" dirty="0" smtClean="0"/>
              <a:t>Work with people to understand:</a:t>
            </a:r>
          </a:p>
          <a:p>
            <a:r>
              <a:rPr lang="en-US" dirty="0" smtClean="0"/>
              <a:t>What they are.</a:t>
            </a:r>
          </a:p>
          <a:p>
            <a:r>
              <a:rPr lang="en-US" dirty="0" smtClean="0"/>
              <a:t>What properties are preserved by reflections?</a:t>
            </a:r>
          </a:p>
          <a:p>
            <a:r>
              <a:rPr lang="en-US" dirty="0" smtClean="0"/>
              <a:t>What properties are not?</a:t>
            </a:r>
            <a:endParaRPr lang="en-US" dirty="0"/>
          </a:p>
        </p:txBody>
      </p:sp>
    </p:spTree>
    <p:extLst>
      <p:ext uri="{BB962C8B-B14F-4D97-AF65-F5344CB8AC3E}">
        <p14:creationId xmlns:p14="http://schemas.microsoft.com/office/powerpoint/2010/main" val="2020881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 1</a:t>
            </a:r>
            <a:endParaRPr lang="en-US" dirty="0"/>
          </a:p>
        </p:txBody>
      </p:sp>
      <p:sp>
        <p:nvSpPr>
          <p:cNvPr id="3" name="Content Placeholder 2"/>
          <p:cNvSpPr>
            <a:spLocks noGrp="1"/>
          </p:cNvSpPr>
          <p:nvPr>
            <p:ph idx="1"/>
          </p:nvPr>
        </p:nvSpPr>
        <p:spPr/>
        <p:txBody>
          <a:bodyPr/>
          <a:lstStyle/>
          <a:p>
            <a:r>
              <a:rPr lang="en-US" b="1" dirty="0"/>
              <a:t>Every reflection preserves </a:t>
            </a:r>
            <a:r>
              <a:rPr lang="en-US" b="1" dirty="0" smtClean="0"/>
              <a:t/>
            </a:r>
            <a:br>
              <a:rPr lang="en-US" b="1" dirty="0" smtClean="0"/>
            </a:br>
            <a:r>
              <a:rPr lang="en-US" b="1" dirty="0" smtClean="0"/>
              <a:t>		linearity</a:t>
            </a:r>
            <a:r>
              <a:rPr lang="en-US" b="1" dirty="0"/>
              <a:t>, </a:t>
            </a:r>
            <a:r>
              <a:rPr lang="en-US" b="1" dirty="0" smtClean="0"/>
              <a:t/>
            </a:r>
            <a:br>
              <a:rPr lang="en-US" b="1" dirty="0" smtClean="0"/>
            </a:br>
            <a:r>
              <a:rPr lang="en-US" b="1" dirty="0" smtClean="0"/>
              <a:t>		parallel lines,</a:t>
            </a:r>
            <a:br>
              <a:rPr lang="en-US" b="1" dirty="0" smtClean="0"/>
            </a:br>
            <a:r>
              <a:rPr lang="en-US" b="1" dirty="0" smtClean="0"/>
              <a:t>		angles </a:t>
            </a:r>
            <a:br>
              <a:rPr lang="en-US" b="1" dirty="0" smtClean="0"/>
            </a:br>
            <a:r>
              <a:rPr lang="en-US" b="1" dirty="0" smtClean="0"/>
              <a:t>		intersections</a:t>
            </a:r>
            <a:br>
              <a:rPr lang="en-US" b="1" dirty="0" smtClean="0"/>
            </a:br>
            <a:r>
              <a:rPr lang="en-US" b="1" dirty="0" smtClean="0"/>
              <a:t>		and </a:t>
            </a:r>
            <a:r>
              <a:rPr lang="en-US" b="1" dirty="0">
                <a:solidFill>
                  <a:srgbClr val="FF0000"/>
                </a:solidFill>
              </a:rPr>
              <a:t>lengths</a:t>
            </a:r>
            <a:r>
              <a:rPr lang="en-US" b="1" dirty="0"/>
              <a:t>. </a:t>
            </a:r>
            <a:r>
              <a:rPr lang="en-US" b="1" dirty="0" smtClean="0"/>
              <a:t/>
            </a:r>
            <a:br>
              <a:rPr lang="en-US" b="1" dirty="0" smtClean="0"/>
            </a:br>
            <a:r>
              <a:rPr lang="en-US" dirty="0" smtClean="0"/>
              <a:t>(</a:t>
            </a:r>
            <a:r>
              <a:rPr lang="en-US" dirty="0"/>
              <a:t>and </a:t>
            </a:r>
            <a:r>
              <a:rPr lang="en-US" dirty="0" err="1"/>
              <a:t>betweenness</a:t>
            </a:r>
            <a:r>
              <a:rPr lang="en-US" dirty="0"/>
              <a:t>)</a:t>
            </a:r>
          </a:p>
          <a:p>
            <a:endParaRPr lang="en-US" dirty="0"/>
          </a:p>
        </p:txBody>
      </p:sp>
    </p:spTree>
    <p:extLst>
      <p:ext uri="{BB962C8B-B14F-4D97-AF65-F5344CB8AC3E}">
        <p14:creationId xmlns:p14="http://schemas.microsoft.com/office/powerpoint/2010/main" val="28031623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Basic Motions </a:t>
            </a:r>
            <a:endParaRPr lang="en-US" dirty="0"/>
          </a:p>
        </p:txBody>
      </p:sp>
      <p:sp>
        <p:nvSpPr>
          <p:cNvPr id="3" name="Content Placeholder 2"/>
          <p:cNvSpPr>
            <a:spLocks noGrp="1"/>
          </p:cNvSpPr>
          <p:nvPr>
            <p:ph idx="1"/>
          </p:nvPr>
        </p:nvSpPr>
        <p:spPr/>
        <p:txBody>
          <a:bodyPr/>
          <a:lstStyle/>
          <a:p>
            <a:pPr marL="0" indent="0">
              <a:buNone/>
            </a:pPr>
            <a:r>
              <a:rPr lang="en-US" dirty="0" smtClean="0"/>
              <a:t>Each of these is a </a:t>
            </a:r>
            <a:r>
              <a:rPr lang="en-US" dirty="0" smtClean="0">
                <a:solidFill>
                  <a:srgbClr val="0000FF"/>
                </a:solidFill>
              </a:rPr>
              <a:t>product of reflections</a:t>
            </a:r>
            <a:r>
              <a:rPr lang="en-US" dirty="0" smtClean="0"/>
              <a:t>.</a:t>
            </a:r>
            <a:endParaRPr lang="en-US" dirty="0"/>
          </a:p>
          <a:p>
            <a:pPr marL="0" indent="0">
              <a:buNone/>
            </a:pPr>
            <a:r>
              <a:rPr lang="en-US" dirty="0" smtClean="0"/>
              <a:t>	</a:t>
            </a:r>
            <a:r>
              <a:rPr lang="en-US" sz="3600" dirty="0" smtClean="0"/>
              <a:t>Translations</a:t>
            </a:r>
          </a:p>
          <a:p>
            <a:pPr marL="0" indent="0">
              <a:buNone/>
            </a:pPr>
            <a:r>
              <a:rPr lang="en-US" sz="3600" dirty="0"/>
              <a:t>	</a:t>
            </a:r>
            <a:r>
              <a:rPr lang="en-US" sz="3600" dirty="0" smtClean="0"/>
              <a:t>Rotations about a point</a:t>
            </a:r>
          </a:p>
          <a:p>
            <a:pPr marL="0" indent="0">
              <a:buNone/>
            </a:pPr>
            <a:endParaRPr lang="en-US" dirty="0"/>
          </a:p>
          <a:p>
            <a:pPr marL="0" indent="0">
              <a:buNone/>
            </a:pPr>
            <a:r>
              <a:rPr lang="en-US" dirty="0" smtClean="0"/>
              <a:t>	We will not be considering glide reflections.</a:t>
            </a:r>
            <a:endParaRPr lang="en-US" dirty="0"/>
          </a:p>
        </p:txBody>
      </p:sp>
    </p:spTree>
    <p:extLst>
      <p:ext uri="{BB962C8B-B14F-4D97-AF65-F5344CB8AC3E}">
        <p14:creationId xmlns:p14="http://schemas.microsoft.com/office/powerpoint/2010/main" val="2573644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dirty="0"/>
              <a:t>	</a:t>
            </a:r>
            <a:r>
              <a:rPr lang="en-US" dirty="0" smtClean="0"/>
              <a:t>A </a:t>
            </a:r>
            <a:r>
              <a:rPr lang="en-US" b="1" dirty="0"/>
              <a:t>rigid motion </a:t>
            </a:r>
            <a:r>
              <a:rPr lang="en-US" dirty="0"/>
              <a:t>or </a:t>
            </a:r>
            <a:r>
              <a:rPr lang="en-US" b="1" dirty="0"/>
              <a:t>rigid transformation (or </a:t>
            </a:r>
            <a:r>
              <a:rPr lang="en-US" b="1" dirty="0">
                <a:solidFill>
                  <a:srgbClr val="FF0000"/>
                </a:solidFill>
              </a:rPr>
              <a:t>congruence transformation</a:t>
            </a:r>
            <a:r>
              <a:rPr lang="en-US" dirty="0"/>
              <a:t>) is the </a:t>
            </a:r>
            <a:r>
              <a:rPr lang="en-US" dirty="0" smtClean="0"/>
              <a:t>result </a:t>
            </a:r>
            <a:r>
              <a:rPr lang="en-US" dirty="0"/>
              <a:t>of a sequence of reflections, rotations, and translations.</a:t>
            </a:r>
          </a:p>
          <a:p>
            <a:r>
              <a:rPr lang="en-US" dirty="0"/>
              <a:t>  	Two geometric figures are </a:t>
            </a:r>
            <a:r>
              <a:rPr lang="en-US" b="1" dirty="0">
                <a:solidFill>
                  <a:srgbClr val="FF0000"/>
                </a:solidFill>
              </a:rPr>
              <a:t>congruent</a:t>
            </a:r>
            <a:r>
              <a:rPr lang="en-US" dirty="0"/>
              <a:t> if there exists a congruence transformation taking one exactly onto the other.</a:t>
            </a:r>
          </a:p>
          <a:p>
            <a:endParaRPr lang="en-US" dirty="0"/>
          </a:p>
        </p:txBody>
      </p:sp>
    </p:spTree>
    <p:extLst>
      <p:ext uri="{BB962C8B-B14F-4D97-AF65-F5344CB8AC3E}">
        <p14:creationId xmlns:p14="http://schemas.microsoft.com/office/powerpoint/2010/main" val="16508097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Theorem </a:t>
            </a:r>
            <a:r>
              <a:rPr lang="en-US" dirty="0" smtClean="0"/>
              <a:t>1</a:t>
            </a:r>
            <a:endParaRPr lang="en-US" dirty="0"/>
          </a:p>
        </p:txBody>
      </p:sp>
      <p:sp>
        <p:nvSpPr>
          <p:cNvPr id="3" name="Content Placeholder 2"/>
          <p:cNvSpPr>
            <a:spLocks noGrp="1"/>
          </p:cNvSpPr>
          <p:nvPr>
            <p:ph idx="1"/>
          </p:nvPr>
        </p:nvSpPr>
        <p:spPr/>
        <p:txBody>
          <a:bodyPr/>
          <a:lstStyle/>
          <a:p>
            <a:r>
              <a:rPr lang="en-US" b="1" dirty="0"/>
              <a:t>Every congruence transformation preserves linearity, angles and lengths</a:t>
            </a:r>
            <a:r>
              <a:rPr lang="en-US" b="1" dirty="0" smtClean="0"/>
              <a:t>.</a:t>
            </a:r>
            <a:endParaRPr lang="en-US" dirty="0" smtClean="0"/>
          </a:p>
          <a:p>
            <a:endParaRPr lang="en-US" dirty="0"/>
          </a:p>
          <a:p>
            <a:r>
              <a:rPr lang="en-US" dirty="0" smtClean="0"/>
              <a:t>We are simply saying that since linearity, etc. is preserved at each step, it is preserved from beginning to end.</a:t>
            </a:r>
            <a:endParaRPr lang="en-US" dirty="0"/>
          </a:p>
          <a:p>
            <a:endParaRPr lang="en-US" dirty="0"/>
          </a:p>
        </p:txBody>
      </p:sp>
    </p:spTree>
    <p:extLst>
      <p:ext uri="{BB962C8B-B14F-4D97-AF65-F5344CB8AC3E}">
        <p14:creationId xmlns:p14="http://schemas.microsoft.com/office/powerpoint/2010/main" val="4273256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can we do with reflections?</a:t>
            </a:r>
            <a:endParaRPr lang="en-US" dirty="0"/>
          </a:p>
        </p:txBody>
      </p:sp>
      <p:sp>
        <p:nvSpPr>
          <p:cNvPr id="3" name="Content Placeholder 2"/>
          <p:cNvSpPr>
            <a:spLocks noGrp="1"/>
          </p:cNvSpPr>
          <p:nvPr>
            <p:ph idx="1"/>
          </p:nvPr>
        </p:nvSpPr>
        <p:spPr/>
        <p:txBody>
          <a:bodyPr/>
          <a:lstStyle/>
          <a:p>
            <a:r>
              <a:rPr lang="en-US" dirty="0"/>
              <a:t>Key point:  If you know what happens to a single triangle </a:t>
            </a:r>
            <a:r>
              <a:rPr lang="en-US" dirty="0" smtClean="0"/>
              <a:t>in a congruence transformation you </a:t>
            </a:r>
            <a:r>
              <a:rPr lang="en-US" dirty="0"/>
              <a:t>know what happens to the entire space.  </a:t>
            </a:r>
          </a:p>
          <a:p>
            <a:r>
              <a:rPr lang="en-US" dirty="0"/>
              <a:t>For this course, we only care about congruence and similarity transformations.</a:t>
            </a:r>
          </a:p>
          <a:p>
            <a:endParaRPr lang="en-US" dirty="0"/>
          </a:p>
        </p:txBody>
      </p:sp>
    </p:spTree>
    <p:extLst>
      <p:ext uri="{BB962C8B-B14F-4D97-AF65-F5344CB8AC3E}">
        <p14:creationId xmlns:p14="http://schemas.microsoft.com/office/powerpoint/2010/main" val="2934336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via reflections</a:t>
            </a:r>
            <a:endParaRPr lang="en-US" dirty="0"/>
          </a:p>
        </p:txBody>
      </p:sp>
      <p:sp>
        <p:nvSpPr>
          <p:cNvPr id="3" name="Content Placeholder 2"/>
          <p:cNvSpPr>
            <a:spLocks noGrp="1"/>
          </p:cNvSpPr>
          <p:nvPr>
            <p:ph idx="1"/>
          </p:nvPr>
        </p:nvSpPr>
        <p:spPr/>
        <p:txBody>
          <a:bodyPr>
            <a:normAutofit/>
          </a:bodyPr>
          <a:lstStyle/>
          <a:p>
            <a:r>
              <a:rPr lang="en-US" dirty="0" smtClean="0">
                <a:solidFill>
                  <a:srgbClr val="008000"/>
                </a:solidFill>
              </a:rPr>
              <a:t>If </a:t>
            </a:r>
            <a:r>
              <a:rPr lang="en-US" dirty="0">
                <a:solidFill>
                  <a:srgbClr val="008000"/>
                </a:solidFill>
              </a:rPr>
              <a:t>ABC and A’B’C’ are congruent triangles, can you find a single reflection that takes </a:t>
            </a:r>
            <a:r>
              <a:rPr lang="en-US" dirty="0" smtClean="0">
                <a:solidFill>
                  <a:srgbClr val="008000"/>
                </a:solidFill>
              </a:rPr>
              <a:t>the point A to the point </a:t>
            </a:r>
            <a:r>
              <a:rPr lang="en-US" dirty="0">
                <a:solidFill>
                  <a:srgbClr val="008000"/>
                </a:solidFill>
              </a:rPr>
              <a:t>A’</a:t>
            </a:r>
            <a:r>
              <a:rPr lang="en-US" dirty="0" smtClean="0">
                <a:solidFill>
                  <a:srgbClr val="008000"/>
                </a:solidFill>
              </a:rPr>
              <a:t>?</a:t>
            </a:r>
            <a:r>
              <a:rPr lang="en-US" sz="1600" dirty="0" smtClean="0">
                <a:solidFill>
                  <a:srgbClr val="008000"/>
                </a:solidFill>
              </a:rPr>
              <a:t/>
            </a:r>
            <a:br>
              <a:rPr lang="en-US" sz="1600" dirty="0" smtClean="0">
                <a:solidFill>
                  <a:srgbClr val="008000"/>
                </a:solidFill>
              </a:rPr>
            </a:br>
            <a:endParaRPr lang="en-US" dirty="0"/>
          </a:p>
        </p:txBody>
      </p:sp>
    </p:spTree>
    <p:extLst>
      <p:ext uri="{BB962C8B-B14F-4D97-AF65-F5344CB8AC3E}">
        <p14:creationId xmlns:p14="http://schemas.microsoft.com/office/powerpoint/2010/main" val="233346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via reflections</a:t>
            </a:r>
            <a:endParaRPr lang="en-US" dirty="0"/>
          </a:p>
        </p:txBody>
      </p:sp>
      <p:sp>
        <p:nvSpPr>
          <p:cNvPr id="3" name="Content Placeholder 2"/>
          <p:cNvSpPr>
            <a:spLocks noGrp="1"/>
          </p:cNvSpPr>
          <p:nvPr>
            <p:ph idx="1"/>
          </p:nvPr>
        </p:nvSpPr>
        <p:spPr/>
        <p:txBody>
          <a:bodyPr>
            <a:normAutofit/>
          </a:bodyPr>
          <a:lstStyle/>
          <a:p>
            <a:r>
              <a:rPr lang="en-US" dirty="0" smtClean="0">
                <a:solidFill>
                  <a:schemeClr val="accent5"/>
                </a:solidFill>
              </a:rPr>
              <a:t>If </a:t>
            </a:r>
            <a:r>
              <a:rPr lang="en-US" dirty="0">
                <a:solidFill>
                  <a:schemeClr val="accent5"/>
                </a:solidFill>
              </a:rPr>
              <a:t>ABC and A’B’C’ are congruent triangles, can you find a single reflection that takes A to A’</a:t>
            </a:r>
            <a:r>
              <a:rPr lang="en-US" dirty="0" smtClean="0">
                <a:solidFill>
                  <a:schemeClr val="accent5"/>
                </a:solidFill>
              </a:rPr>
              <a:t>?</a:t>
            </a:r>
            <a:r>
              <a:rPr lang="en-US" sz="1600" dirty="0" smtClean="0">
                <a:solidFill>
                  <a:schemeClr val="accent5"/>
                </a:solidFill>
              </a:rPr>
              <a:t/>
            </a:r>
            <a:br>
              <a:rPr lang="en-US" sz="1600" dirty="0" smtClean="0">
                <a:solidFill>
                  <a:schemeClr val="accent5"/>
                </a:solidFill>
              </a:rPr>
            </a:br>
            <a:endParaRPr lang="en-US" sz="1600" dirty="0">
              <a:solidFill>
                <a:schemeClr val="accent5"/>
              </a:solidFill>
            </a:endParaRPr>
          </a:p>
          <a:p>
            <a:r>
              <a:rPr lang="en-US" dirty="0">
                <a:solidFill>
                  <a:srgbClr val="008000"/>
                </a:solidFill>
              </a:rPr>
              <a:t>If ABC and AB’C’ are congruent triangles [note A = A’ here, so the two triangles have a common vertex], can you find a single reflection that keeps A fixed and takes B to B’</a:t>
            </a:r>
            <a:r>
              <a:rPr lang="en-US" dirty="0" smtClean="0">
                <a:solidFill>
                  <a:srgbClr val="008000"/>
                </a:solidFill>
              </a:rPr>
              <a:t>?</a:t>
            </a:r>
            <a:r>
              <a:rPr lang="en-US" sz="1600" dirty="0" smtClean="0">
                <a:solidFill>
                  <a:srgbClr val="008000"/>
                </a:solidFill>
              </a:rPr>
              <a:t/>
            </a:r>
            <a:br>
              <a:rPr lang="en-US" sz="1600" dirty="0" smtClean="0">
                <a:solidFill>
                  <a:srgbClr val="008000"/>
                </a:solidFill>
              </a:rPr>
            </a:br>
            <a:endParaRPr lang="en-US" dirty="0"/>
          </a:p>
        </p:txBody>
      </p:sp>
    </p:spTree>
    <p:extLst>
      <p:ext uri="{BB962C8B-B14F-4D97-AF65-F5344CB8AC3E}">
        <p14:creationId xmlns:p14="http://schemas.microsoft.com/office/powerpoint/2010/main" val="3426291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SURE TO ASK QUESTIONS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This talk is for you—not me.</a:t>
            </a:r>
            <a:endParaRPr lang="en-US" dirty="0"/>
          </a:p>
        </p:txBody>
      </p:sp>
    </p:spTree>
    <p:extLst>
      <p:ext uri="{BB962C8B-B14F-4D97-AF65-F5344CB8AC3E}">
        <p14:creationId xmlns:p14="http://schemas.microsoft.com/office/powerpoint/2010/main" val="2933032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via reflections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4BACC6"/>
                </a:solidFill>
              </a:rPr>
              <a:t>If </a:t>
            </a:r>
            <a:r>
              <a:rPr lang="en-US" dirty="0">
                <a:solidFill>
                  <a:srgbClr val="4BACC6"/>
                </a:solidFill>
              </a:rPr>
              <a:t>ABC and A’B’C’ are congruent triangles, can you find a single reflection that takes A to A’</a:t>
            </a:r>
            <a:r>
              <a:rPr lang="en-US" dirty="0" smtClean="0">
                <a:solidFill>
                  <a:srgbClr val="4BACC6"/>
                </a:solidFill>
              </a:rPr>
              <a:t>?</a:t>
            </a:r>
            <a:r>
              <a:rPr lang="en-US" sz="1600" dirty="0" smtClean="0">
                <a:solidFill>
                  <a:srgbClr val="4BACC6"/>
                </a:solidFill>
              </a:rPr>
              <a:t/>
            </a:r>
            <a:br>
              <a:rPr lang="en-US" sz="1600" dirty="0" smtClean="0">
                <a:solidFill>
                  <a:srgbClr val="4BACC6"/>
                </a:solidFill>
              </a:rPr>
            </a:br>
            <a:endParaRPr lang="en-US" sz="1600" dirty="0">
              <a:solidFill>
                <a:srgbClr val="4BACC6"/>
              </a:solidFill>
            </a:endParaRPr>
          </a:p>
          <a:p>
            <a:r>
              <a:rPr lang="en-US" dirty="0">
                <a:solidFill>
                  <a:srgbClr val="4BACC6"/>
                </a:solidFill>
              </a:rPr>
              <a:t>If ABC and AB’C’ are congruent triangles [note A = A’ here, so the two triangles have a common vertex], can you find a single reflection that keeps A fixed and takes B to B’</a:t>
            </a:r>
            <a:r>
              <a:rPr lang="en-US" dirty="0" smtClean="0">
                <a:solidFill>
                  <a:srgbClr val="4BACC6"/>
                </a:solidFill>
              </a:rPr>
              <a:t>?</a:t>
            </a:r>
            <a:r>
              <a:rPr lang="en-US" sz="1600" dirty="0" smtClean="0">
                <a:solidFill>
                  <a:srgbClr val="4BACC6"/>
                </a:solidFill>
              </a:rPr>
              <a:t/>
            </a:r>
            <a:br>
              <a:rPr lang="en-US" sz="1600" dirty="0" smtClean="0">
                <a:solidFill>
                  <a:srgbClr val="4BACC6"/>
                </a:solidFill>
              </a:rPr>
            </a:br>
            <a:endParaRPr lang="en-US" sz="1600" dirty="0">
              <a:solidFill>
                <a:srgbClr val="4BACC6"/>
              </a:solidFill>
            </a:endParaRPr>
          </a:p>
          <a:p>
            <a:r>
              <a:rPr lang="en-US" dirty="0">
                <a:solidFill>
                  <a:srgbClr val="008000"/>
                </a:solidFill>
              </a:rPr>
              <a:t>If ABC and ABC’ are congruent triangles [note A = A’ and B = B’ here, so the two triangles have a common edge], and C is not equal to C’, can you find a single reflection that keeps A and B fixed and takes C to C’?</a:t>
            </a:r>
          </a:p>
          <a:p>
            <a:endParaRPr lang="en-US" dirty="0"/>
          </a:p>
        </p:txBody>
      </p:sp>
    </p:spTree>
    <p:extLst>
      <p:ext uri="{BB962C8B-B14F-4D97-AF65-F5344CB8AC3E}">
        <p14:creationId xmlns:p14="http://schemas.microsoft.com/office/powerpoint/2010/main" val="1117195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Theorem </a:t>
            </a:r>
            <a:r>
              <a:rPr lang="en-US" b="1" dirty="0" smtClean="0"/>
              <a:t>3</a:t>
            </a:r>
            <a:endParaRPr lang="en-US" dirty="0"/>
          </a:p>
        </p:txBody>
      </p:sp>
      <p:sp>
        <p:nvSpPr>
          <p:cNvPr id="3" name="Content Placeholder 2"/>
          <p:cNvSpPr>
            <a:spLocks noGrp="1"/>
          </p:cNvSpPr>
          <p:nvPr>
            <p:ph idx="1"/>
          </p:nvPr>
        </p:nvSpPr>
        <p:spPr/>
        <p:txBody>
          <a:bodyPr/>
          <a:lstStyle/>
          <a:p>
            <a:pPr marL="0" indent="0">
              <a:buNone/>
            </a:pPr>
            <a:r>
              <a:rPr lang="en-US" b="1" dirty="0" smtClean="0"/>
              <a:t>Every </a:t>
            </a:r>
            <a:r>
              <a:rPr lang="en-US" b="1" dirty="0"/>
              <a:t>congruence transformation is the product of at most 3 reflections.</a:t>
            </a:r>
            <a:endParaRPr lang="en-US" dirty="0"/>
          </a:p>
          <a:p>
            <a:endParaRPr lang="en-US" dirty="0"/>
          </a:p>
        </p:txBody>
      </p:sp>
    </p:spTree>
    <p:extLst>
      <p:ext uri="{BB962C8B-B14F-4D97-AF65-F5344CB8AC3E}">
        <p14:creationId xmlns:p14="http://schemas.microsoft.com/office/powerpoint/2010/main" val="399933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reflections to other rigid motions</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extLst>
      <p:ext uri="{BB962C8B-B14F-4D97-AF65-F5344CB8AC3E}">
        <p14:creationId xmlns:p14="http://schemas.microsoft.com/office/powerpoint/2010/main" val="73433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do reflections do to the plane?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In particular, </a:t>
            </a:r>
            <a:br>
              <a:rPr lang="en-US" dirty="0" smtClean="0"/>
            </a:br>
            <a:r>
              <a:rPr lang="en-US" dirty="0" smtClean="0"/>
              <a:t>		are any points fixed by a reflection—i.e. don’t move?</a:t>
            </a:r>
            <a:endParaRPr lang="en-US" dirty="0"/>
          </a:p>
        </p:txBody>
      </p:sp>
    </p:spTree>
    <p:extLst>
      <p:ext uri="{BB962C8B-B14F-4D97-AF65-F5344CB8AC3E}">
        <p14:creationId xmlns:p14="http://schemas.microsoft.com/office/powerpoint/2010/main" val="112803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fixed by reflections</a:t>
            </a:r>
            <a:endParaRPr lang="en-US" dirty="0"/>
          </a:p>
        </p:txBody>
      </p:sp>
      <p:sp>
        <p:nvSpPr>
          <p:cNvPr id="3" name="Content Placeholder 2"/>
          <p:cNvSpPr>
            <a:spLocks noGrp="1"/>
          </p:cNvSpPr>
          <p:nvPr>
            <p:ph idx="1"/>
          </p:nvPr>
        </p:nvSpPr>
        <p:spPr/>
        <p:txBody>
          <a:bodyPr/>
          <a:lstStyle/>
          <a:p>
            <a:pPr marL="0" indent="0">
              <a:buNone/>
            </a:pPr>
            <a:r>
              <a:rPr lang="en-US" dirty="0"/>
              <a:t>Are any points fixed by a reflection across a line?</a:t>
            </a:r>
            <a:br>
              <a:rPr lang="en-US" dirty="0"/>
            </a:br>
            <a:endParaRPr lang="en-US" dirty="0"/>
          </a:p>
          <a:p>
            <a:r>
              <a:rPr lang="en-US" dirty="0"/>
              <a:t>	Answer:  points are not moved by a reflection if and only if they are on the line.</a:t>
            </a:r>
          </a:p>
          <a:p>
            <a:endParaRPr lang="en-US" dirty="0"/>
          </a:p>
          <a:p>
            <a:endParaRPr lang="en-US" dirty="0"/>
          </a:p>
        </p:txBody>
      </p:sp>
    </p:spTree>
    <p:extLst>
      <p:ext uri="{BB962C8B-B14F-4D97-AF65-F5344CB8AC3E}">
        <p14:creationId xmlns:p14="http://schemas.microsoft.com/office/powerpoint/2010/main" val="2586173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Reflections across intersecting lines</a:t>
            </a:r>
            <a:endParaRPr lang="en-US" dirty="0"/>
          </a:p>
        </p:txBody>
      </p:sp>
      <p:sp>
        <p:nvSpPr>
          <p:cNvPr id="3" name="Content Placeholder 2"/>
          <p:cNvSpPr>
            <a:spLocks noGrp="1"/>
          </p:cNvSpPr>
          <p:nvPr>
            <p:ph idx="1"/>
          </p:nvPr>
        </p:nvSpPr>
        <p:spPr/>
        <p:txBody>
          <a:bodyPr/>
          <a:lstStyle/>
          <a:p>
            <a:r>
              <a:rPr lang="en-US" dirty="0">
                <a:solidFill>
                  <a:srgbClr val="008000"/>
                </a:solidFill>
              </a:rPr>
              <a:t>Are any points fixed by two </a:t>
            </a:r>
            <a:r>
              <a:rPr lang="en-US" dirty="0" smtClean="0">
                <a:solidFill>
                  <a:srgbClr val="008000"/>
                </a:solidFill>
              </a:rPr>
              <a:t>reflections (in sequence) across </a:t>
            </a:r>
            <a:r>
              <a:rPr lang="en-US" dirty="0">
                <a:solidFill>
                  <a:srgbClr val="008000"/>
                </a:solidFill>
              </a:rPr>
              <a:t>intersecting lines</a:t>
            </a:r>
            <a:r>
              <a:rPr lang="en-US" dirty="0" smtClean="0">
                <a:solidFill>
                  <a:srgbClr val="008000"/>
                </a:solidFill>
              </a:rPr>
              <a:t>?</a:t>
            </a:r>
          </a:p>
          <a:p>
            <a:pPr marL="0" indent="0" algn="ctr">
              <a:buNone/>
            </a:pPr>
            <a:endParaRPr lang="en-US" sz="4000" dirty="0" smtClean="0">
              <a:solidFill>
                <a:srgbClr val="008000"/>
              </a:solidFill>
            </a:endParaRPr>
          </a:p>
          <a:p>
            <a:pPr marL="0" indent="0" algn="ctr">
              <a:buNone/>
            </a:pPr>
            <a:r>
              <a:rPr lang="en-US" sz="4000" dirty="0" smtClean="0">
                <a:solidFill>
                  <a:srgbClr val="008000"/>
                </a:solidFill>
              </a:rPr>
              <a:t>	Discuss</a:t>
            </a:r>
            <a:endParaRPr lang="en-US" sz="4000" dirty="0">
              <a:solidFill>
                <a:srgbClr val="008000"/>
              </a:solidFill>
            </a:endParaRPr>
          </a:p>
        </p:txBody>
      </p:sp>
    </p:spTree>
    <p:extLst>
      <p:ext uri="{BB962C8B-B14F-4D97-AF65-F5344CB8AC3E}">
        <p14:creationId xmlns:p14="http://schemas.microsoft.com/office/powerpoint/2010/main" val="2501227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across intersecting lines</a:t>
            </a:r>
            <a:endParaRPr lang="en-US" dirty="0"/>
          </a:p>
        </p:txBody>
      </p:sp>
      <p:sp>
        <p:nvSpPr>
          <p:cNvPr id="3" name="Content Placeholder 2"/>
          <p:cNvSpPr>
            <a:spLocks noGrp="1"/>
          </p:cNvSpPr>
          <p:nvPr>
            <p:ph idx="1"/>
          </p:nvPr>
        </p:nvSpPr>
        <p:spPr/>
        <p:txBody>
          <a:bodyPr/>
          <a:lstStyle/>
          <a:p>
            <a:r>
              <a:rPr lang="en-US" dirty="0"/>
              <a:t>Answer:  a point is fixed </a:t>
            </a:r>
            <a:r>
              <a:rPr lang="en-US" dirty="0" smtClean="0"/>
              <a:t>by a sequence of </a:t>
            </a:r>
            <a:r>
              <a:rPr lang="en-US" dirty="0"/>
              <a:t>two reflections if and only if it is at the intersection of the lines. </a:t>
            </a:r>
            <a:r>
              <a:rPr lang="en-US" dirty="0" smtClean="0"/>
              <a:t/>
            </a:r>
            <a:br>
              <a:rPr lang="en-US" dirty="0" smtClean="0"/>
            </a:br>
            <a:r>
              <a:rPr lang="en-US" dirty="0" smtClean="0"/>
              <a:t> </a:t>
            </a:r>
            <a:r>
              <a:rPr lang="en-US" i="1" dirty="0"/>
              <a:t>[One way is obvious; other way is also true but less obvious.]</a:t>
            </a:r>
            <a:endParaRPr lang="en-US" dirty="0"/>
          </a:p>
          <a:p>
            <a:endParaRPr lang="en-US" dirty="0"/>
          </a:p>
        </p:txBody>
      </p:sp>
    </p:spTree>
    <p:extLst>
      <p:ext uri="{BB962C8B-B14F-4D97-AF65-F5344CB8AC3E}">
        <p14:creationId xmlns:p14="http://schemas.microsoft.com/office/powerpoint/2010/main" val="1615342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fixed point is intersection.</a:t>
            </a:r>
            <a:endParaRPr lang="en-US" dirty="0"/>
          </a:p>
        </p:txBody>
      </p:sp>
      <p:sp>
        <p:nvSpPr>
          <p:cNvPr id="3" name="Content Placeholder 2"/>
          <p:cNvSpPr>
            <a:spLocks noGrp="1"/>
          </p:cNvSpPr>
          <p:nvPr>
            <p:ph idx="1"/>
          </p:nvPr>
        </p:nvSpPr>
        <p:spPr/>
        <p:txBody>
          <a:bodyPr/>
          <a:lstStyle/>
          <a:p>
            <a:r>
              <a:rPr lang="en-US" dirty="0" smtClean="0"/>
              <a:t>Set up coordinate system so that first line of reflection is the x-axis.  Reflect </a:t>
            </a:r>
            <a:r>
              <a:rPr lang="en-US" dirty="0"/>
              <a:t>first </a:t>
            </a:r>
            <a:r>
              <a:rPr lang="en-US" dirty="0" smtClean="0"/>
              <a:t>across it </a:t>
            </a:r>
            <a:r>
              <a:rPr lang="en-US" dirty="0"/>
              <a:t>p</a:t>
            </a:r>
            <a:r>
              <a:rPr lang="en-US" dirty="0" smtClean="0"/>
              <a:t>reserves </a:t>
            </a:r>
            <a:r>
              <a:rPr lang="en-US" dirty="0"/>
              <a:t>x-value.  Reflecting </a:t>
            </a:r>
            <a:r>
              <a:rPr lang="en-US" dirty="0" smtClean="0"/>
              <a:t>then across </a:t>
            </a:r>
            <a:r>
              <a:rPr lang="en-US" dirty="0"/>
              <a:t>any other line will change x-value</a:t>
            </a:r>
            <a:r>
              <a:rPr lang="en-US" dirty="0" smtClean="0"/>
              <a:t>. Thus point will not have been fixed.</a:t>
            </a:r>
            <a:endParaRPr lang="en-US" dirty="0"/>
          </a:p>
          <a:p>
            <a:endParaRPr lang="en-US" dirty="0"/>
          </a:p>
        </p:txBody>
      </p:sp>
    </p:spTree>
    <p:extLst>
      <p:ext uri="{BB962C8B-B14F-4D97-AF65-F5344CB8AC3E}">
        <p14:creationId xmlns:p14="http://schemas.microsoft.com/office/powerpoint/2010/main" val="3606661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we get???</a:t>
            </a:r>
            <a:endParaRPr lang="en-US" dirty="0"/>
          </a:p>
        </p:txBody>
      </p:sp>
      <p:sp>
        <p:nvSpPr>
          <p:cNvPr id="3" name="Content Placeholder 2"/>
          <p:cNvSpPr>
            <a:spLocks noGrp="1"/>
          </p:cNvSpPr>
          <p:nvPr>
            <p:ph idx="1"/>
          </p:nvPr>
        </p:nvSpPr>
        <p:spPr/>
        <p:txBody>
          <a:bodyPr/>
          <a:lstStyle/>
          <a:p>
            <a:r>
              <a:rPr lang="en-US" dirty="0" smtClean="0"/>
              <a:t>A </a:t>
            </a:r>
            <a:r>
              <a:rPr lang="en-US" dirty="0"/>
              <a:t>point is fixed by a sequence of two reflections if and only if it is at the intersection of the lines. </a:t>
            </a:r>
            <a:r>
              <a:rPr lang="en-US"/>
              <a:t/>
            </a:r>
            <a:br>
              <a:rPr lang="en-US"/>
            </a:br>
            <a:endParaRPr lang="en-US" dirty="0"/>
          </a:p>
          <a:p>
            <a:pPr marL="0" indent="0">
              <a:buNone/>
            </a:pPr>
            <a:r>
              <a:rPr lang="en-US" dirty="0" smtClean="0">
                <a:solidFill>
                  <a:srgbClr val="008000"/>
                </a:solidFill>
              </a:rPr>
              <a:t>What kinds of rigid motions keep exactly one point fixed?</a:t>
            </a:r>
            <a:endParaRPr lang="en-US" dirty="0">
              <a:solidFill>
                <a:srgbClr val="008000"/>
              </a:solidFill>
            </a:endParaRPr>
          </a:p>
        </p:txBody>
      </p:sp>
    </p:spTree>
    <p:extLst>
      <p:ext uri="{BB962C8B-B14F-4D97-AF65-F5344CB8AC3E}">
        <p14:creationId xmlns:p14="http://schemas.microsoft.com/office/powerpoint/2010/main" val="1838126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 5</a:t>
            </a:r>
            <a:endParaRPr lang="en-US" dirty="0"/>
          </a:p>
        </p:txBody>
      </p:sp>
      <p:sp>
        <p:nvSpPr>
          <p:cNvPr id="3" name="Content Placeholder 2"/>
          <p:cNvSpPr>
            <a:spLocks noGrp="1"/>
          </p:cNvSpPr>
          <p:nvPr>
            <p:ph idx="1"/>
          </p:nvPr>
        </p:nvSpPr>
        <p:spPr/>
        <p:txBody>
          <a:bodyPr/>
          <a:lstStyle/>
          <a:p>
            <a:pPr marL="0" indent="0">
              <a:buNone/>
            </a:pPr>
            <a:r>
              <a:rPr lang="en-US" b="1" dirty="0"/>
              <a:t/>
            </a:r>
            <a:br>
              <a:rPr lang="en-US" b="1" dirty="0"/>
            </a:br>
            <a:r>
              <a:rPr lang="en-US" b="1" dirty="0"/>
              <a:t>T</a:t>
            </a:r>
            <a:r>
              <a:rPr lang="en-US" b="1" dirty="0" smtClean="0"/>
              <a:t>he </a:t>
            </a:r>
            <a:r>
              <a:rPr lang="en-US" b="1" dirty="0"/>
              <a:t>product of two reflections </a:t>
            </a:r>
            <a:r>
              <a:rPr lang="en-US" b="1" dirty="0" smtClean="0"/>
              <a:t>across two </a:t>
            </a:r>
            <a:r>
              <a:rPr lang="en-US" b="1" dirty="0"/>
              <a:t>lines that intersect at </a:t>
            </a:r>
            <a:r>
              <a:rPr lang="en-US" b="1" dirty="0" smtClean="0"/>
              <a:t>C is a rotation about the center C.</a:t>
            </a:r>
            <a:endParaRPr lang="en-US" dirty="0"/>
          </a:p>
          <a:p>
            <a:endParaRPr lang="en-US" dirty="0"/>
          </a:p>
        </p:txBody>
      </p:sp>
    </p:spTree>
    <p:extLst>
      <p:ext uri="{BB962C8B-B14F-4D97-AF65-F5344CB8AC3E}">
        <p14:creationId xmlns:p14="http://schemas.microsoft.com/office/powerpoint/2010/main" val="40486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basic geometric question	</a:t>
            </a:r>
            <a:endParaRPr lang="en-US" dirty="0"/>
          </a:p>
        </p:txBody>
      </p:sp>
      <p:sp>
        <p:nvSpPr>
          <p:cNvPr id="3" name="Content Placeholder 2"/>
          <p:cNvSpPr>
            <a:spLocks noGrp="1"/>
          </p:cNvSpPr>
          <p:nvPr>
            <p:ph idx="1"/>
          </p:nvPr>
        </p:nvSpPr>
        <p:spPr/>
        <p:txBody>
          <a:bodyPr/>
          <a:lstStyle/>
          <a:p>
            <a:r>
              <a:rPr lang="en-US" dirty="0" smtClean="0"/>
              <a:t>What does it mean to say that two geometric figures or objects are “the same”</a:t>
            </a:r>
            <a:endParaRPr lang="en-US" dirty="0"/>
          </a:p>
        </p:txBody>
      </p:sp>
    </p:spTree>
    <p:extLst>
      <p:ext uri="{BB962C8B-B14F-4D97-AF65-F5344CB8AC3E}">
        <p14:creationId xmlns:p14="http://schemas.microsoft.com/office/powerpoint/2010/main" val="3123426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 across parallel lines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b="1" dirty="0">
                <a:solidFill>
                  <a:srgbClr val="008000"/>
                </a:solidFill>
              </a:rPr>
              <a:t>What do you think happens if the lines are parallel</a:t>
            </a:r>
            <a:r>
              <a:rPr lang="en-US" b="1" dirty="0" smtClean="0">
                <a:solidFill>
                  <a:srgbClr val="008000"/>
                </a:solidFill>
              </a:rPr>
              <a:t>?</a:t>
            </a:r>
            <a:r>
              <a:rPr lang="en-US" dirty="0">
                <a:solidFill>
                  <a:srgbClr val="008000"/>
                </a:solidFill>
              </a:rPr>
              <a:t> </a:t>
            </a:r>
          </a:p>
          <a:p>
            <a:pPr marL="0" indent="0">
              <a:buNone/>
            </a:pPr>
            <a:endParaRPr lang="en-US" dirty="0"/>
          </a:p>
        </p:txBody>
      </p:sp>
    </p:spTree>
    <p:extLst>
      <p:ext uri="{BB962C8B-B14F-4D97-AF65-F5344CB8AC3E}">
        <p14:creationId xmlns:p14="http://schemas.microsoft.com/office/powerpoint/2010/main" val="2223601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 6</a:t>
            </a:r>
            <a:endParaRPr lang="en-US" dirty="0"/>
          </a:p>
        </p:txBody>
      </p:sp>
      <p:sp>
        <p:nvSpPr>
          <p:cNvPr id="3" name="Content Placeholder 2"/>
          <p:cNvSpPr>
            <a:spLocks noGrp="1"/>
          </p:cNvSpPr>
          <p:nvPr>
            <p:ph idx="1"/>
          </p:nvPr>
        </p:nvSpPr>
        <p:spPr/>
        <p:txBody>
          <a:bodyPr/>
          <a:lstStyle/>
          <a:p>
            <a:pPr marL="0" indent="0">
              <a:buNone/>
            </a:pPr>
            <a:r>
              <a:rPr lang="en-US" b="1" dirty="0"/>
              <a:t/>
            </a:r>
            <a:br>
              <a:rPr lang="en-US" b="1" dirty="0"/>
            </a:br>
            <a:r>
              <a:rPr lang="en-US" sz="3600" b="1" dirty="0" smtClean="0"/>
              <a:t>The result of two reflections </a:t>
            </a:r>
            <a:r>
              <a:rPr lang="en-US" sz="3600" b="1" dirty="0"/>
              <a:t>across parallel </a:t>
            </a:r>
            <a:r>
              <a:rPr lang="en-US" sz="3600" b="1" dirty="0" smtClean="0"/>
              <a:t>lines is a translation.</a:t>
            </a:r>
            <a:endParaRPr lang="en-US" sz="3600" dirty="0"/>
          </a:p>
          <a:p>
            <a:endParaRPr lang="en-US" dirty="0"/>
          </a:p>
        </p:txBody>
      </p:sp>
    </p:spTree>
    <p:extLst>
      <p:ext uri="{BB962C8B-B14F-4D97-AF65-F5344CB8AC3E}">
        <p14:creationId xmlns:p14="http://schemas.microsoft.com/office/powerpoint/2010/main" val="2492895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Theorem </a:t>
            </a:r>
            <a:r>
              <a:rPr lang="en-US" b="1" dirty="0" smtClean="0"/>
              <a:t>6 </a:t>
            </a:r>
            <a:r>
              <a:rPr lang="en-US" b="1" dirty="0"/>
              <a:t>(improved</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smtClean="0"/>
              <a:t>Every </a:t>
            </a:r>
            <a:r>
              <a:rPr lang="en-US" b="1" dirty="0"/>
              <a:t>translation is equivalent to two reflections across parallel lines that are perpendicular to the translation segment.  The distance between these lines is half the translation distance</a:t>
            </a:r>
            <a:r>
              <a:rPr lang="en-US" b="1" dirty="0" smtClean="0"/>
              <a:t>.</a:t>
            </a:r>
          </a:p>
          <a:p>
            <a:r>
              <a:rPr lang="en-US" dirty="0"/>
              <a:t>T</a:t>
            </a:r>
            <a:r>
              <a:rPr lang="en-US" dirty="0" smtClean="0"/>
              <a:t>he </a:t>
            </a:r>
            <a:r>
              <a:rPr lang="en-US" dirty="0"/>
              <a:t>easiest pair to describe </a:t>
            </a:r>
            <a:r>
              <a:rPr lang="en-US" dirty="0" smtClean="0"/>
              <a:t>probably is where the first line is the perpendicular bisector of the segment and the second one is through </a:t>
            </a:r>
            <a:r>
              <a:rPr lang="en-US" smtClean="0"/>
              <a:t>the “proper</a:t>
            </a:r>
            <a:r>
              <a:rPr lang="en-US" dirty="0" smtClean="0"/>
              <a:t>” end of the </a:t>
            </a:r>
            <a:r>
              <a:rPr lang="en-US" smtClean="0"/>
              <a:t>segment.</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765802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Theorem </a:t>
            </a:r>
            <a:r>
              <a:rPr lang="en-US" b="1" smtClean="0"/>
              <a:t>5 </a:t>
            </a:r>
            <a:r>
              <a:rPr lang="en-US" b="1" dirty="0"/>
              <a:t>(improved</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r>
              <a:rPr lang="en-US" b="1" dirty="0" smtClean="0"/>
              <a:t>Every </a:t>
            </a:r>
            <a:r>
              <a:rPr lang="en-US" b="1" dirty="0"/>
              <a:t>rotation is the product of two reflections across lines that intersect at the center of rotation.  The angle between these lines is half the rotation angle</a:t>
            </a:r>
            <a:r>
              <a:rPr lang="en-US" b="1" dirty="0" smtClean="0"/>
              <a:t>.</a:t>
            </a:r>
          </a:p>
          <a:p>
            <a:endParaRPr lang="en-US" b="1" dirty="0"/>
          </a:p>
          <a:p>
            <a:pPr marL="0" indent="0">
              <a:buNone/>
            </a:pPr>
            <a:r>
              <a:rPr lang="en-US" dirty="0" smtClean="0"/>
              <a:t>Essentially the same argument works.  Again the easiest pair to describe is probably the one that takes the x-axis to where it will end up after the rotation and then to reflect around that line.</a:t>
            </a:r>
            <a:endParaRPr lang="en-US" dirty="0"/>
          </a:p>
          <a:p>
            <a:endParaRPr lang="en-US" dirty="0"/>
          </a:p>
        </p:txBody>
      </p:sp>
    </p:spTree>
    <p:extLst>
      <p:ext uri="{BB962C8B-B14F-4D97-AF65-F5344CB8AC3E}">
        <p14:creationId xmlns:p14="http://schemas.microsoft.com/office/powerpoint/2010/main" val="1180872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View of Congruence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a:t>
            </a:r>
            <a:r>
              <a:rPr lang="en-US" dirty="0"/>
              <a:t>standard triangle congruence theorem takes three (possibly separate) congruence transforms and replaces them by a </a:t>
            </a:r>
            <a:r>
              <a:rPr lang="en-US" sz="4400" b="1" dirty="0">
                <a:solidFill>
                  <a:srgbClr val="FF0000"/>
                </a:solidFill>
              </a:rPr>
              <a:t>single</a:t>
            </a:r>
            <a:r>
              <a:rPr lang="en-US" dirty="0"/>
              <a:t> one that implies three other </a:t>
            </a:r>
            <a:r>
              <a:rPr lang="en-US" dirty="0" err="1"/>
              <a:t>congruences</a:t>
            </a:r>
            <a:r>
              <a:rPr lang="en-US" dirty="0" smtClean="0"/>
              <a:t>.</a:t>
            </a:r>
          </a:p>
          <a:p>
            <a:pPr marL="0" indent="0">
              <a:buNone/>
            </a:pPr>
            <a:endParaRPr lang="en-US" dirty="0"/>
          </a:p>
        </p:txBody>
      </p:sp>
    </p:spTree>
    <p:extLst>
      <p:ext uri="{BB962C8B-B14F-4D97-AF65-F5344CB8AC3E}">
        <p14:creationId xmlns:p14="http://schemas.microsoft.com/office/powerpoint/2010/main" val="457265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Congruence</a:t>
            </a:r>
            <a:endParaRPr lang="en-US" dirty="0"/>
          </a:p>
        </p:txBody>
      </p:sp>
      <p:sp>
        <p:nvSpPr>
          <p:cNvPr id="3" name="Content Placeholder 2"/>
          <p:cNvSpPr>
            <a:spLocks noGrp="1"/>
          </p:cNvSpPr>
          <p:nvPr>
            <p:ph idx="1"/>
          </p:nvPr>
        </p:nvSpPr>
        <p:spPr/>
        <p:txBody>
          <a:bodyPr>
            <a:normAutofit lnSpcReduction="10000"/>
          </a:bodyPr>
          <a:lstStyle/>
          <a:p>
            <a:r>
              <a:rPr lang="en-US" dirty="0"/>
              <a:t>	So SAS on the triangles ABC and DEF says that if there is one congruence transform that maps AB to DE, another congruence transform that maps angle B to angle E, and a third congruence transform that maps BC to EF, then there exists a </a:t>
            </a:r>
            <a:r>
              <a:rPr lang="en-US" b="1" i="1" dirty="0">
                <a:solidFill>
                  <a:srgbClr val="FF0000"/>
                </a:solidFill>
              </a:rPr>
              <a:t>single</a:t>
            </a:r>
            <a:r>
              <a:rPr lang="en-US" b="1" i="1" dirty="0"/>
              <a:t> </a:t>
            </a:r>
            <a:r>
              <a:rPr lang="en-US" dirty="0"/>
              <a:t>congruence transform that </a:t>
            </a:r>
            <a:r>
              <a:rPr lang="en-US" b="1" i="1" dirty="0">
                <a:solidFill>
                  <a:srgbClr val="FF0000"/>
                </a:solidFill>
              </a:rPr>
              <a:t>simultaneously</a:t>
            </a:r>
            <a:r>
              <a:rPr lang="en-US" dirty="0"/>
              <a:t> takes A to D, B to E and C to F thereby showing the congruence of all corresponding sides and corresponding angles.</a:t>
            </a:r>
          </a:p>
          <a:p>
            <a:endParaRPr lang="en-US" dirty="0"/>
          </a:p>
        </p:txBody>
      </p:sp>
    </p:spTree>
    <p:extLst>
      <p:ext uri="{BB962C8B-B14F-4D97-AF65-F5344CB8AC3E}">
        <p14:creationId xmlns:p14="http://schemas.microsoft.com/office/powerpoint/2010/main" val="4000577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of SAS			</a:t>
            </a:r>
            <a:endParaRPr lang="en-US" dirty="0"/>
          </a:p>
        </p:txBody>
      </p:sp>
      <p:sp>
        <p:nvSpPr>
          <p:cNvPr id="3" name="Content Placeholder 2"/>
          <p:cNvSpPr>
            <a:spLocks noGrp="1"/>
          </p:cNvSpPr>
          <p:nvPr>
            <p:ph idx="1"/>
          </p:nvPr>
        </p:nvSpPr>
        <p:spPr/>
        <p:txBody>
          <a:bodyPr/>
          <a:lstStyle/>
          <a:p>
            <a:r>
              <a:rPr lang="en-US" dirty="0" smtClean="0"/>
              <a:t>You would think we had done it earlier in proof of </a:t>
            </a:r>
            <a:r>
              <a:rPr lang="en-US" dirty="0" err="1" smtClean="0"/>
              <a:t>Thm</a:t>
            </a:r>
            <a:r>
              <a:rPr lang="en-US" dirty="0" smtClean="0"/>
              <a:t>. 3, but we didn’t.  There we made the assumption that we had the congruence of the conclusion, but that is what we need to find.</a:t>
            </a:r>
          </a:p>
          <a:p>
            <a:endParaRPr lang="en-US" dirty="0" smtClean="0"/>
          </a:p>
        </p:txBody>
      </p:sp>
    </p:spTree>
    <p:extLst>
      <p:ext uri="{BB962C8B-B14F-4D97-AF65-F5344CB8AC3E}">
        <p14:creationId xmlns:p14="http://schemas.microsoft.com/office/powerpoint/2010/main" val="3466505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sketch of SAS</a:t>
            </a:r>
            <a:endParaRPr lang="en-US" dirty="0"/>
          </a:p>
        </p:txBody>
      </p:sp>
      <p:sp>
        <p:nvSpPr>
          <p:cNvPr id="3" name="Content Placeholder 2"/>
          <p:cNvSpPr>
            <a:spLocks noGrp="1"/>
          </p:cNvSpPr>
          <p:nvPr>
            <p:ph idx="1"/>
          </p:nvPr>
        </p:nvSpPr>
        <p:spPr/>
        <p:txBody>
          <a:bodyPr>
            <a:normAutofit/>
          </a:bodyPr>
          <a:lstStyle/>
          <a:p>
            <a:pPr marL="0" indent="0">
              <a:buNone/>
            </a:pPr>
            <a:r>
              <a:rPr lang="en-US" dirty="0"/>
              <a:t>Idea is </a:t>
            </a:r>
            <a:r>
              <a:rPr lang="en-US" dirty="0" smtClean="0"/>
              <a:t>similar.  </a:t>
            </a:r>
            <a:r>
              <a:rPr lang="en-US" dirty="0"/>
              <a:t>Take the congruence transformation that takes the rays that describe angle </a:t>
            </a:r>
            <a:r>
              <a:rPr lang="en-US" dirty="0" smtClean="0"/>
              <a:t>ABC </a:t>
            </a:r>
            <a:r>
              <a:rPr lang="en-US" dirty="0"/>
              <a:t>to angle </a:t>
            </a:r>
            <a:r>
              <a:rPr lang="en-US" dirty="0" smtClean="0"/>
              <a:t>DEF.  Call the image A’B’C’.  Then B’ = E, and A’ lies along ray ED with B’A’ (that is, EA’) being congruent to BA and BA is given congruent to ED.  Hence, EA’ is congruent to ED and thus, A’ = D.  Similarly, </a:t>
            </a:r>
            <a:br>
              <a:rPr lang="en-US" dirty="0" smtClean="0"/>
            </a:br>
            <a:r>
              <a:rPr lang="en-US" dirty="0" smtClean="0"/>
              <a:t>C’ = F, so the triangle A’B’C’ is the triangle DEF</a:t>
            </a:r>
            <a:r>
              <a:rPr lang="en-US" dirty="0"/>
              <a:t> </a:t>
            </a:r>
            <a:r>
              <a:rPr lang="en-US" dirty="0" smtClean="0"/>
              <a:t>and so ABC and DEF are congruent.</a:t>
            </a:r>
            <a:endParaRPr lang="en-US" dirty="0"/>
          </a:p>
          <a:p>
            <a:endParaRPr lang="en-US" dirty="0"/>
          </a:p>
        </p:txBody>
      </p:sp>
    </p:spTree>
    <p:extLst>
      <p:ext uri="{BB962C8B-B14F-4D97-AF65-F5344CB8AC3E}">
        <p14:creationId xmlns:p14="http://schemas.microsoft.com/office/powerpoint/2010/main" val="1226071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could possibly go wrong?</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Let’s see.</a:t>
            </a:r>
          </a:p>
        </p:txBody>
      </p:sp>
    </p:spTree>
    <p:extLst>
      <p:ext uri="{BB962C8B-B14F-4D97-AF65-F5344CB8AC3E}">
        <p14:creationId xmlns:p14="http://schemas.microsoft.com/office/powerpoint/2010/main" val="1180025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could possibly go wrong?</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Let’s see.</a:t>
            </a:r>
          </a:p>
          <a:p>
            <a:pPr marL="0" indent="0">
              <a:buNone/>
            </a:pPr>
            <a:r>
              <a:rPr lang="en-US" dirty="0" smtClean="0"/>
              <a:t>Take </a:t>
            </a:r>
            <a:r>
              <a:rPr lang="en-US" dirty="0"/>
              <a:t>the congruence transformation that takes the rays that describe angle ABC to angle DEF.  Call the image A’B’C’.  Then B’ = E, and A’ lies along ray </a:t>
            </a:r>
            <a:r>
              <a:rPr lang="en-US" dirty="0" smtClean="0"/>
              <a:t>ED.</a:t>
            </a:r>
          </a:p>
          <a:p>
            <a:r>
              <a:rPr lang="en-US" dirty="0" smtClean="0">
                <a:solidFill>
                  <a:srgbClr val="FF0000"/>
                </a:solidFill>
              </a:rPr>
              <a:t>We need to know that A’ is on this ray and not the other one.  If A’ is on this ray, we still need to know why C’ is on the other one.</a:t>
            </a:r>
            <a:endParaRPr lang="en-US" dirty="0">
              <a:solidFill>
                <a:srgbClr val="FF0000"/>
              </a:solidFill>
            </a:endParaRPr>
          </a:p>
        </p:txBody>
      </p:sp>
    </p:spTree>
    <p:extLst>
      <p:ext uri="{BB962C8B-B14F-4D97-AF65-F5344CB8AC3E}">
        <p14:creationId xmlns:p14="http://schemas.microsoft.com/office/powerpoint/2010/main" val="4069191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basic geometric question	</a:t>
            </a:r>
            <a:endParaRPr lang="en-US" dirty="0"/>
          </a:p>
        </p:txBody>
      </p:sp>
      <p:sp>
        <p:nvSpPr>
          <p:cNvPr id="3" name="Content Placeholder 2"/>
          <p:cNvSpPr>
            <a:spLocks noGrp="1"/>
          </p:cNvSpPr>
          <p:nvPr>
            <p:ph idx="1"/>
          </p:nvPr>
        </p:nvSpPr>
        <p:spPr/>
        <p:txBody>
          <a:bodyPr/>
          <a:lstStyle/>
          <a:p>
            <a:r>
              <a:rPr lang="en-US" dirty="0" smtClean="0">
                <a:solidFill>
                  <a:srgbClr val="4BACC6"/>
                </a:solidFill>
              </a:rPr>
              <a:t>What does it mean to say that two geometric figures or objects are “the same”?</a:t>
            </a:r>
          </a:p>
          <a:p>
            <a:endParaRPr lang="en-US" dirty="0"/>
          </a:p>
          <a:p>
            <a:pPr marL="0" indent="0">
              <a:buNone/>
            </a:pPr>
            <a:r>
              <a:rPr lang="en-US" dirty="0" smtClean="0"/>
              <a:t>Generally it means that they are “congruent” or at least “similar”.</a:t>
            </a:r>
            <a:endParaRPr lang="en-US" dirty="0"/>
          </a:p>
        </p:txBody>
      </p:sp>
    </p:spTree>
    <p:extLst>
      <p:ext uri="{BB962C8B-B14F-4D97-AF65-F5344CB8AC3E}">
        <p14:creationId xmlns:p14="http://schemas.microsoft.com/office/powerpoint/2010/main" val="39665296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could go wrong-part 2?</a:t>
            </a:r>
            <a:endParaRPr lang="en-US" dirty="0"/>
          </a:p>
        </p:txBody>
      </p:sp>
      <p:sp>
        <p:nvSpPr>
          <p:cNvPr id="3" name="Content Placeholder 2"/>
          <p:cNvSpPr>
            <a:spLocks noGrp="1"/>
          </p:cNvSpPr>
          <p:nvPr>
            <p:ph idx="1"/>
          </p:nvPr>
        </p:nvSpPr>
        <p:spPr/>
        <p:txBody>
          <a:bodyPr/>
          <a:lstStyle/>
          <a:p>
            <a:r>
              <a:rPr lang="en-US" dirty="0" smtClean="0"/>
              <a:t>Suppose we know that A</a:t>
            </a:r>
            <a:r>
              <a:rPr lang="en-US" dirty="0"/>
              <a:t>’ lies along ray ED </a:t>
            </a:r>
            <a:r>
              <a:rPr lang="en-US" dirty="0" smtClean="0"/>
              <a:t>(and C’ lies on ray EF) with </a:t>
            </a:r>
            <a:r>
              <a:rPr lang="en-US" dirty="0"/>
              <a:t>B’A’ (or EA’) congruent to BA and BA is congruent to ED so EA’ is congruent to </a:t>
            </a:r>
            <a:r>
              <a:rPr lang="en-US" dirty="0" smtClean="0"/>
              <a:t>ED</a:t>
            </a:r>
          </a:p>
          <a:p>
            <a:r>
              <a:rPr lang="en-US" dirty="0" smtClean="0">
                <a:solidFill>
                  <a:srgbClr val="FF0000"/>
                </a:solidFill>
              </a:rPr>
              <a:t>At some point we need to establish the transitivity of congruence.</a:t>
            </a:r>
            <a:endParaRPr lang="en-US" dirty="0">
              <a:solidFill>
                <a:srgbClr val="FF0000"/>
              </a:solidFill>
            </a:endParaRPr>
          </a:p>
          <a:p>
            <a:endParaRPr lang="en-US" dirty="0"/>
          </a:p>
        </p:txBody>
      </p:sp>
    </p:spTree>
    <p:extLst>
      <p:ext uri="{BB962C8B-B14F-4D97-AF65-F5344CB8AC3E}">
        <p14:creationId xmlns:p14="http://schemas.microsoft.com/office/powerpoint/2010/main" val="388319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could go wrong-part 3?</a:t>
            </a:r>
            <a:endParaRPr lang="en-US" dirty="0"/>
          </a:p>
        </p:txBody>
      </p:sp>
      <p:sp>
        <p:nvSpPr>
          <p:cNvPr id="3" name="Content Placeholder 2"/>
          <p:cNvSpPr>
            <a:spLocks noGrp="1"/>
          </p:cNvSpPr>
          <p:nvPr>
            <p:ph idx="1"/>
          </p:nvPr>
        </p:nvSpPr>
        <p:spPr/>
        <p:txBody>
          <a:bodyPr/>
          <a:lstStyle/>
          <a:p>
            <a:r>
              <a:rPr lang="en-US" dirty="0" smtClean="0"/>
              <a:t>Then </a:t>
            </a:r>
            <a:r>
              <a:rPr lang="en-US" dirty="0"/>
              <a:t>B’ = E, and A’ lies along ray ED with B’A’ (or EA’) congruent to BA and BA is congruent to ED so EA’ is congruent to ED and thus, A’ = </a:t>
            </a:r>
            <a:r>
              <a:rPr lang="en-US" dirty="0" smtClean="0"/>
              <a:t>D.</a:t>
            </a:r>
            <a:endParaRPr lang="en-US" dirty="0" smtClean="0">
              <a:solidFill>
                <a:srgbClr val="FF0000"/>
              </a:solidFill>
            </a:endParaRPr>
          </a:p>
          <a:p>
            <a:r>
              <a:rPr lang="en-US" dirty="0" smtClean="0">
                <a:solidFill>
                  <a:srgbClr val="FF0000"/>
                </a:solidFill>
              </a:rPr>
              <a:t>We also need to establish that if Z lies on the ray XY and that if XY is congruent to XZ, then</a:t>
            </a:r>
            <a:br>
              <a:rPr lang="en-US" dirty="0" smtClean="0">
                <a:solidFill>
                  <a:srgbClr val="FF0000"/>
                </a:solidFill>
              </a:rPr>
            </a:br>
            <a:r>
              <a:rPr lang="en-US" dirty="0" smtClean="0">
                <a:solidFill>
                  <a:srgbClr val="FF0000"/>
                </a:solidFill>
              </a:rPr>
              <a:t>Y = Z.</a:t>
            </a:r>
            <a:endParaRPr lang="en-US" dirty="0">
              <a:solidFill>
                <a:srgbClr val="FF0000"/>
              </a:solidFill>
            </a:endParaRPr>
          </a:p>
          <a:p>
            <a:endParaRPr lang="en-US" dirty="0"/>
          </a:p>
        </p:txBody>
      </p:sp>
    </p:spTree>
    <p:extLst>
      <p:ext uri="{BB962C8B-B14F-4D97-AF65-F5344CB8AC3E}">
        <p14:creationId xmlns:p14="http://schemas.microsoft.com/office/powerpoint/2010/main" val="16848503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it is not as easy as we want.	</a:t>
            </a:r>
            <a:endParaRPr lang="en-US" dirty="0"/>
          </a:p>
        </p:txBody>
      </p:sp>
      <p:sp>
        <p:nvSpPr>
          <p:cNvPr id="3" name="Content Placeholder 2"/>
          <p:cNvSpPr>
            <a:spLocks noGrp="1"/>
          </p:cNvSpPr>
          <p:nvPr>
            <p:ph idx="1"/>
          </p:nvPr>
        </p:nvSpPr>
        <p:spPr/>
        <p:txBody>
          <a:bodyPr>
            <a:normAutofit/>
          </a:bodyPr>
          <a:lstStyle/>
          <a:p>
            <a:r>
              <a:rPr lang="en-US" sz="3000" dirty="0" smtClean="0"/>
              <a:t>It appears that Euclid was correct when he said to King Ptolemy, “There is no royal road to geometry,” and rigid motions is not that road.</a:t>
            </a:r>
            <a:endParaRPr lang="en-US" sz="3000" dirty="0"/>
          </a:p>
          <a:p>
            <a:r>
              <a:rPr lang="en-US" sz="3000" dirty="0" smtClean="0"/>
              <a:t>The tradeoffs are among </a:t>
            </a:r>
            <a:r>
              <a:rPr lang="en-US" sz="3000" dirty="0"/>
              <a:t>understandability</a:t>
            </a:r>
            <a:r>
              <a:rPr lang="en-US" sz="3000" dirty="0" smtClean="0"/>
              <a:t>, rigor, and destroying belief in the value of proof.  </a:t>
            </a:r>
          </a:p>
          <a:p>
            <a:pPr marL="0" indent="0">
              <a:buNone/>
            </a:pPr>
            <a:r>
              <a:rPr lang="en-US" sz="3000" dirty="0" smtClean="0"/>
              <a:t>[Why should a high </a:t>
            </a:r>
            <a:r>
              <a:rPr lang="en-US" sz="3000" dirty="0" err="1" smtClean="0"/>
              <a:t>schooler</a:t>
            </a:r>
            <a:r>
              <a:rPr lang="en-US" sz="3000" dirty="0" smtClean="0"/>
              <a:t> see the need to prove that angle ABC is congruent to angle CBA?  It is a completely arbitrary exercise at this age.] </a:t>
            </a:r>
            <a:endParaRPr lang="en-US" sz="3000" dirty="0"/>
          </a:p>
        </p:txBody>
      </p:sp>
    </p:spTree>
    <p:extLst>
      <p:ext uri="{BB962C8B-B14F-4D97-AF65-F5344CB8AC3E}">
        <p14:creationId xmlns:p14="http://schemas.microsoft.com/office/powerpoint/2010/main" val="38482871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purely rigorous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We need to verify a lot of stuff that kids will not care about.  </a:t>
            </a:r>
          </a:p>
          <a:p>
            <a:pPr marL="0" indent="0">
              <a:buNone/>
            </a:pPr>
            <a:endParaRPr lang="en-US" dirty="0"/>
          </a:p>
          <a:p>
            <a:pPr marL="0" indent="0">
              <a:buNone/>
            </a:pPr>
            <a:r>
              <a:rPr lang="en-US" b="1" dirty="0" smtClean="0"/>
              <a:t>Suppose all of these basic issues have been dealt with, then we are in good shape.</a:t>
            </a:r>
            <a:endParaRPr lang="en-US" b="1" dirty="0"/>
          </a:p>
          <a:p>
            <a:pPr marL="0" indent="0">
              <a:buNone/>
            </a:pPr>
            <a:endParaRPr lang="en-US" dirty="0" smtClean="0"/>
          </a:p>
        </p:txBody>
      </p:sp>
    </p:spTree>
    <p:extLst>
      <p:ext uri="{BB962C8B-B14F-4D97-AF65-F5344CB8AC3E}">
        <p14:creationId xmlns:p14="http://schemas.microsoft.com/office/powerpoint/2010/main" val="31255918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Finally</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6000" dirty="0" smtClean="0"/>
          </a:p>
          <a:p>
            <a:pPr marL="0" indent="0" algn="ctr">
              <a:buNone/>
            </a:pPr>
            <a:r>
              <a:rPr lang="en-US" sz="6000" dirty="0" smtClean="0"/>
              <a:t>Back to dilations.</a:t>
            </a:r>
            <a:endParaRPr lang="en-US" sz="6000" dirty="0"/>
          </a:p>
        </p:txBody>
      </p:sp>
    </p:spTree>
    <p:extLst>
      <p:ext uri="{BB962C8B-B14F-4D97-AF65-F5344CB8AC3E}">
        <p14:creationId xmlns:p14="http://schemas.microsoft.com/office/powerpoint/2010/main" val="10891498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 transformations</a:t>
            </a:r>
            <a:endParaRPr lang="en-US" dirty="0"/>
          </a:p>
        </p:txBody>
      </p:sp>
      <p:sp>
        <p:nvSpPr>
          <p:cNvPr id="3" name="Content Placeholder 2"/>
          <p:cNvSpPr>
            <a:spLocks noGrp="1"/>
          </p:cNvSpPr>
          <p:nvPr>
            <p:ph idx="1"/>
          </p:nvPr>
        </p:nvSpPr>
        <p:spPr/>
        <p:txBody>
          <a:bodyPr/>
          <a:lstStyle/>
          <a:p>
            <a:r>
              <a:rPr lang="en-US" dirty="0" smtClean="0">
                <a:solidFill>
                  <a:srgbClr val="008000"/>
                </a:solidFill>
              </a:rPr>
              <a:t>What is going to be the difference between a congruence transformation and a similarity transformation?</a:t>
            </a:r>
          </a:p>
          <a:p>
            <a:pPr marL="0" indent="0" algn="ctr">
              <a:buNone/>
            </a:pPr>
            <a:endParaRPr lang="en-US" dirty="0">
              <a:solidFill>
                <a:srgbClr val="008000"/>
              </a:solidFill>
            </a:endParaRPr>
          </a:p>
          <a:p>
            <a:pPr marL="0" indent="0" algn="ctr">
              <a:buNone/>
            </a:pPr>
            <a:r>
              <a:rPr lang="en-US" b="1" dirty="0" smtClean="0">
                <a:solidFill>
                  <a:srgbClr val="008000"/>
                </a:solidFill>
              </a:rPr>
              <a:t>Discuss with someone near you</a:t>
            </a:r>
            <a:r>
              <a:rPr lang="en-US" dirty="0" smtClean="0">
                <a:solidFill>
                  <a:srgbClr val="008000"/>
                </a:solidFill>
              </a:rPr>
              <a:t>.</a:t>
            </a:r>
            <a:endParaRPr lang="en-US" dirty="0">
              <a:solidFill>
                <a:srgbClr val="008000"/>
              </a:solidFill>
            </a:endParaRPr>
          </a:p>
        </p:txBody>
      </p:sp>
    </p:spTree>
    <p:extLst>
      <p:ext uri="{BB962C8B-B14F-4D97-AF65-F5344CB8AC3E}">
        <p14:creationId xmlns:p14="http://schemas.microsoft.com/office/powerpoint/2010/main" val="41132674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true about dilations?</a:t>
            </a:r>
            <a:endParaRPr lang="en-US" dirty="0"/>
          </a:p>
        </p:txBody>
      </p:sp>
      <p:sp>
        <p:nvSpPr>
          <p:cNvPr id="3" name="Content Placeholder 2"/>
          <p:cNvSpPr>
            <a:spLocks noGrp="1"/>
          </p:cNvSpPr>
          <p:nvPr>
            <p:ph idx="1"/>
          </p:nvPr>
        </p:nvSpPr>
        <p:spPr/>
        <p:txBody>
          <a:bodyPr/>
          <a:lstStyle/>
          <a:p>
            <a:pPr marL="0" indent="0">
              <a:buNone/>
            </a:pPr>
            <a:r>
              <a:rPr lang="en-US" dirty="0"/>
              <a:t>Work with people to understand:</a:t>
            </a:r>
          </a:p>
          <a:p>
            <a:r>
              <a:rPr lang="en-US" dirty="0"/>
              <a:t>What they are.</a:t>
            </a:r>
          </a:p>
          <a:p>
            <a:r>
              <a:rPr lang="en-US" dirty="0"/>
              <a:t>What properties are preserved by </a:t>
            </a:r>
            <a:r>
              <a:rPr lang="en-US" dirty="0" smtClean="0"/>
              <a:t>dilations</a:t>
            </a:r>
            <a:r>
              <a:rPr lang="en-US" dirty="0"/>
              <a:t>?</a:t>
            </a:r>
          </a:p>
          <a:p>
            <a:r>
              <a:rPr lang="en-US" dirty="0"/>
              <a:t>What properties are not?</a:t>
            </a:r>
          </a:p>
          <a:p>
            <a:endParaRPr lang="en-US" dirty="0"/>
          </a:p>
        </p:txBody>
      </p:sp>
    </p:spTree>
    <p:extLst>
      <p:ext uri="{BB962C8B-B14F-4D97-AF65-F5344CB8AC3E}">
        <p14:creationId xmlns:p14="http://schemas.microsoft.com/office/powerpoint/2010/main" val="3899449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 2</a:t>
            </a:r>
            <a:endParaRPr lang="en-US" dirty="0"/>
          </a:p>
        </p:txBody>
      </p:sp>
      <p:sp>
        <p:nvSpPr>
          <p:cNvPr id="3" name="Content Placeholder 2"/>
          <p:cNvSpPr>
            <a:spLocks noGrp="1"/>
          </p:cNvSpPr>
          <p:nvPr>
            <p:ph idx="1"/>
          </p:nvPr>
        </p:nvSpPr>
        <p:spPr/>
        <p:txBody>
          <a:bodyPr/>
          <a:lstStyle/>
          <a:p>
            <a:r>
              <a:rPr lang="en-US" b="1" dirty="0"/>
              <a:t>Every dilation preserves </a:t>
            </a:r>
            <a:r>
              <a:rPr lang="en-US" b="1" dirty="0" smtClean="0"/>
              <a:t/>
            </a:r>
            <a:br>
              <a:rPr lang="en-US" b="1" dirty="0" smtClean="0"/>
            </a:br>
            <a:r>
              <a:rPr lang="en-US" b="1" dirty="0" smtClean="0"/>
              <a:t>		</a:t>
            </a:r>
            <a:r>
              <a:rPr lang="en-US" b="1" dirty="0"/>
              <a:t>linearity, </a:t>
            </a:r>
            <a:br>
              <a:rPr lang="en-US" b="1" dirty="0"/>
            </a:br>
            <a:r>
              <a:rPr lang="en-US" b="1" dirty="0"/>
              <a:t>		parallel lines,</a:t>
            </a:r>
            <a:br>
              <a:rPr lang="en-US" b="1" dirty="0"/>
            </a:br>
            <a:r>
              <a:rPr lang="en-US" b="1" dirty="0"/>
              <a:t>		angles </a:t>
            </a:r>
            <a:br>
              <a:rPr lang="en-US" b="1" dirty="0"/>
            </a:br>
            <a:r>
              <a:rPr lang="en-US" b="1" dirty="0"/>
              <a:t>		</a:t>
            </a:r>
            <a:r>
              <a:rPr lang="en-US" b="1" dirty="0" smtClean="0"/>
              <a:t>intersections </a:t>
            </a:r>
            <a:r>
              <a:rPr lang="en-US" b="1" dirty="0"/>
              <a:t/>
            </a:r>
            <a:br>
              <a:rPr lang="en-US" b="1" dirty="0"/>
            </a:br>
            <a:r>
              <a:rPr lang="en-US" b="1" dirty="0" smtClean="0"/>
              <a:t>		and </a:t>
            </a:r>
            <a:r>
              <a:rPr lang="en-US" b="1" dirty="0" smtClean="0">
                <a:solidFill>
                  <a:srgbClr val="FF0000"/>
                </a:solidFill>
              </a:rPr>
              <a:t>ratios of lengths</a:t>
            </a:r>
            <a:r>
              <a:rPr lang="en-US" b="1" dirty="0" smtClean="0"/>
              <a:t>. </a:t>
            </a:r>
            <a:br>
              <a:rPr lang="en-US" b="1" dirty="0" smtClean="0"/>
            </a:br>
            <a:r>
              <a:rPr lang="en-US" dirty="0" smtClean="0"/>
              <a:t>(and </a:t>
            </a:r>
            <a:r>
              <a:rPr lang="en-US" dirty="0" err="1" smtClean="0"/>
              <a:t>betweenness</a:t>
            </a:r>
            <a:r>
              <a:rPr lang="en-US" dirty="0" smtClean="0"/>
              <a:t>)</a:t>
            </a:r>
          </a:p>
          <a:p>
            <a:endParaRPr lang="en-US" dirty="0"/>
          </a:p>
        </p:txBody>
      </p:sp>
    </p:spTree>
    <p:extLst>
      <p:ext uri="{BB962C8B-B14F-4D97-AF65-F5344CB8AC3E}">
        <p14:creationId xmlns:p14="http://schemas.microsoft.com/office/powerpoint/2010/main" val="37903979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a:t>	A </a:t>
            </a:r>
            <a:r>
              <a:rPr lang="en-US" b="1" dirty="0">
                <a:solidFill>
                  <a:srgbClr val="FF0000"/>
                </a:solidFill>
              </a:rPr>
              <a:t>similarity transformation</a:t>
            </a:r>
            <a:r>
              <a:rPr lang="en-US" b="1" dirty="0"/>
              <a:t> </a:t>
            </a:r>
            <a:r>
              <a:rPr lang="en-US" dirty="0"/>
              <a:t>is the </a:t>
            </a:r>
            <a:r>
              <a:rPr lang="en-US" dirty="0" smtClean="0"/>
              <a:t>result </a:t>
            </a:r>
            <a:r>
              <a:rPr lang="en-US" dirty="0"/>
              <a:t>of a sequence of reflections, rotations, translations and dilations. </a:t>
            </a:r>
          </a:p>
          <a:p>
            <a:r>
              <a:rPr lang="en-US" dirty="0"/>
              <a:t>  	Two geometric figures are </a:t>
            </a:r>
            <a:r>
              <a:rPr lang="en-US" b="1" dirty="0">
                <a:solidFill>
                  <a:srgbClr val="FF0000"/>
                </a:solidFill>
              </a:rPr>
              <a:t>similar</a:t>
            </a:r>
            <a:r>
              <a:rPr lang="en-US" dirty="0"/>
              <a:t> if </a:t>
            </a:r>
            <a:r>
              <a:rPr lang="en-US" dirty="0" smtClean="0"/>
              <a:t>…</a:t>
            </a:r>
            <a:br>
              <a:rPr lang="en-US" dirty="0" smtClean="0"/>
            </a:br>
            <a:r>
              <a:rPr lang="en-US" dirty="0" smtClean="0">
                <a:solidFill>
                  <a:srgbClr val="008000"/>
                </a:solidFill>
              </a:rPr>
              <a:t>what??</a:t>
            </a:r>
            <a:endParaRPr lang="en-US" dirty="0">
              <a:solidFill>
                <a:srgbClr val="008000"/>
              </a:solidFill>
            </a:endParaRPr>
          </a:p>
          <a:p>
            <a:endParaRPr lang="en-US" dirty="0"/>
          </a:p>
        </p:txBody>
      </p:sp>
    </p:spTree>
    <p:extLst>
      <p:ext uri="{BB962C8B-B14F-4D97-AF65-F5344CB8AC3E}">
        <p14:creationId xmlns:p14="http://schemas.microsoft.com/office/powerpoint/2010/main" val="6065188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 2</a:t>
            </a:r>
            <a:endParaRPr lang="en-US" dirty="0"/>
          </a:p>
        </p:txBody>
      </p:sp>
      <p:sp>
        <p:nvSpPr>
          <p:cNvPr id="3" name="Content Placeholder 2"/>
          <p:cNvSpPr>
            <a:spLocks noGrp="1"/>
          </p:cNvSpPr>
          <p:nvPr>
            <p:ph idx="1"/>
          </p:nvPr>
        </p:nvSpPr>
        <p:spPr/>
        <p:txBody>
          <a:bodyPr/>
          <a:lstStyle/>
          <a:p>
            <a:r>
              <a:rPr lang="en-US" b="1" dirty="0" smtClean="0"/>
              <a:t>Every </a:t>
            </a:r>
            <a:r>
              <a:rPr lang="en-US" b="1" dirty="0"/>
              <a:t>similarity transformation preserves </a:t>
            </a:r>
            <a:r>
              <a:rPr lang="en-US" b="1" dirty="0" smtClean="0"/>
              <a:t>linearity, angles, </a:t>
            </a:r>
            <a:r>
              <a:rPr lang="en-US" b="1" dirty="0"/>
              <a:t>and ratios of lengths. </a:t>
            </a:r>
            <a:endParaRPr lang="en-US" dirty="0"/>
          </a:p>
          <a:p>
            <a:pPr marL="0" indent="0">
              <a:buNone/>
            </a:pPr>
            <a:endParaRPr lang="en-US" b="1" dirty="0" smtClean="0"/>
          </a:p>
          <a:p>
            <a:pPr marL="0" indent="0">
              <a:buNone/>
            </a:pPr>
            <a:r>
              <a:rPr lang="en-US" dirty="0" smtClean="0"/>
              <a:t>Same idea as before.</a:t>
            </a:r>
            <a:endParaRPr lang="en-US" dirty="0"/>
          </a:p>
        </p:txBody>
      </p:sp>
    </p:spTree>
    <p:extLst>
      <p:ext uri="{BB962C8B-B14F-4D97-AF65-F5344CB8AC3E}">
        <p14:creationId xmlns:p14="http://schemas.microsoft.com/office/powerpoint/2010/main" val="278665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does “congruence” mean?</a:t>
            </a:r>
            <a:endParaRPr lang="en-US" dirty="0"/>
          </a:p>
        </p:txBody>
      </p:sp>
      <p:sp>
        <p:nvSpPr>
          <p:cNvPr id="3" name="Content Placeholder 2"/>
          <p:cNvSpPr>
            <a:spLocks noGrp="1"/>
          </p:cNvSpPr>
          <p:nvPr>
            <p:ph idx="1"/>
          </p:nvPr>
        </p:nvSpPr>
        <p:spPr/>
        <p:txBody>
          <a:bodyPr/>
          <a:lstStyle/>
          <a:p>
            <a:r>
              <a:rPr lang="en-US" dirty="0" smtClean="0"/>
              <a:t>Discuss at your end of the table.  </a:t>
            </a:r>
          </a:p>
          <a:p>
            <a:r>
              <a:rPr lang="en-US" dirty="0" smtClean="0"/>
              <a:t>I REALLY don’t want to hear theorems quoted.</a:t>
            </a:r>
            <a:endParaRPr lang="en-US" dirty="0"/>
          </a:p>
        </p:txBody>
      </p:sp>
    </p:spTree>
    <p:extLst>
      <p:ext uri="{BB962C8B-B14F-4D97-AF65-F5344CB8AC3E}">
        <p14:creationId xmlns:p14="http://schemas.microsoft.com/office/powerpoint/2010/main" val="3813057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dilations?</a:t>
            </a:r>
            <a:endParaRPr lang="en-US" dirty="0"/>
          </a:p>
        </p:txBody>
      </p:sp>
      <p:sp>
        <p:nvSpPr>
          <p:cNvPr id="3" name="Content Placeholder 2"/>
          <p:cNvSpPr>
            <a:spLocks noGrp="1"/>
          </p:cNvSpPr>
          <p:nvPr>
            <p:ph idx="1"/>
          </p:nvPr>
        </p:nvSpPr>
        <p:spPr/>
        <p:txBody>
          <a:bodyPr/>
          <a:lstStyle/>
          <a:p>
            <a:r>
              <a:rPr lang="en-US" dirty="0"/>
              <a:t>If a similarity transform involves two dilations, one that doubles distances and the other than multiplies by 3</a:t>
            </a:r>
            <a:r>
              <a:rPr lang="en-US" dirty="0" smtClean="0"/>
              <a:t>, is there </a:t>
            </a:r>
            <a:r>
              <a:rPr lang="en-US" dirty="0"/>
              <a:t>a single dilation that can be used instead?</a:t>
            </a:r>
          </a:p>
          <a:p>
            <a:endParaRPr lang="en-US" dirty="0"/>
          </a:p>
        </p:txBody>
      </p:sp>
    </p:spTree>
    <p:extLst>
      <p:ext uri="{BB962C8B-B14F-4D97-AF65-F5344CB8AC3E}">
        <p14:creationId xmlns:p14="http://schemas.microsoft.com/office/powerpoint/2010/main" val="1439714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dilations?</a:t>
            </a:r>
            <a:endParaRPr lang="en-US" dirty="0"/>
          </a:p>
        </p:txBody>
      </p:sp>
      <p:sp>
        <p:nvSpPr>
          <p:cNvPr id="3" name="Content Placeholder 2"/>
          <p:cNvSpPr>
            <a:spLocks noGrp="1"/>
          </p:cNvSpPr>
          <p:nvPr>
            <p:ph idx="1"/>
          </p:nvPr>
        </p:nvSpPr>
        <p:spPr/>
        <p:txBody>
          <a:bodyPr/>
          <a:lstStyle/>
          <a:p>
            <a:r>
              <a:rPr lang="en-US" sz="2400" dirty="0">
                <a:solidFill>
                  <a:schemeClr val="accent1"/>
                </a:solidFill>
              </a:rPr>
              <a:t>If a similarity transform involves two dilations, one that doubles distances and the other than multiplies by 3</a:t>
            </a:r>
            <a:r>
              <a:rPr lang="en-US" sz="2400" dirty="0" smtClean="0">
                <a:solidFill>
                  <a:schemeClr val="accent1"/>
                </a:solidFill>
              </a:rPr>
              <a:t>, is there </a:t>
            </a:r>
            <a:r>
              <a:rPr lang="en-US" sz="2400" dirty="0">
                <a:solidFill>
                  <a:schemeClr val="accent1"/>
                </a:solidFill>
              </a:rPr>
              <a:t>a single dilation that can be used instead</a:t>
            </a:r>
            <a:r>
              <a:rPr lang="en-US" sz="2400" dirty="0" smtClean="0">
                <a:solidFill>
                  <a:schemeClr val="accent1"/>
                </a:solidFill>
              </a:rPr>
              <a:t>?</a:t>
            </a:r>
          </a:p>
          <a:p>
            <a:r>
              <a:rPr lang="en-US" dirty="0" smtClean="0"/>
              <a:t>So we can always content ourselves with just worrying about a single dilation.  (Basic proof—you have a similarity transform, so choose a triangle to transform and then look at its ultimate result.)</a:t>
            </a:r>
            <a:endParaRPr lang="en-US" dirty="0"/>
          </a:p>
        </p:txBody>
      </p:sp>
    </p:spTree>
    <p:extLst>
      <p:ext uri="{BB962C8B-B14F-4D97-AF65-F5344CB8AC3E}">
        <p14:creationId xmlns:p14="http://schemas.microsoft.com/office/powerpoint/2010/main" val="40869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Exploring similarity transforms.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solidFill>
                  <a:srgbClr val="008000"/>
                </a:solidFill>
              </a:rPr>
              <a:t>Suppose triangles DEF and D’E’F’ are similar, what sequence of reflections and dilations could show this</a:t>
            </a:r>
            <a:r>
              <a:rPr lang="en-US" dirty="0" smtClean="0">
                <a:solidFill>
                  <a:srgbClr val="008000"/>
                </a:solidFill>
              </a:rPr>
              <a:t>?</a:t>
            </a:r>
            <a:br>
              <a:rPr lang="en-US" dirty="0" smtClean="0">
                <a:solidFill>
                  <a:srgbClr val="008000"/>
                </a:solidFill>
              </a:rPr>
            </a:br>
            <a:endParaRPr lang="en-US" dirty="0" smtClean="0">
              <a:solidFill>
                <a:srgbClr val="008000"/>
              </a:solidFill>
            </a:endParaRPr>
          </a:p>
          <a:p>
            <a:r>
              <a:rPr lang="en-US" dirty="0" smtClean="0">
                <a:solidFill>
                  <a:srgbClr val="008000"/>
                </a:solidFill>
              </a:rPr>
              <a:t>What would be your basic strategy?</a:t>
            </a:r>
            <a:endParaRPr lang="en-US" dirty="0">
              <a:solidFill>
                <a:srgbClr val="008000"/>
              </a:solidFill>
            </a:endParaRPr>
          </a:p>
          <a:p>
            <a:endParaRPr lang="en-US" dirty="0"/>
          </a:p>
        </p:txBody>
      </p:sp>
    </p:spTree>
    <p:extLst>
      <p:ext uri="{BB962C8B-B14F-4D97-AF65-F5344CB8AC3E}">
        <p14:creationId xmlns:p14="http://schemas.microsoft.com/office/powerpoint/2010/main" val="35824596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the theorem</a:t>
            </a:r>
            <a:endParaRPr lang="en-US" dirty="0"/>
          </a:p>
        </p:txBody>
      </p:sp>
      <p:sp>
        <p:nvSpPr>
          <p:cNvPr id="3" name="Content Placeholder 2"/>
          <p:cNvSpPr>
            <a:spLocks noGrp="1"/>
          </p:cNvSpPr>
          <p:nvPr>
            <p:ph idx="1"/>
          </p:nvPr>
        </p:nvSpPr>
        <p:spPr/>
        <p:txBody>
          <a:bodyPr/>
          <a:lstStyle/>
          <a:p>
            <a:r>
              <a:rPr lang="en-US" dirty="0">
                <a:solidFill>
                  <a:srgbClr val="008000"/>
                </a:solidFill>
              </a:rPr>
              <a:t>Theorem </a:t>
            </a:r>
            <a:r>
              <a:rPr lang="en-US" dirty="0" smtClean="0">
                <a:solidFill>
                  <a:srgbClr val="008000"/>
                </a:solidFill>
              </a:rPr>
              <a:t>4:  </a:t>
            </a:r>
            <a:r>
              <a:rPr lang="en-US" dirty="0">
                <a:solidFill>
                  <a:srgbClr val="008000"/>
                </a:solidFill>
              </a:rPr>
              <a:t>	Every similarity transformation is the product of ….. what?</a:t>
            </a:r>
          </a:p>
          <a:p>
            <a:endParaRPr lang="en-US" dirty="0"/>
          </a:p>
        </p:txBody>
      </p:sp>
    </p:spTree>
    <p:extLst>
      <p:ext uri="{BB962C8B-B14F-4D97-AF65-F5344CB8AC3E}">
        <p14:creationId xmlns:p14="http://schemas.microsoft.com/office/powerpoint/2010/main" val="39797708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 4</a:t>
            </a:r>
            <a:endParaRPr lang="en-US" dirty="0"/>
          </a:p>
        </p:txBody>
      </p:sp>
      <p:sp>
        <p:nvSpPr>
          <p:cNvPr id="3" name="Content Placeholder 2"/>
          <p:cNvSpPr>
            <a:spLocks noGrp="1"/>
          </p:cNvSpPr>
          <p:nvPr>
            <p:ph idx="1"/>
          </p:nvPr>
        </p:nvSpPr>
        <p:spPr/>
        <p:txBody>
          <a:bodyPr/>
          <a:lstStyle/>
          <a:p>
            <a:pPr marL="0" indent="0">
              <a:buNone/>
            </a:pPr>
            <a:r>
              <a:rPr lang="en-US" b="1" dirty="0"/>
              <a:t/>
            </a:r>
            <a:br>
              <a:rPr lang="en-US" b="1" dirty="0"/>
            </a:br>
            <a:r>
              <a:rPr lang="en-US" b="1" dirty="0" smtClean="0"/>
              <a:t>Every </a:t>
            </a:r>
            <a:r>
              <a:rPr lang="en-US" b="1" dirty="0"/>
              <a:t>similarity transformation is the product of at most 3 reflections and one dilation.</a:t>
            </a:r>
            <a:endParaRPr lang="en-US" dirty="0"/>
          </a:p>
          <a:p>
            <a:endParaRPr lang="en-US" dirty="0"/>
          </a:p>
        </p:txBody>
      </p:sp>
    </p:spTree>
    <p:extLst>
      <p:ext uri="{BB962C8B-B14F-4D97-AF65-F5344CB8AC3E}">
        <p14:creationId xmlns:p14="http://schemas.microsoft.com/office/powerpoint/2010/main" val="40104520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AA and Side Ratios in Similar Triangles</a:t>
            </a:r>
            <a:endParaRPr lang="en-US" dirty="0"/>
          </a:p>
        </p:txBody>
      </p:sp>
      <p:sp>
        <p:nvSpPr>
          <p:cNvPr id="3" name="Content Placeholder 2"/>
          <p:cNvSpPr>
            <a:spLocks noGrp="1"/>
          </p:cNvSpPr>
          <p:nvPr>
            <p:ph idx="1"/>
          </p:nvPr>
        </p:nvSpPr>
        <p:spPr/>
        <p:txBody>
          <a:bodyPr/>
          <a:lstStyle/>
          <a:p>
            <a:r>
              <a:rPr lang="en-US" dirty="0" smtClean="0"/>
              <a:t>By the way we defined similar figures, AA implies corresponding ratios of sides.</a:t>
            </a:r>
          </a:p>
          <a:p>
            <a:endParaRPr lang="en-US" dirty="0"/>
          </a:p>
          <a:p>
            <a:r>
              <a:rPr lang="en-US" dirty="0" smtClean="0"/>
              <a:t>What about the converse?</a:t>
            </a:r>
            <a:endParaRPr lang="en-US" dirty="0"/>
          </a:p>
        </p:txBody>
      </p:sp>
    </p:spTree>
    <p:extLst>
      <p:ext uri="{BB962C8B-B14F-4D97-AF65-F5344CB8AC3E}">
        <p14:creationId xmlns:p14="http://schemas.microsoft.com/office/powerpoint/2010/main" val="19069660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two triangles have equal ratios of  corresponding sides, they are similar.</a:t>
            </a:r>
            <a:endParaRPr lang="en-US" dirty="0"/>
          </a:p>
        </p:txBody>
      </p:sp>
      <p:sp>
        <p:nvSpPr>
          <p:cNvPr id="3" name="Content Placeholder 2"/>
          <p:cNvSpPr>
            <a:spLocks noGrp="1"/>
          </p:cNvSpPr>
          <p:nvPr>
            <p:ph idx="1"/>
          </p:nvPr>
        </p:nvSpPr>
        <p:spPr/>
        <p:txBody>
          <a:bodyPr/>
          <a:lstStyle/>
          <a:p>
            <a:r>
              <a:rPr lang="en-US" dirty="0" smtClean="0"/>
              <a:t>Suppose ABC and A’B’C’ are two triangles such that AB/A’B’ = AC/A’C’ = BC/B’C’.  Then AAA is true.</a:t>
            </a:r>
            <a:endParaRPr lang="en-US" dirty="0"/>
          </a:p>
        </p:txBody>
      </p:sp>
    </p:spTree>
    <p:extLst>
      <p:ext uri="{BB962C8B-B14F-4D97-AF65-F5344CB8AC3E}">
        <p14:creationId xmlns:p14="http://schemas.microsoft.com/office/powerpoint/2010/main" val="6673744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two triangles have equal ratios of  corresponding sides, they are similar.</a:t>
            </a:r>
            <a:endParaRPr lang="en-US" dirty="0"/>
          </a:p>
        </p:txBody>
      </p:sp>
      <p:sp>
        <p:nvSpPr>
          <p:cNvPr id="3" name="Content Placeholder 2"/>
          <p:cNvSpPr>
            <a:spLocks noGrp="1"/>
          </p:cNvSpPr>
          <p:nvPr>
            <p:ph idx="1"/>
          </p:nvPr>
        </p:nvSpPr>
        <p:spPr/>
        <p:txBody>
          <a:bodyPr/>
          <a:lstStyle/>
          <a:p>
            <a:r>
              <a:rPr lang="en-US" dirty="0" smtClean="0"/>
              <a:t>Suppose ABC and A’B’C’ are two triangles such that AB/A’B’ = AC/A’C’ = BC/B’C’.</a:t>
            </a:r>
          </a:p>
          <a:p>
            <a:r>
              <a:rPr lang="en-US" dirty="0" smtClean="0"/>
              <a:t>Note that we can conclude other equalities.  </a:t>
            </a:r>
            <a:br>
              <a:rPr lang="en-US" dirty="0" smtClean="0"/>
            </a:br>
            <a:r>
              <a:rPr lang="en-US" dirty="0" smtClean="0"/>
              <a:t>If </a:t>
            </a:r>
            <a:r>
              <a:rPr lang="en-US" dirty="0"/>
              <a:t>AB/A’B’ = AC/A’C</a:t>
            </a:r>
            <a:r>
              <a:rPr lang="en-US" dirty="0" smtClean="0"/>
              <a:t>’, then AB/AC = A’B’/A’C’, etc. </a:t>
            </a:r>
            <a:endParaRPr lang="en-US" dirty="0"/>
          </a:p>
        </p:txBody>
      </p:sp>
    </p:spTree>
    <p:extLst>
      <p:ext uri="{BB962C8B-B14F-4D97-AF65-F5344CB8AC3E}">
        <p14:creationId xmlns:p14="http://schemas.microsoft.com/office/powerpoint/2010/main" val="32420421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Sketch of proof</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Take a similarity transform of ABC centered at A to get A”B”C” so that A”C” is congruent to A’C’.  </a:t>
            </a:r>
            <a:r>
              <a:rPr lang="en-US" dirty="0" smtClean="0">
                <a:solidFill>
                  <a:srgbClr val="FF0000"/>
                </a:solidFill>
              </a:rPr>
              <a:t>[Probably should argue we know how to do this.]  </a:t>
            </a:r>
          </a:p>
          <a:p>
            <a:pPr marL="0" indent="0">
              <a:buNone/>
            </a:pPr>
            <a:r>
              <a:rPr lang="en-US" dirty="0" smtClean="0"/>
              <a:t>Then since by earlier argument, AC/A”C” = AB/A”B” we know that AC = A”C”, etc.</a:t>
            </a:r>
            <a:r>
              <a:rPr lang="en-US" sz="6500" dirty="0" smtClean="0"/>
              <a:t> </a:t>
            </a:r>
            <a:r>
              <a:rPr lang="en-US" dirty="0" smtClean="0"/>
              <a:t>so triangle ABC is congruent to triangle A”B”C” by SSS.  Since ABC is similar to A’B’C’ and angles are reserved with both congruence transformations and similarity transformations, we know corresponding angles are equal.</a:t>
            </a:r>
            <a:endParaRPr lang="en-US" dirty="0"/>
          </a:p>
        </p:txBody>
      </p:sp>
    </p:spTree>
    <p:extLst>
      <p:ext uri="{BB962C8B-B14F-4D97-AF65-F5344CB8AC3E}">
        <p14:creationId xmlns:p14="http://schemas.microsoft.com/office/powerpoint/2010/main" val="33480643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4000" dirty="0" smtClean="0"/>
              <a:t>Before I move to a larger issue?</a:t>
            </a:r>
            <a:endParaRPr lang="en-US" sz="4000" dirty="0"/>
          </a:p>
        </p:txBody>
      </p:sp>
    </p:spTree>
    <p:extLst>
      <p:ext uri="{BB962C8B-B14F-4D97-AF65-F5344CB8AC3E}">
        <p14:creationId xmlns:p14="http://schemas.microsoft.com/office/powerpoint/2010/main" val="251533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Changes being required for geometry </a:t>
            </a:r>
            <a:r>
              <a:rPr lang="en-US" dirty="0" smtClean="0"/>
              <a:t>courses.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Biggest one:  rigid </a:t>
            </a:r>
            <a:r>
              <a:rPr lang="en-US" dirty="0"/>
              <a:t>transformations are how you determine congruence.  </a:t>
            </a:r>
            <a:endParaRPr lang="en-US" dirty="0" smtClean="0"/>
          </a:p>
          <a:p>
            <a:pPr marL="0" indent="0">
              <a:buNone/>
            </a:pPr>
            <a:endParaRPr lang="en-US" sz="1100" dirty="0" smtClean="0"/>
          </a:p>
          <a:p>
            <a:pPr marL="0" indent="0">
              <a:buNone/>
            </a:pPr>
            <a:endParaRPr lang="en-US" sz="1800" dirty="0"/>
          </a:p>
        </p:txBody>
      </p:sp>
    </p:spTree>
    <p:extLst>
      <p:ext uri="{BB962C8B-B14F-4D97-AF65-F5344CB8AC3E}">
        <p14:creationId xmlns:p14="http://schemas.microsoft.com/office/powerpoint/2010/main" val="11719265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Question:  What proofs are worth doing? And what kinds of proofs?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rgbClr val="008000"/>
                </a:solidFill>
              </a:rPr>
              <a:t>Your thoughts?  Discuss.</a:t>
            </a:r>
            <a:endParaRPr lang="en-US" dirty="0">
              <a:solidFill>
                <a:srgbClr val="008000"/>
              </a:solidFill>
            </a:endParaRPr>
          </a:p>
        </p:txBody>
      </p:sp>
    </p:spTree>
    <p:extLst>
      <p:ext uri="{BB962C8B-B14F-4D97-AF65-F5344CB8AC3E}">
        <p14:creationId xmlns:p14="http://schemas.microsoft.com/office/powerpoint/2010/main" val="21722736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proofs worth doing?</a:t>
            </a:r>
            <a:endParaRPr lang="en-US" dirty="0"/>
          </a:p>
        </p:txBody>
      </p:sp>
      <p:sp>
        <p:nvSpPr>
          <p:cNvPr id="3" name="Content Placeholder 2"/>
          <p:cNvSpPr>
            <a:spLocks noGrp="1"/>
          </p:cNvSpPr>
          <p:nvPr>
            <p:ph idx="1"/>
          </p:nvPr>
        </p:nvSpPr>
        <p:spPr/>
        <p:txBody>
          <a:bodyPr/>
          <a:lstStyle/>
          <a:p>
            <a:r>
              <a:rPr lang="en-US" dirty="0" smtClean="0"/>
              <a:t>My answer would be when they discover or validate something surprising.  Examples:</a:t>
            </a:r>
          </a:p>
          <a:p>
            <a:pPr marL="0" indent="0">
              <a:buNone/>
            </a:pPr>
            <a:endParaRPr lang="en-US" sz="1400" dirty="0"/>
          </a:p>
          <a:p>
            <a:r>
              <a:rPr lang="en-US" dirty="0"/>
              <a:t>Exterior Angle Theorem</a:t>
            </a:r>
          </a:p>
          <a:p>
            <a:r>
              <a:rPr lang="en-US" dirty="0" smtClean="0"/>
              <a:t>Inscribed Angle Theorem for Circles</a:t>
            </a:r>
          </a:p>
          <a:p>
            <a:r>
              <a:rPr lang="en-US" dirty="0" smtClean="0"/>
              <a:t>Law of </a:t>
            </a:r>
            <a:r>
              <a:rPr lang="en-US" dirty="0" err="1" smtClean="0"/>
              <a:t>Sines</a:t>
            </a:r>
            <a:r>
              <a:rPr lang="en-US" dirty="0" smtClean="0"/>
              <a:t>.</a:t>
            </a:r>
          </a:p>
          <a:p>
            <a:r>
              <a:rPr lang="en-US" dirty="0" smtClean="0"/>
              <a:t>Area of Circle = 0.5*r*circumference</a:t>
            </a:r>
          </a:p>
          <a:p>
            <a:r>
              <a:rPr lang="en-US" dirty="0" smtClean="0"/>
              <a:t>There are an infinite number of primes</a:t>
            </a:r>
            <a:endParaRPr lang="en-US" dirty="0"/>
          </a:p>
        </p:txBody>
      </p:sp>
    </p:spTree>
    <p:extLst>
      <p:ext uri="{BB962C8B-B14F-4D97-AF65-F5344CB8AC3E}">
        <p14:creationId xmlns:p14="http://schemas.microsoft.com/office/powerpoint/2010/main" val="2587331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battle over what a proof is	</a:t>
            </a:r>
            <a:endParaRPr lang="en-US" dirty="0"/>
          </a:p>
        </p:txBody>
      </p:sp>
      <p:sp>
        <p:nvSpPr>
          <p:cNvPr id="3" name="Content Placeholder 2"/>
          <p:cNvSpPr>
            <a:spLocks noGrp="1"/>
          </p:cNvSpPr>
          <p:nvPr>
            <p:ph idx="1"/>
          </p:nvPr>
        </p:nvSpPr>
        <p:spPr/>
        <p:txBody>
          <a:bodyPr/>
          <a:lstStyle/>
          <a:p>
            <a:r>
              <a:rPr lang="en-US" dirty="0" smtClean="0"/>
              <a:t>Must it be as rigorous as Euclid?  </a:t>
            </a:r>
            <a:br>
              <a:rPr lang="en-US" dirty="0" smtClean="0"/>
            </a:br>
            <a:r>
              <a:rPr lang="en-US" dirty="0" smtClean="0"/>
              <a:t>[With the clear understanding that Euclid slipped up a lot on his basic assumptions, but was very good after that.]</a:t>
            </a:r>
          </a:p>
          <a:p>
            <a:r>
              <a:rPr lang="en-US" dirty="0" smtClean="0">
                <a:solidFill>
                  <a:srgbClr val="008000"/>
                </a:solidFill>
              </a:rPr>
              <a:t>What about demonstrations using </a:t>
            </a:r>
            <a:r>
              <a:rPr lang="en-US" dirty="0" err="1" smtClean="0">
                <a:solidFill>
                  <a:srgbClr val="008000"/>
                </a:solidFill>
              </a:rPr>
              <a:t>Geogebra</a:t>
            </a:r>
            <a:r>
              <a:rPr lang="en-US" dirty="0" smtClean="0">
                <a:solidFill>
                  <a:srgbClr val="008000"/>
                </a:solidFill>
              </a:rPr>
              <a:t>?  Are these proofs?</a:t>
            </a:r>
          </a:p>
          <a:p>
            <a:r>
              <a:rPr lang="en-US" dirty="0" smtClean="0">
                <a:solidFill>
                  <a:srgbClr val="008000"/>
                </a:solidFill>
              </a:rPr>
              <a:t>What are we trying to do when we do proofs?</a:t>
            </a:r>
            <a:endParaRPr lang="en-US" dirty="0">
              <a:solidFill>
                <a:srgbClr val="008000"/>
              </a:solidFill>
            </a:endParaRPr>
          </a:p>
        </p:txBody>
      </p:sp>
    </p:spTree>
    <p:extLst>
      <p:ext uri="{BB962C8B-B14F-4D97-AF65-F5344CB8AC3E}">
        <p14:creationId xmlns:p14="http://schemas.microsoft.com/office/powerpoint/2010/main" val="36304194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thoughts</a:t>
            </a:r>
            <a:endParaRPr lang="en-US" dirty="0"/>
          </a:p>
        </p:txBody>
      </p:sp>
      <p:sp>
        <p:nvSpPr>
          <p:cNvPr id="3" name="Content Placeholder 2"/>
          <p:cNvSpPr>
            <a:spLocks noGrp="1"/>
          </p:cNvSpPr>
          <p:nvPr>
            <p:ph idx="1"/>
          </p:nvPr>
        </p:nvSpPr>
        <p:spPr/>
        <p:txBody>
          <a:bodyPr>
            <a:normAutofit/>
          </a:bodyPr>
          <a:lstStyle/>
          <a:p>
            <a:r>
              <a:rPr lang="en-US" dirty="0" smtClean="0"/>
              <a:t>We need to help everyone to learn to reason clearly and deductively.  Mathematics is arguably the best place to do it—everyone agrees on correctness of answers (if not arguments).  </a:t>
            </a:r>
          </a:p>
          <a:p>
            <a:r>
              <a:rPr lang="en-US" dirty="0" smtClean="0"/>
              <a:t>It is also the place to learn that </a:t>
            </a:r>
            <a:r>
              <a:rPr lang="en-US" dirty="0" smtClean="0">
                <a:solidFill>
                  <a:srgbClr val="FF0000"/>
                </a:solidFill>
              </a:rPr>
              <a:t>your assumptions decide your conclusions.</a:t>
            </a:r>
          </a:p>
        </p:txBody>
      </p:sp>
    </p:spTree>
    <p:extLst>
      <p:ext uri="{BB962C8B-B14F-4D97-AF65-F5344CB8AC3E}">
        <p14:creationId xmlns:p14="http://schemas.microsoft.com/office/powerpoint/2010/main" val="14698327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a:t>
            </a:r>
            <a:endParaRPr lang="en-US" dirty="0"/>
          </a:p>
        </p:txBody>
      </p:sp>
      <p:sp>
        <p:nvSpPr>
          <p:cNvPr id="3" name="Content Placeholder 2"/>
          <p:cNvSpPr>
            <a:spLocks noGrp="1"/>
          </p:cNvSpPr>
          <p:nvPr>
            <p:ph idx="1"/>
          </p:nvPr>
        </p:nvSpPr>
        <p:spPr/>
        <p:txBody>
          <a:bodyPr>
            <a:normAutofit/>
          </a:bodyPr>
          <a:lstStyle/>
          <a:p>
            <a:r>
              <a:rPr lang="en-US" dirty="0" smtClean="0"/>
              <a:t>Intuition is great.  Most of science is done by making conjectures and validating.  But people need to know that 3 or 10 examples are not enough.  But a 1000 are certainly persuasive.</a:t>
            </a:r>
          </a:p>
          <a:p>
            <a:r>
              <a:rPr lang="en-US" dirty="0" smtClean="0"/>
              <a:t>I wish high school math  did more with programming—an even better place to learn to reason clearly.</a:t>
            </a:r>
            <a:endParaRPr lang="en-US" dirty="0"/>
          </a:p>
        </p:txBody>
      </p:sp>
    </p:spTree>
    <p:extLst>
      <p:ext uri="{BB962C8B-B14F-4D97-AF65-F5344CB8AC3E}">
        <p14:creationId xmlns:p14="http://schemas.microsoft.com/office/powerpoint/2010/main" val="1965632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CCSS-Math</a:t>
            </a:r>
            <a:endParaRPr lang="en-US" dirty="0"/>
          </a:p>
        </p:txBody>
      </p:sp>
      <p:sp>
        <p:nvSpPr>
          <p:cNvPr id="3" name="Content Placeholder 2"/>
          <p:cNvSpPr>
            <a:spLocks noGrp="1"/>
          </p:cNvSpPr>
          <p:nvPr>
            <p:ph idx="1"/>
          </p:nvPr>
        </p:nvSpPr>
        <p:spPr/>
        <p:txBody>
          <a:bodyPr/>
          <a:lstStyle/>
          <a:p>
            <a:pPr marL="0" indent="0">
              <a:buNone/>
            </a:pPr>
            <a:r>
              <a:rPr lang="en-US" dirty="0" smtClean="0"/>
              <a:t>First Geometry Standards on Congruence</a:t>
            </a:r>
            <a:br>
              <a:rPr lang="en-US" dirty="0" smtClean="0"/>
            </a:br>
            <a:endParaRPr lang="en-US" dirty="0"/>
          </a:p>
          <a:p>
            <a:r>
              <a:rPr lang="en-US" dirty="0" smtClean="0"/>
              <a:t> </a:t>
            </a:r>
            <a:r>
              <a:rPr lang="en-US" dirty="0"/>
              <a:t>Experiment with transformations in the </a:t>
            </a:r>
            <a:r>
              <a:rPr lang="en-US" dirty="0" smtClean="0"/>
              <a:t>plane</a:t>
            </a:r>
          </a:p>
          <a:p>
            <a:pPr marL="0" indent="0">
              <a:buNone/>
            </a:pPr>
            <a:endParaRPr lang="en-US" sz="1200" dirty="0"/>
          </a:p>
          <a:p>
            <a:r>
              <a:rPr lang="en-US" dirty="0" smtClean="0"/>
              <a:t> </a:t>
            </a:r>
            <a:r>
              <a:rPr lang="en-US" dirty="0"/>
              <a:t>Understand congruence in terms of rigid motions</a:t>
            </a:r>
          </a:p>
          <a:p>
            <a:pPr marL="0" indent="0">
              <a:buNone/>
            </a:pPr>
            <a:endParaRPr lang="en-US" dirty="0"/>
          </a:p>
          <a:p>
            <a:endParaRPr lang="en-US" dirty="0"/>
          </a:p>
        </p:txBody>
      </p:sp>
    </p:spTree>
    <p:extLst>
      <p:ext uri="{BB962C8B-B14F-4D97-AF65-F5344CB8AC3E}">
        <p14:creationId xmlns:p14="http://schemas.microsoft.com/office/powerpoint/2010/main" val="330944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Agenda Today</a:t>
            </a:r>
            <a:endParaRPr lang="en-US" dirty="0"/>
          </a:p>
        </p:txBody>
      </p:sp>
      <p:sp>
        <p:nvSpPr>
          <p:cNvPr id="3" name="Content Placeholder 2"/>
          <p:cNvSpPr>
            <a:spLocks noGrp="1"/>
          </p:cNvSpPr>
          <p:nvPr>
            <p:ph idx="1"/>
          </p:nvPr>
        </p:nvSpPr>
        <p:spPr/>
        <p:txBody>
          <a:bodyPr/>
          <a:lstStyle/>
          <a:p>
            <a:r>
              <a:rPr lang="en-US" dirty="0" smtClean="0"/>
              <a:t>Topic </a:t>
            </a:r>
            <a:r>
              <a:rPr lang="en-US" dirty="0"/>
              <a:t>1	</a:t>
            </a:r>
            <a:r>
              <a:rPr lang="en-US" dirty="0" smtClean="0"/>
              <a:t>Look at relationships </a:t>
            </a:r>
            <a:r>
              <a:rPr lang="en-US" dirty="0"/>
              <a:t>among various congruence and similarity transformations. </a:t>
            </a:r>
            <a:r>
              <a:rPr lang="en-US" dirty="0" smtClean="0"/>
              <a:t/>
            </a:r>
            <a:br>
              <a:rPr lang="en-US" dirty="0" smtClean="0"/>
            </a:br>
            <a:endParaRPr lang="en-US" dirty="0"/>
          </a:p>
          <a:p>
            <a:r>
              <a:rPr lang="en-US" dirty="0" smtClean="0"/>
              <a:t>Topic </a:t>
            </a:r>
            <a:r>
              <a:rPr lang="en-US" dirty="0"/>
              <a:t>2	</a:t>
            </a:r>
            <a:r>
              <a:rPr lang="en-US" dirty="0" smtClean="0"/>
              <a:t>Use transformations </a:t>
            </a:r>
            <a:r>
              <a:rPr lang="en-US" dirty="0"/>
              <a:t>to prove </a:t>
            </a:r>
            <a:r>
              <a:rPr lang="en-US" dirty="0" smtClean="0"/>
              <a:t>one or two standard </a:t>
            </a:r>
            <a:r>
              <a:rPr lang="en-US" dirty="0"/>
              <a:t>theorems.</a:t>
            </a:r>
          </a:p>
          <a:p>
            <a:endParaRPr lang="en-US" dirty="0"/>
          </a:p>
        </p:txBody>
      </p:sp>
    </p:spTree>
    <p:extLst>
      <p:ext uri="{BB962C8B-B14F-4D97-AF65-F5344CB8AC3E}">
        <p14:creationId xmlns:p14="http://schemas.microsoft.com/office/powerpoint/2010/main" val="1124281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Because this is not a formal math class	</a:t>
            </a:r>
            <a:endParaRPr lang="en-US" dirty="0"/>
          </a:p>
        </p:txBody>
      </p:sp>
      <p:sp>
        <p:nvSpPr>
          <p:cNvPr id="3" name="Content Placeholder 2"/>
          <p:cNvSpPr>
            <a:spLocks noGrp="1"/>
          </p:cNvSpPr>
          <p:nvPr>
            <p:ph idx="1"/>
          </p:nvPr>
        </p:nvSpPr>
        <p:spPr/>
        <p:txBody>
          <a:bodyPr/>
          <a:lstStyle/>
          <a:p>
            <a:r>
              <a:rPr lang="en-US" dirty="0" smtClean="0"/>
              <a:t>I am not going to be precise about the distinctions between a segment and the measure of its length and ditto with angles.  I am trying to convey larger ideas and believe you can translate the occasional imprecision into what you need.</a:t>
            </a:r>
            <a:endParaRPr lang="en-US" dirty="0"/>
          </a:p>
        </p:txBody>
      </p:sp>
    </p:spTree>
    <p:extLst>
      <p:ext uri="{BB962C8B-B14F-4D97-AF65-F5344CB8AC3E}">
        <p14:creationId xmlns:p14="http://schemas.microsoft.com/office/powerpoint/2010/main" val="3251992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1035</TotalTime>
  <Words>2270</Words>
  <Application>Microsoft Office PowerPoint</Application>
  <PresentationFormat>On-screen Show (4:3)</PresentationFormat>
  <Paragraphs>267</Paragraphs>
  <Slides>64</Slides>
  <Notes>23</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Office Theme</vt:lpstr>
      <vt:lpstr>The New Approach to High School Geometry Required by Common Core </vt:lpstr>
      <vt:lpstr>BE SURE TO ASK QUESTIONS </vt:lpstr>
      <vt:lpstr>Most basic geometric question </vt:lpstr>
      <vt:lpstr>Most basic geometric question </vt:lpstr>
      <vt:lpstr>So what does “congruence” mean?</vt:lpstr>
      <vt:lpstr>Changes being required for geometry courses.  </vt:lpstr>
      <vt:lpstr>From CCSS-Math</vt:lpstr>
      <vt:lpstr>Mathematical Agenda Today</vt:lpstr>
      <vt:lpstr>Because this is not a formal math class </vt:lpstr>
      <vt:lpstr>Basic Motions</vt:lpstr>
      <vt:lpstr>Reflections and Rigid Motions</vt:lpstr>
      <vt:lpstr>What is true about reflections (across a line)?</vt:lpstr>
      <vt:lpstr>Postulate 1</vt:lpstr>
      <vt:lpstr>Other Basic Motions </vt:lpstr>
      <vt:lpstr>Definitions</vt:lpstr>
      <vt:lpstr>Theorem 1</vt:lpstr>
      <vt:lpstr>What can we do with reflections?</vt:lpstr>
      <vt:lpstr>Congruence via reflections</vt:lpstr>
      <vt:lpstr>Congruence via reflections</vt:lpstr>
      <vt:lpstr>Congruence via reflections</vt:lpstr>
      <vt:lpstr>Theorem 3</vt:lpstr>
      <vt:lpstr>From reflections to other rigid motions</vt:lpstr>
      <vt:lpstr>What do reflections do to the plane? </vt:lpstr>
      <vt:lpstr>Points fixed by reflections</vt:lpstr>
      <vt:lpstr>Reflections across intersecting lines</vt:lpstr>
      <vt:lpstr>Reflections across intersecting lines</vt:lpstr>
      <vt:lpstr>Only fixed point is intersection.</vt:lpstr>
      <vt:lpstr>So we get???</vt:lpstr>
      <vt:lpstr>Theorem 5</vt:lpstr>
      <vt:lpstr>Reflections across parallel lines</vt:lpstr>
      <vt:lpstr>Theorem 6</vt:lpstr>
      <vt:lpstr>Theorem 6 (improved)</vt:lpstr>
      <vt:lpstr>Theorem 5 (improved)</vt:lpstr>
      <vt:lpstr>New View of Congruence</vt:lpstr>
      <vt:lpstr>SAS Congruence</vt:lpstr>
      <vt:lpstr>Proof of SAS   </vt:lpstr>
      <vt:lpstr>Proof sketch of SAS</vt:lpstr>
      <vt:lpstr>What could possibly go wrong? </vt:lpstr>
      <vt:lpstr>What could possibly go wrong? </vt:lpstr>
      <vt:lpstr>What could go wrong-part 2?</vt:lpstr>
      <vt:lpstr>What could go wrong-part 3?</vt:lpstr>
      <vt:lpstr>So it is not as easy as we want. </vt:lpstr>
      <vt:lpstr>To be purely rigorous  </vt:lpstr>
      <vt:lpstr>Finally</vt:lpstr>
      <vt:lpstr>Similarity transformations</vt:lpstr>
      <vt:lpstr>What is true about dilations?</vt:lpstr>
      <vt:lpstr>Postulate 2</vt:lpstr>
      <vt:lpstr>Definition</vt:lpstr>
      <vt:lpstr>Theorem 2</vt:lpstr>
      <vt:lpstr>How many dilations?</vt:lpstr>
      <vt:lpstr>How many dilations?</vt:lpstr>
      <vt:lpstr>Exploring similarity transforms. </vt:lpstr>
      <vt:lpstr>State the theorem</vt:lpstr>
      <vt:lpstr>Theorem 4</vt:lpstr>
      <vt:lpstr>AA and Side Ratios in Similar Triangles</vt:lpstr>
      <vt:lpstr>If two triangles have equal ratios of  corresponding sides, they are similar.</vt:lpstr>
      <vt:lpstr>If two triangles have equal ratios of  corresponding sides, they are similar.</vt:lpstr>
      <vt:lpstr>Sketch of proof</vt:lpstr>
      <vt:lpstr>Questions?</vt:lpstr>
      <vt:lpstr>Key Question:  What proofs are worth doing? And what kinds of proofs?</vt:lpstr>
      <vt:lpstr>When are proofs worth doing?</vt:lpstr>
      <vt:lpstr>The battle over what a proof is </vt:lpstr>
      <vt:lpstr>My thoughts</vt:lpstr>
      <vt:lpstr>More thoughts</vt:lpstr>
    </vt:vector>
  </TitlesOfParts>
  <Company>CPM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Mathematical Bones of CCG</dc:title>
  <dc:creator>Brian Hoey</dc:creator>
  <cp:lastModifiedBy>Julie Orosco</cp:lastModifiedBy>
  <cp:revision>129</cp:revision>
  <cp:lastPrinted>2013-03-15T23:00:27Z</cp:lastPrinted>
  <dcterms:created xsi:type="dcterms:W3CDTF">2012-06-28T17:02:57Z</dcterms:created>
  <dcterms:modified xsi:type="dcterms:W3CDTF">2013-03-18T15:42:08Z</dcterms:modified>
</cp:coreProperties>
</file>